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2"/>
  </p:notesMasterIdLst>
  <p:handoutMasterIdLst>
    <p:handoutMasterId r:id="rId53"/>
  </p:handoutMasterIdLst>
  <p:sldIdLst>
    <p:sldId id="274" r:id="rId2"/>
    <p:sldId id="275" r:id="rId3"/>
    <p:sldId id="256" r:id="rId4"/>
    <p:sldId id="328" r:id="rId5"/>
    <p:sldId id="310" r:id="rId6"/>
    <p:sldId id="311" r:id="rId7"/>
    <p:sldId id="312" r:id="rId8"/>
    <p:sldId id="313" r:id="rId9"/>
    <p:sldId id="314" r:id="rId10"/>
    <p:sldId id="315" r:id="rId11"/>
    <p:sldId id="329" r:id="rId12"/>
    <p:sldId id="316" r:id="rId13"/>
    <p:sldId id="317" r:id="rId14"/>
    <p:sldId id="332" r:id="rId15"/>
    <p:sldId id="333" r:id="rId16"/>
    <p:sldId id="334" r:id="rId17"/>
    <p:sldId id="308" r:id="rId18"/>
    <p:sldId id="330" r:id="rId19"/>
    <p:sldId id="331" r:id="rId20"/>
    <p:sldId id="335" r:id="rId21"/>
    <p:sldId id="318" r:id="rId22"/>
    <p:sldId id="320" r:id="rId23"/>
    <p:sldId id="309" r:id="rId24"/>
    <p:sldId id="319" r:id="rId25"/>
    <p:sldId id="321" r:id="rId26"/>
    <p:sldId id="322" r:id="rId27"/>
    <p:sldId id="337" r:id="rId28"/>
    <p:sldId id="336" r:id="rId29"/>
    <p:sldId id="325" r:id="rId30"/>
    <p:sldId id="302" r:id="rId31"/>
    <p:sldId id="307" r:id="rId32"/>
    <p:sldId id="303" r:id="rId33"/>
    <p:sldId id="300" r:id="rId34"/>
    <p:sldId id="305" r:id="rId35"/>
    <p:sldId id="257" r:id="rId36"/>
    <p:sldId id="258" r:id="rId37"/>
    <p:sldId id="259" r:id="rId38"/>
    <p:sldId id="261" r:id="rId39"/>
    <p:sldId id="262" r:id="rId40"/>
    <p:sldId id="263" r:id="rId41"/>
    <p:sldId id="264" r:id="rId42"/>
    <p:sldId id="265" r:id="rId43"/>
    <p:sldId id="266" r:id="rId44"/>
    <p:sldId id="268" r:id="rId45"/>
    <p:sldId id="269" r:id="rId46"/>
    <p:sldId id="270" r:id="rId47"/>
    <p:sldId id="271" r:id="rId48"/>
    <p:sldId id="272" r:id="rId49"/>
    <p:sldId id="326" r:id="rId50"/>
    <p:sldId id="273" r:id="rId51"/>
  </p:sldIdLst>
  <p:sldSz cx="9144000" cy="6858000" type="letter"/>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728" autoAdjust="0"/>
    <p:restoredTop sz="94660"/>
  </p:normalViewPr>
  <p:slideViewPr>
    <p:cSldViewPr>
      <p:cViewPr varScale="1">
        <p:scale>
          <a:sx n="34" d="100"/>
          <a:sy n="34" d="100"/>
        </p:scale>
        <p:origin x="-558"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57525" y="8710613"/>
            <a:ext cx="742950" cy="254000"/>
          </a:xfrm>
          <a:prstGeom prst="rect">
            <a:avLst/>
          </a:prstGeom>
          <a:noFill/>
          <a:ln w="12700">
            <a:noFill/>
            <a:miter lim="800000"/>
            <a:headEnd/>
            <a:tailEnd/>
          </a:ln>
          <a:effectLst/>
        </p:spPr>
        <p:txBody>
          <a:bodyPr wrap="none" lIns="87313" tIns="44450" rIns="87313" bIns="44450">
            <a:spAutoFit/>
          </a:bodyPr>
          <a:lstStyle/>
          <a:p>
            <a:pPr algn="ctr" defTabSz="868363" eaLnBrk="0" hangingPunct="0">
              <a:lnSpc>
                <a:spcPct val="90000"/>
              </a:lnSpc>
              <a:defRPr/>
            </a:pPr>
            <a:r>
              <a:rPr lang="en-AU" sz="1200"/>
              <a:t>Page </a:t>
            </a:r>
            <a:fld id="{EFF5B60F-5076-4E52-A2D0-8B6B1228453F}" type="slidenum">
              <a:rPr lang="en-AU" sz="1200"/>
              <a:pPr algn="ctr" defTabSz="868363" eaLnBrk="0" hangingPunct="0">
                <a:lnSpc>
                  <a:spcPct val="90000"/>
                </a:lnSpc>
                <a:defRPr/>
              </a:pPr>
              <a:t>‹#›</a:t>
            </a:fld>
            <a:endParaRPr lang="en-AU"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057525" y="8710613"/>
            <a:ext cx="742950" cy="254000"/>
          </a:xfrm>
          <a:prstGeom prst="rect">
            <a:avLst/>
          </a:prstGeom>
          <a:noFill/>
          <a:ln w="12700">
            <a:noFill/>
            <a:miter lim="800000"/>
            <a:headEnd/>
            <a:tailEnd/>
          </a:ln>
          <a:effectLst/>
        </p:spPr>
        <p:txBody>
          <a:bodyPr wrap="none" lIns="87313" tIns="44450" rIns="87313" bIns="44450">
            <a:spAutoFit/>
          </a:bodyPr>
          <a:lstStyle/>
          <a:p>
            <a:pPr algn="ctr" defTabSz="868363" eaLnBrk="0" hangingPunct="0">
              <a:lnSpc>
                <a:spcPct val="90000"/>
              </a:lnSpc>
              <a:defRPr/>
            </a:pPr>
            <a:r>
              <a:rPr lang="en-AU" sz="1200"/>
              <a:t>Page </a:t>
            </a:r>
            <a:fld id="{FB556F30-99D9-4734-B733-5B5EEA6FB1B1}" type="slidenum">
              <a:rPr lang="en-AU" sz="1200"/>
              <a:pPr algn="ctr" defTabSz="868363" eaLnBrk="0" hangingPunct="0">
                <a:lnSpc>
                  <a:spcPct val="90000"/>
                </a:lnSpc>
                <a:defRPr/>
              </a:pPr>
              <a:t>‹#›</a:t>
            </a:fld>
            <a:endParaRPr lang="en-AU" sz="1200"/>
          </a:p>
        </p:txBody>
      </p:sp>
      <p:sp>
        <p:nvSpPr>
          <p:cNvPr id="53251" name="Rectangle 3"/>
          <p:cNvSpPr>
            <a:spLocks noRo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2" name="Rectangle 4"/>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AU" noProof="0" smtClean="0"/>
              <a:t>Body Text</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Arial" charset="0"/>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Arial" charset="0"/>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Arial" charset="0"/>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Arial" charset="0"/>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w="9525"/>
        </p:spPr>
        <p:txBody>
          <a:bodyPr/>
          <a:lstStyle/>
          <a:p>
            <a:pPr eaLnBrk="1" hangingPunct="1"/>
            <a:endParaRPr lang="en-US" smtClean="0"/>
          </a:p>
        </p:txBody>
      </p:sp>
      <p:sp>
        <p:nvSpPr>
          <p:cNvPr id="54275" name="Rectangle 3"/>
          <p:cNvSpPr>
            <a:spLocks noRo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2588" y="755650"/>
            <a:ext cx="2160587"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0825" y="755650"/>
            <a:ext cx="6329363"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0825"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16113"/>
            <a:ext cx="4244975" cy="4681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8" descr="swirl.png"/>
          <p:cNvPicPr>
            <a:picLocks noChangeAspect="1"/>
          </p:cNvPicPr>
          <p:nvPr/>
        </p:nvPicPr>
        <p:blipFill>
          <a:blip r:embed="rId13"/>
          <a:srcRect/>
          <a:stretch>
            <a:fillRect/>
          </a:stretch>
        </p:blipFill>
        <p:spPr bwMode="auto">
          <a:xfrm>
            <a:off x="0" y="0"/>
            <a:ext cx="6357938" cy="6858000"/>
          </a:xfrm>
          <a:prstGeom prst="rect">
            <a:avLst/>
          </a:prstGeom>
          <a:noFill/>
          <a:ln w="9525">
            <a:noFill/>
            <a:miter lim="800000"/>
            <a:headEnd/>
            <a:tailEnd/>
          </a:ln>
        </p:spPr>
      </p:pic>
      <p:sp>
        <p:nvSpPr>
          <p:cNvPr id="2051" name="Rectangle 3"/>
          <p:cNvSpPr>
            <a:spLocks noGrp="1" noChangeArrowheads="1"/>
          </p:cNvSpPr>
          <p:nvPr>
            <p:ph type="body" idx="1"/>
          </p:nvPr>
        </p:nvSpPr>
        <p:spPr bwMode="auto">
          <a:xfrm>
            <a:off x="250825" y="1916113"/>
            <a:ext cx="8642350"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smtClean="0"/>
          </a:p>
        </p:txBody>
      </p:sp>
      <p:sp>
        <p:nvSpPr>
          <p:cNvPr id="1034" name="Rectangle 10"/>
          <p:cNvSpPr>
            <a:spLocks noChangeArrowheads="1"/>
          </p:cNvSpPr>
          <p:nvPr/>
        </p:nvSpPr>
        <p:spPr bwMode="auto">
          <a:xfrm>
            <a:off x="0" y="736600"/>
            <a:ext cx="9144000" cy="1079500"/>
          </a:xfrm>
          <a:prstGeom prst="rect">
            <a:avLst/>
          </a:prstGeom>
          <a:solidFill>
            <a:srgbClr val="004B85"/>
          </a:solidFill>
          <a:ln w="9525">
            <a:noFill/>
            <a:miter lim="800000"/>
            <a:headEnd/>
            <a:tailEnd/>
          </a:ln>
          <a:effectLst/>
        </p:spPr>
        <p:txBody>
          <a:bodyPr wrap="none" anchor="ctr"/>
          <a:lstStyle/>
          <a:p>
            <a:pPr>
              <a:defRPr/>
            </a:pPr>
            <a:endParaRPr lang="en-US"/>
          </a:p>
        </p:txBody>
      </p:sp>
      <p:sp>
        <p:nvSpPr>
          <p:cNvPr id="2053" name="Rectangle 2"/>
          <p:cNvSpPr>
            <a:spLocks noGrp="1" noChangeArrowheads="1"/>
          </p:cNvSpPr>
          <p:nvPr>
            <p:ph type="title"/>
          </p:nvPr>
        </p:nvSpPr>
        <p:spPr bwMode="auto">
          <a:xfrm>
            <a:off x="250825" y="755650"/>
            <a:ext cx="864235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2054" name="Picture 13" descr="ECU_AUS_logo_C"/>
          <p:cNvPicPr>
            <a:picLocks noChangeAspect="1" noChangeArrowheads="1"/>
          </p:cNvPicPr>
          <p:nvPr/>
        </p:nvPicPr>
        <p:blipFill>
          <a:blip r:embed="rId14" cstate="print"/>
          <a:srcRect/>
          <a:stretch>
            <a:fillRect/>
          </a:stretch>
        </p:blipFill>
        <p:spPr bwMode="auto">
          <a:xfrm>
            <a:off x="8172450" y="0"/>
            <a:ext cx="979488" cy="722313"/>
          </a:xfrm>
          <a:prstGeom prst="rect">
            <a:avLst/>
          </a:prstGeom>
          <a:noFill/>
          <a:ln w="9525">
            <a:noFill/>
            <a:miter lim="800000"/>
            <a:headEnd/>
            <a:tailEnd/>
          </a:ln>
        </p:spPr>
      </p:pic>
      <p:sp>
        <p:nvSpPr>
          <p:cNvPr id="1041" name="Text Box 17"/>
          <p:cNvSpPr txBox="1">
            <a:spLocks noChangeArrowheads="1"/>
          </p:cNvSpPr>
          <p:nvPr/>
        </p:nvSpPr>
        <p:spPr bwMode="auto">
          <a:xfrm>
            <a:off x="107950" y="377825"/>
            <a:ext cx="5383213" cy="274638"/>
          </a:xfrm>
          <a:prstGeom prst="rect">
            <a:avLst/>
          </a:prstGeom>
          <a:noFill/>
          <a:ln w="9525">
            <a:noFill/>
            <a:miter lim="800000"/>
            <a:headEnd/>
            <a:tailEnd/>
          </a:ln>
          <a:effectLst/>
        </p:spPr>
        <p:txBody>
          <a:bodyPr>
            <a:spAutoFit/>
          </a:bodyPr>
          <a:lstStyle/>
          <a:p>
            <a:pPr>
              <a:spcBef>
                <a:spcPct val="50000"/>
              </a:spcBef>
              <a:defRPr/>
            </a:pPr>
            <a:r>
              <a:rPr lang="en-US" sz="1200" dirty="0">
                <a:solidFill>
                  <a:srgbClr val="666666"/>
                </a:solidFill>
                <a:latin typeface="Arial Narrow" pitchFamily="-65" charset="0"/>
              </a:rPr>
              <a:t>School of Computing and Security Science</a:t>
            </a:r>
          </a:p>
        </p:txBody>
      </p:sp>
      <p:sp>
        <p:nvSpPr>
          <p:cNvPr id="1043" name="Text Box 19"/>
          <p:cNvSpPr txBox="1">
            <a:spLocks noChangeArrowheads="1"/>
          </p:cNvSpPr>
          <p:nvPr/>
        </p:nvSpPr>
        <p:spPr bwMode="auto">
          <a:xfrm>
            <a:off x="107950" y="115888"/>
            <a:ext cx="5383213" cy="336550"/>
          </a:xfrm>
          <a:prstGeom prst="rect">
            <a:avLst/>
          </a:prstGeom>
          <a:noFill/>
          <a:ln w="9525">
            <a:noFill/>
            <a:miter lim="800000"/>
            <a:headEnd/>
            <a:tailEnd/>
          </a:ln>
          <a:effectLst/>
        </p:spPr>
        <p:txBody>
          <a:bodyPr>
            <a:spAutoFit/>
          </a:bodyPr>
          <a:lstStyle/>
          <a:p>
            <a:pPr>
              <a:spcBef>
                <a:spcPct val="50000"/>
              </a:spcBef>
              <a:defRPr/>
            </a:pPr>
            <a:r>
              <a:rPr lang="en-AU" sz="1600" b="1">
                <a:solidFill>
                  <a:srgbClr val="666666"/>
                </a:solidFill>
                <a:latin typeface="Arial Narrow" pitchFamily="-65" charset="0"/>
              </a:rPr>
              <a:t>Edith Cowan University</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r" rtl="0" fontAlgn="base">
        <a:spcBef>
          <a:spcPct val="0"/>
        </a:spcBef>
        <a:spcAft>
          <a:spcPct val="0"/>
        </a:spcAft>
        <a:defRPr sz="4400">
          <a:solidFill>
            <a:schemeClr val="bg1"/>
          </a:solidFill>
          <a:latin typeface="Arial Narrow"/>
          <a:ea typeface="ＭＳ Ｐゴシック" pitchFamily="-65" charset="-128"/>
          <a:cs typeface="ＭＳ Ｐゴシック" pitchFamily="-65" charset="-128"/>
        </a:defRPr>
      </a:lvl1pPr>
      <a:lvl2pPr algn="r" rtl="0" fontAlgn="base">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2pPr>
      <a:lvl3pPr algn="r" rtl="0" fontAlgn="base">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3pPr>
      <a:lvl4pPr algn="r" rtl="0" fontAlgn="base">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4pPr>
      <a:lvl5pPr algn="r" rtl="0" fontAlgn="base">
        <a:spcBef>
          <a:spcPct val="0"/>
        </a:spcBef>
        <a:spcAft>
          <a:spcPct val="0"/>
        </a:spcAft>
        <a:defRPr sz="4400">
          <a:solidFill>
            <a:schemeClr val="bg1"/>
          </a:solidFill>
          <a:latin typeface="Arial Narrow" pitchFamily="-65" charset="0"/>
          <a:ea typeface="ＭＳ Ｐゴシック" pitchFamily="-65" charset="-128"/>
          <a:cs typeface="ＭＳ Ｐゴシック" pitchFamily="-65" charset="-128"/>
        </a:defRPr>
      </a:lvl5pPr>
      <a:lvl6pPr marL="457200" algn="r" rtl="0" eaLnBrk="1" fontAlgn="base" hangingPunct="1">
        <a:spcBef>
          <a:spcPct val="0"/>
        </a:spcBef>
        <a:spcAft>
          <a:spcPct val="0"/>
        </a:spcAft>
        <a:defRPr sz="4400">
          <a:solidFill>
            <a:schemeClr val="bg1"/>
          </a:solidFill>
          <a:latin typeface="Arial" pitchFamily="-65" charset="0"/>
        </a:defRPr>
      </a:lvl6pPr>
      <a:lvl7pPr marL="914400" algn="r" rtl="0" eaLnBrk="1" fontAlgn="base" hangingPunct="1">
        <a:spcBef>
          <a:spcPct val="0"/>
        </a:spcBef>
        <a:spcAft>
          <a:spcPct val="0"/>
        </a:spcAft>
        <a:defRPr sz="4400">
          <a:solidFill>
            <a:schemeClr val="bg1"/>
          </a:solidFill>
          <a:latin typeface="Arial" pitchFamily="-65" charset="0"/>
        </a:defRPr>
      </a:lvl7pPr>
      <a:lvl8pPr marL="1371600" algn="r" rtl="0" eaLnBrk="1" fontAlgn="base" hangingPunct="1">
        <a:spcBef>
          <a:spcPct val="0"/>
        </a:spcBef>
        <a:spcAft>
          <a:spcPct val="0"/>
        </a:spcAft>
        <a:defRPr sz="4400">
          <a:solidFill>
            <a:schemeClr val="bg1"/>
          </a:solidFill>
          <a:latin typeface="Arial" pitchFamily="-65" charset="0"/>
        </a:defRPr>
      </a:lvl8pPr>
      <a:lvl9pPr marL="1828800" algn="r" rtl="0" eaLnBrk="1" fontAlgn="base" hangingPunct="1">
        <a:spcBef>
          <a:spcPct val="0"/>
        </a:spcBef>
        <a:spcAft>
          <a:spcPct val="0"/>
        </a:spcAft>
        <a:defRPr sz="4400">
          <a:solidFill>
            <a:schemeClr val="bg1"/>
          </a:solidFill>
          <a:latin typeface="Arial" pitchFamily="-65" charset="0"/>
        </a:defRPr>
      </a:lvl9pPr>
    </p:titleStyle>
    <p:bodyStyle>
      <a:lvl1pPr marL="342900" indent="-342900" algn="l" rtl="0" fontAlgn="base">
        <a:spcBef>
          <a:spcPct val="20000"/>
        </a:spcBef>
        <a:spcAft>
          <a:spcPct val="0"/>
        </a:spcAft>
        <a:buChar char="•"/>
        <a:defRPr sz="3200">
          <a:solidFill>
            <a:schemeClr val="tx1"/>
          </a:solidFill>
          <a:latin typeface="+mn-lt"/>
          <a:ea typeface="ＭＳ Ｐゴシック" pitchFamily="-65" charset="-128"/>
          <a:cs typeface="ＭＳ Ｐゴシック" pitchFamily="-65" charset="-128"/>
        </a:defRPr>
      </a:lvl1pPr>
      <a:lvl2pPr marL="742950" indent="-285750" algn="l" rtl="0" fontAlgn="base">
        <a:spcBef>
          <a:spcPct val="20000"/>
        </a:spcBef>
        <a:spcAft>
          <a:spcPct val="0"/>
        </a:spcAft>
        <a:buChar char="–"/>
        <a:defRPr sz="2800">
          <a:solidFill>
            <a:schemeClr val="tx1"/>
          </a:solidFill>
          <a:latin typeface="+mn-lt"/>
          <a:ea typeface="ＭＳ Ｐゴシック" pitchFamily="-65"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65"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65"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65"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857250" y="714375"/>
            <a:ext cx="7772400" cy="1470025"/>
          </a:xfrm>
        </p:spPr>
        <p:txBody>
          <a:bodyPr/>
          <a:lstStyle/>
          <a:p>
            <a:r>
              <a:rPr lang="en-AU" smtClean="0">
                <a:latin typeface="Arial Narrow" pitchFamily="-65" charset="0"/>
              </a:rPr>
              <a:t>CSI1241</a:t>
            </a:r>
          </a:p>
        </p:txBody>
      </p:sp>
      <p:sp>
        <p:nvSpPr>
          <p:cNvPr id="3075" name="Rectangle 5"/>
          <p:cNvSpPr>
            <a:spLocks noGrp="1" noChangeArrowheads="1"/>
          </p:cNvSpPr>
          <p:nvPr>
            <p:ph type="subTitle" idx="1"/>
          </p:nvPr>
        </p:nvSpPr>
        <p:spPr/>
        <p:txBody>
          <a:bodyPr/>
          <a:lstStyle/>
          <a:p>
            <a:r>
              <a:rPr lang="en-AU" smtClean="0"/>
              <a:t>The logical relational data model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lIns="90488" tIns="44450" rIns="90488" bIns="44450"/>
          <a:lstStyle/>
          <a:p>
            <a:r>
              <a:rPr lang="en-AU" smtClean="0">
                <a:latin typeface="Arial Narrow" pitchFamily="-65" charset="0"/>
              </a:rPr>
              <a:t>Summary of Terms</a:t>
            </a:r>
          </a:p>
        </p:txBody>
      </p:sp>
      <p:sp>
        <p:nvSpPr>
          <p:cNvPr id="12291" name="Rectangle 3"/>
          <p:cNvSpPr>
            <a:spLocks noChangeArrowheads="1"/>
          </p:cNvSpPr>
          <p:nvPr/>
        </p:nvSpPr>
        <p:spPr bwMode="auto">
          <a:xfrm>
            <a:off x="1911350" y="2749550"/>
            <a:ext cx="5626100" cy="2349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2292" name="Line 4"/>
          <p:cNvSpPr>
            <a:spLocks noChangeShapeType="1"/>
          </p:cNvSpPr>
          <p:nvPr/>
        </p:nvSpPr>
        <p:spPr bwMode="auto">
          <a:xfrm>
            <a:off x="1905000" y="3505200"/>
            <a:ext cx="5638800" cy="0"/>
          </a:xfrm>
          <a:prstGeom prst="line">
            <a:avLst/>
          </a:prstGeom>
          <a:noFill/>
          <a:ln w="12700">
            <a:solidFill>
              <a:schemeClr val="tx1"/>
            </a:solidFill>
            <a:round/>
            <a:headEnd/>
            <a:tailEnd/>
          </a:ln>
        </p:spPr>
        <p:txBody>
          <a:bodyPr/>
          <a:lstStyle/>
          <a:p>
            <a:endParaRPr lang="en-US"/>
          </a:p>
        </p:txBody>
      </p:sp>
      <p:sp>
        <p:nvSpPr>
          <p:cNvPr id="12293" name="Line 5"/>
          <p:cNvSpPr>
            <a:spLocks noChangeShapeType="1"/>
          </p:cNvSpPr>
          <p:nvPr/>
        </p:nvSpPr>
        <p:spPr bwMode="auto">
          <a:xfrm>
            <a:off x="1905000" y="4191000"/>
            <a:ext cx="5638800" cy="0"/>
          </a:xfrm>
          <a:prstGeom prst="line">
            <a:avLst/>
          </a:prstGeom>
          <a:noFill/>
          <a:ln w="12700">
            <a:solidFill>
              <a:schemeClr val="tx1"/>
            </a:solidFill>
            <a:round/>
            <a:headEnd/>
            <a:tailEnd/>
          </a:ln>
        </p:spPr>
        <p:txBody>
          <a:bodyPr/>
          <a:lstStyle/>
          <a:p>
            <a:endParaRPr lang="en-US"/>
          </a:p>
        </p:txBody>
      </p:sp>
      <p:sp>
        <p:nvSpPr>
          <p:cNvPr id="12294" name="Rectangle 6"/>
          <p:cNvSpPr>
            <a:spLocks noChangeArrowheads="1"/>
          </p:cNvSpPr>
          <p:nvPr/>
        </p:nvSpPr>
        <p:spPr bwMode="auto">
          <a:xfrm>
            <a:off x="1965325" y="3024188"/>
            <a:ext cx="1009650" cy="366712"/>
          </a:xfrm>
          <a:prstGeom prst="rect">
            <a:avLst/>
          </a:prstGeom>
          <a:noFill/>
          <a:ln w="12700">
            <a:noFill/>
            <a:miter lim="800000"/>
            <a:headEnd/>
            <a:tailEnd/>
          </a:ln>
        </p:spPr>
        <p:txBody>
          <a:bodyPr wrap="none" lIns="90488" tIns="44450" rIns="90488" bIns="44450">
            <a:spAutoFit/>
          </a:bodyPr>
          <a:lstStyle/>
          <a:p>
            <a:pPr eaLnBrk="0" hangingPunct="0"/>
            <a:r>
              <a:rPr lang="en-AU" b="1"/>
              <a:t>PA129  </a:t>
            </a:r>
          </a:p>
        </p:txBody>
      </p:sp>
      <p:sp>
        <p:nvSpPr>
          <p:cNvPr id="12295" name="Rectangle 7"/>
          <p:cNvSpPr>
            <a:spLocks noChangeArrowheads="1"/>
          </p:cNvSpPr>
          <p:nvPr/>
        </p:nvSpPr>
        <p:spPr bwMode="auto">
          <a:xfrm>
            <a:off x="3108325" y="3024188"/>
            <a:ext cx="2559050" cy="366712"/>
          </a:xfrm>
          <a:prstGeom prst="rect">
            <a:avLst/>
          </a:prstGeom>
          <a:noFill/>
          <a:ln w="12700">
            <a:noFill/>
            <a:miter lim="800000"/>
            <a:headEnd/>
            <a:tailEnd/>
          </a:ln>
        </p:spPr>
        <p:txBody>
          <a:bodyPr wrap="none" lIns="90488" tIns="44450" rIns="90488" bIns="44450">
            <a:spAutoFit/>
          </a:bodyPr>
          <a:lstStyle/>
          <a:p>
            <a:pPr eaLnBrk="0" hangingPunct="0"/>
            <a:r>
              <a:rPr lang="en-AU" b="1"/>
              <a:t>PAINT - ROYAL BLUE</a:t>
            </a:r>
          </a:p>
        </p:txBody>
      </p:sp>
      <p:sp>
        <p:nvSpPr>
          <p:cNvPr id="12296" name="Rectangle 8"/>
          <p:cNvSpPr>
            <a:spLocks noChangeArrowheads="1"/>
          </p:cNvSpPr>
          <p:nvPr/>
        </p:nvSpPr>
        <p:spPr bwMode="auto">
          <a:xfrm>
            <a:off x="5851525" y="3024188"/>
            <a:ext cx="819150" cy="366712"/>
          </a:xfrm>
          <a:prstGeom prst="rect">
            <a:avLst/>
          </a:prstGeom>
          <a:noFill/>
          <a:ln w="12700">
            <a:noFill/>
            <a:miter lim="800000"/>
            <a:headEnd/>
            <a:tailEnd/>
          </a:ln>
        </p:spPr>
        <p:txBody>
          <a:bodyPr wrap="none" lIns="90488" tIns="44450" rIns="90488" bIns="44450">
            <a:spAutoFit/>
          </a:bodyPr>
          <a:lstStyle/>
          <a:p>
            <a:pPr eaLnBrk="0" hangingPunct="0"/>
            <a:r>
              <a:rPr lang="en-AU" b="1"/>
              <a:t>5 LTR</a:t>
            </a:r>
          </a:p>
        </p:txBody>
      </p:sp>
      <p:sp>
        <p:nvSpPr>
          <p:cNvPr id="12297" name="Rectangle 9"/>
          <p:cNvSpPr>
            <a:spLocks noChangeArrowheads="1"/>
          </p:cNvSpPr>
          <p:nvPr/>
        </p:nvSpPr>
        <p:spPr bwMode="auto">
          <a:xfrm>
            <a:off x="6765925" y="3024188"/>
            <a:ext cx="819150" cy="366712"/>
          </a:xfrm>
          <a:prstGeom prst="rect">
            <a:avLst/>
          </a:prstGeom>
          <a:noFill/>
          <a:ln w="12700">
            <a:noFill/>
            <a:miter lim="800000"/>
            <a:headEnd/>
            <a:tailEnd/>
          </a:ln>
        </p:spPr>
        <p:txBody>
          <a:bodyPr wrap="none" lIns="90488" tIns="44450" rIns="90488" bIns="44450">
            <a:spAutoFit/>
          </a:bodyPr>
          <a:lstStyle/>
          <a:p>
            <a:pPr eaLnBrk="0" hangingPunct="0"/>
            <a:r>
              <a:rPr lang="en-AU" b="1"/>
              <a:t> 50.00</a:t>
            </a:r>
          </a:p>
        </p:txBody>
      </p:sp>
      <p:sp>
        <p:nvSpPr>
          <p:cNvPr id="12298" name="Line 10"/>
          <p:cNvSpPr>
            <a:spLocks noChangeShapeType="1"/>
          </p:cNvSpPr>
          <p:nvPr/>
        </p:nvSpPr>
        <p:spPr bwMode="auto">
          <a:xfrm>
            <a:off x="2971800" y="2743200"/>
            <a:ext cx="0" cy="2362200"/>
          </a:xfrm>
          <a:prstGeom prst="line">
            <a:avLst/>
          </a:prstGeom>
          <a:noFill/>
          <a:ln w="12700">
            <a:solidFill>
              <a:schemeClr val="tx1"/>
            </a:solidFill>
            <a:round/>
            <a:headEnd/>
            <a:tailEnd/>
          </a:ln>
        </p:spPr>
        <p:txBody>
          <a:bodyPr/>
          <a:lstStyle/>
          <a:p>
            <a:endParaRPr lang="en-US"/>
          </a:p>
        </p:txBody>
      </p:sp>
      <p:sp>
        <p:nvSpPr>
          <p:cNvPr id="12299" name="Line 11"/>
          <p:cNvSpPr>
            <a:spLocks noChangeShapeType="1"/>
          </p:cNvSpPr>
          <p:nvPr/>
        </p:nvSpPr>
        <p:spPr bwMode="auto">
          <a:xfrm>
            <a:off x="5791200" y="2743200"/>
            <a:ext cx="0" cy="2362200"/>
          </a:xfrm>
          <a:prstGeom prst="line">
            <a:avLst/>
          </a:prstGeom>
          <a:noFill/>
          <a:ln w="12700">
            <a:solidFill>
              <a:schemeClr val="tx1"/>
            </a:solidFill>
            <a:round/>
            <a:headEnd/>
            <a:tailEnd/>
          </a:ln>
        </p:spPr>
        <p:txBody>
          <a:bodyPr/>
          <a:lstStyle/>
          <a:p>
            <a:endParaRPr lang="en-US"/>
          </a:p>
        </p:txBody>
      </p:sp>
      <p:sp>
        <p:nvSpPr>
          <p:cNvPr id="12300" name="Line 12"/>
          <p:cNvSpPr>
            <a:spLocks noChangeShapeType="1"/>
          </p:cNvSpPr>
          <p:nvPr/>
        </p:nvSpPr>
        <p:spPr bwMode="auto">
          <a:xfrm>
            <a:off x="6705600" y="2743200"/>
            <a:ext cx="0" cy="2362200"/>
          </a:xfrm>
          <a:prstGeom prst="line">
            <a:avLst/>
          </a:prstGeom>
          <a:noFill/>
          <a:ln w="12700">
            <a:solidFill>
              <a:schemeClr val="tx1"/>
            </a:solidFill>
            <a:round/>
            <a:headEnd/>
            <a:tailEnd/>
          </a:ln>
        </p:spPr>
        <p:txBody>
          <a:bodyPr/>
          <a:lstStyle/>
          <a:p>
            <a:endParaRPr lang="en-US"/>
          </a:p>
        </p:txBody>
      </p:sp>
      <p:sp>
        <p:nvSpPr>
          <p:cNvPr id="12301" name="Line 13"/>
          <p:cNvSpPr>
            <a:spLocks noChangeShapeType="1"/>
          </p:cNvSpPr>
          <p:nvPr/>
        </p:nvSpPr>
        <p:spPr bwMode="auto">
          <a:xfrm>
            <a:off x="7543800" y="2743200"/>
            <a:ext cx="685800" cy="0"/>
          </a:xfrm>
          <a:prstGeom prst="line">
            <a:avLst/>
          </a:prstGeom>
          <a:noFill/>
          <a:ln w="12700">
            <a:solidFill>
              <a:schemeClr val="tx1"/>
            </a:solidFill>
            <a:round/>
            <a:headEnd/>
            <a:tailEnd/>
          </a:ln>
        </p:spPr>
        <p:txBody>
          <a:bodyPr/>
          <a:lstStyle/>
          <a:p>
            <a:endParaRPr lang="en-US"/>
          </a:p>
        </p:txBody>
      </p:sp>
      <p:sp>
        <p:nvSpPr>
          <p:cNvPr id="12302" name="Line 14"/>
          <p:cNvSpPr>
            <a:spLocks noChangeShapeType="1"/>
          </p:cNvSpPr>
          <p:nvPr/>
        </p:nvSpPr>
        <p:spPr bwMode="auto">
          <a:xfrm>
            <a:off x="8229600" y="2743200"/>
            <a:ext cx="0" cy="2362200"/>
          </a:xfrm>
          <a:prstGeom prst="line">
            <a:avLst/>
          </a:prstGeom>
          <a:noFill/>
          <a:ln w="12700">
            <a:solidFill>
              <a:schemeClr val="tx1"/>
            </a:solidFill>
            <a:round/>
            <a:headEnd/>
            <a:tailEnd/>
          </a:ln>
        </p:spPr>
        <p:txBody>
          <a:bodyPr/>
          <a:lstStyle/>
          <a:p>
            <a:endParaRPr lang="en-US"/>
          </a:p>
        </p:txBody>
      </p:sp>
      <p:sp>
        <p:nvSpPr>
          <p:cNvPr id="12303" name="Line 15"/>
          <p:cNvSpPr>
            <a:spLocks noChangeShapeType="1"/>
          </p:cNvSpPr>
          <p:nvPr/>
        </p:nvSpPr>
        <p:spPr bwMode="auto">
          <a:xfrm>
            <a:off x="7543800" y="5105400"/>
            <a:ext cx="685800" cy="0"/>
          </a:xfrm>
          <a:prstGeom prst="line">
            <a:avLst/>
          </a:prstGeom>
          <a:noFill/>
          <a:ln w="12700">
            <a:solidFill>
              <a:schemeClr val="tx1"/>
            </a:solidFill>
            <a:round/>
            <a:headEnd/>
            <a:tailEnd/>
          </a:ln>
        </p:spPr>
        <p:txBody>
          <a:bodyPr/>
          <a:lstStyle/>
          <a:p>
            <a:endParaRPr lang="en-US"/>
          </a:p>
        </p:txBody>
      </p:sp>
      <p:sp>
        <p:nvSpPr>
          <p:cNvPr id="12304" name="Line 16"/>
          <p:cNvSpPr>
            <a:spLocks noChangeShapeType="1"/>
          </p:cNvSpPr>
          <p:nvPr/>
        </p:nvSpPr>
        <p:spPr bwMode="auto">
          <a:xfrm>
            <a:off x="7543800" y="4191000"/>
            <a:ext cx="685800" cy="0"/>
          </a:xfrm>
          <a:prstGeom prst="line">
            <a:avLst/>
          </a:prstGeom>
          <a:noFill/>
          <a:ln w="12700">
            <a:solidFill>
              <a:schemeClr val="tx1"/>
            </a:solidFill>
            <a:round/>
            <a:headEnd/>
            <a:tailEnd/>
          </a:ln>
        </p:spPr>
        <p:txBody>
          <a:bodyPr/>
          <a:lstStyle/>
          <a:p>
            <a:endParaRPr lang="en-US"/>
          </a:p>
        </p:txBody>
      </p:sp>
      <p:sp>
        <p:nvSpPr>
          <p:cNvPr id="12305" name="Line 17"/>
          <p:cNvSpPr>
            <a:spLocks noChangeShapeType="1"/>
          </p:cNvSpPr>
          <p:nvPr/>
        </p:nvSpPr>
        <p:spPr bwMode="auto">
          <a:xfrm>
            <a:off x="7543800" y="3505200"/>
            <a:ext cx="685800" cy="0"/>
          </a:xfrm>
          <a:prstGeom prst="line">
            <a:avLst/>
          </a:prstGeom>
          <a:noFill/>
          <a:ln w="12700">
            <a:solidFill>
              <a:schemeClr val="tx1"/>
            </a:solidFill>
            <a:round/>
            <a:headEnd/>
            <a:tailEnd/>
          </a:ln>
        </p:spPr>
        <p:txBody>
          <a:bodyPr/>
          <a:lstStyle/>
          <a:p>
            <a:endParaRPr lang="en-US"/>
          </a:p>
        </p:txBody>
      </p:sp>
      <p:sp>
        <p:nvSpPr>
          <p:cNvPr id="12306" name="Rectangle 18"/>
          <p:cNvSpPr>
            <a:spLocks noChangeArrowheads="1"/>
          </p:cNvSpPr>
          <p:nvPr/>
        </p:nvSpPr>
        <p:spPr bwMode="auto">
          <a:xfrm>
            <a:off x="7604125" y="3024188"/>
            <a:ext cx="565150" cy="366712"/>
          </a:xfrm>
          <a:prstGeom prst="rect">
            <a:avLst/>
          </a:prstGeom>
          <a:noFill/>
          <a:ln w="12700">
            <a:noFill/>
            <a:miter lim="800000"/>
            <a:headEnd/>
            <a:tailEnd/>
          </a:ln>
        </p:spPr>
        <p:txBody>
          <a:bodyPr wrap="none" lIns="90488" tIns="44450" rIns="90488" bIns="44450">
            <a:spAutoFit/>
          </a:bodyPr>
          <a:lstStyle/>
          <a:p>
            <a:pPr eaLnBrk="0" hangingPunct="0"/>
            <a:r>
              <a:rPr lang="en-AU" b="1"/>
              <a:t>359</a:t>
            </a:r>
          </a:p>
        </p:txBody>
      </p:sp>
      <p:sp>
        <p:nvSpPr>
          <p:cNvPr id="12307" name="Rectangle 19"/>
          <p:cNvSpPr>
            <a:spLocks noChangeArrowheads="1"/>
          </p:cNvSpPr>
          <p:nvPr/>
        </p:nvSpPr>
        <p:spPr bwMode="auto">
          <a:xfrm>
            <a:off x="1965325" y="3709988"/>
            <a:ext cx="1047750" cy="366712"/>
          </a:xfrm>
          <a:prstGeom prst="rect">
            <a:avLst/>
          </a:prstGeom>
          <a:noFill/>
          <a:ln w="12700">
            <a:noFill/>
            <a:miter lim="800000"/>
            <a:headEnd/>
            <a:tailEnd/>
          </a:ln>
        </p:spPr>
        <p:txBody>
          <a:bodyPr wrap="none" lIns="90488" tIns="44450" rIns="90488" bIns="44450">
            <a:spAutoFit/>
          </a:bodyPr>
          <a:lstStyle/>
          <a:p>
            <a:pPr eaLnBrk="0" hangingPunct="0"/>
            <a:r>
              <a:rPr lang="en-AU" b="1"/>
              <a:t>MH005  </a:t>
            </a:r>
          </a:p>
        </p:txBody>
      </p:sp>
      <p:sp>
        <p:nvSpPr>
          <p:cNvPr id="12308" name="Rectangle 20"/>
          <p:cNvSpPr>
            <a:spLocks noChangeArrowheads="1"/>
          </p:cNvSpPr>
          <p:nvPr/>
        </p:nvSpPr>
        <p:spPr bwMode="auto">
          <a:xfrm>
            <a:off x="3108325" y="3709988"/>
            <a:ext cx="2432050" cy="366712"/>
          </a:xfrm>
          <a:prstGeom prst="rect">
            <a:avLst/>
          </a:prstGeom>
          <a:noFill/>
          <a:ln w="12700">
            <a:noFill/>
            <a:miter lim="800000"/>
            <a:headEnd/>
            <a:tailEnd/>
          </a:ln>
        </p:spPr>
        <p:txBody>
          <a:bodyPr wrap="none" lIns="90488" tIns="44450" rIns="90488" bIns="44450">
            <a:spAutoFit/>
          </a:bodyPr>
          <a:lstStyle/>
          <a:p>
            <a:pPr eaLnBrk="0" hangingPunct="0"/>
            <a:r>
              <a:rPr lang="en-AU" b="1"/>
              <a:t>MAHOGANY STRIPS</a:t>
            </a:r>
          </a:p>
        </p:txBody>
      </p:sp>
      <p:sp>
        <p:nvSpPr>
          <p:cNvPr id="12309" name="Rectangle 21"/>
          <p:cNvSpPr>
            <a:spLocks noChangeArrowheads="1"/>
          </p:cNvSpPr>
          <p:nvPr/>
        </p:nvSpPr>
        <p:spPr bwMode="auto">
          <a:xfrm>
            <a:off x="6080125" y="3709988"/>
            <a:ext cx="311150" cy="366712"/>
          </a:xfrm>
          <a:prstGeom prst="rect">
            <a:avLst/>
          </a:prstGeom>
          <a:noFill/>
          <a:ln w="12700">
            <a:noFill/>
            <a:miter lim="800000"/>
            <a:headEnd/>
            <a:tailEnd/>
          </a:ln>
        </p:spPr>
        <p:txBody>
          <a:bodyPr wrap="none" lIns="90488" tIns="44450" rIns="90488" bIns="44450">
            <a:spAutoFit/>
          </a:bodyPr>
          <a:lstStyle/>
          <a:p>
            <a:pPr eaLnBrk="0" hangingPunct="0"/>
            <a:r>
              <a:rPr lang="en-AU" b="1"/>
              <a:t>1</a:t>
            </a:r>
          </a:p>
        </p:txBody>
      </p:sp>
      <p:sp>
        <p:nvSpPr>
          <p:cNvPr id="12310" name="Rectangle 22"/>
          <p:cNvSpPr>
            <a:spLocks noChangeArrowheads="1"/>
          </p:cNvSpPr>
          <p:nvPr/>
        </p:nvSpPr>
        <p:spPr bwMode="auto">
          <a:xfrm>
            <a:off x="6842125" y="3709988"/>
            <a:ext cx="755650" cy="366712"/>
          </a:xfrm>
          <a:prstGeom prst="rect">
            <a:avLst/>
          </a:prstGeom>
          <a:noFill/>
          <a:ln w="12700">
            <a:noFill/>
            <a:miter lim="800000"/>
            <a:headEnd/>
            <a:tailEnd/>
          </a:ln>
        </p:spPr>
        <p:txBody>
          <a:bodyPr wrap="none" lIns="90488" tIns="44450" rIns="90488" bIns="44450">
            <a:spAutoFit/>
          </a:bodyPr>
          <a:lstStyle/>
          <a:p>
            <a:pPr eaLnBrk="0" hangingPunct="0"/>
            <a:r>
              <a:rPr lang="en-AU" b="1"/>
              <a:t>15.50</a:t>
            </a:r>
          </a:p>
        </p:txBody>
      </p:sp>
      <p:sp>
        <p:nvSpPr>
          <p:cNvPr id="12311" name="Rectangle 23"/>
          <p:cNvSpPr>
            <a:spLocks noChangeArrowheads="1"/>
          </p:cNvSpPr>
          <p:nvPr/>
        </p:nvSpPr>
        <p:spPr bwMode="auto">
          <a:xfrm>
            <a:off x="7604125" y="3709988"/>
            <a:ext cx="438150" cy="366712"/>
          </a:xfrm>
          <a:prstGeom prst="rect">
            <a:avLst/>
          </a:prstGeom>
          <a:noFill/>
          <a:ln w="12700">
            <a:noFill/>
            <a:miter lim="800000"/>
            <a:headEnd/>
            <a:tailEnd/>
          </a:ln>
        </p:spPr>
        <p:txBody>
          <a:bodyPr wrap="none" lIns="90488" tIns="44450" rIns="90488" bIns="44450">
            <a:spAutoFit/>
          </a:bodyPr>
          <a:lstStyle/>
          <a:p>
            <a:pPr eaLnBrk="0" hangingPunct="0"/>
            <a:r>
              <a:rPr lang="en-AU" b="1"/>
              <a:t>24</a:t>
            </a:r>
          </a:p>
        </p:txBody>
      </p:sp>
      <p:sp>
        <p:nvSpPr>
          <p:cNvPr id="12312" name="Rectangle 24"/>
          <p:cNvSpPr>
            <a:spLocks noChangeArrowheads="1"/>
          </p:cNvSpPr>
          <p:nvPr/>
        </p:nvSpPr>
        <p:spPr bwMode="auto">
          <a:xfrm>
            <a:off x="2041525" y="4471988"/>
            <a:ext cx="628650" cy="366712"/>
          </a:xfrm>
          <a:prstGeom prst="rect">
            <a:avLst/>
          </a:prstGeom>
          <a:noFill/>
          <a:ln w="12700">
            <a:noFill/>
            <a:miter lim="800000"/>
            <a:headEnd/>
            <a:tailEnd/>
          </a:ln>
        </p:spPr>
        <p:txBody>
          <a:bodyPr wrap="none" lIns="90488" tIns="44450" rIns="90488" bIns="44450">
            <a:spAutoFit/>
          </a:bodyPr>
          <a:lstStyle/>
          <a:p>
            <a:pPr eaLnBrk="0" hangingPunct="0"/>
            <a:r>
              <a:rPr lang="en-AU" b="1"/>
              <a:t>.......</a:t>
            </a:r>
          </a:p>
        </p:txBody>
      </p:sp>
      <p:sp>
        <p:nvSpPr>
          <p:cNvPr id="12313" name="Rectangle 25"/>
          <p:cNvSpPr>
            <a:spLocks noChangeArrowheads="1"/>
          </p:cNvSpPr>
          <p:nvPr/>
        </p:nvSpPr>
        <p:spPr bwMode="auto">
          <a:xfrm>
            <a:off x="3489325" y="4471988"/>
            <a:ext cx="692150" cy="366712"/>
          </a:xfrm>
          <a:prstGeom prst="rect">
            <a:avLst/>
          </a:prstGeom>
          <a:noFill/>
          <a:ln w="12700">
            <a:noFill/>
            <a:miter lim="800000"/>
            <a:headEnd/>
            <a:tailEnd/>
          </a:ln>
        </p:spPr>
        <p:txBody>
          <a:bodyPr wrap="none" lIns="90488" tIns="44450" rIns="90488" bIns="44450">
            <a:spAutoFit/>
          </a:bodyPr>
          <a:lstStyle/>
          <a:p>
            <a:pPr eaLnBrk="0" hangingPunct="0"/>
            <a:r>
              <a:rPr lang="en-AU" b="1"/>
              <a:t>........</a:t>
            </a:r>
          </a:p>
        </p:txBody>
      </p:sp>
      <p:sp>
        <p:nvSpPr>
          <p:cNvPr id="12314" name="Rectangle 26"/>
          <p:cNvSpPr>
            <a:spLocks noChangeArrowheads="1"/>
          </p:cNvSpPr>
          <p:nvPr/>
        </p:nvSpPr>
        <p:spPr bwMode="auto">
          <a:xfrm>
            <a:off x="441325" y="1812925"/>
            <a:ext cx="4090988" cy="457200"/>
          </a:xfrm>
          <a:prstGeom prst="rect">
            <a:avLst/>
          </a:prstGeom>
          <a:noFill/>
          <a:ln w="12700">
            <a:noFill/>
            <a:miter lim="800000"/>
            <a:headEnd/>
            <a:tailEnd/>
          </a:ln>
        </p:spPr>
        <p:txBody>
          <a:bodyPr wrap="none" lIns="90488" tIns="44450" rIns="90488" bIns="44450">
            <a:spAutoFit/>
          </a:bodyPr>
          <a:lstStyle/>
          <a:p>
            <a:pPr eaLnBrk="0" hangingPunct="0"/>
            <a:r>
              <a:rPr lang="en-AU" b="1"/>
              <a:t>ENTITY (RELATION) : </a:t>
            </a:r>
            <a:r>
              <a:rPr lang="en-AU" sz="2400" b="1" u="sng"/>
              <a:t>PRODUCT</a:t>
            </a:r>
          </a:p>
        </p:txBody>
      </p:sp>
      <p:sp>
        <p:nvSpPr>
          <p:cNvPr id="12315" name="Rectangle 27"/>
          <p:cNvSpPr>
            <a:spLocks noChangeArrowheads="1"/>
          </p:cNvSpPr>
          <p:nvPr/>
        </p:nvSpPr>
        <p:spPr bwMode="auto">
          <a:xfrm>
            <a:off x="6537325" y="2109788"/>
            <a:ext cx="2127250" cy="366712"/>
          </a:xfrm>
          <a:prstGeom prst="rect">
            <a:avLst/>
          </a:prstGeom>
          <a:noFill/>
          <a:ln w="12700">
            <a:noFill/>
            <a:miter lim="800000"/>
            <a:headEnd/>
            <a:tailEnd/>
          </a:ln>
        </p:spPr>
        <p:txBody>
          <a:bodyPr wrap="none" lIns="90488" tIns="44450" rIns="90488" bIns="44450">
            <a:spAutoFit/>
          </a:bodyPr>
          <a:lstStyle/>
          <a:p>
            <a:pPr eaLnBrk="0" hangingPunct="0"/>
            <a:r>
              <a:rPr lang="en-AU" b="1"/>
              <a:t>attribute (domain)</a:t>
            </a:r>
          </a:p>
        </p:txBody>
      </p:sp>
      <p:sp>
        <p:nvSpPr>
          <p:cNvPr id="12316" name="Line 28"/>
          <p:cNvSpPr>
            <a:spLocks noChangeShapeType="1"/>
          </p:cNvSpPr>
          <p:nvPr/>
        </p:nvSpPr>
        <p:spPr bwMode="auto">
          <a:xfrm flipH="1">
            <a:off x="6400800" y="2362200"/>
            <a:ext cx="152400" cy="304800"/>
          </a:xfrm>
          <a:prstGeom prst="line">
            <a:avLst/>
          </a:prstGeom>
          <a:noFill/>
          <a:ln w="12700">
            <a:solidFill>
              <a:schemeClr val="tx1"/>
            </a:solidFill>
            <a:round/>
            <a:headEnd/>
            <a:tailEnd type="triangle" w="med" len="med"/>
          </a:ln>
        </p:spPr>
        <p:txBody>
          <a:bodyPr/>
          <a:lstStyle/>
          <a:p>
            <a:endParaRPr lang="en-US"/>
          </a:p>
        </p:txBody>
      </p:sp>
      <p:sp>
        <p:nvSpPr>
          <p:cNvPr id="12317" name="Rectangle 29"/>
          <p:cNvSpPr>
            <a:spLocks noChangeArrowheads="1"/>
          </p:cNvSpPr>
          <p:nvPr/>
        </p:nvSpPr>
        <p:spPr bwMode="auto">
          <a:xfrm>
            <a:off x="365125" y="3481388"/>
            <a:ext cx="1416050" cy="641350"/>
          </a:xfrm>
          <a:prstGeom prst="rect">
            <a:avLst/>
          </a:prstGeom>
          <a:noFill/>
          <a:ln w="12700">
            <a:noFill/>
            <a:miter lim="800000"/>
            <a:headEnd/>
            <a:tailEnd/>
          </a:ln>
        </p:spPr>
        <p:txBody>
          <a:bodyPr wrap="none" lIns="90488" tIns="44450" rIns="90488" bIns="44450">
            <a:spAutoFit/>
          </a:bodyPr>
          <a:lstStyle/>
          <a:p>
            <a:pPr eaLnBrk="0" hangingPunct="0"/>
            <a:r>
              <a:rPr lang="en-AU" b="1"/>
              <a:t>entity</a:t>
            </a:r>
          </a:p>
          <a:p>
            <a:pPr eaLnBrk="0" hangingPunct="0"/>
            <a:r>
              <a:rPr lang="en-AU" b="1"/>
              <a:t>occurrence</a:t>
            </a:r>
          </a:p>
        </p:txBody>
      </p:sp>
      <p:sp>
        <p:nvSpPr>
          <p:cNvPr id="12318" name="Line 30"/>
          <p:cNvSpPr>
            <a:spLocks noChangeShapeType="1"/>
          </p:cNvSpPr>
          <p:nvPr/>
        </p:nvSpPr>
        <p:spPr bwMode="auto">
          <a:xfrm>
            <a:off x="1143000" y="3581400"/>
            <a:ext cx="685800" cy="76200"/>
          </a:xfrm>
          <a:prstGeom prst="line">
            <a:avLst/>
          </a:prstGeom>
          <a:noFill/>
          <a:ln w="12700">
            <a:solidFill>
              <a:schemeClr val="tx1"/>
            </a:solidFill>
            <a:round/>
            <a:headEnd/>
            <a:tailEnd type="triangle" w="med" len="med"/>
          </a:ln>
        </p:spPr>
        <p:txBody>
          <a:bodyPr/>
          <a:lstStyle/>
          <a:p>
            <a:endParaRPr lang="en-US"/>
          </a:p>
        </p:txBody>
      </p:sp>
      <p:sp>
        <p:nvSpPr>
          <p:cNvPr id="12319" name="Rectangle 31"/>
          <p:cNvSpPr>
            <a:spLocks noChangeArrowheads="1"/>
          </p:cNvSpPr>
          <p:nvPr/>
        </p:nvSpPr>
        <p:spPr bwMode="auto">
          <a:xfrm>
            <a:off x="468313" y="5300663"/>
            <a:ext cx="8005762" cy="698500"/>
          </a:xfrm>
          <a:prstGeom prst="rect">
            <a:avLst/>
          </a:prstGeom>
          <a:noFill/>
          <a:ln w="12700">
            <a:noFill/>
            <a:miter lim="800000"/>
            <a:headEnd/>
            <a:tailEnd/>
          </a:ln>
        </p:spPr>
        <p:txBody>
          <a:bodyPr wrap="none" lIns="90488" tIns="44450" rIns="90488" bIns="44450">
            <a:spAutoFit/>
          </a:bodyPr>
          <a:lstStyle/>
          <a:p>
            <a:pPr eaLnBrk="0" hangingPunct="0"/>
            <a:r>
              <a:rPr lang="en-AU" sz="2000" b="1"/>
              <a:t>Entities, entity occurrences and attributes all appear in the data </a:t>
            </a:r>
          </a:p>
          <a:p>
            <a:pPr eaLnBrk="0" hangingPunct="0"/>
            <a:r>
              <a:rPr lang="en-AU" sz="2000" b="1"/>
              <a:t>dictionary in the same way as objects, reports and web pages do</a:t>
            </a:r>
          </a:p>
        </p:txBody>
      </p:sp>
      <p:sp>
        <p:nvSpPr>
          <p:cNvPr id="12320" name="Rectangle 32"/>
          <p:cNvSpPr>
            <a:spLocks noChangeArrowheads="1"/>
          </p:cNvSpPr>
          <p:nvPr/>
        </p:nvSpPr>
        <p:spPr bwMode="auto">
          <a:xfrm>
            <a:off x="365125" y="4090988"/>
            <a:ext cx="882650" cy="366712"/>
          </a:xfrm>
          <a:prstGeom prst="rect">
            <a:avLst/>
          </a:prstGeom>
          <a:noFill/>
          <a:ln w="12700">
            <a:noFill/>
            <a:miter lim="800000"/>
            <a:headEnd/>
            <a:tailEnd/>
          </a:ln>
        </p:spPr>
        <p:txBody>
          <a:bodyPr wrap="none" lIns="90488" tIns="44450" rIns="90488" bIns="44450">
            <a:spAutoFit/>
          </a:bodyPr>
          <a:lstStyle/>
          <a:p>
            <a:pPr eaLnBrk="0" hangingPunct="0"/>
            <a:r>
              <a:rPr lang="en-AU" b="1"/>
              <a:t>(tuple)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AU" smtClean="0">
                <a:latin typeface="Arial Narrow" pitchFamily="-65" charset="0"/>
              </a:rPr>
              <a:t>Composite definition of an entity</a:t>
            </a:r>
          </a:p>
        </p:txBody>
      </p:sp>
      <p:sp>
        <p:nvSpPr>
          <p:cNvPr id="13315" name="Text Box 4"/>
          <p:cNvSpPr txBox="1">
            <a:spLocks noChangeArrowheads="1"/>
          </p:cNvSpPr>
          <p:nvPr/>
        </p:nvSpPr>
        <p:spPr bwMode="auto">
          <a:xfrm>
            <a:off x="808038" y="1792288"/>
            <a:ext cx="7881937" cy="2647950"/>
          </a:xfrm>
          <a:prstGeom prst="rect">
            <a:avLst/>
          </a:prstGeom>
          <a:noFill/>
          <a:ln w="12700">
            <a:noFill/>
            <a:miter lim="800000"/>
            <a:headEnd/>
            <a:tailEnd/>
          </a:ln>
        </p:spPr>
        <p:txBody>
          <a:bodyPr wrap="none">
            <a:spAutoFit/>
          </a:bodyPr>
          <a:lstStyle/>
          <a:p>
            <a:r>
              <a:rPr lang="en-AU" sz="2400"/>
              <a:t>product = {product-occurrence}</a:t>
            </a:r>
          </a:p>
          <a:p>
            <a:endParaRPr lang="en-AU" sz="2400"/>
          </a:p>
          <a:p>
            <a:r>
              <a:rPr lang="en-AU" sz="2400"/>
              <a:t>product-occurrence = product-code + product-description</a:t>
            </a:r>
          </a:p>
          <a:p>
            <a:endParaRPr lang="en-AU" sz="2400"/>
          </a:p>
          <a:p>
            <a:r>
              <a:rPr lang="en-AU" sz="2400"/>
              <a:t>			  + unit-of-measure + product-price</a:t>
            </a:r>
          </a:p>
          <a:p>
            <a:endParaRPr lang="en-AU" sz="2400"/>
          </a:p>
          <a:p>
            <a:r>
              <a:rPr lang="en-AU" sz="2400"/>
              <a:t>			  + quantity-in-stock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lIns="90488" tIns="44450" rIns="90488" bIns="44450"/>
          <a:lstStyle/>
          <a:p>
            <a:r>
              <a:rPr lang="en-AU" smtClean="0">
                <a:latin typeface="Arial Narrow" pitchFamily="-65" charset="0"/>
              </a:rPr>
              <a:t>Keys</a:t>
            </a:r>
          </a:p>
        </p:txBody>
      </p:sp>
      <p:sp>
        <p:nvSpPr>
          <p:cNvPr id="14339" name="Rectangle 3"/>
          <p:cNvSpPr>
            <a:spLocks noGrp="1" noChangeArrowheads="1"/>
          </p:cNvSpPr>
          <p:nvPr>
            <p:ph idx="1"/>
          </p:nvPr>
        </p:nvSpPr>
        <p:spPr>
          <a:xfrm>
            <a:off x="428625" y="1857375"/>
            <a:ext cx="7924800" cy="4419600"/>
          </a:xfrm>
        </p:spPr>
        <p:txBody>
          <a:bodyPr lIns="90488" tIns="44450" rIns="90488" bIns="44450"/>
          <a:lstStyle/>
          <a:p>
            <a:r>
              <a:rPr lang="en-AU" sz="2400" smtClean="0"/>
              <a:t>With the conceptual object model we conveniently overlooked identifying keys.  This was because, in a sense, keys are more to do with ‘how’ that ‘what’.</a:t>
            </a:r>
          </a:p>
          <a:p>
            <a:r>
              <a:rPr lang="en-AU" sz="2400" smtClean="0"/>
              <a:t>With the logical relational data model, we need to identify a key for each entity.  As with files, a key is an attribute or attributes which enable us to distinguish between that entity occurrence and all others.</a:t>
            </a:r>
          </a:p>
          <a:p>
            <a:r>
              <a:rPr lang="en-AU" sz="2400" smtClean="0"/>
              <a:t>We normally look for the fewest number of attributes which meet the definition of a key.</a:t>
            </a:r>
          </a:p>
          <a:p>
            <a:r>
              <a:rPr lang="en-AU" sz="2400" smtClean="0"/>
              <a:t>Keys are usually underlined</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AU" smtClean="0">
                <a:latin typeface="Arial Narrow" pitchFamily="-65" charset="0"/>
              </a:rPr>
              <a:t>What is a database?</a:t>
            </a:r>
          </a:p>
        </p:txBody>
      </p:sp>
      <p:sp>
        <p:nvSpPr>
          <p:cNvPr id="15363" name="Rectangle 3"/>
          <p:cNvSpPr>
            <a:spLocks noGrp="1" noChangeArrowheads="1"/>
          </p:cNvSpPr>
          <p:nvPr>
            <p:ph idx="1"/>
          </p:nvPr>
        </p:nvSpPr>
        <p:spPr/>
        <p:txBody>
          <a:bodyPr/>
          <a:lstStyle/>
          <a:p>
            <a:pPr>
              <a:lnSpc>
                <a:spcPct val="90000"/>
              </a:lnSpc>
            </a:pPr>
            <a:r>
              <a:rPr lang="en-AU" sz="2400" smtClean="0"/>
              <a:t>A database is a network of tables called entities (conceptually) connected together by one to many relationships.  Its purpose is to have (as far as possible) only one place for each attribute anywhere in the database thus reducing duplication. All web pages, screens and reports are generated from the same database</a:t>
            </a:r>
          </a:p>
          <a:p>
            <a:pPr>
              <a:lnSpc>
                <a:spcPct val="90000"/>
              </a:lnSpc>
            </a:pPr>
            <a:r>
              <a:rPr lang="en-AU" sz="2400" smtClean="0"/>
              <a:t>It is considered much better than alternatives such as files because of the lack of duplication and other benefits</a:t>
            </a:r>
          </a:p>
          <a:p>
            <a:pPr>
              <a:lnSpc>
                <a:spcPct val="90000"/>
              </a:lnSpc>
            </a:pPr>
            <a:r>
              <a:rPr lang="en-AU" sz="2400" smtClean="0"/>
              <a:t>Firstly, let’s see what a logical relational data model (LRDM) looks like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AU" smtClean="0">
                <a:latin typeface="Arial Narrow" pitchFamily="-65" charset="0"/>
              </a:rPr>
              <a:t>Creating the LRDM</a:t>
            </a:r>
          </a:p>
        </p:txBody>
      </p:sp>
      <p:sp>
        <p:nvSpPr>
          <p:cNvPr id="16387" name="Rectangle 3"/>
          <p:cNvSpPr>
            <a:spLocks noGrp="1" noChangeArrowheads="1"/>
          </p:cNvSpPr>
          <p:nvPr>
            <p:ph idx="1"/>
          </p:nvPr>
        </p:nvSpPr>
        <p:spPr/>
        <p:txBody>
          <a:bodyPr/>
          <a:lstStyle/>
          <a:p>
            <a:r>
              <a:rPr lang="en-AU" sz="2800" smtClean="0"/>
              <a:t>Firstly we start with the conceptual object model.  We examine each object in turn to identify whether it is simple or complex.</a:t>
            </a:r>
          </a:p>
          <a:p>
            <a:r>
              <a:rPr lang="en-AU" sz="2800" smtClean="0"/>
              <a:t>If the object is simple it becomes an entity</a:t>
            </a:r>
          </a:p>
          <a:p>
            <a:r>
              <a:rPr lang="en-AU" sz="2800" smtClean="0"/>
              <a:t>If the object is complex it needs to be converted into entities by removing the repeating attributes into a new entity or entities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AU" smtClean="0">
                <a:latin typeface="Arial Narrow" pitchFamily="-65" charset="0"/>
              </a:rPr>
              <a:t>Creating the LRDM</a:t>
            </a:r>
          </a:p>
        </p:txBody>
      </p:sp>
      <p:sp>
        <p:nvSpPr>
          <p:cNvPr id="17411" name="Rectangle 5"/>
          <p:cNvSpPr>
            <a:spLocks noChangeArrowheads="1"/>
          </p:cNvSpPr>
          <p:nvPr/>
        </p:nvSpPr>
        <p:spPr bwMode="auto">
          <a:xfrm>
            <a:off x="1835150" y="2205038"/>
            <a:ext cx="1368425" cy="792162"/>
          </a:xfrm>
          <a:prstGeom prst="rect">
            <a:avLst/>
          </a:prstGeom>
          <a:solidFill>
            <a:schemeClr val="bg1"/>
          </a:solidFill>
          <a:ln w="12700">
            <a:solidFill>
              <a:schemeClr val="tx1"/>
            </a:solidFill>
            <a:miter lim="800000"/>
            <a:headEnd/>
            <a:tailEnd/>
          </a:ln>
        </p:spPr>
        <p:txBody>
          <a:bodyPr wrap="none" anchor="ctr"/>
          <a:lstStyle/>
          <a:p>
            <a:pPr algn="ctr"/>
            <a:r>
              <a:rPr lang="en-AU"/>
              <a:t>customer</a:t>
            </a:r>
          </a:p>
        </p:txBody>
      </p:sp>
      <p:sp>
        <p:nvSpPr>
          <p:cNvPr id="17412" name="Rectangle 6"/>
          <p:cNvSpPr>
            <a:spLocks noChangeArrowheads="1"/>
          </p:cNvSpPr>
          <p:nvPr/>
        </p:nvSpPr>
        <p:spPr bwMode="auto">
          <a:xfrm>
            <a:off x="2484438" y="4581525"/>
            <a:ext cx="1368425" cy="792163"/>
          </a:xfrm>
          <a:prstGeom prst="rect">
            <a:avLst/>
          </a:prstGeom>
          <a:solidFill>
            <a:schemeClr val="bg1"/>
          </a:solidFill>
          <a:ln w="12700">
            <a:solidFill>
              <a:schemeClr val="tx1"/>
            </a:solidFill>
            <a:miter lim="800000"/>
            <a:headEnd/>
            <a:tailEnd/>
          </a:ln>
        </p:spPr>
        <p:txBody>
          <a:bodyPr wrap="none" anchor="ctr"/>
          <a:lstStyle/>
          <a:p>
            <a:pPr algn="ctr"/>
            <a:r>
              <a:rPr lang="en-AU"/>
              <a:t>order</a:t>
            </a:r>
          </a:p>
        </p:txBody>
      </p:sp>
      <p:sp>
        <p:nvSpPr>
          <p:cNvPr id="17413" name="Rectangle 7"/>
          <p:cNvSpPr>
            <a:spLocks noChangeArrowheads="1"/>
          </p:cNvSpPr>
          <p:nvPr/>
        </p:nvSpPr>
        <p:spPr bwMode="auto">
          <a:xfrm>
            <a:off x="5435600" y="3500438"/>
            <a:ext cx="1368425" cy="792162"/>
          </a:xfrm>
          <a:prstGeom prst="rect">
            <a:avLst/>
          </a:prstGeom>
          <a:solidFill>
            <a:schemeClr val="bg1"/>
          </a:solidFill>
          <a:ln w="12700">
            <a:solidFill>
              <a:schemeClr val="tx1"/>
            </a:solidFill>
            <a:miter lim="800000"/>
            <a:headEnd/>
            <a:tailEnd/>
          </a:ln>
        </p:spPr>
        <p:txBody>
          <a:bodyPr wrap="none" anchor="ctr"/>
          <a:lstStyle/>
          <a:p>
            <a:pPr algn="ctr"/>
            <a:r>
              <a:rPr lang="en-AU"/>
              <a:t>product</a:t>
            </a:r>
          </a:p>
        </p:txBody>
      </p:sp>
      <p:sp>
        <p:nvSpPr>
          <p:cNvPr id="17414" name="AutoShape 13"/>
          <p:cNvSpPr>
            <a:spLocks noChangeArrowheads="1"/>
          </p:cNvSpPr>
          <p:nvPr/>
        </p:nvSpPr>
        <p:spPr bwMode="auto">
          <a:xfrm>
            <a:off x="2484438" y="3644900"/>
            <a:ext cx="647700" cy="360363"/>
          </a:xfrm>
          <a:prstGeom prst="flowChartDecision">
            <a:avLst/>
          </a:prstGeom>
          <a:solidFill>
            <a:schemeClr val="bg1"/>
          </a:solidFill>
          <a:ln w="12700">
            <a:solidFill>
              <a:schemeClr val="tx1"/>
            </a:solidFill>
            <a:miter lim="800000"/>
            <a:headEnd/>
            <a:tailEnd/>
          </a:ln>
        </p:spPr>
        <p:txBody>
          <a:bodyPr wrap="none" anchor="ctr"/>
          <a:lstStyle/>
          <a:p>
            <a:endParaRPr lang="en-US"/>
          </a:p>
        </p:txBody>
      </p:sp>
      <p:sp>
        <p:nvSpPr>
          <p:cNvPr id="17415" name="AutoShape 14"/>
          <p:cNvSpPr>
            <a:spLocks noChangeArrowheads="1"/>
          </p:cNvSpPr>
          <p:nvPr/>
        </p:nvSpPr>
        <p:spPr bwMode="auto">
          <a:xfrm>
            <a:off x="4572000" y="4724400"/>
            <a:ext cx="647700" cy="360363"/>
          </a:xfrm>
          <a:prstGeom prst="flowChartDecision">
            <a:avLst/>
          </a:prstGeom>
          <a:solidFill>
            <a:schemeClr val="bg1"/>
          </a:solidFill>
          <a:ln w="12700">
            <a:solidFill>
              <a:schemeClr val="tx1"/>
            </a:solidFill>
            <a:miter lim="800000"/>
            <a:headEnd/>
            <a:tailEnd/>
          </a:ln>
        </p:spPr>
        <p:txBody>
          <a:bodyPr wrap="none" anchor="ctr"/>
          <a:lstStyle/>
          <a:p>
            <a:endParaRPr lang="en-US"/>
          </a:p>
        </p:txBody>
      </p:sp>
      <p:sp>
        <p:nvSpPr>
          <p:cNvPr id="17416" name="Line 15"/>
          <p:cNvSpPr>
            <a:spLocks noChangeShapeType="1"/>
          </p:cNvSpPr>
          <p:nvPr/>
        </p:nvSpPr>
        <p:spPr bwMode="auto">
          <a:xfrm>
            <a:off x="2555875" y="2997200"/>
            <a:ext cx="215900" cy="647700"/>
          </a:xfrm>
          <a:prstGeom prst="line">
            <a:avLst/>
          </a:prstGeom>
          <a:noFill/>
          <a:ln w="12700">
            <a:solidFill>
              <a:schemeClr val="tx1"/>
            </a:solidFill>
            <a:round/>
            <a:headEnd/>
            <a:tailEnd/>
          </a:ln>
        </p:spPr>
        <p:txBody>
          <a:bodyPr/>
          <a:lstStyle/>
          <a:p>
            <a:endParaRPr lang="en-US"/>
          </a:p>
        </p:txBody>
      </p:sp>
      <p:sp>
        <p:nvSpPr>
          <p:cNvPr id="17417" name="Line 16"/>
          <p:cNvSpPr>
            <a:spLocks noChangeShapeType="1"/>
          </p:cNvSpPr>
          <p:nvPr/>
        </p:nvSpPr>
        <p:spPr bwMode="auto">
          <a:xfrm>
            <a:off x="2843213" y="4005263"/>
            <a:ext cx="215900" cy="576262"/>
          </a:xfrm>
          <a:prstGeom prst="line">
            <a:avLst/>
          </a:prstGeom>
          <a:noFill/>
          <a:ln w="12700">
            <a:solidFill>
              <a:schemeClr val="tx1"/>
            </a:solidFill>
            <a:round/>
            <a:headEnd/>
            <a:tailEnd/>
          </a:ln>
        </p:spPr>
        <p:txBody>
          <a:bodyPr/>
          <a:lstStyle/>
          <a:p>
            <a:endParaRPr lang="en-US"/>
          </a:p>
        </p:txBody>
      </p:sp>
      <p:sp>
        <p:nvSpPr>
          <p:cNvPr id="17418" name="Line 17"/>
          <p:cNvSpPr>
            <a:spLocks noChangeShapeType="1"/>
          </p:cNvSpPr>
          <p:nvPr/>
        </p:nvSpPr>
        <p:spPr bwMode="auto">
          <a:xfrm flipV="1">
            <a:off x="3851275" y="4868863"/>
            <a:ext cx="792163" cy="73025"/>
          </a:xfrm>
          <a:prstGeom prst="line">
            <a:avLst/>
          </a:prstGeom>
          <a:noFill/>
          <a:ln w="12700">
            <a:solidFill>
              <a:schemeClr val="tx1"/>
            </a:solidFill>
            <a:round/>
            <a:headEnd/>
            <a:tailEnd/>
          </a:ln>
        </p:spPr>
        <p:txBody>
          <a:bodyPr/>
          <a:lstStyle/>
          <a:p>
            <a:endParaRPr lang="en-US"/>
          </a:p>
        </p:txBody>
      </p:sp>
      <p:sp>
        <p:nvSpPr>
          <p:cNvPr id="17419" name="Line 18"/>
          <p:cNvSpPr>
            <a:spLocks noChangeShapeType="1"/>
          </p:cNvSpPr>
          <p:nvPr/>
        </p:nvSpPr>
        <p:spPr bwMode="auto">
          <a:xfrm flipV="1">
            <a:off x="5148263" y="4292600"/>
            <a:ext cx="936625" cy="576263"/>
          </a:xfrm>
          <a:prstGeom prst="line">
            <a:avLst/>
          </a:prstGeom>
          <a:noFill/>
          <a:ln w="12700">
            <a:solidFill>
              <a:schemeClr val="tx1"/>
            </a:solidFill>
            <a:round/>
            <a:headEnd/>
            <a:tailEnd/>
          </a:ln>
        </p:spPr>
        <p:txBody>
          <a:bodyPr/>
          <a:lstStyle/>
          <a:p>
            <a:endParaRPr lang="en-US"/>
          </a:p>
        </p:txBody>
      </p:sp>
      <p:sp>
        <p:nvSpPr>
          <p:cNvPr id="17420" name="Text Box 19"/>
          <p:cNvSpPr txBox="1">
            <a:spLocks noChangeArrowheads="1"/>
          </p:cNvSpPr>
          <p:nvPr/>
        </p:nvSpPr>
        <p:spPr bwMode="auto">
          <a:xfrm>
            <a:off x="2751138" y="3016250"/>
            <a:ext cx="311150" cy="366713"/>
          </a:xfrm>
          <a:prstGeom prst="rect">
            <a:avLst/>
          </a:prstGeom>
          <a:noFill/>
          <a:ln w="12700">
            <a:noFill/>
            <a:miter lim="800000"/>
            <a:headEnd/>
            <a:tailEnd/>
          </a:ln>
        </p:spPr>
        <p:txBody>
          <a:bodyPr wrap="none">
            <a:spAutoFit/>
          </a:bodyPr>
          <a:lstStyle/>
          <a:p>
            <a:r>
              <a:rPr lang="en-AU"/>
              <a:t>1</a:t>
            </a:r>
          </a:p>
        </p:txBody>
      </p:sp>
      <p:sp>
        <p:nvSpPr>
          <p:cNvPr id="17421" name="Text Box 20"/>
          <p:cNvSpPr txBox="1">
            <a:spLocks noChangeArrowheads="1"/>
          </p:cNvSpPr>
          <p:nvPr/>
        </p:nvSpPr>
        <p:spPr bwMode="auto">
          <a:xfrm>
            <a:off x="3040063" y="4168775"/>
            <a:ext cx="565150" cy="366713"/>
          </a:xfrm>
          <a:prstGeom prst="rect">
            <a:avLst/>
          </a:prstGeom>
          <a:noFill/>
          <a:ln w="12700">
            <a:noFill/>
            <a:miter lim="800000"/>
            <a:headEnd/>
            <a:tailEnd/>
          </a:ln>
        </p:spPr>
        <p:txBody>
          <a:bodyPr wrap="none">
            <a:spAutoFit/>
          </a:bodyPr>
          <a:lstStyle/>
          <a:p>
            <a:r>
              <a:rPr lang="en-AU"/>
              <a:t>0,m</a:t>
            </a:r>
          </a:p>
        </p:txBody>
      </p:sp>
      <p:sp>
        <p:nvSpPr>
          <p:cNvPr id="17422" name="Text Box 21"/>
          <p:cNvSpPr txBox="1">
            <a:spLocks noChangeArrowheads="1"/>
          </p:cNvSpPr>
          <p:nvPr/>
        </p:nvSpPr>
        <p:spPr bwMode="auto">
          <a:xfrm>
            <a:off x="3903663" y="5032375"/>
            <a:ext cx="565150" cy="366713"/>
          </a:xfrm>
          <a:prstGeom prst="rect">
            <a:avLst/>
          </a:prstGeom>
          <a:noFill/>
          <a:ln w="12700">
            <a:noFill/>
            <a:miter lim="800000"/>
            <a:headEnd/>
            <a:tailEnd/>
          </a:ln>
        </p:spPr>
        <p:txBody>
          <a:bodyPr wrap="none">
            <a:spAutoFit/>
          </a:bodyPr>
          <a:lstStyle/>
          <a:p>
            <a:r>
              <a:rPr lang="en-AU"/>
              <a:t>0,m</a:t>
            </a:r>
          </a:p>
        </p:txBody>
      </p:sp>
      <p:sp>
        <p:nvSpPr>
          <p:cNvPr id="17423" name="Text Box 22"/>
          <p:cNvSpPr txBox="1">
            <a:spLocks noChangeArrowheads="1"/>
          </p:cNvSpPr>
          <p:nvPr/>
        </p:nvSpPr>
        <p:spPr bwMode="auto">
          <a:xfrm>
            <a:off x="5992813" y="4313238"/>
            <a:ext cx="311150" cy="366712"/>
          </a:xfrm>
          <a:prstGeom prst="rect">
            <a:avLst/>
          </a:prstGeom>
          <a:noFill/>
          <a:ln w="12700">
            <a:noFill/>
            <a:miter lim="800000"/>
            <a:headEnd/>
            <a:tailEnd/>
          </a:ln>
        </p:spPr>
        <p:txBody>
          <a:bodyPr wrap="none">
            <a:spAutoFit/>
          </a:bodyPr>
          <a:lstStyle/>
          <a:p>
            <a:r>
              <a:rPr lang="en-AU"/>
              <a:t>1</a:t>
            </a:r>
          </a:p>
        </p:txBody>
      </p:sp>
      <p:sp>
        <p:nvSpPr>
          <p:cNvPr id="17424" name="Text Box 23"/>
          <p:cNvSpPr txBox="1">
            <a:spLocks noChangeArrowheads="1"/>
          </p:cNvSpPr>
          <p:nvPr/>
        </p:nvSpPr>
        <p:spPr bwMode="auto">
          <a:xfrm>
            <a:off x="3471863" y="2008188"/>
            <a:ext cx="184150" cy="366712"/>
          </a:xfrm>
          <a:prstGeom prst="rect">
            <a:avLst/>
          </a:prstGeom>
          <a:noFill/>
          <a:ln w="12700">
            <a:noFill/>
            <a:miter lim="800000"/>
            <a:headEnd/>
            <a:tailEnd/>
          </a:ln>
        </p:spPr>
        <p:txBody>
          <a:bodyPr wrap="none">
            <a:spAutoFit/>
          </a:bodyPr>
          <a:lstStyle/>
          <a:p>
            <a:endParaRPr lang="en-US"/>
          </a:p>
        </p:txBody>
      </p:sp>
      <p:sp>
        <p:nvSpPr>
          <p:cNvPr id="17425" name="Text Box 24"/>
          <p:cNvSpPr txBox="1">
            <a:spLocks noChangeArrowheads="1"/>
          </p:cNvSpPr>
          <p:nvPr/>
        </p:nvSpPr>
        <p:spPr bwMode="auto">
          <a:xfrm>
            <a:off x="3400425" y="2152650"/>
            <a:ext cx="3359150" cy="641350"/>
          </a:xfrm>
          <a:prstGeom prst="rect">
            <a:avLst/>
          </a:prstGeom>
          <a:noFill/>
          <a:ln w="12700">
            <a:noFill/>
            <a:miter lim="800000"/>
            <a:headEnd/>
            <a:tailEnd/>
          </a:ln>
        </p:spPr>
        <p:txBody>
          <a:bodyPr wrap="none">
            <a:spAutoFit/>
          </a:bodyPr>
          <a:lstStyle/>
          <a:p>
            <a:pPr eaLnBrk="0" hangingPunct="0"/>
            <a:r>
              <a:rPr lang="en-AU"/>
              <a:t>(</a:t>
            </a:r>
            <a:r>
              <a:rPr lang="en-AU" u="sng"/>
              <a:t>cust-no</a:t>
            </a:r>
            <a:r>
              <a:rPr lang="en-AU"/>
              <a:t>, cust-name, cust-addr</a:t>
            </a:r>
            <a:r>
              <a:rPr lang="en-AU" u="sng"/>
              <a:t>)</a:t>
            </a:r>
            <a:endParaRPr lang="en-AU"/>
          </a:p>
          <a:p>
            <a:endParaRPr lang="en-AU"/>
          </a:p>
        </p:txBody>
      </p:sp>
      <p:sp>
        <p:nvSpPr>
          <p:cNvPr id="17426" name="Rectangle 25"/>
          <p:cNvSpPr>
            <a:spLocks noChangeArrowheads="1"/>
          </p:cNvSpPr>
          <p:nvPr/>
        </p:nvSpPr>
        <p:spPr bwMode="auto">
          <a:xfrm>
            <a:off x="5435600" y="3068638"/>
            <a:ext cx="2949575" cy="363537"/>
          </a:xfrm>
          <a:prstGeom prst="rect">
            <a:avLst/>
          </a:prstGeom>
          <a:noFill/>
          <a:ln w="12700">
            <a:noFill/>
            <a:miter lim="800000"/>
            <a:headEnd/>
            <a:tailEnd/>
          </a:ln>
        </p:spPr>
        <p:txBody>
          <a:bodyPr wrap="none" lIns="90488" tIns="44450" rIns="90488" bIns="44450">
            <a:spAutoFit/>
          </a:bodyPr>
          <a:lstStyle/>
          <a:p>
            <a:pPr eaLnBrk="0" hangingPunct="0"/>
            <a:r>
              <a:rPr lang="en-AU"/>
              <a:t>(prod-code,prod-desc,uom)</a:t>
            </a:r>
          </a:p>
        </p:txBody>
      </p:sp>
      <p:sp>
        <p:nvSpPr>
          <p:cNvPr id="17427" name="Text Box 26"/>
          <p:cNvSpPr txBox="1">
            <a:spLocks noChangeArrowheads="1"/>
          </p:cNvSpPr>
          <p:nvPr/>
        </p:nvSpPr>
        <p:spPr bwMode="auto">
          <a:xfrm>
            <a:off x="808038" y="5608638"/>
            <a:ext cx="4260850" cy="366712"/>
          </a:xfrm>
          <a:prstGeom prst="rect">
            <a:avLst/>
          </a:prstGeom>
          <a:noFill/>
          <a:ln w="12700">
            <a:noFill/>
            <a:miter lim="800000"/>
            <a:headEnd/>
            <a:tailEnd/>
          </a:ln>
        </p:spPr>
        <p:txBody>
          <a:bodyPr wrap="none">
            <a:spAutoFit/>
          </a:bodyPr>
          <a:lstStyle/>
          <a:p>
            <a:r>
              <a:rPr lang="en-AU"/>
              <a:t>(order-no, order-date, {item-no, ord-qty})</a:t>
            </a:r>
          </a:p>
        </p:txBody>
      </p:sp>
      <p:sp>
        <p:nvSpPr>
          <p:cNvPr id="17428" name="Text Box 27"/>
          <p:cNvSpPr txBox="1">
            <a:spLocks noChangeArrowheads="1"/>
          </p:cNvSpPr>
          <p:nvPr/>
        </p:nvSpPr>
        <p:spPr bwMode="auto">
          <a:xfrm>
            <a:off x="5272088" y="4889500"/>
            <a:ext cx="1162050" cy="366713"/>
          </a:xfrm>
          <a:prstGeom prst="rect">
            <a:avLst/>
          </a:prstGeom>
          <a:noFill/>
          <a:ln w="12700">
            <a:noFill/>
            <a:miter lim="800000"/>
            <a:headEnd/>
            <a:tailEnd/>
          </a:ln>
        </p:spPr>
        <p:txBody>
          <a:bodyPr wrap="none">
            <a:spAutoFit/>
          </a:bodyPr>
          <a:lstStyle/>
          <a:p>
            <a:r>
              <a:rPr lang="en-AU"/>
              <a:t>describes</a:t>
            </a:r>
          </a:p>
        </p:txBody>
      </p:sp>
      <p:sp>
        <p:nvSpPr>
          <p:cNvPr id="17429" name="Text Box 28"/>
          <p:cNvSpPr txBox="1">
            <a:spLocks noChangeArrowheads="1"/>
          </p:cNvSpPr>
          <p:nvPr/>
        </p:nvSpPr>
        <p:spPr bwMode="auto">
          <a:xfrm>
            <a:off x="3111500" y="3376613"/>
            <a:ext cx="844550" cy="366712"/>
          </a:xfrm>
          <a:prstGeom prst="rect">
            <a:avLst/>
          </a:prstGeom>
          <a:noFill/>
          <a:ln w="12700">
            <a:noFill/>
            <a:miter lim="800000"/>
            <a:headEnd/>
            <a:tailEnd/>
          </a:ln>
        </p:spPr>
        <p:txBody>
          <a:bodyPr wrap="none">
            <a:spAutoFit/>
          </a:bodyPr>
          <a:lstStyle/>
          <a:p>
            <a:r>
              <a:rPr lang="en-AU"/>
              <a:t>places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AU" smtClean="0">
                <a:latin typeface="Arial Narrow" pitchFamily="-65" charset="0"/>
              </a:rPr>
              <a:t>Creating the LRDM</a:t>
            </a:r>
          </a:p>
        </p:txBody>
      </p:sp>
      <p:sp>
        <p:nvSpPr>
          <p:cNvPr id="18435" name="Rectangle 3"/>
          <p:cNvSpPr>
            <a:spLocks noGrp="1" noChangeArrowheads="1"/>
          </p:cNvSpPr>
          <p:nvPr>
            <p:ph idx="1"/>
          </p:nvPr>
        </p:nvSpPr>
        <p:spPr/>
        <p:txBody>
          <a:bodyPr/>
          <a:lstStyle/>
          <a:p>
            <a:r>
              <a:rPr lang="en-AU" sz="2800" smtClean="0"/>
              <a:t>We see by inspection that the customer object and product object are simple, so they become entities</a:t>
            </a:r>
          </a:p>
          <a:p>
            <a:r>
              <a:rPr lang="en-AU" sz="2800" smtClean="0"/>
              <a:t>The order object however is complex and so must be converted into two entities, one for those attributes that are unique for each instance and another for those not.</a:t>
            </a:r>
          </a:p>
          <a:p>
            <a:r>
              <a:rPr lang="en-AU" sz="2800" smtClean="0"/>
              <a:t>Of course we must attend to other matters such as keys and foreign keys (see later)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785813" y="642938"/>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Example</a:t>
            </a:r>
          </a:p>
        </p:txBody>
      </p:sp>
      <p:sp>
        <p:nvSpPr>
          <p:cNvPr id="19459" name="Rectangle 4"/>
          <p:cNvSpPr>
            <a:spLocks noChangeArrowheads="1"/>
          </p:cNvSpPr>
          <p:nvPr/>
        </p:nvSpPr>
        <p:spPr bwMode="auto">
          <a:xfrm>
            <a:off x="3476625" y="2232025"/>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9460" name="Rectangle 5"/>
          <p:cNvSpPr>
            <a:spLocks noChangeArrowheads="1"/>
          </p:cNvSpPr>
          <p:nvPr/>
        </p:nvSpPr>
        <p:spPr bwMode="auto">
          <a:xfrm>
            <a:off x="2790825" y="3908425"/>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9461" name="Rectangle 6"/>
          <p:cNvSpPr>
            <a:spLocks noChangeArrowheads="1"/>
          </p:cNvSpPr>
          <p:nvPr/>
        </p:nvSpPr>
        <p:spPr bwMode="auto">
          <a:xfrm>
            <a:off x="4314825" y="5280025"/>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9462" name="Rectangle 7"/>
          <p:cNvSpPr>
            <a:spLocks noChangeArrowheads="1"/>
          </p:cNvSpPr>
          <p:nvPr/>
        </p:nvSpPr>
        <p:spPr bwMode="auto">
          <a:xfrm>
            <a:off x="5991225" y="3984625"/>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9463" name="Line 8"/>
          <p:cNvSpPr>
            <a:spLocks noChangeShapeType="1"/>
          </p:cNvSpPr>
          <p:nvPr/>
        </p:nvSpPr>
        <p:spPr bwMode="auto">
          <a:xfrm flipH="1">
            <a:off x="3470275" y="2987675"/>
            <a:ext cx="609600" cy="914400"/>
          </a:xfrm>
          <a:prstGeom prst="line">
            <a:avLst/>
          </a:prstGeom>
          <a:noFill/>
          <a:ln w="12700">
            <a:solidFill>
              <a:schemeClr val="tx1"/>
            </a:solidFill>
            <a:round/>
            <a:headEnd/>
            <a:tailEnd/>
          </a:ln>
        </p:spPr>
        <p:txBody>
          <a:bodyPr/>
          <a:lstStyle/>
          <a:p>
            <a:endParaRPr lang="en-US"/>
          </a:p>
        </p:txBody>
      </p:sp>
      <p:sp>
        <p:nvSpPr>
          <p:cNvPr id="19464" name="Line 9"/>
          <p:cNvSpPr>
            <a:spLocks noChangeShapeType="1"/>
          </p:cNvSpPr>
          <p:nvPr/>
        </p:nvSpPr>
        <p:spPr bwMode="auto">
          <a:xfrm>
            <a:off x="3546475" y="3749675"/>
            <a:ext cx="76200" cy="152400"/>
          </a:xfrm>
          <a:prstGeom prst="line">
            <a:avLst/>
          </a:prstGeom>
          <a:noFill/>
          <a:ln w="12700">
            <a:solidFill>
              <a:schemeClr val="tx1"/>
            </a:solidFill>
            <a:round/>
            <a:headEnd/>
            <a:tailEnd/>
          </a:ln>
        </p:spPr>
        <p:txBody>
          <a:bodyPr/>
          <a:lstStyle/>
          <a:p>
            <a:endParaRPr lang="en-US"/>
          </a:p>
        </p:txBody>
      </p:sp>
      <p:sp>
        <p:nvSpPr>
          <p:cNvPr id="19465" name="Line 10"/>
          <p:cNvSpPr>
            <a:spLocks noChangeShapeType="1"/>
          </p:cNvSpPr>
          <p:nvPr/>
        </p:nvSpPr>
        <p:spPr bwMode="auto">
          <a:xfrm flipH="1">
            <a:off x="3317875" y="3749675"/>
            <a:ext cx="228600" cy="152400"/>
          </a:xfrm>
          <a:prstGeom prst="line">
            <a:avLst/>
          </a:prstGeom>
          <a:noFill/>
          <a:ln w="12700">
            <a:solidFill>
              <a:schemeClr val="tx1"/>
            </a:solidFill>
            <a:round/>
            <a:headEnd/>
            <a:tailEnd/>
          </a:ln>
        </p:spPr>
        <p:txBody>
          <a:bodyPr/>
          <a:lstStyle/>
          <a:p>
            <a:endParaRPr lang="en-US"/>
          </a:p>
        </p:txBody>
      </p:sp>
      <p:sp>
        <p:nvSpPr>
          <p:cNvPr id="19466" name="Line 11"/>
          <p:cNvSpPr>
            <a:spLocks noChangeShapeType="1"/>
          </p:cNvSpPr>
          <p:nvPr/>
        </p:nvSpPr>
        <p:spPr bwMode="auto">
          <a:xfrm flipH="1">
            <a:off x="5375275" y="4359275"/>
            <a:ext cx="609600" cy="914400"/>
          </a:xfrm>
          <a:prstGeom prst="line">
            <a:avLst/>
          </a:prstGeom>
          <a:noFill/>
          <a:ln w="12700">
            <a:solidFill>
              <a:schemeClr val="tx1"/>
            </a:solidFill>
            <a:round/>
            <a:headEnd/>
            <a:tailEnd/>
          </a:ln>
        </p:spPr>
        <p:txBody>
          <a:bodyPr/>
          <a:lstStyle/>
          <a:p>
            <a:endParaRPr lang="en-US"/>
          </a:p>
        </p:txBody>
      </p:sp>
      <p:sp>
        <p:nvSpPr>
          <p:cNvPr id="19467" name="Line 12"/>
          <p:cNvSpPr>
            <a:spLocks noChangeShapeType="1"/>
          </p:cNvSpPr>
          <p:nvPr/>
        </p:nvSpPr>
        <p:spPr bwMode="auto">
          <a:xfrm>
            <a:off x="5451475" y="5121275"/>
            <a:ext cx="76200" cy="152400"/>
          </a:xfrm>
          <a:prstGeom prst="line">
            <a:avLst/>
          </a:prstGeom>
          <a:noFill/>
          <a:ln w="12700">
            <a:solidFill>
              <a:schemeClr val="tx1"/>
            </a:solidFill>
            <a:round/>
            <a:headEnd/>
            <a:tailEnd/>
          </a:ln>
        </p:spPr>
        <p:txBody>
          <a:bodyPr/>
          <a:lstStyle/>
          <a:p>
            <a:endParaRPr lang="en-US"/>
          </a:p>
        </p:txBody>
      </p:sp>
      <p:sp>
        <p:nvSpPr>
          <p:cNvPr id="19468" name="Line 13"/>
          <p:cNvSpPr>
            <a:spLocks noChangeShapeType="1"/>
          </p:cNvSpPr>
          <p:nvPr/>
        </p:nvSpPr>
        <p:spPr bwMode="auto">
          <a:xfrm flipH="1">
            <a:off x="5222875" y="5121275"/>
            <a:ext cx="228600" cy="152400"/>
          </a:xfrm>
          <a:prstGeom prst="line">
            <a:avLst/>
          </a:prstGeom>
          <a:noFill/>
          <a:ln w="12700">
            <a:solidFill>
              <a:schemeClr val="tx1"/>
            </a:solidFill>
            <a:round/>
            <a:headEnd/>
            <a:tailEnd/>
          </a:ln>
        </p:spPr>
        <p:txBody>
          <a:bodyPr/>
          <a:lstStyle/>
          <a:p>
            <a:endParaRPr lang="en-US"/>
          </a:p>
        </p:txBody>
      </p:sp>
      <p:sp>
        <p:nvSpPr>
          <p:cNvPr id="19469" name="Line 14"/>
          <p:cNvSpPr>
            <a:spLocks noChangeShapeType="1"/>
          </p:cNvSpPr>
          <p:nvPr/>
        </p:nvSpPr>
        <p:spPr bwMode="auto">
          <a:xfrm>
            <a:off x="3851275" y="4664075"/>
            <a:ext cx="990600" cy="609600"/>
          </a:xfrm>
          <a:prstGeom prst="line">
            <a:avLst/>
          </a:prstGeom>
          <a:noFill/>
          <a:ln w="12700">
            <a:solidFill>
              <a:schemeClr val="tx1"/>
            </a:solidFill>
            <a:round/>
            <a:headEnd/>
            <a:tailEnd/>
          </a:ln>
        </p:spPr>
        <p:txBody>
          <a:bodyPr/>
          <a:lstStyle/>
          <a:p>
            <a:endParaRPr lang="en-US"/>
          </a:p>
        </p:txBody>
      </p:sp>
      <p:sp>
        <p:nvSpPr>
          <p:cNvPr id="19470" name="Line 15"/>
          <p:cNvSpPr>
            <a:spLocks noChangeShapeType="1"/>
          </p:cNvSpPr>
          <p:nvPr/>
        </p:nvSpPr>
        <p:spPr bwMode="auto">
          <a:xfrm flipH="1">
            <a:off x="4613275" y="5197475"/>
            <a:ext cx="76200" cy="76200"/>
          </a:xfrm>
          <a:prstGeom prst="line">
            <a:avLst/>
          </a:prstGeom>
          <a:noFill/>
          <a:ln w="12700">
            <a:solidFill>
              <a:schemeClr val="tx1"/>
            </a:solidFill>
            <a:round/>
            <a:headEnd/>
            <a:tailEnd/>
          </a:ln>
        </p:spPr>
        <p:txBody>
          <a:bodyPr/>
          <a:lstStyle/>
          <a:p>
            <a:endParaRPr lang="en-US"/>
          </a:p>
        </p:txBody>
      </p:sp>
      <p:sp>
        <p:nvSpPr>
          <p:cNvPr id="19471" name="Line 16"/>
          <p:cNvSpPr>
            <a:spLocks noChangeShapeType="1"/>
          </p:cNvSpPr>
          <p:nvPr/>
        </p:nvSpPr>
        <p:spPr bwMode="auto">
          <a:xfrm>
            <a:off x="4689475" y="5197475"/>
            <a:ext cx="0" cy="76200"/>
          </a:xfrm>
          <a:prstGeom prst="line">
            <a:avLst/>
          </a:prstGeom>
          <a:noFill/>
          <a:ln w="12700">
            <a:solidFill>
              <a:schemeClr val="tx1"/>
            </a:solidFill>
            <a:round/>
            <a:headEnd/>
            <a:tailEnd/>
          </a:ln>
        </p:spPr>
        <p:txBody>
          <a:bodyPr/>
          <a:lstStyle/>
          <a:p>
            <a:endParaRPr lang="en-US"/>
          </a:p>
        </p:txBody>
      </p:sp>
      <p:sp>
        <p:nvSpPr>
          <p:cNvPr id="19472" name="Rectangle 17"/>
          <p:cNvSpPr>
            <a:spLocks noChangeArrowheads="1"/>
          </p:cNvSpPr>
          <p:nvPr/>
        </p:nvSpPr>
        <p:spPr bwMode="auto">
          <a:xfrm>
            <a:off x="3530600" y="2430463"/>
            <a:ext cx="1209675" cy="363537"/>
          </a:xfrm>
          <a:prstGeom prst="rect">
            <a:avLst/>
          </a:prstGeom>
          <a:noFill/>
          <a:ln w="12700">
            <a:noFill/>
            <a:miter lim="800000"/>
            <a:headEnd/>
            <a:tailEnd/>
          </a:ln>
        </p:spPr>
        <p:txBody>
          <a:bodyPr wrap="none" lIns="90488" tIns="44450" rIns="90488" bIns="44450">
            <a:spAutoFit/>
          </a:bodyPr>
          <a:lstStyle/>
          <a:p>
            <a:pPr eaLnBrk="0" hangingPunct="0"/>
            <a:r>
              <a:rPr lang="en-AU" b="1"/>
              <a:t>customer</a:t>
            </a:r>
          </a:p>
        </p:txBody>
      </p:sp>
      <p:sp>
        <p:nvSpPr>
          <p:cNvPr id="19473" name="Rectangle 18"/>
          <p:cNvSpPr>
            <a:spLocks noChangeArrowheads="1"/>
          </p:cNvSpPr>
          <p:nvPr/>
        </p:nvSpPr>
        <p:spPr bwMode="auto">
          <a:xfrm>
            <a:off x="2921000" y="3932238"/>
            <a:ext cx="1014413" cy="698500"/>
          </a:xfrm>
          <a:prstGeom prst="rect">
            <a:avLst/>
          </a:prstGeom>
          <a:noFill/>
          <a:ln w="12700">
            <a:noFill/>
            <a:miter lim="800000"/>
            <a:headEnd/>
            <a:tailEnd/>
          </a:ln>
        </p:spPr>
        <p:txBody>
          <a:bodyPr wrap="none" lIns="90488" tIns="44450" rIns="90488" bIns="44450">
            <a:spAutoFit/>
          </a:bodyPr>
          <a:lstStyle/>
          <a:p>
            <a:pPr eaLnBrk="0" hangingPunct="0"/>
            <a:r>
              <a:rPr lang="en-AU" sz="2000" b="1"/>
              <a:t>order</a:t>
            </a:r>
          </a:p>
          <a:p>
            <a:pPr eaLnBrk="0" hangingPunct="0"/>
            <a:r>
              <a:rPr lang="en-AU" sz="2000" b="1"/>
              <a:t>header</a:t>
            </a:r>
          </a:p>
        </p:txBody>
      </p:sp>
      <p:sp>
        <p:nvSpPr>
          <p:cNvPr id="19474" name="Rectangle 19"/>
          <p:cNvSpPr>
            <a:spLocks noChangeArrowheads="1"/>
          </p:cNvSpPr>
          <p:nvPr/>
        </p:nvSpPr>
        <p:spPr bwMode="auto">
          <a:xfrm>
            <a:off x="4368800" y="5303838"/>
            <a:ext cx="830263" cy="698500"/>
          </a:xfrm>
          <a:prstGeom prst="rect">
            <a:avLst/>
          </a:prstGeom>
          <a:noFill/>
          <a:ln w="12700">
            <a:noFill/>
            <a:miter lim="800000"/>
            <a:headEnd/>
            <a:tailEnd/>
          </a:ln>
        </p:spPr>
        <p:txBody>
          <a:bodyPr wrap="none" lIns="90488" tIns="44450" rIns="90488" bIns="44450">
            <a:spAutoFit/>
          </a:bodyPr>
          <a:lstStyle/>
          <a:p>
            <a:pPr eaLnBrk="0" hangingPunct="0"/>
            <a:r>
              <a:rPr lang="en-AU" sz="2000" b="1"/>
              <a:t>order</a:t>
            </a:r>
          </a:p>
          <a:p>
            <a:pPr eaLnBrk="0" hangingPunct="0"/>
            <a:r>
              <a:rPr lang="en-AU" sz="2000" b="1"/>
              <a:t>line</a:t>
            </a:r>
          </a:p>
        </p:txBody>
      </p:sp>
      <p:sp>
        <p:nvSpPr>
          <p:cNvPr id="19475" name="Rectangle 20"/>
          <p:cNvSpPr>
            <a:spLocks noChangeArrowheads="1"/>
          </p:cNvSpPr>
          <p:nvPr/>
        </p:nvSpPr>
        <p:spPr bwMode="auto">
          <a:xfrm>
            <a:off x="6121400" y="4160838"/>
            <a:ext cx="1127125" cy="393700"/>
          </a:xfrm>
          <a:prstGeom prst="rect">
            <a:avLst/>
          </a:prstGeom>
          <a:noFill/>
          <a:ln w="12700">
            <a:noFill/>
            <a:miter lim="800000"/>
            <a:headEnd/>
            <a:tailEnd/>
          </a:ln>
        </p:spPr>
        <p:txBody>
          <a:bodyPr wrap="none" lIns="90488" tIns="44450" rIns="90488" bIns="44450">
            <a:spAutoFit/>
          </a:bodyPr>
          <a:lstStyle/>
          <a:p>
            <a:pPr eaLnBrk="0" hangingPunct="0"/>
            <a:r>
              <a:rPr lang="en-AU" sz="2000" b="1"/>
              <a:t>product</a:t>
            </a:r>
          </a:p>
        </p:txBody>
      </p:sp>
      <p:sp>
        <p:nvSpPr>
          <p:cNvPr id="19476" name="Line 21"/>
          <p:cNvSpPr>
            <a:spLocks noChangeShapeType="1"/>
          </p:cNvSpPr>
          <p:nvPr/>
        </p:nvSpPr>
        <p:spPr bwMode="auto">
          <a:xfrm>
            <a:off x="3851275" y="3140075"/>
            <a:ext cx="228600" cy="76200"/>
          </a:xfrm>
          <a:prstGeom prst="line">
            <a:avLst/>
          </a:prstGeom>
          <a:noFill/>
          <a:ln w="12700">
            <a:solidFill>
              <a:schemeClr val="tx1"/>
            </a:solidFill>
            <a:round/>
            <a:headEnd/>
            <a:tailEnd/>
          </a:ln>
        </p:spPr>
        <p:txBody>
          <a:bodyPr/>
          <a:lstStyle/>
          <a:p>
            <a:endParaRPr lang="en-US"/>
          </a:p>
        </p:txBody>
      </p:sp>
      <p:sp>
        <p:nvSpPr>
          <p:cNvPr id="19477" name="Oval 22"/>
          <p:cNvSpPr>
            <a:spLocks noChangeArrowheads="1"/>
          </p:cNvSpPr>
          <p:nvPr/>
        </p:nvSpPr>
        <p:spPr bwMode="auto">
          <a:xfrm>
            <a:off x="3552825" y="3603625"/>
            <a:ext cx="2159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9478" name="Line 23"/>
          <p:cNvSpPr>
            <a:spLocks noChangeShapeType="1"/>
          </p:cNvSpPr>
          <p:nvPr/>
        </p:nvSpPr>
        <p:spPr bwMode="auto">
          <a:xfrm>
            <a:off x="5756275" y="4511675"/>
            <a:ext cx="228600" cy="152400"/>
          </a:xfrm>
          <a:prstGeom prst="line">
            <a:avLst/>
          </a:prstGeom>
          <a:noFill/>
          <a:ln w="12700">
            <a:solidFill>
              <a:schemeClr val="tx1"/>
            </a:solidFill>
            <a:round/>
            <a:headEnd/>
            <a:tailEnd/>
          </a:ln>
        </p:spPr>
        <p:txBody>
          <a:bodyPr/>
          <a:lstStyle/>
          <a:p>
            <a:endParaRPr lang="en-US"/>
          </a:p>
        </p:txBody>
      </p:sp>
      <p:sp>
        <p:nvSpPr>
          <p:cNvPr id="19479" name="Line 24"/>
          <p:cNvSpPr>
            <a:spLocks noChangeShapeType="1"/>
          </p:cNvSpPr>
          <p:nvPr/>
        </p:nvSpPr>
        <p:spPr bwMode="auto">
          <a:xfrm flipH="1">
            <a:off x="4003675" y="4740275"/>
            <a:ext cx="152400" cy="152400"/>
          </a:xfrm>
          <a:prstGeom prst="line">
            <a:avLst/>
          </a:prstGeom>
          <a:noFill/>
          <a:ln w="12700">
            <a:solidFill>
              <a:schemeClr val="tx1"/>
            </a:solidFill>
            <a:round/>
            <a:headEnd/>
            <a:tailEnd/>
          </a:ln>
        </p:spPr>
        <p:txBody>
          <a:bodyPr/>
          <a:lstStyle/>
          <a:p>
            <a:endParaRPr lang="en-US"/>
          </a:p>
        </p:txBody>
      </p:sp>
      <p:sp>
        <p:nvSpPr>
          <p:cNvPr id="19480" name="Oval 25"/>
          <p:cNvSpPr>
            <a:spLocks noChangeArrowheads="1"/>
          </p:cNvSpPr>
          <p:nvPr/>
        </p:nvSpPr>
        <p:spPr bwMode="auto">
          <a:xfrm>
            <a:off x="5457825" y="4975225"/>
            <a:ext cx="2159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19481" name="Line 26"/>
          <p:cNvSpPr>
            <a:spLocks noChangeShapeType="1"/>
          </p:cNvSpPr>
          <p:nvPr/>
        </p:nvSpPr>
        <p:spPr bwMode="auto">
          <a:xfrm flipV="1">
            <a:off x="4460875" y="4968875"/>
            <a:ext cx="152400" cy="228600"/>
          </a:xfrm>
          <a:prstGeom prst="line">
            <a:avLst/>
          </a:prstGeom>
          <a:noFill/>
          <a:ln w="12700">
            <a:solidFill>
              <a:schemeClr val="tx1"/>
            </a:solidFill>
            <a:round/>
            <a:headEnd/>
            <a:tailEnd/>
          </a:ln>
        </p:spPr>
        <p:txBody>
          <a:bodyPr/>
          <a:lstStyle/>
          <a:p>
            <a:endParaRPr lang="en-US"/>
          </a:p>
        </p:txBody>
      </p:sp>
      <p:sp>
        <p:nvSpPr>
          <p:cNvPr id="19482" name="Rectangle 27"/>
          <p:cNvSpPr>
            <a:spLocks noChangeArrowheads="1"/>
          </p:cNvSpPr>
          <p:nvPr/>
        </p:nvSpPr>
        <p:spPr bwMode="auto">
          <a:xfrm>
            <a:off x="4064000" y="3246438"/>
            <a:ext cx="971550" cy="393700"/>
          </a:xfrm>
          <a:prstGeom prst="rect">
            <a:avLst/>
          </a:prstGeom>
          <a:noFill/>
          <a:ln w="12700">
            <a:noFill/>
            <a:miter lim="800000"/>
            <a:headEnd/>
            <a:tailEnd/>
          </a:ln>
        </p:spPr>
        <p:txBody>
          <a:bodyPr wrap="none" lIns="90488" tIns="44450" rIns="90488" bIns="44450">
            <a:spAutoFit/>
          </a:bodyPr>
          <a:lstStyle/>
          <a:p>
            <a:pPr eaLnBrk="0" hangingPunct="0"/>
            <a:r>
              <a:rPr lang="en-AU" sz="2000" b="1"/>
              <a:t>places</a:t>
            </a:r>
          </a:p>
        </p:txBody>
      </p:sp>
      <p:sp>
        <p:nvSpPr>
          <p:cNvPr id="19483" name="Rectangle 28"/>
          <p:cNvSpPr>
            <a:spLocks noChangeArrowheads="1"/>
          </p:cNvSpPr>
          <p:nvPr/>
        </p:nvSpPr>
        <p:spPr bwMode="auto">
          <a:xfrm>
            <a:off x="2997200" y="4922838"/>
            <a:ext cx="1225550" cy="393700"/>
          </a:xfrm>
          <a:prstGeom prst="rect">
            <a:avLst/>
          </a:prstGeom>
          <a:noFill/>
          <a:ln w="12700">
            <a:noFill/>
            <a:miter lim="800000"/>
            <a:headEnd/>
            <a:tailEnd/>
          </a:ln>
        </p:spPr>
        <p:txBody>
          <a:bodyPr wrap="none" lIns="90488" tIns="44450" rIns="90488" bIns="44450">
            <a:spAutoFit/>
          </a:bodyPr>
          <a:lstStyle/>
          <a:p>
            <a:pPr eaLnBrk="0" hangingPunct="0"/>
            <a:r>
              <a:rPr lang="en-AU" sz="2000" b="1"/>
              <a:t>contains</a:t>
            </a:r>
          </a:p>
        </p:txBody>
      </p:sp>
      <p:sp>
        <p:nvSpPr>
          <p:cNvPr id="19484" name="Rectangle 29"/>
          <p:cNvSpPr>
            <a:spLocks noChangeArrowheads="1"/>
          </p:cNvSpPr>
          <p:nvPr/>
        </p:nvSpPr>
        <p:spPr bwMode="auto">
          <a:xfrm>
            <a:off x="5816600" y="4770438"/>
            <a:ext cx="1366838" cy="393700"/>
          </a:xfrm>
          <a:prstGeom prst="rect">
            <a:avLst/>
          </a:prstGeom>
          <a:noFill/>
          <a:ln w="12700">
            <a:noFill/>
            <a:miter lim="800000"/>
            <a:headEnd/>
            <a:tailEnd/>
          </a:ln>
        </p:spPr>
        <p:txBody>
          <a:bodyPr wrap="none" lIns="90488" tIns="44450" rIns="90488" bIns="44450">
            <a:spAutoFit/>
          </a:bodyPr>
          <a:lstStyle/>
          <a:p>
            <a:pPr eaLnBrk="0" hangingPunct="0"/>
            <a:r>
              <a:rPr lang="en-AU" sz="2000" b="1"/>
              <a:t>describes</a:t>
            </a:r>
          </a:p>
        </p:txBody>
      </p:sp>
      <p:sp>
        <p:nvSpPr>
          <p:cNvPr id="19485" name="Rectangle 30"/>
          <p:cNvSpPr>
            <a:spLocks noChangeArrowheads="1"/>
          </p:cNvSpPr>
          <p:nvPr/>
        </p:nvSpPr>
        <p:spPr bwMode="auto">
          <a:xfrm>
            <a:off x="4978400" y="2201863"/>
            <a:ext cx="3597275" cy="363537"/>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cust-no</a:t>
            </a:r>
            <a:r>
              <a:rPr lang="en-AU" b="1"/>
              <a:t>, cust-name, cust-addr</a:t>
            </a:r>
            <a:r>
              <a:rPr lang="en-AU" b="1" u="sng"/>
              <a:t>)</a:t>
            </a:r>
            <a:endParaRPr lang="en-AU" b="1"/>
          </a:p>
        </p:txBody>
      </p:sp>
      <p:sp>
        <p:nvSpPr>
          <p:cNvPr id="19486" name="Rectangle 31"/>
          <p:cNvSpPr>
            <a:spLocks noChangeArrowheads="1"/>
          </p:cNvSpPr>
          <p:nvPr/>
        </p:nvSpPr>
        <p:spPr bwMode="auto">
          <a:xfrm>
            <a:off x="482600" y="3954463"/>
            <a:ext cx="2238375" cy="638175"/>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order-no</a:t>
            </a:r>
            <a:r>
              <a:rPr lang="en-AU" b="1"/>
              <a:t>,ord-date,</a:t>
            </a:r>
          </a:p>
          <a:p>
            <a:pPr eaLnBrk="0" hangingPunct="0"/>
            <a:r>
              <a:rPr lang="en-AU" b="1"/>
              <a:t>cust-no*)</a:t>
            </a:r>
          </a:p>
        </p:txBody>
      </p:sp>
      <p:sp>
        <p:nvSpPr>
          <p:cNvPr id="19487" name="Rectangle 32"/>
          <p:cNvSpPr>
            <a:spLocks noChangeArrowheads="1"/>
          </p:cNvSpPr>
          <p:nvPr/>
        </p:nvSpPr>
        <p:spPr bwMode="auto">
          <a:xfrm>
            <a:off x="5664200" y="5478463"/>
            <a:ext cx="2314575" cy="638175"/>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order-no,item-no</a:t>
            </a:r>
            <a:r>
              <a:rPr lang="en-AU" b="1"/>
              <a:t>,</a:t>
            </a:r>
          </a:p>
          <a:p>
            <a:pPr eaLnBrk="0" hangingPunct="0"/>
            <a:r>
              <a:rPr lang="en-AU" b="1"/>
              <a:t>ord-qty,prod-code*)</a:t>
            </a:r>
          </a:p>
        </p:txBody>
      </p:sp>
      <p:sp>
        <p:nvSpPr>
          <p:cNvPr id="19488" name="Rectangle 33"/>
          <p:cNvSpPr>
            <a:spLocks noChangeArrowheads="1"/>
          </p:cNvSpPr>
          <p:nvPr/>
        </p:nvSpPr>
        <p:spPr bwMode="auto">
          <a:xfrm>
            <a:off x="5435600" y="3573463"/>
            <a:ext cx="3165475" cy="363537"/>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prod-code</a:t>
            </a:r>
            <a:r>
              <a:rPr lang="en-AU" b="1"/>
              <a:t>,prod-desc,uom)</a:t>
            </a:r>
          </a:p>
        </p:txBody>
      </p:sp>
      <p:sp>
        <p:nvSpPr>
          <p:cNvPr id="19489" name="Text Box 48"/>
          <p:cNvSpPr txBox="1">
            <a:spLocks noChangeArrowheads="1"/>
          </p:cNvSpPr>
          <p:nvPr/>
        </p:nvSpPr>
        <p:spPr bwMode="auto">
          <a:xfrm>
            <a:off x="1311275" y="1936750"/>
            <a:ext cx="730250" cy="366713"/>
          </a:xfrm>
          <a:prstGeom prst="rect">
            <a:avLst/>
          </a:prstGeom>
          <a:noFill/>
          <a:ln w="12700">
            <a:noFill/>
            <a:miter lim="800000"/>
            <a:headEnd/>
            <a:tailEnd/>
          </a:ln>
        </p:spPr>
        <p:txBody>
          <a:bodyPr wrap="none">
            <a:spAutoFit/>
          </a:bodyPr>
          <a:lstStyle/>
          <a:p>
            <a:r>
              <a:rPr lang="en-AU"/>
              <a:t>entity</a:t>
            </a:r>
          </a:p>
        </p:txBody>
      </p:sp>
      <p:sp>
        <p:nvSpPr>
          <p:cNvPr id="19490" name="Text Box 49"/>
          <p:cNvSpPr txBox="1">
            <a:spLocks noChangeArrowheads="1"/>
          </p:cNvSpPr>
          <p:nvPr/>
        </p:nvSpPr>
        <p:spPr bwMode="auto">
          <a:xfrm>
            <a:off x="1403350" y="3141663"/>
            <a:ext cx="1352550" cy="366712"/>
          </a:xfrm>
          <a:prstGeom prst="rect">
            <a:avLst/>
          </a:prstGeom>
          <a:noFill/>
          <a:ln w="12700">
            <a:noFill/>
            <a:miter lim="800000"/>
            <a:headEnd/>
            <a:tailEnd/>
          </a:ln>
        </p:spPr>
        <p:txBody>
          <a:bodyPr wrap="none">
            <a:spAutoFit/>
          </a:bodyPr>
          <a:lstStyle/>
          <a:p>
            <a:r>
              <a:rPr lang="en-AU"/>
              <a:t>relationship</a:t>
            </a:r>
          </a:p>
        </p:txBody>
      </p:sp>
      <p:sp>
        <p:nvSpPr>
          <p:cNvPr id="19491" name="Line 50"/>
          <p:cNvSpPr>
            <a:spLocks noChangeShapeType="1"/>
          </p:cNvSpPr>
          <p:nvPr/>
        </p:nvSpPr>
        <p:spPr bwMode="auto">
          <a:xfrm>
            <a:off x="2051050" y="2276475"/>
            <a:ext cx="1368425" cy="144463"/>
          </a:xfrm>
          <a:prstGeom prst="line">
            <a:avLst/>
          </a:prstGeom>
          <a:noFill/>
          <a:ln w="12700">
            <a:solidFill>
              <a:schemeClr val="tx1"/>
            </a:solidFill>
            <a:round/>
            <a:headEnd/>
            <a:tailEnd type="triangle" w="med" len="med"/>
          </a:ln>
        </p:spPr>
        <p:txBody>
          <a:bodyPr/>
          <a:lstStyle/>
          <a:p>
            <a:endParaRPr lang="en-US"/>
          </a:p>
        </p:txBody>
      </p:sp>
      <p:sp>
        <p:nvSpPr>
          <p:cNvPr id="19492" name="Line 51"/>
          <p:cNvSpPr>
            <a:spLocks noChangeShapeType="1"/>
          </p:cNvSpPr>
          <p:nvPr/>
        </p:nvSpPr>
        <p:spPr bwMode="auto">
          <a:xfrm>
            <a:off x="2771775" y="3357563"/>
            <a:ext cx="936625" cy="0"/>
          </a:xfrm>
          <a:prstGeom prst="line">
            <a:avLst/>
          </a:prstGeom>
          <a:noFill/>
          <a:ln w="12700">
            <a:solidFill>
              <a:schemeClr val="tx1"/>
            </a:solidFill>
            <a:round/>
            <a:headEnd/>
            <a:tailEnd type="triangle" w="med" len="med"/>
          </a:ln>
        </p:spPr>
        <p:txBody>
          <a:bodyPr/>
          <a:lstStyle/>
          <a:p>
            <a:endParaRPr lang="en-US"/>
          </a:p>
        </p:txBody>
      </p:sp>
      <p:sp>
        <p:nvSpPr>
          <p:cNvPr id="19493" name="Line 52"/>
          <p:cNvSpPr>
            <a:spLocks noChangeShapeType="1"/>
          </p:cNvSpPr>
          <p:nvPr/>
        </p:nvSpPr>
        <p:spPr bwMode="auto">
          <a:xfrm>
            <a:off x="755650" y="3068638"/>
            <a:ext cx="287338" cy="865187"/>
          </a:xfrm>
          <a:prstGeom prst="line">
            <a:avLst/>
          </a:prstGeom>
          <a:noFill/>
          <a:ln w="12700">
            <a:solidFill>
              <a:schemeClr val="tx1"/>
            </a:solidFill>
            <a:round/>
            <a:headEnd/>
            <a:tailEnd type="triangle" w="med" len="med"/>
          </a:ln>
        </p:spPr>
        <p:txBody>
          <a:bodyPr/>
          <a:lstStyle/>
          <a:p>
            <a:endParaRPr lang="en-US"/>
          </a:p>
        </p:txBody>
      </p:sp>
      <p:sp>
        <p:nvSpPr>
          <p:cNvPr id="19494" name="Text Box 53"/>
          <p:cNvSpPr txBox="1">
            <a:spLocks noChangeArrowheads="1"/>
          </p:cNvSpPr>
          <p:nvPr/>
        </p:nvSpPr>
        <p:spPr bwMode="auto">
          <a:xfrm>
            <a:off x="447675" y="2584450"/>
            <a:ext cx="539750" cy="366713"/>
          </a:xfrm>
          <a:prstGeom prst="rect">
            <a:avLst/>
          </a:prstGeom>
          <a:noFill/>
          <a:ln w="12700">
            <a:noFill/>
            <a:miter lim="800000"/>
            <a:headEnd/>
            <a:tailEnd/>
          </a:ln>
        </p:spPr>
        <p:txBody>
          <a:bodyPr wrap="none">
            <a:spAutoFit/>
          </a:bodyPr>
          <a:lstStyle/>
          <a:p>
            <a:r>
              <a:rPr lang="en-AU"/>
              <a:t>key</a:t>
            </a:r>
          </a:p>
        </p:txBody>
      </p:sp>
      <p:sp>
        <p:nvSpPr>
          <p:cNvPr id="19495" name="Text Box 54"/>
          <p:cNvSpPr txBox="1">
            <a:spLocks noChangeArrowheads="1"/>
          </p:cNvSpPr>
          <p:nvPr/>
        </p:nvSpPr>
        <p:spPr bwMode="auto">
          <a:xfrm>
            <a:off x="5435600" y="6237288"/>
            <a:ext cx="1301750" cy="366712"/>
          </a:xfrm>
          <a:prstGeom prst="rect">
            <a:avLst/>
          </a:prstGeom>
          <a:noFill/>
          <a:ln w="12700">
            <a:noFill/>
            <a:miter lim="800000"/>
            <a:headEnd/>
            <a:tailEnd/>
          </a:ln>
        </p:spPr>
        <p:txBody>
          <a:bodyPr wrap="none">
            <a:spAutoFit/>
          </a:bodyPr>
          <a:lstStyle/>
          <a:p>
            <a:r>
              <a:rPr lang="en-AU"/>
              <a:t>foreign key</a:t>
            </a:r>
          </a:p>
        </p:txBody>
      </p:sp>
      <p:sp>
        <p:nvSpPr>
          <p:cNvPr id="19496" name="Line 55"/>
          <p:cNvSpPr>
            <a:spLocks noChangeShapeType="1"/>
          </p:cNvSpPr>
          <p:nvPr/>
        </p:nvSpPr>
        <p:spPr bwMode="auto">
          <a:xfrm flipV="1">
            <a:off x="6877050" y="6092825"/>
            <a:ext cx="287338" cy="288925"/>
          </a:xfrm>
          <a:prstGeom prst="line">
            <a:avLst/>
          </a:prstGeom>
          <a:noFill/>
          <a:ln w="12700">
            <a:solidFill>
              <a:schemeClr val="tx1"/>
            </a:solidFill>
            <a:round/>
            <a:headEn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AU" smtClean="0">
                <a:latin typeface="Arial Narrow" pitchFamily="-65" charset="0"/>
              </a:rPr>
              <a:t>Notes </a:t>
            </a:r>
          </a:p>
        </p:txBody>
      </p:sp>
      <p:sp>
        <p:nvSpPr>
          <p:cNvPr id="20483" name="Rectangle 3"/>
          <p:cNvSpPr>
            <a:spLocks noGrp="1" noChangeArrowheads="1"/>
          </p:cNvSpPr>
          <p:nvPr>
            <p:ph idx="1"/>
          </p:nvPr>
        </p:nvSpPr>
        <p:spPr/>
        <p:txBody>
          <a:bodyPr/>
          <a:lstStyle/>
          <a:p>
            <a:pPr>
              <a:lnSpc>
                <a:spcPct val="90000"/>
              </a:lnSpc>
            </a:pPr>
            <a:r>
              <a:rPr lang="en-AU" sz="2800" smtClean="0"/>
              <a:t>The relationships are actually drawn to help the reader, not the database software.  In reality the way a computer program moves from one entity to another is by matching attributes in one entity with attributes in another. A key of an entity is normally called a primary key.  The attribute in the partner entity that matches is referred to as the foreign key.</a:t>
            </a:r>
          </a:p>
          <a:p>
            <a:pPr>
              <a:lnSpc>
                <a:spcPct val="90000"/>
              </a:lnSpc>
            </a:pPr>
            <a:r>
              <a:rPr lang="en-AU" sz="2800" smtClean="0"/>
              <a:t>Although this introduces duplication of keys it is necessary for the software to do the matching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AU" smtClean="0">
                <a:latin typeface="Arial Narrow" pitchFamily="-65" charset="0"/>
              </a:rPr>
              <a:t>Rules for data models</a:t>
            </a:r>
          </a:p>
        </p:txBody>
      </p:sp>
      <p:sp>
        <p:nvSpPr>
          <p:cNvPr id="21507" name="Rectangle 3"/>
          <p:cNvSpPr>
            <a:spLocks noGrp="1" noChangeArrowheads="1"/>
          </p:cNvSpPr>
          <p:nvPr>
            <p:ph idx="1"/>
          </p:nvPr>
        </p:nvSpPr>
        <p:spPr/>
        <p:txBody>
          <a:bodyPr/>
          <a:lstStyle/>
          <a:p>
            <a:pPr>
              <a:lnSpc>
                <a:spcPct val="80000"/>
              </a:lnSpc>
            </a:pPr>
            <a:r>
              <a:rPr lang="en-AU" sz="2400" smtClean="0"/>
              <a:t>All entities must have keys</a:t>
            </a:r>
          </a:p>
          <a:p>
            <a:pPr>
              <a:lnSpc>
                <a:spcPct val="80000"/>
              </a:lnSpc>
            </a:pPr>
            <a:r>
              <a:rPr lang="en-AU" sz="2400" smtClean="0"/>
              <a:t>All entities must be regular.  This means:</a:t>
            </a:r>
          </a:p>
          <a:p>
            <a:pPr lvl="1">
              <a:lnSpc>
                <a:spcPct val="80000"/>
              </a:lnSpc>
            </a:pPr>
            <a:r>
              <a:rPr lang="en-AU" sz="2000" smtClean="0"/>
              <a:t>Contain unique attributes i.e. cannot occur anywhere else in the data model (except for keys)</a:t>
            </a:r>
          </a:p>
          <a:p>
            <a:pPr lvl="1">
              <a:lnSpc>
                <a:spcPct val="80000"/>
              </a:lnSpc>
            </a:pPr>
            <a:r>
              <a:rPr lang="en-AU" sz="2000" smtClean="0"/>
              <a:t>Contain non-repeating attributes e.g. {telephone-no} not allowed</a:t>
            </a:r>
          </a:p>
          <a:p>
            <a:pPr lvl="1">
              <a:lnSpc>
                <a:spcPct val="80000"/>
              </a:lnSpc>
            </a:pPr>
            <a:r>
              <a:rPr lang="en-AU" sz="2000" smtClean="0"/>
              <a:t>‘Cheats’ such as telephone-no-1, telephone-no-2 not allowed</a:t>
            </a:r>
          </a:p>
          <a:p>
            <a:pPr>
              <a:lnSpc>
                <a:spcPct val="80000"/>
              </a:lnSpc>
            </a:pPr>
            <a:r>
              <a:rPr lang="en-AU" sz="2400" smtClean="0"/>
              <a:t>Foreign keys needed to navigate between entities</a:t>
            </a:r>
          </a:p>
          <a:p>
            <a:pPr>
              <a:lnSpc>
                <a:spcPct val="80000"/>
              </a:lnSpc>
            </a:pPr>
            <a:r>
              <a:rPr lang="en-AU" sz="2400" smtClean="0"/>
              <a:t>Not necessary to store calculated or derived attributes as these can be calculated from other attributes</a:t>
            </a:r>
          </a:p>
          <a:p>
            <a:pPr>
              <a:lnSpc>
                <a:spcPct val="80000"/>
              </a:lnSpc>
            </a:pPr>
            <a:r>
              <a:rPr lang="en-AU" sz="2400" smtClean="0"/>
              <a:t>Across all entities every attribute in the system must be stored</a:t>
            </a:r>
          </a:p>
          <a:p>
            <a:pPr>
              <a:lnSpc>
                <a:spcPct val="80000"/>
              </a:lnSpc>
            </a:pPr>
            <a:r>
              <a:rPr lang="en-AU" sz="2400" smtClean="0"/>
              <a:t>Only require one to many relationships (see later)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AU" smtClean="0">
                <a:latin typeface="Arial Narrow" pitchFamily="-65" charset="0"/>
              </a:rPr>
              <a:t>Contents	</a:t>
            </a:r>
          </a:p>
        </p:txBody>
      </p:sp>
      <p:sp>
        <p:nvSpPr>
          <p:cNvPr id="4099" name="Rectangle 3"/>
          <p:cNvSpPr>
            <a:spLocks noGrp="1" noChangeArrowheads="1"/>
          </p:cNvSpPr>
          <p:nvPr>
            <p:ph idx="1"/>
          </p:nvPr>
        </p:nvSpPr>
        <p:spPr/>
        <p:txBody>
          <a:bodyPr/>
          <a:lstStyle/>
          <a:p>
            <a:r>
              <a:rPr lang="en-AU" smtClean="0"/>
              <a:t>Introduction </a:t>
            </a:r>
          </a:p>
          <a:p>
            <a:r>
              <a:rPr lang="en-AU" smtClean="0"/>
              <a:t>What is a database?</a:t>
            </a:r>
          </a:p>
          <a:p>
            <a:r>
              <a:rPr lang="en-AU" smtClean="0"/>
              <a:t>Data model navigation</a:t>
            </a:r>
          </a:p>
          <a:p>
            <a:r>
              <a:rPr lang="en-AU" smtClean="0"/>
              <a:t>Why database?</a:t>
            </a:r>
          </a:p>
          <a:p>
            <a:r>
              <a:rPr lang="en-AU" smtClean="0"/>
              <a:t>Notational changes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AU" smtClean="0">
                <a:latin typeface="Arial Narrow" pitchFamily="-65" charset="0"/>
              </a:rPr>
              <a:t>Data model navigation</a:t>
            </a:r>
          </a:p>
        </p:txBody>
      </p:sp>
      <p:sp>
        <p:nvSpPr>
          <p:cNvPr id="22531" name="Rectangle 3"/>
          <p:cNvSpPr>
            <a:spLocks noGrp="1" noChangeArrowheads="1"/>
          </p:cNvSpPr>
          <p:nvPr>
            <p:ph idx="1"/>
          </p:nvPr>
        </p:nvSpPr>
        <p:spPr/>
        <p:txBody>
          <a:bodyPr/>
          <a:lstStyle/>
          <a:p>
            <a:r>
              <a:rPr lang="en-AU" sz="2800" smtClean="0"/>
              <a:t>OK so we can see how to create a data model but how do we actually use it in practice?</a:t>
            </a:r>
          </a:p>
          <a:p>
            <a:r>
              <a:rPr lang="en-AU" sz="2800" smtClean="0"/>
              <a:t>Let’s imagine that we have a small system that produces only two outputs from our little database – one is a report, the other is a web page.</a:t>
            </a:r>
          </a:p>
          <a:p>
            <a:r>
              <a:rPr lang="en-AU" sz="2800" smtClean="0"/>
              <a:t>The next few slides illustrate how the </a:t>
            </a:r>
            <a:r>
              <a:rPr lang="en-AU" sz="2800" u="sng" smtClean="0"/>
              <a:t>same</a:t>
            </a:r>
            <a:r>
              <a:rPr lang="en-AU" sz="2800" smtClean="0"/>
              <a:t> database can be used to provide two different outputs</a:t>
            </a:r>
          </a:p>
          <a:p>
            <a:endParaRPr lang="en-AU" sz="280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r>
              <a:rPr lang="en-AU" smtClean="0">
                <a:latin typeface="Arial Narrow" pitchFamily="-65" charset="0"/>
              </a:rPr>
              <a:t>An order form (report)</a:t>
            </a:r>
          </a:p>
        </p:txBody>
      </p:sp>
      <p:graphicFrame>
        <p:nvGraphicFramePr>
          <p:cNvPr id="1026" name="Object 4"/>
          <p:cNvGraphicFramePr>
            <a:graphicFrameLocks noChangeAspect="1"/>
          </p:cNvGraphicFramePr>
          <p:nvPr>
            <p:ph idx="1"/>
          </p:nvPr>
        </p:nvGraphicFramePr>
        <p:xfrm>
          <a:off x="500063" y="2000250"/>
          <a:ext cx="9866312" cy="3897313"/>
        </p:xfrm>
        <a:graphic>
          <a:graphicData uri="http://schemas.openxmlformats.org/presentationml/2006/ole">
            <p:oleObj spid="_x0000_s1026" name="Document" r:id="rId3" imgW="9031799" imgH="3567894" progId="Word.Document.8">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AU" sz="3800" b="1" smtClean="0">
                <a:latin typeface="Arial Narrow" pitchFamily="-65" charset="0"/>
              </a:rPr>
              <a:t>Data Model Navigation (order form)</a:t>
            </a:r>
          </a:p>
        </p:txBody>
      </p:sp>
      <p:sp>
        <p:nvSpPr>
          <p:cNvPr id="23555" name="Rectangle 4"/>
          <p:cNvSpPr>
            <a:spLocks noChangeArrowheads="1"/>
          </p:cNvSpPr>
          <p:nvPr/>
        </p:nvSpPr>
        <p:spPr bwMode="auto">
          <a:xfrm>
            <a:off x="3476625" y="2232025"/>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3556" name="Rectangle 5"/>
          <p:cNvSpPr>
            <a:spLocks noChangeArrowheads="1"/>
          </p:cNvSpPr>
          <p:nvPr/>
        </p:nvSpPr>
        <p:spPr bwMode="auto">
          <a:xfrm>
            <a:off x="2790825" y="3908425"/>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3557" name="Rectangle 6"/>
          <p:cNvSpPr>
            <a:spLocks noChangeArrowheads="1"/>
          </p:cNvSpPr>
          <p:nvPr/>
        </p:nvSpPr>
        <p:spPr bwMode="auto">
          <a:xfrm>
            <a:off x="4314825" y="5280025"/>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3558" name="Rectangle 7"/>
          <p:cNvSpPr>
            <a:spLocks noChangeArrowheads="1"/>
          </p:cNvSpPr>
          <p:nvPr/>
        </p:nvSpPr>
        <p:spPr bwMode="auto">
          <a:xfrm>
            <a:off x="5991225" y="3984625"/>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3559" name="Line 8"/>
          <p:cNvSpPr>
            <a:spLocks noChangeShapeType="1"/>
          </p:cNvSpPr>
          <p:nvPr/>
        </p:nvSpPr>
        <p:spPr bwMode="auto">
          <a:xfrm flipH="1">
            <a:off x="3470275" y="2987675"/>
            <a:ext cx="609600" cy="914400"/>
          </a:xfrm>
          <a:prstGeom prst="line">
            <a:avLst/>
          </a:prstGeom>
          <a:noFill/>
          <a:ln w="12700">
            <a:solidFill>
              <a:schemeClr val="tx1"/>
            </a:solidFill>
            <a:round/>
            <a:headEnd/>
            <a:tailEnd/>
          </a:ln>
        </p:spPr>
        <p:txBody>
          <a:bodyPr/>
          <a:lstStyle/>
          <a:p>
            <a:endParaRPr lang="en-US"/>
          </a:p>
        </p:txBody>
      </p:sp>
      <p:sp>
        <p:nvSpPr>
          <p:cNvPr id="23560" name="Line 9"/>
          <p:cNvSpPr>
            <a:spLocks noChangeShapeType="1"/>
          </p:cNvSpPr>
          <p:nvPr/>
        </p:nvSpPr>
        <p:spPr bwMode="auto">
          <a:xfrm>
            <a:off x="3546475" y="3749675"/>
            <a:ext cx="76200" cy="152400"/>
          </a:xfrm>
          <a:prstGeom prst="line">
            <a:avLst/>
          </a:prstGeom>
          <a:noFill/>
          <a:ln w="12700">
            <a:solidFill>
              <a:schemeClr val="tx1"/>
            </a:solidFill>
            <a:round/>
            <a:headEnd/>
            <a:tailEnd/>
          </a:ln>
        </p:spPr>
        <p:txBody>
          <a:bodyPr/>
          <a:lstStyle/>
          <a:p>
            <a:endParaRPr lang="en-US"/>
          </a:p>
        </p:txBody>
      </p:sp>
      <p:sp>
        <p:nvSpPr>
          <p:cNvPr id="23561" name="Line 10"/>
          <p:cNvSpPr>
            <a:spLocks noChangeShapeType="1"/>
          </p:cNvSpPr>
          <p:nvPr/>
        </p:nvSpPr>
        <p:spPr bwMode="auto">
          <a:xfrm flipH="1">
            <a:off x="3317875" y="3749675"/>
            <a:ext cx="228600" cy="152400"/>
          </a:xfrm>
          <a:prstGeom prst="line">
            <a:avLst/>
          </a:prstGeom>
          <a:noFill/>
          <a:ln w="12700">
            <a:solidFill>
              <a:schemeClr val="tx1"/>
            </a:solidFill>
            <a:round/>
            <a:headEnd/>
            <a:tailEnd/>
          </a:ln>
        </p:spPr>
        <p:txBody>
          <a:bodyPr/>
          <a:lstStyle/>
          <a:p>
            <a:endParaRPr lang="en-US"/>
          </a:p>
        </p:txBody>
      </p:sp>
      <p:sp>
        <p:nvSpPr>
          <p:cNvPr id="23562" name="Line 11"/>
          <p:cNvSpPr>
            <a:spLocks noChangeShapeType="1"/>
          </p:cNvSpPr>
          <p:nvPr/>
        </p:nvSpPr>
        <p:spPr bwMode="auto">
          <a:xfrm flipH="1">
            <a:off x="5375275" y="4359275"/>
            <a:ext cx="609600" cy="914400"/>
          </a:xfrm>
          <a:prstGeom prst="line">
            <a:avLst/>
          </a:prstGeom>
          <a:noFill/>
          <a:ln w="12700">
            <a:solidFill>
              <a:schemeClr val="tx1"/>
            </a:solidFill>
            <a:round/>
            <a:headEnd/>
            <a:tailEnd/>
          </a:ln>
        </p:spPr>
        <p:txBody>
          <a:bodyPr/>
          <a:lstStyle/>
          <a:p>
            <a:endParaRPr lang="en-US"/>
          </a:p>
        </p:txBody>
      </p:sp>
      <p:sp>
        <p:nvSpPr>
          <p:cNvPr id="23563" name="Line 12"/>
          <p:cNvSpPr>
            <a:spLocks noChangeShapeType="1"/>
          </p:cNvSpPr>
          <p:nvPr/>
        </p:nvSpPr>
        <p:spPr bwMode="auto">
          <a:xfrm>
            <a:off x="5451475" y="5121275"/>
            <a:ext cx="76200" cy="152400"/>
          </a:xfrm>
          <a:prstGeom prst="line">
            <a:avLst/>
          </a:prstGeom>
          <a:noFill/>
          <a:ln w="12700">
            <a:solidFill>
              <a:schemeClr val="tx1"/>
            </a:solidFill>
            <a:round/>
            <a:headEnd/>
            <a:tailEnd/>
          </a:ln>
        </p:spPr>
        <p:txBody>
          <a:bodyPr/>
          <a:lstStyle/>
          <a:p>
            <a:endParaRPr lang="en-US"/>
          </a:p>
        </p:txBody>
      </p:sp>
      <p:sp>
        <p:nvSpPr>
          <p:cNvPr id="23564" name="Line 13"/>
          <p:cNvSpPr>
            <a:spLocks noChangeShapeType="1"/>
          </p:cNvSpPr>
          <p:nvPr/>
        </p:nvSpPr>
        <p:spPr bwMode="auto">
          <a:xfrm flipH="1">
            <a:off x="5222875" y="5121275"/>
            <a:ext cx="228600" cy="152400"/>
          </a:xfrm>
          <a:prstGeom prst="line">
            <a:avLst/>
          </a:prstGeom>
          <a:noFill/>
          <a:ln w="12700">
            <a:solidFill>
              <a:schemeClr val="tx1"/>
            </a:solidFill>
            <a:round/>
            <a:headEnd/>
            <a:tailEnd/>
          </a:ln>
        </p:spPr>
        <p:txBody>
          <a:bodyPr/>
          <a:lstStyle/>
          <a:p>
            <a:endParaRPr lang="en-US"/>
          </a:p>
        </p:txBody>
      </p:sp>
      <p:sp>
        <p:nvSpPr>
          <p:cNvPr id="23565" name="Line 14"/>
          <p:cNvSpPr>
            <a:spLocks noChangeShapeType="1"/>
          </p:cNvSpPr>
          <p:nvPr/>
        </p:nvSpPr>
        <p:spPr bwMode="auto">
          <a:xfrm>
            <a:off x="3851275" y="4664075"/>
            <a:ext cx="990600" cy="609600"/>
          </a:xfrm>
          <a:prstGeom prst="line">
            <a:avLst/>
          </a:prstGeom>
          <a:noFill/>
          <a:ln w="12700">
            <a:solidFill>
              <a:schemeClr val="tx1"/>
            </a:solidFill>
            <a:round/>
            <a:headEnd/>
            <a:tailEnd/>
          </a:ln>
        </p:spPr>
        <p:txBody>
          <a:bodyPr/>
          <a:lstStyle/>
          <a:p>
            <a:endParaRPr lang="en-US"/>
          </a:p>
        </p:txBody>
      </p:sp>
      <p:sp>
        <p:nvSpPr>
          <p:cNvPr id="23566" name="Line 15"/>
          <p:cNvSpPr>
            <a:spLocks noChangeShapeType="1"/>
          </p:cNvSpPr>
          <p:nvPr/>
        </p:nvSpPr>
        <p:spPr bwMode="auto">
          <a:xfrm flipH="1">
            <a:off x="4613275" y="5197475"/>
            <a:ext cx="76200" cy="76200"/>
          </a:xfrm>
          <a:prstGeom prst="line">
            <a:avLst/>
          </a:prstGeom>
          <a:noFill/>
          <a:ln w="12700">
            <a:solidFill>
              <a:schemeClr val="tx1"/>
            </a:solidFill>
            <a:round/>
            <a:headEnd/>
            <a:tailEnd/>
          </a:ln>
        </p:spPr>
        <p:txBody>
          <a:bodyPr/>
          <a:lstStyle/>
          <a:p>
            <a:endParaRPr lang="en-US"/>
          </a:p>
        </p:txBody>
      </p:sp>
      <p:sp>
        <p:nvSpPr>
          <p:cNvPr id="23567" name="Line 16"/>
          <p:cNvSpPr>
            <a:spLocks noChangeShapeType="1"/>
          </p:cNvSpPr>
          <p:nvPr/>
        </p:nvSpPr>
        <p:spPr bwMode="auto">
          <a:xfrm>
            <a:off x="4689475" y="5197475"/>
            <a:ext cx="0" cy="76200"/>
          </a:xfrm>
          <a:prstGeom prst="line">
            <a:avLst/>
          </a:prstGeom>
          <a:noFill/>
          <a:ln w="12700">
            <a:solidFill>
              <a:schemeClr val="tx1"/>
            </a:solidFill>
            <a:round/>
            <a:headEnd/>
            <a:tailEnd/>
          </a:ln>
        </p:spPr>
        <p:txBody>
          <a:bodyPr/>
          <a:lstStyle/>
          <a:p>
            <a:endParaRPr lang="en-US"/>
          </a:p>
        </p:txBody>
      </p:sp>
      <p:sp>
        <p:nvSpPr>
          <p:cNvPr id="23568" name="Rectangle 17"/>
          <p:cNvSpPr>
            <a:spLocks noChangeArrowheads="1"/>
          </p:cNvSpPr>
          <p:nvPr/>
        </p:nvSpPr>
        <p:spPr bwMode="auto">
          <a:xfrm>
            <a:off x="3530600" y="2430463"/>
            <a:ext cx="1209675" cy="363537"/>
          </a:xfrm>
          <a:prstGeom prst="rect">
            <a:avLst/>
          </a:prstGeom>
          <a:noFill/>
          <a:ln w="12700">
            <a:noFill/>
            <a:miter lim="800000"/>
            <a:headEnd/>
            <a:tailEnd/>
          </a:ln>
        </p:spPr>
        <p:txBody>
          <a:bodyPr wrap="none" lIns="90488" tIns="44450" rIns="90488" bIns="44450">
            <a:spAutoFit/>
          </a:bodyPr>
          <a:lstStyle/>
          <a:p>
            <a:pPr eaLnBrk="0" hangingPunct="0"/>
            <a:r>
              <a:rPr lang="en-AU" b="1"/>
              <a:t>customer</a:t>
            </a:r>
          </a:p>
        </p:txBody>
      </p:sp>
      <p:sp>
        <p:nvSpPr>
          <p:cNvPr id="23569" name="Rectangle 18"/>
          <p:cNvSpPr>
            <a:spLocks noChangeArrowheads="1"/>
          </p:cNvSpPr>
          <p:nvPr/>
        </p:nvSpPr>
        <p:spPr bwMode="auto">
          <a:xfrm>
            <a:off x="2921000" y="3932238"/>
            <a:ext cx="1014413" cy="698500"/>
          </a:xfrm>
          <a:prstGeom prst="rect">
            <a:avLst/>
          </a:prstGeom>
          <a:noFill/>
          <a:ln w="12700">
            <a:noFill/>
            <a:miter lim="800000"/>
            <a:headEnd/>
            <a:tailEnd/>
          </a:ln>
        </p:spPr>
        <p:txBody>
          <a:bodyPr wrap="none" lIns="90488" tIns="44450" rIns="90488" bIns="44450">
            <a:spAutoFit/>
          </a:bodyPr>
          <a:lstStyle/>
          <a:p>
            <a:pPr eaLnBrk="0" hangingPunct="0"/>
            <a:r>
              <a:rPr lang="en-AU" sz="2000" b="1"/>
              <a:t>order</a:t>
            </a:r>
          </a:p>
          <a:p>
            <a:pPr eaLnBrk="0" hangingPunct="0"/>
            <a:r>
              <a:rPr lang="en-AU" sz="2000" b="1"/>
              <a:t>header</a:t>
            </a:r>
          </a:p>
        </p:txBody>
      </p:sp>
      <p:sp>
        <p:nvSpPr>
          <p:cNvPr id="23570" name="Rectangle 19"/>
          <p:cNvSpPr>
            <a:spLocks noChangeArrowheads="1"/>
          </p:cNvSpPr>
          <p:nvPr/>
        </p:nvSpPr>
        <p:spPr bwMode="auto">
          <a:xfrm>
            <a:off x="4368800" y="5303838"/>
            <a:ext cx="830263" cy="698500"/>
          </a:xfrm>
          <a:prstGeom prst="rect">
            <a:avLst/>
          </a:prstGeom>
          <a:noFill/>
          <a:ln w="12700">
            <a:noFill/>
            <a:miter lim="800000"/>
            <a:headEnd/>
            <a:tailEnd/>
          </a:ln>
        </p:spPr>
        <p:txBody>
          <a:bodyPr wrap="none" lIns="90488" tIns="44450" rIns="90488" bIns="44450">
            <a:spAutoFit/>
          </a:bodyPr>
          <a:lstStyle/>
          <a:p>
            <a:pPr eaLnBrk="0" hangingPunct="0"/>
            <a:r>
              <a:rPr lang="en-AU" sz="2000" b="1"/>
              <a:t>order</a:t>
            </a:r>
          </a:p>
          <a:p>
            <a:pPr eaLnBrk="0" hangingPunct="0"/>
            <a:r>
              <a:rPr lang="en-AU" sz="2000" b="1"/>
              <a:t>line</a:t>
            </a:r>
          </a:p>
        </p:txBody>
      </p:sp>
      <p:sp>
        <p:nvSpPr>
          <p:cNvPr id="23571" name="Rectangle 20"/>
          <p:cNvSpPr>
            <a:spLocks noChangeArrowheads="1"/>
          </p:cNvSpPr>
          <p:nvPr/>
        </p:nvSpPr>
        <p:spPr bwMode="auto">
          <a:xfrm>
            <a:off x="6121400" y="4160838"/>
            <a:ext cx="1127125" cy="393700"/>
          </a:xfrm>
          <a:prstGeom prst="rect">
            <a:avLst/>
          </a:prstGeom>
          <a:noFill/>
          <a:ln w="12700">
            <a:noFill/>
            <a:miter lim="800000"/>
            <a:headEnd/>
            <a:tailEnd/>
          </a:ln>
        </p:spPr>
        <p:txBody>
          <a:bodyPr wrap="none" lIns="90488" tIns="44450" rIns="90488" bIns="44450">
            <a:spAutoFit/>
          </a:bodyPr>
          <a:lstStyle/>
          <a:p>
            <a:pPr eaLnBrk="0" hangingPunct="0"/>
            <a:r>
              <a:rPr lang="en-AU" sz="2000" b="1"/>
              <a:t>product</a:t>
            </a:r>
          </a:p>
        </p:txBody>
      </p:sp>
      <p:sp>
        <p:nvSpPr>
          <p:cNvPr id="23572" name="Line 21"/>
          <p:cNvSpPr>
            <a:spLocks noChangeShapeType="1"/>
          </p:cNvSpPr>
          <p:nvPr/>
        </p:nvSpPr>
        <p:spPr bwMode="auto">
          <a:xfrm>
            <a:off x="3851275" y="3140075"/>
            <a:ext cx="228600" cy="76200"/>
          </a:xfrm>
          <a:prstGeom prst="line">
            <a:avLst/>
          </a:prstGeom>
          <a:noFill/>
          <a:ln w="12700">
            <a:solidFill>
              <a:schemeClr val="tx1"/>
            </a:solidFill>
            <a:round/>
            <a:headEnd/>
            <a:tailEnd/>
          </a:ln>
        </p:spPr>
        <p:txBody>
          <a:bodyPr/>
          <a:lstStyle/>
          <a:p>
            <a:endParaRPr lang="en-US"/>
          </a:p>
        </p:txBody>
      </p:sp>
      <p:sp>
        <p:nvSpPr>
          <p:cNvPr id="23573" name="Oval 22"/>
          <p:cNvSpPr>
            <a:spLocks noChangeArrowheads="1"/>
          </p:cNvSpPr>
          <p:nvPr/>
        </p:nvSpPr>
        <p:spPr bwMode="auto">
          <a:xfrm>
            <a:off x="3552825" y="3603625"/>
            <a:ext cx="2159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3574" name="Line 23"/>
          <p:cNvSpPr>
            <a:spLocks noChangeShapeType="1"/>
          </p:cNvSpPr>
          <p:nvPr/>
        </p:nvSpPr>
        <p:spPr bwMode="auto">
          <a:xfrm>
            <a:off x="5756275" y="4511675"/>
            <a:ext cx="228600" cy="152400"/>
          </a:xfrm>
          <a:prstGeom prst="line">
            <a:avLst/>
          </a:prstGeom>
          <a:noFill/>
          <a:ln w="12700">
            <a:solidFill>
              <a:schemeClr val="tx1"/>
            </a:solidFill>
            <a:round/>
            <a:headEnd/>
            <a:tailEnd/>
          </a:ln>
        </p:spPr>
        <p:txBody>
          <a:bodyPr/>
          <a:lstStyle/>
          <a:p>
            <a:endParaRPr lang="en-US"/>
          </a:p>
        </p:txBody>
      </p:sp>
      <p:sp>
        <p:nvSpPr>
          <p:cNvPr id="23575" name="Line 24"/>
          <p:cNvSpPr>
            <a:spLocks noChangeShapeType="1"/>
          </p:cNvSpPr>
          <p:nvPr/>
        </p:nvSpPr>
        <p:spPr bwMode="auto">
          <a:xfrm flipH="1">
            <a:off x="4003675" y="4740275"/>
            <a:ext cx="152400" cy="152400"/>
          </a:xfrm>
          <a:prstGeom prst="line">
            <a:avLst/>
          </a:prstGeom>
          <a:noFill/>
          <a:ln w="12700">
            <a:solidFill>
              <a:schemeClr val="tx1"/>
            </a:solidFill>
            <a:round/>
            <a:headEnd/>
            <a:tailEnd/>
          </a:ln>
        </p:spPr>
        <p:txBody>
          <a:bodyPr/>
          <a:lstStyle/>
          <a:p>
            <a:endParaRPr lang="en-US"/>
          </a:p>
        </p:txBody>
      </p:sp>
      <p:sp>
        <p:nvSpPr>
          <p:cNvPr id="23576" name="Oval 25"/>
          <p:cNvSpPr>
            <a:spLocks noChangeArrowheads="1"/>
          </p:cNvSpPr>
          <p:nvPr/>
        </p:nvSpPr>
        <p:spPr bwMode="auto">
          <a:xfrm>
            <a:off x="5457825" y="4975225"/>
            <a:ext cx="2159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3577" name="Line 26"/>
          <p:cNvSpPr>
            <a:spLocks noChangeShapeType="1"/>
          </p:cNvSpPr>
          <p:nvPr/>
        </p:nvSpPr>
        <p:spPr bwMode="auto">
          <a:xfrm flipV="1">
            <a:off x="4460875" y="4968875"/>
            <a:ext cx="152400" cy="228600"/>
          </a:xfrm>
          <a:prstGeom prst="line">
            <a:avLst/>
          </a:prstGeom>
          <a:noFill/>
          <a:ln w="12700">
            <a:solidFill>
              <a:schemeClr val="tx1"/>
            </a:solidFill>
            <a:round/>
            <a:headEnd/>
            <a:tailEnd/>
          </a:ln>
        </p:spPr>
        <p:txBody>
          <a:bodyPr/>
          <a:lstStyle/>
          <a:p>
            <a:endParaRPr lang="en-US"/>
          </a:p>
        </p:txBody>
      </p:sp>
      <p:sp>
        <p:nvSpPr>
          <p:cNvPr id="23578" name="Rectangle 27"/>
          <p:cNvSpPr>
            <a:spLocks noChangeArrowheads="1"/>
          </p:cNvSpPr>
          <p:nvPr/>
        </p:nvSpPr>
        <p:spPr bwMode="auto">
          <a:xfrm>
            <a:off x="4064000" y="3246438"/>
            <a:ext cx="971550" cy="393700"/>
          </a:xfrm>
          <a:prstGeom prst="rect">
            <a:avLst/>
          </a:prstGeom>
          <a:noFill/>
          <a:ln w="12700">
            <a:noFill/>
            <a:miter lim="800000"/>
            <a:headEnd/>
            <a:tailEnd/>
          </a:ln>
        </p:spPr>
        <p:txBody>
          <a:bodyPr wrap="none" lIns="90488" tIns="44450" rIns="90488" bIns="44450">
            <a:spAutoFit/>
          </a:bodyPr>
          <a:lstStyle/>
          <a:p>
            <a:pPr eaLnBrk="0" hangingPunct="0"/>
            <a:r>
              <a:rPr lang="en-AU" sz="2000" b="1"/>
              <a:t>places</a:t>
            </a:r>
          </a:p>
        </p:txBody>
      </p:sp>
      <p:sp>
        <p:nvSpPr>
          <p:cNvPr id="23579" name="Rectangle 28"/>
          <p:cNvSpPr>
            <a:spLocks noChangeArrowheads="1"/>
          </p:cNvSpPr>
          <p:nvPr/>
        </p:nvSpPr>
        <p:spPr bwMode="auto">
          <a:xfrm>
            <a:off x="2997200" y="4922838"/>
            <a:ext cx="1225550" cy="393700"/>
          </a:xfrm>
          <a:prstGeom prst="rect">
            <a:avLst/>
          </a:prstGeom>
          <a:noFill/>
          <a:ln w="12700">
            <a:noFill/>
            <a:miter lim="800000"/>
            <a:headEnd/>
            <a:tailEnd/>
          </a:ln>
        </p:spPr>
        <p:txBody>
          <a:bodyPr wrap="none" lIns="90488" tIns="44450" rIns="90488" bIns="44450">
            <a:spAutoFit/>
          </a:bodyPr>
          <a:lstStyle/>
          <a:p>
            <a:pPr eaLnBrk="0" hangingPunct="0"/>
            <a:r>
              <a:rPr lang="en-AU" sz="2000" b="1"/>
              <a:t>contains</a:t>
            </a:r>
          </a:p>
        </p:txBody>
      </p:sp>
      <p:sp>
        <p:nvSpPr>
          <p:cNvPr id="23580" name="Rectangle 29"/>
          <p:cNvSpPr>
            <a:spLocks noChangeArrowheads="1"/>
          </p:cNvSpPr>
          <p:nvPr/>
        </p:nvSpPr>
        <p:spPr bwMode="auto">
          <a:xfrm>
            <a:off x="5816600" y="4770438"/>
            <a:ext cx="1366838" cy="393700"/>
          </a:xfrm>
          <a:prstGeom prst="rect">
            <a:avLst/>
          </a:prstGeom>
          <a:noFill/>
          <a:ln w="12700">
            <a:noFill/>
            <a:miter lim="800000"/>
            <a:headEnd/>
            <a:tailEnd/>
          </a:ln>
        </p:spPr>
        <p:txBody>
          <a:bodyPr wrap="none" lIns="90488" tIns="44450" rIns="90488" bIns="44450">
            <a:spAutoFit/>
          </a:bodyPr>
          <a:lstStyle/>
          <a:p>
            <a:pPr eaLnBrk="0" hangingPunct="0"/>
            <a:r>
              <a:rPr lang="en-AU" sz="2000" b="1"/>
              <a:t>describes</a:t>
            </a:r>
          </a:p>
        </p:txBody>
      </p:sp>
      <p:sp>
        <p:nvSpPr>
          <p:cNvPr id="23581" name="Rectangle 30"/>
          <p:cNvSpPr>
            <a:spLocks noChangeArrowheads="1"/>
          </p:cNvSpPr>
          <p:nvPr/>
        </p:nvSpPr>
        <p:spPr bwMode="auto">
          <a:xfrm>
            <a:off x="4978400" y="2201863"/>
            <a:ext cx="3597275" cy="363537"/>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cust-no</a:t>
            </a:r>
            <a:r>
              <a:rPr lang="en-AU" b="1"/>
              <a:t>, cust-name, cust-addr</a:t>
            </a:r>
            <a:r>
              <a:rPr lang="en-AU" b="1" u="sng"/>
              <a:t>)</a:t>
            </a:r>
            <a:endParaRPr lang="en-AU" b="1"/>
          </a:p>
        </p:txBody>
      </p:sp>
      <p:sp>
        <p:nvSpPr>
          <p:cNvPr id="23582" name="Rectangle 31"/>
          <p:cNvSpPr>
            <a:spLocks noChangeArrowheads="1"/>
          </p:cNvSpPr>
          <p:nvPr/>
        </p:nvSpPr>
        <p:spPr bwMode="auto">
          <a:xfrm>
            <a:off x="482600" y="3954463"/>
            <a:ext cx="2238375" cy="638175"/>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order-no</a:t>
            </a:r>
            <a:r>
              <a:rPr lang="en-AU" b="1"/>
              <a:t>,ord-date,</a:t>
            </a:r>
          </a:p>
          <a:p>
            <a:pPr eaLnBrk="0" hangingPunct="0"/>
            <a:r>
              <a:rPr lang="en-AU" b="1"/>
              <a:t>cust-no*)</a:t>
            </a:r>
          </a:p>
        </p:txBody>
      </p:sp>
      <p:sp>
        <p:nvSpPr>
          <p:cNvPr id="23583" name="Rectangle 32"/>
          <p:cNvSpPr>
            <a:spLocks noChangeArrowheads="1"/>
          </p:cNvSpPr>
          <p:nvPr/>
        </p:nvSpPr>
        <p:spPr bwMode="auto">
          <a:xfrm>
            <a:off x="5664200" y="5478463"/>
            <a:ext cx="2314575" cy="638175"/>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order-no,item-no</a:t>
            </a:r>
            <a:r>
              <a:rPr lang="en-AU" b="1"/>
              <a:t>,</a:t>
            </a:r>
          </a:p>
          <a:p>
            <a:pPr eaLnBrk="0" hangingPunct="0"/>
            <a:r>
              <a:rPr lang="en-AU" b="1"/>
              <a:t>ord-qty,prod-code*)</a:t>
            </a:r>
          </a:p>
        </p:txBody>
      </p:sp>
      <p:sp>
        <p:nvSpPr>
          <p:cNvPr id="23584" name="Rectangle 33"/>
          <p:cNvSpPr>
            <a:spLocks noChangeArrowheads="1"/>
          </p:cNvSpPr>
          <p:nvPr/>
        </p:nvSpPr>
        <p:spPr bwMode="auto">
          <a:xfrm>
            <a:off x="5435600" y="3573463"/>
            <a:ext cx="3165475" cy="363537"/>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prod-code</a:t>
            </a:r>
            <a:r>
              <a:rPr lang="en-AU" b="1"/>
              <a:t>,prod-desc,uom)</a:t>
            </a:r>
          </a:p>
        </p:txBody>
      </p:sp>
      <p:sp>
        <p:nvSpPr>
          <p:cNvPr id="23585" name="Oval 40"/>
          <p:cNvSpPr>
            <a:spLocks noChangeArrowheads="1"/>
          </p:cNvSpPr>
          <p:nvPr/>
        </p:nvSpPr>
        <p:spPr bwMode="auto">
          <a:xfrm>
            <a:off x="2339975" y="4437063"/>
            <a:ext cx="287338" cy="287337"/>
          </a:xfrm>
          <a:prstGeom prst="ellipse">
            <a:avLst/>
          </a:prstGeom>
          <a:solidFill>
            <a:schemeClr val="accent1"/>
          </a:solidFill>
          <a:ln w="12700">
            <a:solidFill>
              <a:schemeClr val="tx1"/>
            </a:solidFill>
            <a:round/>
            <a:headEnd/>
            <a:tailEnd/>
          </a:ln>
        </p:spPr>
        <p:txBody>
          <a:bodyPr wrap="none" anchor="ctr"/>
          <a:lstStyle/>
          <a:p>
            <a:pPr algn="ctr"/>
            <a:r>
              <a:rPr lang="en-AU"/>
              <a:t>1</a:t>
            </a:r>
          </a:p>
        </p:txBody>
      </p:sp>
      <p:sp>
        <p:nvSpPr>
          <p:cNvPr id="23586" name="Oval 41"/>
          <p:cNvSpPr>
            <a:spLocks noChangeArrowheads="1"/>
          </p:cNvSpPr>
          <p:nvPr/>
        </p:nvSpPr>
        <p:spPr bwMode="auto">
          <a:xfrm>
            <a:off x="4284663" y="4581525"/>
            <a:ext cx="287337" cy="287338"/>
          </a:xfrm>
          <a:prstGeom prst="ellipse">
            <a:avLst/>
          </a:prstGeom>
          <a:solidFill>
            <a:schemeClr val="accent1"/>
          </a:solidFill>
          <a:ln w="12700">
            <a:solidFill>
              <a:schemeClr val="tx1"/>
            </a:solidFill>
            <a:round/>
            <a:headEnd/>
            <a:tailEnd/>
          </a:ln>
        </p:spPr>
        <p:txBody>
          <a:bodyPr wrap="none" anchor="ctr"/>
          <a:lstStyle/>
          <a:p>
            <a:pPr algn="ctr"/>
            <a:r>
              <a:rPr lang="en-AU"/>
              <a:t>2</a:t>
            </a:r>
          </a:p>
        </p:txBody>
      </p:sp>
      <p:sp>
        <p:nvSpPr>
          <p:cNvPr id="23587" name="Oval 42"/>
          <p:cNvSpPr>
            <a:spLocks noChangeArrowheads="1"/>
          </p:cNvSpPr>
          <p:nvPr/>
        </p:nvSpPr>
        <p:spPr bwMode="auto">
          <a:xfrm>
            <a:off x="3851275" y="5589588"/>
            <a:ext cx="287338" cy="287337"/>
          </a:xfrm>
          <a:prstGeom prst="ellipse">
            <a:avLst/>
          </a:prstGeom>
          <a:solidFill>
            <a:schemeClr val="accent1"/>
          </a:solidFill>
          <a:ln w="12700">
            <a:solidFill>
              <a:schemeClr val="tx1"/>
            </a:solidFill>
            <a:round/>
            <a:headEnd/>
            <a:tailEnd/>
          </a:ln>
        </p:spPr>
        <p:txBody>
          <a:bodyPr wrap="none" anchor="ctr"/>
          <a:lstStyle/>
          <a:p>
            <a:pPr algn="ctr"/>
            <a:r>
              <a:rPr lang="en-AU"/>
              <a:t>3</a:t>
            </a:r>
          </a:p>
        </p:txBody>
      </p:sp>
      <p:sp>
        <p:nvSpPr>
          <p:cNvPr id="23588" name="Oval 43"/>
          <p:cNvSpPr>
            <a:spLocks noChangeArrowheads="1"/>
          </p:cNvSpPr>
          <p:nvPr/>
        </p:nvSpPr>
        <p:spPr bwMode="auto">
          <a:xfrm>
            <a:off x="5292725" y="4581525"/>
            <a:ext cx="287338" cy="287338"/>
          </a:xfrm>
          <a:prstGeom prst="ellipse">
            <a:avLst/>
          </a:prstGeom>
          <a:solidFill>
            <a:schemeClr val="accent1"/>
          </a:solidFill>
          <a:ln w="12700">
            <a:solidFill>
              <a:schemeClr val="tx1"/>
            </a:solidFill>
            <a:round/>
            <a:headEnd/>
            <a:tailEnd/>
          </a:ln>
        </p:spPr>
        <p:txBody>
          <a:bodyPr wrap="none" anchor="ctr"/>
          <a:lstStyle/>
          <a:p>
            <a:pPr algn="ctr"/>
            <a:r>
              <a:rPr lang="en-AU"/>
              <a:t>4</a:t>
            </a:r>
          </a:p>
        </p:txBody>
      </p:sp>
      <p:sp>
        <p:nvSpPr>
          <p:cNvPr id="23589" name="Oval 44"/>
          <p:cNvSpPr>
            <a:spLocks noChangeArrowheads="1"/>
          </p:cNvSpPr>
          <p:nvPr/>
        </p:nvSpPr>
        <p:spPr bwMode="auto">
          <a:xfrm>
            <a:off x="7451725" y="4149725"/>
            <a:ext cx="287338" cy="287338"/>
          </a:xfrm>
          <a:prstGeom prst="ellipse">
            <a:avLst/>
          </a:prstGeom>
          <a:solidFill>
            <a:schemeClr val="accent1"/>
          </a:solidFill>
          <a:ln w="12700">
            <a:solidFill>
              <a:schemeClr val="tx1"/>
            </a:solidFill>
            <a:round/>
            <a:headEnd/>
            <a:tailEnd/>
          </a:ln>
        </p:spPr>
        <p:txBody>
          <a:bodyPr wrap="none" anchor="ctr"/>
          <a:lstStyle/>
          <a:p>
            <a:pPr algn="ctr"/>
            <a:r>
              <a:rPr lang="en-AU"/>
              <a:t>5</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28688" y="714375"/>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Data Model Navigation (order form)</a:t>
            </a:r>
          </a:p>
        </p:txBody>
      </p:sp>
      <p:sp>
        <p:nvSpPr>
          <p:cNvPr id="24579" name="Rectangle 3"/>
          <p:cNvSpPr>
            <a:spLocks noChangeArrowheads="1"/>
          </p:cNvSpPr>
          <p:nvPr/>
        </p:nvSpPr>
        <p:spPr bwMode="auto">
          <a:xfrm>
            <a:off x="714375" y="2000250"/>
            <a:ext cx="7162800" cy="4114800"/>
          </a:xfrm>
          <a:prstGeom prst="rect">
            <a:avLst/>
          </a:prstGeom>
          <a:noFill/>
          <a:ln w="12700">
            <a:noFill/>
            <a:miter lim="800000"/>
            <a:headEnd/>
            <a:tailEnd/>
          </a:ln>
        </p:spPr>
        <p:txBody>
          <a:bodyPr lIns="90488" tIns="44450" rIns="90488" bIns="44450"/>
          <a:lstStyle/>
          <a:p>
            <a:pPr marL="342900" indent="-342900" eaLnBrk="0" hangingPunct="0">
              <a:lnSpc>
                <a:spcPct val="90000"/>
              </a:lnSpc>
              <a:spcBef>
                <a:spcPct val="30000"/>
              </a:spcBef>
              <a:buFontTx/>
              <a:buAutoNum type="arabicPeriod"/>
            </a:pPr>
            <a:r>
              <a:rPr lang="en-AU" sz="2400"/>
              <a:t>Get order-no, order-date and cust-no from ORDER HEADER by matching on order-no</a:t>
            </a:r>
          </a:p>
          <a:p>
            <a:pPr marL="342900" indent="-342900" eaLnBrk="0" hangingPunct="0">
              <a:lnSpc>
                <a:spcPct val="90000"/>
              </a:lnSpc>
              <a:spcBef>
                <a:spcPct val="30000"/>
              </a:spcBef>
              <a:buFontTx/>
              <a:buAutoNum type="arabicPeriod"/>
            </a:pPr>
            <a:r>
              <a:rPr lang="en-AU" sz="2400"/>
              <a:t>Go to ORDER LINE via contains relationship</a:t>
            </a:r>
          </a:p>
          <a:p>
            <a:pPr marL="342900" indent="-342900" eaLnBrk="0" hangingPunct="0">
              <a:lnSpc>
                <a:spcPct val="90000"/>
              </a:lnSpc>
              <a:spcBef>
                <a:spcPct val="30000"/>
              </a:spcBef>
              <a:buFontTx/>
              <a:buAutoNum type="arabicPeriod"/>
            </a:pPr>
            <a:r>
              <a:rPr lang="en-AU" sz="2400"/>
              <a:t>Obtain item-no, ord-qty and prod-code from ORDER LINE by a partial match on order-no</a:t>
            </a:r>
          </a:p>
          <a:p>
            <a:pPr marL="342900" indent="-342900" eaLnBrk="0" hangingPunct="0">
              <a:lnSpc>
                <a:spcPct val="90000"/>
              </a:lnSpc>
              <a:spcBef>
                <a:spcPct val="30000"/>
              </a:spcBef>
              <a:buFontTx/>
              <a:buAutoNum type="arabicPeriod"/>
            </a:pPr>
            <a:r>
              <a:rPr lang="en-AU" sz="2400"/>
              <a:t>Go to PRODUCT via describes relationship</a:t>
            </a:r>
          </a:p>
          <a:p>
            <a:pPr marL="342900" indent="-342900" eaLnBrk="0" hangingPunct="0">
              <a:lnSpc>
                <a:spcPct val="90000"/>
              </a:lnSpc>
              <a:spcBef>
                <a:spcPct val="30000"/>
              </a:spcBef>
              <a:buFontTx/>
              <a:buAutoNum type="arabicPeriod"/>
            </a:pPr>
            <a:r>
              <a:rPr lang="en-AU" sz="2400"/>
              <a:t>Obtain prod_desc and uom from PRODUCT by matching on prod-code</a:t>
            </a:r>
          </a:p>
          <a:p>
            <a:pPr marL="342900" indent="-342900" eaLnBrk="0" hangingPunct="0">
              <a:lnSpc>
                <a:spcPct val="90000"/>
              </a:lnSpc>
              <a:spcBef>
                <a:spcPct val="30000"/>
              </a:spcBef>
            </a:pPr>
            <a:r>
              <a:rPr lang="en-AU" sz="2400"/>
              <a:t>(nb steps 3, 4 and 5 are repeated for each line within the contains relationship)</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AU" sz="3800" smtClean="0">
                <a:latin typeface="Arial Narrow" pitchFamily="-65" charset="0"/>
              </a:rPr>
              <a:t>Data model navigation (web page)</a:t>
            </a:r>
          </a:p>
        </p:txBody>
      </p:sp>
      <p:sp>
        <p:nvSpPr>
          <p:cNvPr id="25603" name="Rectangle 4"/>
          <p:cNvSpPr>
            <a:spLocks noChangeArrowheads="1"/>
          </p:cNvSpPr>
          <p:nvPr/>
        </p:nvSpPr>
        <p:spPr bwMode="auto">
          <a:xfrm>
            <a:off x="1069975" y="2341563"/>
            <a:ext cx="1655763" cy="504825"/>
          </a:xfrm>
          <a:prstGeom prst="rect">
            <a:avLst/>
          </a:prstGeom>
          <a:solidFill>
            <a:schemeClr val="accent1"/>
          </a:solidFill>
          <a:ln w="12700">
            <a:solidFill>
              <a:schemeClr val="tx1"/>
            </a:solidFill>
            <a:miter lim="800000"/>
            <a:headEnd/>
            <a:tailEnd/>
          </a:ln>
        </p:spPr>
        <p:txBody>
          <a:bodyPr wrap="none" anchor="ctr"/>
          <a:lstStyle/>
          <a:p>
            <a:pPr algn="ctr"/>
            <a:r>
              <a:rPr lang="en-AU"/>
              <a:t>1234</a:t>
            </a:r>
          </a:p>
        </p:txBody>
      </p:sp>
      <p:sp>
        <p:nvSpPr>
          <p:cNvPr id="25604" name="Rectangle 5"/>
          <p:cNvSpPr>
            <a:spLocks noChangeArrowheads="1"/>
          </p:cNvSpPr>
          <p:nvPr/>
        </p:nvSpPr>
        <p:spPr bwMode="auto">
          <a:xfrm>
            <a:off x="3373438" y="2341563"/>
            <a:ext cx="2160587" cy="504825"/>
          </a:xfrm>
          <a:prstGeom prst="rect">
            <a:avLst/>
          </a:prstGeom>
          <a:noFill/>
          <a:ln w="12700">
            <a:solidFill>
              <a:schemeClr val="tx1"/>
            </a:solidFill>
            <a:miter lim="800000"/>
            <a:headEnd/>
            <a:tailEnd/>
          </a:ln>
        </p:spPr>
        <p:txBody>
          <a:bodyPr wrap="none" anchor="ctr"/>
          <a:lstStyle/>
          <a:p>
            <a:endParaRPr lang="en-US"/>
          </a:p>
        </p:txBody>
      </p:sp>
      <p:sp>
        <p:nvSpPr>
          <p:cNvPr id="25605" name="Rectangle 6"/>
          <p:cNvSpPr>
            <a:spLocks noChangeArrowheads="1"/>
          </p:cNvSpPr>
          <p:nvPr/>
        </p:nvSpPr>
        <p:spPr bwMode="auto">
          <a:xfrm>
            <a:off x="5965825" y="2341563"/>
            <a:ext cx="2376488" cy="504825"/>
          </a:xfrm>
          <a:prstGeom prst="rect">
            <a:avLst/>
          </a:prstGeom>
          <a:noFill/>
          <a:ln w="12700">
            <a:solidFill>
              <a:schemeClr val="tx1"/>
            </a:solidFill>
            <a:miter lim="800000"/>
            <a:headEnd/>
            <a:tailEnd/>
          </a:ln>
        </p:spPr>
        <p:txBody>
          <a:bodyPr wrap="none" anchor="ctr"/>
          <a:lstStyle/>
          <a:p>
            <a:endParaRPr lang="en-US"/>
          </a:p>
        </p:txBody>
      </p:sp>
      <p:sp>
        <p:nvSpPr>
          <p:cNvPr id="25606" name="Rectangle 7"/>
          <p:cNvSpPr>
            <a:spLocks noChangeArrowheads="1"/>
          </p:cNvSpPr>
          <p:nvPr/>
        </p:nvSpPr>
        <p:spPr bwMode="auto">
          <a:xfrm>
            <a:off x="1212850" y="3494088"/>
            <a:ext cx="2089150" cy="431800"/>
          </a:xfrm>
          <a:prstGeom prst="rect">
            <a:avLst/>
          </a:prstGeom>
          <a:noFill/>
          <a:ln w="12700">
            <a:solidFill>
              <a:schemeClr val="tx1"/>
            </a:solidFill>
            <a:miter lim="800000"/>
            <a:headEnd/>
            <a:tailEnd/>
          </a:ln>
        </p:spPr>
        <p:txBody>
          <a:bodyPr wrap="none" anchor="ctr"/>
          <a:lstStyle/>
          <a:p>
            <a:endParaRPr lang="en-US"/>
          </a:p>
        </p:txBody>
      </p:sp>
      <p:sp>
        <p:nvSpPr>
          <p:cNvPr id="25607" name="Rectangle 8"/>
          <p:cNvSpPr>
            <a:spLocks noChangeArrowheads="1"/>
          </p:cNvSpPr>
          <p:nvPr/>
        </p:nvSpPr>
        <p:spPr bwMode="auto">
          <a:xfrm>
            <a:off x="3662363" y="3494088"/>
            <a:ext cx="1727200" cy="431800"/>
          </a:xfrm>
          <a:prstGeom prst="rect">
            <a:avLst/>
          </a:prstGeom>
          <a:noFill/>
          <a:ln w="12700">
            <a:solidFill>
              <a:schemeClr val="tx1"/>
            </a:solidFill>
            <a:miter lim="800000"/>
            <a:headEnd/>
            <a:tailEnd/>
          </a:ln>
        </p:spPr>
        <p:txBody>
          <a:bodyPr wrap="none" anchor="ctr"/>
          <a:lstStyle/>
          <a:p>
            <a:endParaRPr lang="en-US"/>
          </a:p>
        </p:txBody>
      </p:sp>
      <p:sp>
        <p:nvSpPr>
          <p:cNvPr id="25608" name="Rectangle 9"/>
          <p:cNvSpPr>
            <a:spLocks noChangeArrowheads="1"/>
          </p:cNvSpPr>
          <p:nvPr/>
        </p:nvSpPr>
        <p:spPr bwMode="auto">
          <a:xfrm>
            <a:off x="1212850" y="4070350"/>
            <a:ext cx="2089150" cy="431800"/>
          </a:xfrm>
          <a:prstGeom prst="rect">
            <a:avLst/>
          </a:prstGeom>
          <a:noFill/>
          <a:ln w="12700">
            <a:solidFill>
              <a:schemeClr val="tx1"/>
            </a:solidFill>
            <a:miter lim="800000"/>
            <a:headEnd/>
            <a:tailEnd/>
          </a:ln>
        </p:spPr>
        <p:txBody>
          <a:bodyPr wrap="none" anchor="ctr"/>
          <a:lstStyle/>
          <a:p>
            <a:endParaRPr lang="en-US"/>
          </a:p>
        </p:txBody>
      </p:sp>
      <p:sp>
        <p:nvSpPr>
          <p:cNvPr id="25609" name="Rectangle 10"/>
          <p:cNvSpPr>
            <a:spLocks noChangeArrowheads="1"/>
          </p:cNvSpPr>
          <p:nvPr/>
        </p:nvSpPr>
        <p:spPr bwMode="auto">
          <a:xfrm>
            <a:off x="3662363" y="4070350"/>
            <a:ext cx="1727200" cy="431800"/>
          </a:xfrm>
          <a:prstGeom prst="rect">
            <a:avLst/>
          </a:prstGeom>
          <a:noFill/>
          <a:ln w="12700">
            <a:solidFill>
              <a:schemeClr val="tx1"/>
            </a:solidFill>
            <a:miter lim="800000"/>
            <a:headEnd/>
            <a:tailEnd/>
          </a:ln>
        </p:spPr>
        <p:txBody>
          <a:bodyPr wrap="none" anchor="ctr"/>
          <a:lstStyle/>
          <a:p>
            <a:endParaRPr lang="en-US"/>
          </a:p>
        </p:txBody>
      </p:sp>
      <p:sp>
        <p:nvSpPr>
          <p:cNvPr id="25610" name="Rectangle 11"/>
          <p:cNvSpPr>
            <a:spLocks noChangeArrowheads="1"/>
          </p:cNvSpPr>
          <p:nvPr/>
        </p:nvSpPr>
        <p:spPr bwMode="auto">
          <a:xfrm>
            <a:off x="1212850" y="4646613"/>
            <a:ext cx="2089150" cy="431800"/>
          </a:xfrm>
          <a:prstGeom prst="rect">
            <a:avLst/>
          </a:prstGeom>
          <a:noFill/>
          <a:ln w="12700">
            <a:solidFill>
              <a:schemeClr val="tx1"/>
            </a:solidFill>
            <a:miter lim="800000"/>
            <a:headEnd/>
            <a:tailEnd/>
          </a:ln>
        </p:spPr>
        <p:txBody>
          <a:bodyPr wrap="none" anchor="ctr"/>
          <a:lstStyle/>
          <a:p>
            <a:endParaRPr lang="en-US"/>
          </a:p>
        </p:txBody>
      </p:sp>
      <p:sp>
        <p:nvSpPr>
          <p:cNvPr id="25611" name="Rectangle 12"/>
          <p:cNvSpPr>
            <a:spLocks noChangeArrowheads="1"/>
          </p:cNvSpPr>
          <p:nvPr/>
        </p:nvSpPr>
        <p:spPr bwMode="auto">
          <a:xfrm>
            <a:off x="3662363" y="4646613"/>
            <a:ext cx="1727200" cy="431800"/>
          </a:xfrm>
          <a:prstGeom prst="rect">
            <a:avLst/>
          </a:prstGeom>
          <a:noFill/>
          <a:ln w="12700">
            <a:solidFill>
              <a:schemeClr val="tx1"/>
            </a:solidFill>
            <a:miter lim="800000"/>
            <a:headEnd/>
            <a:tailEnd/>
          </a:ln>
        </p:spPr>
        <p:txBody>
          <a:bodyPr wrap="none" anchor="ctr"/>
          <a:lstStyle/>
          <a:p>
            <a:endParaRPr lang="en-US"/>
          </a:p>
        </p:txBody>
      </p:sp>
      <p:sp>
        <p:nvSpPr>
          <p:cNvPr id="25612" name="Rectangle 13"/>
          <p:cNvSpPr>
            <a:spLocks noChangeArrowheads="1"/>
          </p:cNvSpPr>
          <p:nvPr/>
        </p:nvSpPr>
        <p:spPr bwMode="auto">
          <a:xfrm>
            <a:off x="1212850" y="5222875"/>
            <a:ext cx="2089150" cy="431800"/>
          </a:xfrm>
          <a:prstGeom prst="rect">
            <a:avLst/>
          </a:prstGeom>
          <a:noFill/>
          <a:ln w="12700">
            <a:solidFill>
              <a:schemeClr val="tx1"/>
            </a:solidFill>
            <a:miter lim="800000"/>
            <a:headEnd/>
            <a:tailEnd/>
          </a:ln>
        </p:spPr>
        <p:txBody>
          <a:bodyPr wrap="none" anchor="ctr"/>
          <a:lstStyle/>
          <a:p>
            <a:endParaRPr lang="en-US"/>
          </a:p>
        </p:txBody>
      </p:sp>
      <p:sp>
        <p:nvSpPr>
          <p:cNvPr id="25613" name="Rectangle 14"/>
          <p:cNvSpPr>
            <a:spLocks noChangeArrowheads="1"/>
          </p:cNvSpPr>
          <p:nvPr/>
        </p:nvSpPr>
        <p:spPr bwMode="auto">
          <a:xfrm>
            <a:off x="3662363" y="5222875"/>
            <a:ext cx="1727200" cy="431800"/>
          </a:xfrm>
          <a:prstGeom prst="rect">
            <a:avLst/>
          </a:prstGeom>
          <a:noFill/>
          <a:ln w="12700">
            <a:solidFill>
              <a:schemeClr val="tx1"/>
            </a:solidFill>
            <a:miter lim="800000"/>
            <a:headEnd/>
            <a:tailEnd/>
          </a:ln>
        </p:spPr>
        <p:txBody>
          <a:bodyPr wrap="none" anchor="ctr"/>
          <a:lstStyle/>
          <a:p>
            <a:endParaRPr lang="en-US"/>
          </a:p>
        </p:txBody>
      </p:sp>
      <p:sp>
        <p:nvSpPr>
          <p:cNvPr id="25614" name="Text Box 16"/>
          <p:cNvSpPr txBox="1">
            <a:spLocks noChangeArrowheads="1"/>
          </p:cNvSpPr>
          <p:nvPr/>
        </p:nvSpPr>
        <p:spPr bwMode="auto">
          <a:xfrm>
            <a:off x="1338263" y="1857375"/>
            <a:ext cx="984250" cy="366713"/>
          </a:xfrm>
          <a:prstGeom prst="rect">
            <a:avLst/>
          </a:prstGeom>
          <a:noFill/>
          <a:ln w="12700">
            <a:noFill/>
            <a:miter lim="800000"/>
            <a:headEnd/>
            <a:tailEnd/>
          </a:ln>
        </p:spPr>
        <p:txBody>
          <a:bodyPr wrap="none">
            <a:spAutoFit/>
          </a:bodyPr>
          <a:lstStyle/>
          <a:p>
            <a:r>
              <a:rPr lang="en-AU"/>
              <a:t>Cust-no</a:t>
            </a:r>
          </a:p>
        </p:txBody>
      </p:sp>
      <p:sp>
        <p:nvSpPr>
          <p:cNvPr id="25615" name="Text Box 17"/>
          <p:cNvSpPr txBox="1">
            <a:spLocks noChangeArrowheads="1"/>
          </p:cNvSpPr>
          <p:nvPr/>
        </p:nvSpPr>
        <p:spPr bwMode="auto">
          <a:xfrm>
            <a:off x="3786188" y="1857375"/>
            <a:ext cx="1301750" cy="366713"/>
          </a:xfrm>
          <a:prstGeom prst="rect">
            <a:avLst/>
          </a:prstGeom>
          <a:noFill/>
          <a:ln w="12700">
            <a:noFill/>
            <a:miter lim="800000"/>
            <a:headEnd/>
            <a:tailEnd/>
          </a:ln>
        </p:spPr>
        <p:txBody>
          <a:bodyPr wrap="none">
            <a:spAutoFit/>
          </a:bodyPr>
          <a:lstStyle/>
          <a:p>
            <a:r>
              <a:rPr lang="en-AU"/>
              <a:t>Cust-name</a:t>
            </a:r>
          </a:p>
        </p:txBody>
      </p:sp>
      <p:sp>
        <p:nvSpPr>
          <p:cNvPr id="25616" name="Text Box 18"/>
          <p:cNvSpPr txBox="1">
            <a:spLocks noChangeArrowheads="1"/>
          </p:cNvSpPr>
          <p:nvPr/>
        </p:nvSpPr>
        <p:spPr bwMode="auto">
          <a:xfrm>
            <a:off x="6378575" y="1857375"/>
            <a:ext cx="1187450" cy="366713"/>
          </a:xfrm>
          <a:prstGeom prst="rect">
            <a:avLst/>
          </a:prstGeom>
          <a:noFill/>
          <a:ln w="12700">
            <a:noFill/>
            <a:miter lim="800000"/>
            <a:headEnd/>
            <a:tailEnd/>
          </a:ln>
        </p:spPr>
        <p:txBody>
          <a:bodyPr wrap="none">
            <a:spAutoFit/>
          </a:bodyPr>
          <a:lstStyle/>
          <a:p>
            <a:r>
              <a:rPr lang="en-AU"/>
              <a:t>Cust-addr</a:t>
            </a:r>
          </a:p>
        </p:txBody>
      </p:sp>
      <p:sp>
        <p:nvSpPr>
          <p:cNvPr id="25617" name="Text Box 19"/>
          <p:cNvSpPr txBox="1">
            <a:spLocks noChangeArrowheads="1"/>
          </p:cNvSpPr>
          <p:nvPr/>
        </p:nvSpPr>
        <p:spPr bwMode="auto">
          <a:xfrm>
            <a:off x="1770063" y="3081338"/>
            <a:ext cx="1098550" cy="366712"/>
          </a:xfrm>
          <a:prstGeom prst="rect">
            <a:avLst/>
          </a:prstGeom>
          <a:noFill/>
          <a:ln w="12700">
            <a:noFill/>
            <a:miter lim="800000"/>
            <a:headEnd/>
            <a:tailEnd/>
          </a:ln>
        </p:spPr>
        <p:txBody>
          <a:bodyPr wrap="none">
            <a:spAutoFit/>
          </a:bodyPr>
          <a:lstStyle/>
          <a:p>
            <a:r>
              <a:rPr lang="en-AU"/>
              <a:t>Order-no</a:t>
            </a:r>
          </a:p>
        </p:txBody>
      </p:sp>
      <p:sp>
        <p:nvSpPr>
          <p:cNvPr id="25618" name="Text Box 20"/>
          <p:cNvSpPr txBox="1">
            <a:spLocks noChangeArrowheads="1"/>
          </p:cNvSpPr>
          <p:nvPr/>
        </p:nvSpPr>
        <p:spPr bwMode="auto">
          <a:xfrm>
            <a:off x="3805238" y="3062288"/>
            <a:ext cx="1289050" cy="366712"/>
          </a:xfrm>
          <a:prstGeom prst="rect">
            <a:avLst/>
          </a:prstGeom>
          <a:noFill/>
          <a:ln w="12700">
            <a:noFill/>
            <a:miter lim="800000"/>
            <a:headEnd/>
            <a:tailEnd/>
          </a:ln>
        </p:spPr>
        <p:txBody>
          <a:bodyPr wrap="none">
            <a:spAutoFit/>
          </a:bodyPr>
          <a:lstStyle/>
          <a:p>
            <a:r>
              <a:rPr lang="en-AU"/>
              <a:t>Order-date</a:t>
            </a:r>
          </a:p>
        </p:txBody>
      </p:sp>
      <p:sp>
        <p:nvSpPr>
          <p:cNvPr id="25619" name="Text Box 21"/>
          <p:cNvSpPr txBox="1">
            <a:spLocks noChangeArrowheads="1"/>
          </p:cNvSpPr>
          <p:nvPr/>
        </p:nvSpPr>
        <p:spPr bwMode="auto">
          <a:xfrm>
            <a:off x="1789113" y="3494088"/>
            <a:ext cx="819150" cy="366712"/>
          </a:xfrm>
          <a:prstGeom prst="rect">
            <a:avLst/>
          </a:prstGeom>
          <a:noFill/>
          <a:ln w="12700">
            <a:noFill/>
            <a:miter lim="800000"/>
            <a:headEnd/>
            <a:tailEnd/>
          </a:ln>
        </p:spPr>
        <p:txBody>
          <a:bodyPr wrap="none">
            <a:spAutoFit/>
          </a:bodyPr>
          <a:lstStyle/>
          <a:p>
            <a:r>
              <a:rPr lang="en-AU"/>
              <a:t>12345</a:t>
            </a:r>
          </a:p>
        </p:txBody>
      </p:sp>
      <p:sp>
        <p:nvSpPr>
          <p:cNvPr id="25620" name="Text Box 22"/>
          <p:cNvSpPr txBox="1">
            <a:spLocks noChangeArrowheads="1"/>
          </p:cNvSpPr>
          <p:nvPr/>
        </p:nvSpPr>
        <p:spPr bwMode="auto">
          <a:xfrm>
            <a:off x="1841500" y="4089400"/>
            <a:ext cx="819150" cy="366713"/>
          </a:xfrm>
          <a:prstGeom prst="rect">
            <a:avLst/>
          </a:prstGeom>
          <a:noFill/>
          <a:ln w="12700">
            <a:noFill/>
            <a:miter lim="800000"/>
            <a:headEnd/>
            <a:tailEnd/>
          </a:ln>
        </p:spPr>
        <p:txBody>
          <a:bodyPr wrap="none">
            <a:spAutoFit/>
          </a:bodyPr>
          <a:lstStyle/>
          <a:p>
            <a:r>
              <a:rPr lang="en-AU"/>
              <a:t>13478</a:t>
            </a:r>
          </a:p>
        </p:txBody>
      </p:sp>
      <p:sp>
        <p:nvSpPr>
          <p:cNvPr id="25621" name="Text Box 23"/>
          <p:cNvSpPr txBox="1">
            <a:spLocks noChangeArrowheads="1"/>
          </p:cNvSpPr>
          <p:nvPr/>
        </p:nvSpPr>
        <p:spPr bwMode="auto">
          <a:xfrm>
            <a:off x="1862138" y="4646613"/>
            <a:ext cx="819150" cy="366712"/>
          </a:xfrm>
          <a:prstGeom prst="rect">
            <a:avLst/>
          </a:prstGeom>
          <a:noFill/>
          <a:ln w="12700">
            <a:noFill/>
            <a:miter lim="800000"/>
            <a:headEnd/>
            <a:tailEnd/>
          </a:ln>
        </p:spPr>
        <p:txBody>
          <a:bodyPr wrap="none">
            <a:spAutoFit/>
          </a:bodyPr>
          <a:lstStyle/>
          <a:p>
            <a:r>
              <a:rPr lang="en-AU"/>
              <a:t>14000</a:t>
            </a:r>
          </a:p>
        </p:txBody>
      </p:sp>
      <p:sp>
        <p:nvSpPr>
          <p:cNvPr id="25622" name="Text Box 24"/>
          <p:cNvSpPr txBox="1">
            <a:spLocks noChangeArrowheads="1"/>
          </p:cNvSpPr>
          <p:nvPr/>
        </p:nvSpPr>
        <p:spPr bwMode="auto">
          <a:xfrm>
            <a:off x="3949700" y="3494088"/>
            <a:ext cx="1200150" cy="366712"/>
          </a:xfrm>
          <a:prstGeom prst="rect">
            <a:avLst/>
          </a:prstGeom>
          <a:noFill/>
          <a:ln w="12700">
            <a:noFill/>
            <a:miter lim="800000"/>
            <a:headEnd/>
            <a:tailEnd/>
          </a:ln>
        </p:spPr>
        <p:txBody>
          <a:bodyPr wrap="none">
            <a:spAutoFit/>
          </a:bodyPr>
          <a:lstStyle/>
          <a:p>
            <a:r>
              <a:rPr lang="en-AU"/>
              <a:t>12/5/2005</a:t>
            </a:r>
          </a:p>
        </p:txBody>
      </p:sp>
      <p:sp>
        <p:nvSpPr>
          <p:cNvPr id="25623" name="Text Box 25"/>
          <p:cNvSpPr txBox="1">
            <a:spLocks noChangeArrowheads="1"/>
          </p:cNvSpPr>
          <p:nvPr/>
        </p:nvSpPr>
        <p:spPr bwMode="auto">
          <a:xfrm>
            <a:off x="3949700" y="4070350"/>
            <a:ext cx="1200150" cy="366713"/>
          </a:xfrm>
          <a:prstGeom prst="rect">
            <a:avLst/>
          </a:prstGeom>
          <a:noFill/>
          <a:ln w="12700">
            <a:noFill/>
            <a:miter lim="800000"/>
            <a:headEnd/>
            <a:tailEnd/>
          </a:ln>
        </p:spPr>
        <p:txBody>
          <a:bodyPr wrap="none">
            <a:spAutoFit/>
          </a:bodyPr>
          <a:lstStyle/>
          <a:p>
            <a:r>
              <a:rPr lang="en-AU"/>
              <a:t>13/6/2005</a:t>
            </a:r>
          </a:p>
        </p:txBody>
      </p:sp>
      <p:sp>
        <p:nvSpPr>
          <p:cNvPr id="25624" name="Text Box 26"/>
          <p:cNvSpPr txBox="1">
            <a:spLocks noChangeArrowheads="1"/>
          </p:cNvSpPr>
          <p:nvPr/>
        </p:nvSpPr>
        <p:spPr bwMode="auto">
          <a:xfrm>
            <a:off x="4002088" y="4665663"/>
            <a:ext cx="1200150" cy="366712"/>
          </a:xfrm>
          <a:prstGeom prst="rect">
            <a:avLst/>
          </a:prstGeom>
          <a:noFill/>
          <a:ln w="12700">
            <a:noFill/>
            <a:miter lim="800000"/>
            <a:headEnd/>
            <a:tailEnd/>
          </a:ln>
        </p:spPr>
        <p:txBody>
          <a:bodyPr wrap="none">
            <a:spAutoFit/>
          </a:bodyPr>
          <a:lstStyle/>
          <a:p>
            <a:r>
              <a:rPr lang="en-AU"/>
              <a:t>22/2/2006</a:t>
            </a:r>
          </a:p>
        </p:txBody>
      </p:sp>
      <p:sp>
        <p:nvSpPr>
          <p:cNvPr id="25625" name="Text Box 27"/>
          <p:cNvSpPr txBox="1">
            <a:spLocks noChangeArrowheads="1"/>
          </p:cNvSpPr>
          <p:nvPr/>
        </p:nvSpPr>
        <p:spPr bwMode="auto">
          <a:xfrm>
            <a:off x="3878263" y="2414588"/>
            <a:ext cx="946150" cy="366712"/>
          </a:xfrm>
          <a:prstGeom prst="rect">
            <a:avLst/>
          </a:prstGeom>
          <a:noFill/>
          <a:ln w="12700">
            <a:noFill/>
            <a:miter lim="800000"/>
            <a:headEnd/>
            <a:tailEnd/>
          </a:ln>
        </p:spPr>
        <p:txBody>
          <a:bodyPr wrap="none">
            <a:spAutoFit/>
          </a:bodyPr>
          <a:lstStyle/>
          <a:p>
            <a:r>
              <a:rPr lang="en-AU"/>
              <a:t>J Smith</a:t>
            </a:r>
          </a:p>
        </p:txBody>
      </p:sp>
      <p:sp>
        <p:nvSpPr>
          <p:cNvPr id="25626" name="Text Box 28"/>
          <p:cNvSpPr txBox="1">
            <a:spLocks noChangeArrowheads="1"/>
          </p:cNvSpPr>
          <p:nvPr/>
        </p:nvSpPr>
        <p:spPr bwMode="auto">
          <a:xfrm>
            <a:off x="6542088" y="2414588"/>
            <a:ext cx="1060450" cy="366712"/>
          </a:xfrm>
          <a:prstGeom prst="rect">
            <a:avLst/>
          </a:prstGeom>
          <a:noFill/>
          <a:ln w="12700">
            <a:noFill/>
            <a:miter lim="800000"/>
            <a:headEnd/>
            <a:tailEnd/>
          </a:ln>
        </p:spPr>
        <p:txBody>
          <a:bodyPr wrap="none">
            <a:spAutoFit/>
          </a:bodyPr>
          <a:lstStyle/>
          <a:p>
            <a:r>
              <a:rPr lang="en-AU"/>
              <a:t>3 Hay St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AU" sz="3800" b="1" smtClean="0">
                <a:latin typeface="Arial Narrow" pitchFamily="-65" charset="0"/>
              </a:rPr>
              <a:t>Data Model Navigation (web page)</a:t>
            </a:r>
          </a:p>
        </p:txBody>
      </p:sp>
      <p:sp>
        <p:nvSpPr>
          <p:cNvPr id="26627" name="Rectangle 3"/>
          <p:cNvSpPr>
            <a:spLocks noChangeArrowheads="1"/>
          </p:cNvSpPr>
          <p:nvPr/>
        </p:nvSpPr>
        <p:spPr bwMode="auto">
          <a:xfrm>
            <a:off x="3476625" y="2232025"/>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28" name="Rectangle 4"/>
          <p:cNvSpPr>
            <a:spLocks noChangeArrowheads="1"/>
          </p:cNvSpPr>
          <p:nvPr/>
        </p:nvSpPr>
        <p:spPr bwMode="auto">
          <a:xfrm>
            <a:off x="2790825" y="3908425"/>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29" name="Rectangle 5"/>
          <p:cNvSpPr>
            <a:spLocks noChangeArrowheads="1"/>
          </p:cNvSpPr>
          <p:nvPr/>
        </p:nvSpPr>
        <p:spPr bwMode="auto">
          <a:xfrm>
            <a:off x="4314825" y="5280025"/>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30" name="Rectangle 6"/>
          <p:cNvSpPr>
            <a:spLocks noChangeArrowheads="1"/>
          </p:cNvSpPr>
          <p:nvPr/>
        </p:nvSpPr>
        <p:spPr bwMode="auto">
          <a:xfrm>
            <a:off x="5991225" y="3984625"/>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26631" name="Line 7"/>
          <p:cNvSpPr>
            <a:spLocks noChangeShapeType="1"/>
          </p:cNvSpPr>
          <p:nvPr/>
        </p:nvSpPr>
        <p:spPr bwMode="auto">
          <a:xfrm flipH="1">
            <a:off x="3470275" y="2987675"/>
            <a:ext cx="609600" cy="914400"/>
          </a:xfrm>
          <a:prstGeom prst="line">
            <a:avLst/>
          </a:prstGeom>
          <a:noFill/>
          <a:ln w="12700">
            <a:solidFill>
              <a:schemeClr val="tx1"/>
            </a:solidFill>
            <a:round/>
            <a:headEnd/>
            <a:tailEnd/>
          </a:ln>
        </p:spPr>
        <p:txBody>
          <a:bodyPr/>
          <a:lstStyle/>
          <a:p>
            <a:endParaRPr lang="en-US"/>
          </a:p>
        </p:txBody>
      </p:sp>
      <p:sp>
        <p:nvSpPr>
          <p:cNvPr id="26632" name="Line 8"/>
          <p:cNvSpPr>
            <a:spLocks noChangeShapeType="1"/>
          </p:cNvSpPr>
          <p:nvPr/>
        </p:nvSpPr>
        <p:spPr bwMode="auto">
          <a:xfrm>
            <a:off x="3546475" y="3749675"/>
            <a:ext cx="76200" cy="152400"/>
          </a:xfrm>
          <a:prstGeom prst="line">
            <a:avLst/>
          </a:prstGeom>
          <a:noFill/>
          <a:ln w="12700">
            <a:solidFill>
              <a:schemeClr val="tx1"/>
            </a:solidFill>
            <a:round/>
            <a:headEnd/>
            <a:tailEnd/>
          </a:ln>
        </p:spPr>
        <p:txBody>
          <a:bodyPr/>
          <a:lstStyle/>
          <a:p>
            <a:endParaRPr lang="en-US"/>
          </a:p>
        </p:txBody>
      </p:sp>
      <p:sp>
        <p:nvSpPr>
          <p:cNvPr id="26633" name="Line 9"/>
          <p:cNvSpPr>
            <a:spLocks noChangeShapeType="1"/>
          </p:cNvSpPr>
          <p:nvPr/>
        </p:nvSpPr>
        <p:spPr bwMode="auto">
          <a:xfrm flipH="1">
            <a:off x="3317875" y="3749675"/>
            <a:ext cx="228600" cy="152400"/>
          </a:xfrm>
          <a:prstGeom prst="line">
            <a:avLst/>
          </a:prstGeom>
          <a:noFill/>
          <a:ln w="12700">
            <a:solidFill>
              <a:schemeClr val="tx1"/>
            </a:solidFill>
            <a:round/>
            <a:headEnd/>
            <a:tailEnd/>
          </a:ln>
        </p:spPr>
        <p:txBody>
          <a:bodyPr/>
          <a:lstStyle/>
          <a:p>
            <a:endParaRPr lang="en-US"/>
          </a:p>
        </p:txBody>
      </p:sp>
      <p:sp>
        <p:nvSpPr>
          <p:cNvPr id="26634" name="Line 10"/>
          <p:cNvSpPr>
            <a:spLocks noChangeShapeType="1"/>
          </p:cNvSpPr>
          <p:nvPr/>
        </p:nvSpPr>
        <p:spPr bwMode="auto">
          <a:xfrm flipH="1">
            <a:off x="5375275" y="4359275"/>
            <a:ext cx="609600" cy="914400"/>
          </a:xfrm>
          <a:prstGeom prst="line">
            <a:avLst/>
          </a:prstGeom>
          <a:noFill/>
          <a:ln w="12700">
            <a:solidFill>
              <a:schemeClr val="tx1"/>
            </a:solidFill>
            <a:round/>
            <a:headEnd/>
            <a:tailEnd/>
          </a:ln>
        </p:spPr>
        <p:txBody>
          <a:bodyPr/>
          <a:lstStyle/>
          <a:p>
            <a:endParaRPr lang="en-US"/>
          </a:p>
        </p:txBody>
      </p:sp>
      <p:sp>
        <p:nvSpPr>
          <p:cNvPr id="26635" name="Line 11"/>
          <p:cNvSpPr>
            <a:spLocks noChangeShapeType="1"/>
          </p:cNvSpPr>
          <p:nvPr/>
        </p:nvSpPr>
        <p:spPr bwMode="auto">
          <a:xfrm>
            <a:off x="5451475" y="5121275"/>
            <a:ext cx="76200" cy="152400"/>
          </a:xfrm>
          <a:prstGeom prst="line">
            <a:avLst/>
          </a:prstGeom>
          <a:noFill/>
          <a:ln w="12700">
            <a:solidFill>
              <a:schemeClr val="tx1"/>
            </a:solidFill>
            <a:round/>
            <a:headEnd/>
            <a:tailEnd/>
          </a:ln>
        </p:spPr>
        <p:txBody>
          <a:bodyPr/>
          <a:lstStyle/>
          <a:p>
            <a:endParaRPr lang="en-US"/>
          </a:p>
        </p:txBody>
      </p:sp>
      <p:sp>
        <p:nvSpPr>
          <p:cNvPr id="26636" name="Line 12"/>
          <p:cNvSpPr>
            <a:spLocks noChangeShapeType="1"/>
          </p:cNvSpPr>
          <p:nvPr/>
        </p:nvSpPr>
        <p:spPr bwMode="auto">
          <a:xfrm flipH="1">
            <a:off x="5222875" y="5121275"/>
            <a:ext cx="228600" cy="152400"/>
          </a:xfrm>
          <a:prstGeom prst="line">
            <a:avLst/>
          </a:prstGeom>
          <a:noFill/>
          <a:ln w="12700">
            <a:solidFill>
              <a:schemeClr val="tx1"/>
            </a:solidFill>
            <a:round/>
            <a:headEnd/>
            <a:tailEnd/>
          </a:ln>
        </p:spPr>
        <p:txBody>
          <a:bodyPr/>
          <a:lstStyle/>
          <a:p>
            <a:endParaRPr lang="en-US"/>
          </a:p>
        </p:txBody>
      </p:sp>
      <p:sp>
        <p:nvSpPr>
          <p:cNvPr id="26637" name="Line 13"/>
          <p:cNvSpPr>
            <a:spLocks noChangeShapeType="1"/>
          </p:cNvSpPr>
          <p:nvPr/>
        </p:nvSpPr>
        <p:spPr bwMode="auto">
          <a:xfrm>
            <a:off x="3851275" y="4664075"/>
            <a:ext cx="990600" cy="609600"/>
          </a:xfrm>
          <a:prstGeom prst="line">
            <a:avLst/>
          </a:prstGeom>
          <a:noFill/>
          <a:ln w="12700">
            <a:solidFill>
              <a:schemeClr val="tx1"/>
            </a:solidFill>
            <a:round/>
            <a:headEnd/>
            <a:tailEnd/>
          </a:ln>
        </p:spPr>
        <p:txBody>
          <a:bodyPr/>
          <a:lstStyle/>
          <a:p>
            <a:endParaRPr lang="en-US"/>
          </a:p>
        </p:txBody>
      </p:sp>
      <p:sp>
        <p:nvSpPr>
          <p:cNvPr id="26638" name="Line 14"/>
          <p:cNvSpPr>
            <a:spLocks noChangeShapeType="1"/>
          </p:cNvSpPr>
          <p:nvPr/>
        </p:nvSpPr>
        <p:spPr bwMode="auto">
          <a:xfrm flipH="1">
            <a:off x="4613275" y="5197475"/>
            <a:ext cx="76200" cy="76200"/>
          </a:xfrm>
          <a:prstGeom prst="line">
            <a:avLst/>
          </a:prstGeom>
          <a:noFill/>
          <a:ln w="12700">
            <a:solidFill>
              <a:schemeClr val="tx1"/>
            </a:solidFill>
            <a:round/>
            <a:headEnd/>
            <a:tailEnd/>
          </a:ln>
        </p:spPr>
        <p:txBody>
          <a:bodyPr/>
          <a:lstStyle/>
          <a:p>
            <a:endParaRPr lang="en-US"/>
          </a:p>
        </p:txBody>
      </p:sp>
      <p:sp>
        <p:nvSpPr>
          <p:cNvPr id="26639" name="Line 15"/>
          <p:cNvSpPr>
            <a:spLocks noChangeShapeType="1"/>
          </p:cNvSpPr>
          <p:nvPr/>
        </p:nvSpPr>
        <p:spPr bwMode="auto">
          <a:xfrm>
            <a:off x="4689475" y="5197475"/>
            <a:ext cx="0" cy="76200"/>
          </a:xfrm>
          <a:prstGeom prst="line">
            <a:avLst/>
          </a:prstGeom>
          <a:noFill/>
          <a:ln w="12700">
            <a:solidFill>
              <a:schemeClr val="tx1"/>
            </a:solidFill>
            <a:round/>
            <a:headEnd/>
            <a:tailEnd/>
          </a:ln>
        </p:spPr>
        <p:txBody>
          <a:bodyPr/>
          <a:lstStyle/>
          <a:p>
            <a:endParaRPr lang="en-US"/>
          </a:p>
        </p:txBody>
      </p:sp>
      <p:sp>
        <p:nvSpPr>
          <p:cNvPr id="26640" name="Rectangle 16"/>
          <p:cNvSpPr>
            <a:spLocks noChangeArrowheads="1"/>
          </p:cNvSpPr>
          <p:nvPr/>
        </p:nvSpPr>
        <p:spPr bwMode="auto">
          <a:xfrm>
            <a:off x="3530600" y="2430463"/>
            <a:ext cx="1209675" cy="363537"/>
          </a:xfrm>
          <a:prstGeom prst="rect">
            <a:avLst/>
          </a:prstGeom>
          <a:noFill/>
          <a:ln w="12700">
            <a:noFill/>
            <a:miter lim="800000"/>
            <a:headEnd/>
            <a:tailEnd/>
          </a:ln>
        </p:spPr>
        <p:txBody>
          <a:bodyPr wrap="none" lIns="90488" tIns="44450" rIns="90488" bIns="44450">
            <a:spAutoFit/>
          </a:bodyPr>
          <a:lstStyle/>
          <a:p>
            <a:pPr eaLnBrk="0" hangingPunct="0"/>
            <a:r>
              <a:rPr lang="en-AU" b="1"/>
              <a:t>customer</a:t>
            </a:r>
          </a:p>
        </p:txBody>
      </p:sp>
      <p:sp>
        <p:nvSpPr>
          <p:cNvPr id="26641" name="Rectangle 17"/>
          <p:cNvSpPr>
            <a:spLocks noChangeArrowheads="1"/>
          </p:cNvSpPr>
          <p:nvPr/>
        </p:nvSpPr>
        <p:spPr bwMode="auto">
          <a:xfrm>
            <a:off x="2921000" y="3932238"/>
            <a:ext cx="1014413" cy="698500"/>
          </a:xfrm>
          <a:prstGeom prst="rect">
            <a:avLst/>
          </a:prstGeom>
          <a:noFill/>
          <a:ln w="12700">
            <a:noFill/>
            <a:miter lim="800000"/>
            <a:headEnd/>
            <a:tailEnd/>
          </a:ln>
        </p:spPr>
        <p:txBody>
          <a:bodyPr wrap="none" lIns="90488" tIns="44450" rIns="90488" bIns="44450">
            <a:spAutoFit/>
          </a:bodyPr>
          <a:lstStyle/>
          <a:p>
            <a:pPr eaLnBrk="0" hangingPunct="0"/>
            <a:r>
              <a:rPr lang="en-AU" sz="2000" b="1"/>
              <a:t>order</a:t>
            </a:r>
          </a:p>
          <a:p>
            <a:pPr eaLnBrk="0" hangingPunct="0"/>
            <a:r>
              <a:rPr lang="en-AU" sz="2000" b="1"/>
              <a:t>header</a:t>
            </a:r>
          </a:p>
        </p:txBody>
      </p:sp>
      <p:sp>
        <p:nvSpPr>
          <p:cNvPr id="26642" name="Rectangle 18"/>
          <p:cNvSpPr>
            <a:spLocks noChangeArrowheads="1"/>
          </p:cNvSpPr>
          <p:nvPr/>
        </p:nvSpPr>
        <p:spPr bwMode="auto">
          <a:xfrm>
            <a:off x="4368800" y="5303838"/>
            <a:ext cx="830263" cy="698500"/>
          </a:xfrm>
          <a:prstGeom prst="rect">
            <a:avLst/>
          </a:prstGeom>
          <a:noFill/>
          <a:ln w="12700">
            <a:noFill/>
            <a:miter lim="800000"/>
            <a:headEnd/>
            <a:tailEnd/>
          </a:ln>
        </p:spPr>
        <p:txBody>
          <a:bodyPr wrap="none" lIns="90488" tIns="44450" rIns="90488" bIns="44450">
            <a:spAutoFit/>
          </a:bodyPr>
          <a:lstStyle/>
          <a:p>
            <a:pPr eaLnBrk="0" hangingPunct="0"/>
            <a:r>
              <a:rPr lang="en-AU" sz="2000" b="1"/>
              <a:t>order</a:t>
            </a:r>
          </a:p>
          <a:p>
            <a:pPr eaLnBrk="0" hangingPunct="0"/>
            <a:r>
              <a:rPr lang="en-AU" sz="2000" b="1"/>
              <a:t>line</a:t>
            </a:r>
          </a:p>
        </p:txBody>
      </p:sp>
      <p:sp>
        <p:nvSpPr>
          <p:cNvPr id="26643" name="Rectangle 19"/>
          <p:cNvSpPr>
            <a:spLocks noChangeArrowheads="1"/>
          </p:cNvSpPr>
          <p:nvPr/>
        </p:nvSpPr>
        <p:spPr bwMode="auto">
          <a:xfrm>
            <a:off x="6121400" y="4160838"/>
            <a:ext cx="1127125" cy="393700"/>
          </a:xfrm>
          <a:prstGeom prst="rect">
            <a:avLst/>
          </a:prstGeom>
          <a:noFill/>
          <a:ln w="12700">
            <a:noFill/>
            <a:miter lim="800000"/>
            <a:headEnd/>
            <a:tailEnd/>
          </a:ln>
        </p:spPr>
        <p:txBody>
          <a:bodyPr wrap="none" lIns="90488" tIns="44450" rIns="90488" bIns="44450">
            <a:spAutoFit/>
          </a:bodyPr>
          <a:lstStyle/>
          <a:p>
            <a:pPr eaLnBrk="0" hangingPunct="0"/>
            <a:r>
              <a:rPr lang="en-AU" sz="2000" b="1"/>
              <a:t>product</a:t>
            </a:r>
          </a:p>
        </p:txBody>
      </p:sp>
      <p:sp>
        <p:nvSpPr>
          <p:cNvPr id="26644" name="Line 20"/>
          <p:cNvSpPr>
            <a:spLocks noChangeShapeType="1"/>
          </p:cNvSpPr>
          <p:nvPr/>
        </p:nvSpPr>
        <p:spPr bwMode="auto">
          <a:xfrm>
            <a:off x="3851275" y="3140075"/>
            <a:ext cx="228600" cy="76200"/>
          </a:xfrm>
          <a:prstGeom prst="line">
            <a:avLst/>
          </a:prstGeom>
          <a:noFill/>
          <a:ln w="12700">
            <a:solidFill>
              <a:schemeClr val="tx1"/>
            </a:solidFill>
            <a:round/>
            <a:headEnd/>
            <a:tailEnd/>
          </a:ln>
        </p:spPr>
        <p:txBody>
          <a:bodyPr/>
          <a:lstStyle/>
          <a:p>
            <a:endParaRPr lang="en-US"/>
          </a:p>
        </p:txBody>
      </p:sp>
      <p:sp>
        <p:nvSpPr>
          <p:cNvPr id="26645" name="Oval 21"/>
          <p:cNvSpPr>
            <a:spLocks noChangeArrowheads="1"/>
          </p:cNvSpPr>
          <p:nvPr/>
        </p:nvSpPr>
        <p:spPr bwMode="auto">
          <a:xfrm>
            <a:off x="3552825" y="3603625"/>
            <a:ext cx="2159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6646" name="Line 22"/>
          <p:cNvSpPr>
            <a:spLocks noChangeShapeType="1"/>
          </p:cNvSpPr>
          <p:nvPr/>
        </p:nvSpPr>
        <p:spPr bwMode="auto">
          <a:xfrm>
            <a:off x="5756275" y="4511675"/>
            <a:ext cx="228600" cy="152400"/>
          </a:xfrm>
          <a:prstGeom prst="line">
            <a:avLst/>
          </a:prstGeom>
          <a:noFill/>
          <a:ln w="12700">
            <a:solidFill>
              <a:schemeClr val="tx1"/>
            </a:solidFill>
            <a:round/>
            <a:headEnd/>
            <a:tailEnd/>
          </a:ln>
        </p:spPr>
        <p:txBody>
          <a:bodyPr/>
          <a:lstStyle/>
          <a:p>
            <a:endParaRPr lang="en-US"/>
          </a:p>
        </p:txBody>
      </p:sp>
      <p:sp>
        <p:nvSpPr>
          <p:cNvPr id="26647" name="Line 23"/>
          <p:cNvSpPr>
            <a:spLocks noChangeShapeType="1"/>
          </p:cNvSpPr>
          <p:nvPr/>
        </p:nvSpPr>
        <p:spPr bwMode="auto">
          <a:xfrm flipH="1">
            <a:off x="4003675" y="4740275"/>
            <a:ext cx="152400" cy="152400"/>
          </a:xfrm>
          <a:prstGeom prst="line">
            <a:avLst/>
          </a:prstGeom>
          <a:noFill/>
          <a:ln w="12700">
            <a:solidFill>
              <a:schemeClr val="tx1"/>
            </a:solidFill>
            <a:round/>
            <a:headEnd/>
            <a:tailEnd/>
          </a:ln>
        </p:spPr>
        <p:txBody>
          <a:bodyPr/>
          <a:lstStyle/>
          <a:p>
            <a:endParaRPr lang="en-US"/>
          </a:p>
        </p:txBody>
      </p:sp>
      <p:sp>
        <p:nvSpPr>
          <p:cNvPr id="26648" name="Oval 24"/>
          <p:cNvSpPr>
            <a:spLocks noChangeArrowheads="1"/>
          </p:cNvSpPr>
          <p:nvPr/>
        </p:nvSpPr>
        <p:spPr bwMode="auto">
          <a:xfrm>
            <a:off x="5457825" y="4975225"/>
            <a:ext cx="2159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6649" name="Line 25"/>
          <p:cNvSpPr>
            <a:spLocks noChangeShapeType="1"/>
          </p:cNvSpPr>
          <p:nvPr/>
        </p:nvSpPr>
        <p:spPr bwMode="auto">
          <a:xfrm flipV="1">
            <a:off x="4460875" y="4968875"/>
            <a:ext cx="152400" cy="228600"/>
          </a:xfrm>
          <a:prstGeom prst="line">
            <a:avLst/>
          </a:prstGeom>
          <a:noFill/>
          <a:ln w="12700">
            <a:solidFill>
              <a:schemeClr val="tx1"/>
            </a:solidFill>
            <a:round/>
            <a:headEnd/>
            <a:tailEnd/>
          </a:ln>
        </p:spPr>
        <p:txBody>
          <a:bodyPr/>
          <a:lstStyle/>
          <a:p>
            <a:endParaRPr lang="en-US"/>
          </a:p>
        </p:txBody>
      </p:sp>
      <p:sp>
        <p:nvSpPr>
          <p:cNvPr id="26650" name="Rectangle 26"/>
          <p:cNvSpPr>
            <a:spLocks noChangeArrowheads="1"/>
          </p:cNvSpPr>
          <p:nvPr/>
        </p:nvSpPr>
        <p:spPr bwMode="auto">
          <a:xfrm>
            <a:off x="4064000" y="3246438"/>
            <a:ext cx="971550" cy="393700"/>
          </a:xfrm>
          <a:prstGeom prst="rect">
            <a:avLst/>
          </a:prstGeom>
          <a:noFill/>
          <a:ln w="12700">
            <a:noFill/>
            <a:miter lim="800000"/>
            <a:headEnd/>
            <a:tailEnd/>
          </a:ln>
        </p:spPr>
        <p:txBody>
          <a:bodyPr wrap="none" lIns="90488" tIns="44450" rIns="90488" bIns="44450">
            <a:spAutoFit/>
          </a:bodyPr>
          <a:lstStyle/>
          <a:p>
            <a:pPr eaLnBrk="0" hangingPunct="0"/>
            <a:r>
              <a:rPr lang="en-AU" sz="2000" b="1"/>
              <a:t>places</a:t>
            </a:r>
          </a:p>
        </p:txBody>
      </p:sp>
      <p:sp>
        <p:nvSpPr>
          <p:cNvPr id="26651" name="Rectangle 27"/>
          <p:cNvSpPr>
            <a:spLocks noChangeArrowheads="1"/>
          </p:cNvSpPr>
          <p:nvPr/>
        </p:nvSpPr>
        <p:spPr bwMode="auto">
          <a:xfrm>
            <a:off x="2997200" y="4922838"/>
            <a:ext cx="1225550" cy="393700"/>
          </a:xfrm>
          <a:prstGeom prst="rect">
            <a:avLst/>
          </a:prstGeom>
          <a:noFill/>
          <a:ln w="12700">
            <a:noFill/>
            <a:miter lim="800000"/>
            <a:headEnd/>
            <a:tailEnd/>
          </a:ln>
        </p:spPr>
        <p:txBody>
          <a:bodyPr wrap="none" lIns="90488" tIns="44450" rIns="90488" bIns="44450">
            <a:spAutoFit/>
          </a:bodyPr>
          <a:lstStyle/>
          <a:p>
            <a:pPr eaLnBrk="0" hangingPunct="0"/>
            <a:r>
              <a:rPr lang="en-AU" sz="2000" b="1"/>
              <a:t>contains</a:t>
            </a:r>
          </a:p>
        </p:txBody>
      </p:sp>
      <p:sp>
        <p:nvSpPr>
          <p:cNvPr id="26652" name="Rectangle 28"/>
          <p:cNvSpPr>
            <a:spLocks noChangeArrowheads="1"/>
          </p:cNvSpPr>
          <p:nvPr/>
        </p:nvSpPr>
        <p:spPr bwMode="auto">
          <a:xfrm>
            <a:off x="5816600" y="4770438"/>
            <a:ext cx="1366838" cy="393700"/>
          </a:xfrm>
          <a:prstGeom prst="rect">
            <a:avLst/>
          </a:prstGeom>
          <a:noFill/>
          <a:ln w="12700">
            <a:noFill/>
            <a:miter lim="800000"/>
            <a:headEnd/>
            <a:tailEnd/>
          </a:ln>
        </p:spPr>
        <p:txBody>
          <a:bodyPr wrap="none" lIns="90488" tIns="44450" rIns="90488" bIns="44450">
            <a:spAutoFit/>
          </a:bodyPr>
          <a:lstStyle/>
          <a:p>
            <a:pPr eaLnBrk="0" hangingPunct="0"/>
            <a:r>
              <a:rPr lang="en-AU" sz="2000" b="1"/>
              <a:t>describes</a:t>
            </a:r>
          </a:p>
        </p:txBody>
      </p:sp>
      <p:sp>
        <p:nvSpPr>
          <p:cNvPr id="26653" name="Rectangle 29"/>
          <p:cNvSpPr>
            <a:spLocks noChangeArrowheads="1"/>
          </p:cNvSpPr>
          <p:nvPr/>
        </p:nvSpPr>
        <p:spPr bwMode="auto">
          <a:xfrm>
            <a:off x="4978400" y="2201863"/>
            <a:ext cx="3597275" cy="363537"/>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cust-no</a:t>
            </a:r>
            <a:r>
              <a:rPr lang="en-AU" b="1"/>
              <a:t>, cust-name, cust-addr</a:t>
            </a:r>
            <a:r>
              <a:rPr lang="en-AU" b="1" u="sng"/>
              <a:t>)</a:t>
            </a:r>
            <a:endParaRPr lang="en-AU" b="1"/>
          </a:p>
        </p:txBody>
      </p:sp>
      <p:sp>
        <p:nvSpPr>
          <p:cNvPr id="26654" name="Rectangle 30"/>
          <p:cNvSpPr>
            <a:spLocks noChangeArrowheads="1"/>
          </p:cNvSpPr>
          <p:nvPr/>
        </p:nvSpPr>
        <p:spPr bwMode="auto">
          <a:xfrm>
            <a:off x="482600" y="3954463"/>
            <a:ext cx="2238375" cy="638175"/>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order-no</a:t>
            </a:r>
            <a:r>
              <a:rPr lang="en-AU" b="1"/>
              <a:t>,ord-date,</a:t>
            </a:r>
          </a:p>
          <a:p>
            <a:pPr eaLnBrk="0" hangingPunct="0"/>
            <a:r>
              <a:rPr lang="en-AU" b="1"/>
              <a:t>cust-no*)</a:t>
            </a:r>
          </a:p>
        </p:txBody>
      </p:sp>
      <p:sp>
        <p:nvSpPr>
          <p:cNvPr id="26655" name="Rectangle 31"/>
          <p:cNvSpPr>
            <a:spLocks noChangeArrowheads="1"/>
          </p:cNvSpPr>
          <p:nvPr/>
        </p:nvSpPr>
        <p:spPr bwMode="auto">
          <a:xfrm>
            <a:off x="5664200" y="5478463"/>
            <a:ext cx="2314575" cy="638175"/>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order-no,item-no</a:t>
            </a:r>
            <a:r>
              <a:rPr lang="en-AU" b="1"/>
              <a:t>,</a:t>
            </a:r>
          </a:p>
          <a:p>
            <a:pPr eaLnBrk="0" hangingPunct="0"/>
            <a:r>
              <a:rPr lang="en-AU" b="1"/>
              <a:t>ord-qty,prod-code*)</a:t>
            </a:r>
          </a:p>
        </p:txBody>
      </p:sp>
      <p:sp>
        <p:nvSpPr>
          <p:cNvPr id="26656" name="Rectangle 32"/>
          <p:cNvSpPr>
            <a:spLocks noChangeArrowheads="1"/>
          </p:cNvSpPr>
          <p:nvPr/>
        </p:nvSpPr>
        <p:spPr bwMode="auto">
          <a:xfrm>
            <a:off x="5435600" y="3573463"/>
            <a:ext cx="3165475" cy="363537"/>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prod-code</a:t>
            </a:r>
            <a:r>
              <a:rPr lang="en-AU" b="1"/>
              <a:t>,prod-desc,uom)</a:t>
            </a:r>
          </a:p>
        </p:txBody>
      </p:sp>
      <p:sp>
        <p:nvSpPr>
          <p:cNvPr id="26657" name="Oval 33"/>
          <p:cNvSpPr>
            <a:spLocks noChangeArrowheads="1"/>
          </p:cNvSpPr>
          <p:nvPr/>
        </p:nvSpPr>
        <p:spPr bwMode="auto">
          <a:xfrm>
            <a:off x="2916238" y="2492375"/>
            <a:ext cx="287337" cy="287338"/>
          </a:xfrm>
          <a:prstGeom prst="ellipse">
            <a:avLst/>
          </a:prstGeom>
          <a:solidFill>
            <a:schemeClr val="accent1"/>
          </a:solidFill>
          <a:ln w="12700">
            <a:solidFill>
              <a:schemeClr val="tx1"/>
            </a:solidFill>
            <a:round/>
            <a:headEnd/>
            <a:tailEnd/>
          </a:ln>
        </p:spPr>
        <p:txBody>
          <a:bodyPr wrap="none" anchor="ctr"/>
          <a:lstStyle/>
          <a:p>
            <a:pPr algn="ctr"/>
            <a:r>
              <a:rPr lang="en-AU"/>
              <a:t>1</a:t>
            </a:r>
          </a:p>
        </p:txBody>
      </p:sp>
      <p:sp>
        <p:nvSpPr>
          <p:cNvPr id="26658" name="Oval 34"/>
          <p:cNvSpPr>
            <a:spLocks noChangeArrowheads="1"/>
          </p:cNvSpPr>
          <p:nvPr/>
        </p:nvSpPr>
        <p:spPr bwMode="auto">
          <a:xfrm>
            <a:off x="3276600" y="3213100"/>
            <a:ext cx="287338" cy="287338"/>
          </a:xfrm>
          <a:prstGeom prst="ellipse">
            <a:avLst/>
          </a:prstGeom>
          <a:solidFill>
            <a:schemeClr val="accent1"/>
          </a:solidFill>
          <a:ln w="12700">
            <a:solidFill>
              <a:schemeClr val="tx1"/>
            </a:solidFill>
            <a:round/>
            <a:headEnd/>
            <a:tailEnd/>
          </a:ln>
        </p:spPr>
        <p:txBody>
          <a:bodyPr wrap="none" anchor="ctr"/>
          <a:lstStyle/>
          <a:p>
            <a:pPr algn="ctr"/>
            <a:r>
              <a:rPr lang="en-AU"/>
              <a:t>2</a:t>
            </a:r>
          </a:p>
        </p:txBody>
      </p:sp>
      <p:sp>
        <p:nvSpPr>
          <p:cNvPr id="26659" name="Oval 35"/>
          <p:cNvSpPr>
            <a:spLocks noChangeArrowheads="1"/>
          </p:cNvSpPr>
          <p:nvPr/>
        </p:nvSpPr>
        <p:spPr bwMode="auto">
          <a:xfrm>
            <a:off x="4211638" y="4149725"/>
            <a:ext cx="287337" cy="287338"/>
          </a:xfrm>
          <a:prstGeom prst="ellipse">
            <a:avLst/>
          </a:prstGeom>
          <a:solidFill>
            <a:schemeClr val="accent1"/>
          </a:solidFill>
          <a:ln w="12700">
            <a:solidFill>
              <a:schemeClr val="tx1"/>
            </a:solidFill>
            <a:round/>
            <a:headEnd/>
            <a:tailEnd/>
          </a:ln>
        </p:spPr>
        <p:txBody>
          <a:bodyPr wrap="none" anchor="ctr"/>
          <a:lstStyle/>
          <a:p>
            <a:pPr algn="ctr"/>
            <a:r>
              <a:rPr lang="en-AU"/>
              <a:t>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AU" sz="3800" smtClean="0">
                <a:latin typeface="Arial Narrow" pitchFamily="-65" charset="0"/>
              </a:rPr>
              <a:t>Data model navigation (web page)</a:t>
            </a:r>
          </a:p>
        </p:txBody>
      </p:sp>
      <p:sp>
        <p:nvSpPr>
          <p:cNvPr id="27651" name="Rectangle 3"/>
          <p:cNvSpPr>
            <a:spLocks noGrp="1" noChangeArrowheads="1"/>
          </p:cNvSpPr>
          <p:nvPr>
            <p:ph idx="1"/>
          </p:nvPr>
        </p:nvSpPr>
        <p:spPr/>
        <p:txBody>
          <a:bodyPr/>
          <a:lstStyle/>
          <a:p>
            <a:pPr marL="609600" indent="-609600">
              <a:buFont typeface="Wingdings" pitchFamily="2" charset="2"/>
              <a:buAutoNum type="arabicPeriod"/>
            </a:pPr>
            <a:r>
              <a:rPr lang="en-AU" sz="2800" smtClean="0"/>
              <a:t>Get cust-no, cust-name and cust-addr from CUSTOMER by matching on cust-no</a:t>
            </a:r>
          </a:p>
          <a:p>
            <a:pPr marL="609600" indent="-609600">
              <a:buFont typeface="Wingdings" pitchFamily="2" charset="2"/>
              <a:buAutoNum type="arabicPeriod"/>
            </a:pPr>
            <a:r>
              <a:rPr lang="en-AU" sz="2800" smtClean="0"/>
              <a:t>Go to ORDER via the places relationship</a:t>
            </a:r>
          </a:p>
          <a:p>
            <a:pPr marL="609600" indent="-609600">
              <a:buFont typeface="Wingdings" pitchFamily="2" charset="2"/>
              <a:buAutoNum type="arabicPeriod"/>
            </a:pPr>
            <a:r>
              <a:rPr lang="en-AU" sz="2800" smtClean="0"/>
              <a:t>Obtain order-no and order-date by  matching on cust-no</a:t>
            </a:r>
          </a:p>
          <a:p>
            <a:pPr marL="609600" indent="-609600">
              <a:buFont typeface="Wingdings" pitchFamily="2" charset="2"/>
              <a:buAutoNum type="arabicPeriod"/>
            </a:pPr>
            <a:endParaRPr lang="en-AU" sz="2800" smtClean="0"/>
          </a:p>
          <a:p>
            <a:pPr marL="609600" indent="-609600">
              <a:buFont typeface="Wingdings" pitchFamily="2" charset="2"/>
              <a:buNone/>
            </a:pPr>
            <a:r>
              <a:rPr lang="en-AU" sz="2800" smtClean="0"/>
              <a:t>Repeat step 3 for all matches on cust-no</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AU" smtClean="0">
                <a:latin typeface="Arial Narrow" pitchFamily="-65" charset="0"/>
              </a:rPr>
              <a:t>Data model navigation</a:t>
            </a:r>
          </a:p>
        </p:txBody>
      </p:sp>
      <p:sp>
        <p:nvSpPr>
          <p:cNvPr id="28675" name="Rectangle 3"/>
          <p:cNvSpPr>
            <a:spLocks noGrp="1" noChangeArrowheads="1"/>
          </p:cNvSpPr>
          <p:nvPr>
            <p:ph idx="1"/>
          </p:nvPr>
        </p:nvSpPr>
        <p:spPr/>
        <p:txBody>
          <a:bodyPr/>
          <a:lstStyle/>
          <a:p>
            <a:r>
              <a:rPr lang="en-AU" sz="2800" smtClean="0"/>
              <a:t>The above showed what a database is and how it works.  It showed how the same attributes in the same entities can be used in different outputs.  This raises an important question: how does the analyst know for sure that all the entities, attributes and relationship are going to be needed somewhere within the system at some point?  This is what data model navigation is used for.</a:t>
            </a:r>
          </a:p>
          <a:p>
            <a:pPr lvl="1"/>
            <a:endParaRPr lang="en-AU" sz="240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AU" smtClean="0">
                <a:latin typeface="Arial Narrow" pitchFamily="-65" charset="0"/>
              </a:rPr>
              <a:t>Data model navigation</a:t>
            </a:r>
          </a:p>
        </p:txBody>
      </p:sp>
      <p:sp>
        <p:nvSpPr>
          <p:cNvPr id="29699" name="Rectangle 3"/>
          <p:cNvSpPr>
            <a:spLocks noGrp="1" noChangeArrowheads="1"/>
          </p:cNvSpPr>
          <p:nvPr>
            <p:ph idx="1"/>
          </p:nvPr>
        </p:nvSpPr>
        <p:spPr/>
        <p:txBody>
          <a:bodyPr/>
          <a:lstStyle/>
          <a:p>
            <a:pPr>
              <a:lnSpc>
                <a:spcPct val="80000"/>
              </a:lnSpc>
            </a:pPr>
            <a:r>
              <a:rPr lang="en-AU" sz="2800" smtClean="0"/>
              <a:t>Data model navigation is a confirmation technique performed after the systems analyst has drawn the data model. Its purpose is twofold</a:t>
            </a:r>
          </a:p>
          <a:p>
            <a:pPr lvl="1">
              <a:lnSpc>
                <a:spcPct val="80000"/>
              </a:lnSpc>
            </a:pPr>
            <a:r>
              <a:rPr lang="en-AU" sz="2400" b="1" smtClean="0"/>
              <a:t>The first check is to confirm if all the necessary attributes across all outputs exist </a:t>
            </a:r>
            <a:r>
              <a:rPr lang="en-AU" sz="2400" b="1" i="1" smtClean="0"/>
              <a:t>somewhere</a:t>
            </a:r>
            <a:r>
              <a:rPr lang="en-AU" sz="2400" b="1" smtClean="0"/>
              <a:t> in the data model </a:t>
            </a:r>
          </a:p>
          <a:p>
            <a:pPr lvl="1">
              <a:lnSpc>
                <a:spcPct val="80000"/>
              </a:lnSpc>
            </a:pPr>
            <a:r>
              <a:rPr lang="en-AU" sz="2400" b="1" smtClean="0"/>
              <a:t>The second check is in the form of a data model navigation check.  Here we work through the data model moving from one entity to another via the relationships.  This confirms that the necessary relationships exist to support the outputs.</a:t>
            </a:r>
          </a:p>
          <a:p>
            <a:pPr>
              <a:lnSpc>
                <a:spcPct val="80000"/>
              </a:lnSpc>
            </a:pPr>
            <a:endParaRPr lang="en-AU" sz="28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AU" smtClean="0">
                <a:latin typeface="Arial Narrow" pitchFamily="-65" charset="0"/>
              </a:rPr>
              <a:t>Why database?</a:t>
            </a:r>
          </a:p>
        </p:txBody>
      </p:sp>
      <p:sp>
        <p:nvSpPr>
          <p:cNvPr id="30723" name="Rectangle 3"/>
          <p:cNvSpPr>
            <a:spLocks noGrp="1" noChangeArrowheads="1"/>
          </p:cNvSpPr>
          <p:nvPr>
            <p:ph idx="1"/>
          </p:nvPr>
        </p:nvSpPr>
        <p:spPr/>
        <p:txBody>
          <a:bodyPr/>
          <a:lstStyle/>
          <a:p>
            <a:pPr>
              <a:lnSpc>
                <a:spcPct val="90000"/>
              </a:lnSpc>
            </a:pPr>
            <a:r>
              <a:rPr lang="en-AU" smtClean="0"/>
              <a:t>The main alternative to databases is a file based approach</a:t>
            </a:r>
          </a:p>
          <a:p>
            <a:pPr>
              <a:lnSpc>
                <a:spcPct val="90000"/>
              </a:lnSpc>
            </a:pPr>
            <a:r>
              <a:rPr lang="en-AU" smtClean="0"/>
              <a:t>With files there are no rules.  Many files are allowed to exist, for example it would be quite common to see the same data being repeated in different files for example.  With databases that is not allowed</a:t>
            </a:r>
          </a:p>
          <a:p>
            <a:pPr>
              <a:lnSpc>
                <a:spcPct val="90000"/>
              </a:lnSpc>
            </a:pPr>
            <a:r>
              <a:rPr lang="en-AU" smtClean="0"/>
              <a:t>This has a number of implications: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850" y="260350"/>
            <a:ext cx="8015288" cy="914400"/>
          </a:xfrm>
          <a:noFill/>
        </p:spPr>
        <p:txBody>
          <a:bodyPr lIns="90488" tIns="44450" rIns="90488" bIns="44450"/>
          <a:lstStyle/>
          <a:p>
            <a:r>
              <a:rPr lang="en-AU" smtClean="0">
                <a:latin typeface="Arial Narrow" pitchFamily="-65" charset="0"/>
              </a:rPr>
              <a:t>Introduction</a:t>
            </a:r>
          </a:p>
        </p:txBody>
      </p:sp>
      <p:sp>
        <p:nvSpPr>
          <p:cNvPr id="5123" name="Rectangle 3"/>
          <p:cNvSpPr>
            <a:spLocks noGrp="1" noChangeArrowheads="1"/>
          </p:cNvSpPr>
          <p:nvPr>
            <p:ph idx="1"/>
          </p:nvPr>
        </p:nvSpPr>
        <p:spPr/>
        <p:txBody>
          <a:bodyPr lIns="90488" tIns="44450" rIns="90488" bIns="44450"/>
          <a:lstStyle/>
          <a:p>
            <a:pPr>
              <a:lnSpc>
                <a:spcPct val="80000"/>
              </a:lnSpc>
            </a:pPr>
            <a:r>
              <a:rPr lang="en-AU" sz="2800" smtClean="0"/>
              <a:t>The logical relational data model is created (refined) from the conceptual object model.</a:t>
            </a:r>
          </a:p>
          <a:p>
            <a:pPr>
              <a:lnSpc>
                <a:spcPct val="80000"/>
              </a:lnSpc>
            </a:pPr>
            <a:r>
              <a:rPr lang="en-AU" sz="2800" smtClean="0"/>
              <a:t>The conceptual object model is the best vehicle for checking completeness (i.e. no duplication or redundancy) but it is not in a form that is (easily) implementable on real software.</a:t>
            </a:r>
          </a:p>
          <a:p>
            <a:pPr>
              <a:lnSpc>
                <a:spcPct val="80000"/>
              </a:lnSpc>
            </a:pPr>
            <a:r>
              <a:rPr lang="en-AU" sz="2800" smtClean="0"/>
              <a:t>The logical relational data model is a  model of the final database and is considered the end point in systems analysis in terms of data definition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57188" y="793750"/>
            <a:ext cx="7608887" cy="1143000"/>
          </a:xfrm>
          <a:prstGeom prst="rect">
            <a:avLst/>
          </a:prstGeom>
          <a:noFill/>
          <a:ln w="12700">
            <a:noFill/>
            <a:miter lim="800000"/>
            <a:headEnd/>
            <a:tailEnd/>
          </a:ln>
        </p:spPr>
        <p:txBody>
          <a:bodyPr lIns="90488" tIns="44450" rIns="90488" bIns="44450" anchor="ctr"/>
          <a:lstStyle/>
          <a:p>
            <a:pPr eaLnBrk="0" hangingPunct="0">
              <a:lnSpc>
                <a:spcPct val="90000"/>
              </a:lnSpc>
            </a:pPr>
            <a:r>
              <a:rPr lang="en-AU" sz="4000">
                <a:solidFill>
                  <a:schemeClr val="bg1"/>
                </a:solidFill>
              </a:rPr>
              <a:t>Why database?</a:t>
            </a:r>
          </a:p>
        </p:txBody>
      </p:sp>
      <p:sp>
        <p:nvSpPr>
          <p:cNvPr id="31747" name="Rectangle 3"/>
          <p:cNvSpPr>
            <a:spLocks noChangeArrowheads="1"/>
          </p:cNvSpPr>
          <p:nvPr/>
        </p:nvSpPr>
        <p:spPr bwMode="auto">
          <a:xfrm>
            <a:off x="719138" y="2057400"/>
            <a:ext cx="7467600" cy="4800600"/>
          </a:xfrm>
          <a:prstGeom prst="rect">
            <a:avLst/>
          </a:prstGeom>
          <a:noFill/>
          <a:ln w="12700">
            <a:noFill/>
            <a:miter lim="800000"/>
            <a:headEnd/>
            <a:tailEnd/>
          </a:ln>
        </p:spPr>
        <p:txBody>
          <a:bodyPr lIns="90488" tIns="44450" rIns="90488" bIns="44450"/>
          <a:lstStyle/>
          <a:p>
            <a:pPr marL="285750" indent="-285750" eaLnBrk="0" hangingPunct="0">
              <a:lnSpc>
                <a:spcPct val="90000"/>
              </a:lnSpc>
              <a:spcBef>
                <a:spcPct val="30000"/>
              </a:spcBef>
              <a:buSzPct val="100000"/>
              <a:buFontTx/>
              <a:buChar char="•"/>
            </a:pPr>
            <a:r>
              <a:rPr lang="en-AU" sz="2800" u="sng"/>
              <a:t>Duplication of data causes redundancy</a:t>
            </a:r>
          </a:p>
          <a:p>
            <a:pPr marL="685800" lvl="1" indent="-228600" eaLnBrk="0" hangingPunct="0">
              <a:lnSpc>
                <a:spcPct val="90000"/>
              </a:lnSpc>
              <a:spcBef>
                <a:spcPct val="30000"/>
              </a:spcBef>
              <a:buSzPct val="100000"/>
              <a:buFontTx/>
              <a:buChar char="•"/>
            </a:pPr>
            <a:r>
              <a:rPr lang="en-AU" sz="2800"/>
              <a:t>Why is redundancy bad?</a:t>
            </a:r>
          </a:p>
          <a:p>
            <a:pPr marL="685800" lvl="1" indent="-228600" eaLnBrk="0" hangingPunct="0">
              <a:lnSpc>
                <a:spcPct val="90000"/>
              </a:lnSpc>
              <a:spcBef>
                <a:spcPct val="30000"/>
              </a:spcBef>
              <a:buSzPct val="100000"/>
              <a:buFontTx/>
              <a:buChar char="•"/>
            </a:pPr>
            <a:r>
              <a:rPr lang="en-AU" sz="2800"/>
              <a:t>Because it means that effort is used unnecessarily in maintaining the data e.g. a new customer or a change of address would have to be recorded probably several times!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857250"/>
            <a:ext cx="8015288" cy="914400"/>
          </a:xfrm>
        </p:spPr>
        <p:txBody>
          <a:bodyPr/>
          <a:lstStyle/>
          <a:p>
            <a:r>
              <a:rPr lang="en-AU" sz="2800" smtClean="0">
                <a:latin typeface="Arial Narrow" pitchFamily="-65" charset="0"/>
              </a:rPr>
              <a:t>What  problems are highlighted in the examples?</a:t>
            </a:r>
            <a:r>
              <a:rPr lang="en-AU" sz="3800" b="1" smtClean="0">
                <a:latin typeface="Arial Narrow" pitchFamily="-65" charset="0"/>
              </a:rPr>
              <a:t/>
            </a:r>
            <a:br>
              <a:rPr lang="en-AU" sz="3800" b="1" smtClean="0">
                <a:latin typeface="Arial Narrow" pitchFamily="-65" charset="0"/>
              </a:rPr>
            </a:br>
            <a:endParaRPr lang="en-AU" sz="3800" b="1" smtClean="0">
              <a:latin typeface="Arial Narrow" pitchFamily="-65" charset="0"/>
            </a:endParaRPr>
          </a:p>
        </p:txBody>
      </p:sp>
      <p:sp>
        <p:nvSpPr>
          <p:cNvPr id="32771" name="Rectangle 3"/>
          <p:cNvSpPr>
            <a:spLocks noGrp="1" noChangeArrowheads="1"/>
          </p:cNvSpPr>
          <p:nvPr>
            <p:ph idx="1"/>
          </p:nvPr>
        </p:nvSpPr>
        <p:spPr/>
        <p:txBody>
          <a:bodyPr/>
          <a:lstStyle/>
          <a:p>
            <a:r>
              <a:rPr lang="en-AU" sz="2800" u="sng" smtClean="0"/>
              <a:t>Data is likely to be inconsistent at any point in time</a:t>
            </a:r>
            <a:endParaRPr lang="en-AU" sz="2800" smtClean="0"/>
          </a:p>
          <a:p>
            <a:pPr lvl="1"/>
            <a:r>
              <a:rPr lang="en-AU" sz="2400" smtClean="0"/>
              <a:t>There is no way that say a change of customer address is going to be updated simultaneously.  Therefore the files will be </a:t>
            </a:r>
            <a:r>
              <a:rPr lang="en-AU" sz="2400" u="sng" smtClean="0"/>
              <a:t>inconsistent </a:t>
            </a:r>
            <a:r>
              <a:rPr lang="en-AU" sz="2400" smtClean="0"/>
              <a:t>with each other across all the changes arising in a business.</a:t>
            </a:r>
          </a:p>
          <a:p>
            <a:pPr lvl="1"/>
            <a:r>
              <a:rPr lang="en-AU" sz="2400" smtClean="0"/>
              <a:t>Even in computerised systems one file may be updated weekly, but in another system the same event is not updated until the end of the month.  So, there may be three weeks while the systems are inconsistent.</a:t>
            </a:r>
          </a:p>
          <a:p>
            <a:endParaRPr lang="en-AU" sz="28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p:txBody>
          <a:bodyPr lIns="90488" tIns="44450" rIns="90488" bIns="44450"/>
          <a:lstStyle/>
          <a:p>
            <a:r>
              <a:rPr lang="en-AU" sz="2800" u="sng" smtClean="0"/>
              <a:t>The cost of changes to the data can be significant</a:t>
            </a:r>
          </a:p>
          <a:p>
            <a:pPr lvl="1"/>
            <a:r>
              <a:rPr lang="en-AU" smtClean="0"/>
              <a:t>The example here is trivial compared many real world situations</a:t>
            </a:r>
          </a:p>
          <a:p>
            <a:r>
              <a:rPr lang="en-AU" sz="2800" u="sng" smtClean="0"/>
              <a:t>There is no standard design solution for a given problem</a:t>
            </a:r>
            <a:endParaRPr lang="en-AU" sz="2800" smtClean="0"/>
          </a:p>
          <a:p>
            <a:pPr lvl="1"/>
            <a:r>
              <a:rPr lang="en-AU" smtClean="0"/>
              <a:t>Files can be designed in different ways to meet  a perceived problem</a:t>
            </a:r>
          </a:p>
          <a:p>
            <a:pPr lvl="1"/>
            <a:r>
              <a:rPr lang="en-AU" smtClean="0"/>
              <a:t>Even the attribute format can vary between solutions e.g Smith J vs John Smith – can’t happen if every attribute is unique</a:t>
            </a:r>
          </a:p>
        </p:txBody>
      </p:sp>
      <p:sp>
        <p:nvSpPr>
          <p:cNvPr id="33795" name="Rectangle 3"/>
          <p:cNvSpPr>
            <a:spLocks noChangeArrowheads="1"/>
          </p:cNvSpPr>
          <p:nvPr/>
        </p:nvSpPr>
        <p:spPr bwMode="auto">
          <a:xfrm>
            <a:off x="928688" y="714375"/>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4000">
                <a:solidFill>
                  <a:schemeClr val="bg1"/>
                </a:solidFill>
              </a:rPr>
              <a:t>Why database?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p:txBody>
          <a:bodyPr lIns="90488" tIns="44450" rIns="90488" bIns="44450"/>
          <a:lstStyle/>
          <a:p>
            <a:pPr>
              <a:lnSpc>
                <a:spcPct val="90000"/>
              </a:lnSpc>
            </a:pPr>
            <a:r>
              <a:rPr lang="en-AU" sz="2400" smtClean="0"/>
              <a:t>The typical size in bytes of a database system is much less because of the no redundancy rule</a:t>
            </a:r>
          </a:p>
          <a:p>
            <a:pPr>
              <a:lnSpc>
                <a:spcPct val="90000"/>
              </a:lnSpc>
            </a:pPr>
            <a:r>
              <a:rPr lang="en-AU" sz="2400" smtClean="0"/>
              <a:t>Assume the following:</a:t>
            </a:r>
          </a:p>
          <a:p>
            <a:pPr lvl="1">
              <a:lnSpc>
                <a:spcPct val="90000"/>
              </a:lnSpc>
            </a:pPr>
            <a:r>
              <a:rPr lang="en-AU" sz="2000" smtClean="0"/>
              <a:t>500 customers</a:t>
            </a:r>
          </a:p>
          <a:p>
            <a:pPr lvl="1">
              <a:lnSpc>
                <a:spcPct val="90000"/>
              </a:lnSpc>
            </a:pPr>
            <a:r>
              <a:rPr lang="en-AU" sz="2000" smtClean="0"/>
              <a:t>1000 invoices with an average of 5 lines require to be stored at any one time</a:t>
            </a:r>
          </a:p>
          <a:p>
            <a:pPr lvl="1">
              <a:lnSpc>
                <a:spcPct val="90000"/>
              </a:lnSpc>
            </a:pPr>
            <a:r>
              <a:rPr lang="en-AU" sz="2000" smtClean="0"/>
              <a:t>700 products</a:t>
            </a:r>
          </a:p>
          <a:p>
            <a:pPr>
              <a:lnSpc>
                <a:spcPct val="90000"/>
              </a:lnSpc>
            </a:pPr>
            <a:r>
              <a:rPr lang="en-AU" sz="2400" smtClean="0"/>
              <a:t>How much storage space in characters (or bytes) would it take to store 1000 invoices? Remember that over 1000 invoices the same customer address and product description would likely repeat many times! Not so in a database</a:t>
            </a:r>
          </a:p>
        </p:txBody>
      </p:sp>
      <p:sp>
        <p:nvSpPr>
          <p:cNvPr id="34819" name="Rectangle 3"/>
          <p:cNvSpPr>
            <a:spLocks noChangeArrowheads="1"/>
          </p:cNvSpPr>
          <p:nvPr/>
        </p:nvSpPr>
        <p:spPr bwMode="auto">
          <a:xfrm>
            <a:off x="571500" y="642938"/>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4000">
                <a:solidFill>
                  <a:schemeClr val="bg1"/>
                </a:solidFill>
              </a:rPr>
              <a:t>Why database?</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p:spPr>
        <p:txBody>
          <a:bodyPr lIns="90488" tIns="44450" rIns="90488" bIns="44450"/>
          <a:lstStyle/>
          <a:p>
            <a:r>
              <a:rPr lang="en-AU" smtClean="0">
                <a:latin typeface="Arial Narrow" pitchFamily="-65" charset="0"/>
              </a:rPr>
              <a:t>Message</a:t>
            </a:r>
          </a:p>
        </p:txBody>
      </p:sp>
      <p:sp>
        <p:nvSpPr>
          <p:cNvPr id="35843" name="Rectangle 3"/>
          <p:cNvSpPr>
            <a:spLocks noGrp="1" noChangeArrowheads="1"/>
          </p:cNvSpPr>
          <p:nvPr>
            <p:ph idx="1"/>
          </p:nvPr>
        </p:nvSpPr>
        <p:spPr/>
        <p:txBody>
          <a:bodyPr lIns="90488" tIns="44450" rIns="90488" bIns="44450"/>
          <a:lstStyle/>
          <a:p>
            <a:r>
              <a:rPr lang="en-AU" smtClean="0"/>
              <a:t>A solution which stores only one occurrence of each attribute required by the information system and which allows access to all authorised users addresses many of the above problems!</a:t>
            </a:r>
          </a:p>
          <a:p>
            <a:pPr>
              <a:buFont typeface="Wingdings" pitchFamily="2" charset="2"/>
              <a:buNone/>
            </a:pPr>
            <a:endParaRPr lang="en-AU" smtClean="0"/>
          </a:p>
          <a:p>
            <a:r>
              <a:rPr lang="en-AU" smtClean="0"/>
              <a:t>In essence this is a database!</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p:spPr>
        <p:txBody>
          <a:bodyPr lIns="90488" tIns="44450" rIns="90488" bIns="44450"/>
          <a:lstStyle/>
          <a:p>
            <a:r>
              <a:rPr lang="en-AU" smtClean="0">
                <a:latin typeface="Arial Narrow" pitchFamily="-65" charset="0"/>
              </a:rPr>
              <a:t>Notational Changes</a:t>
            </a:r>
          </a:p>
        </p:txBody>
      </p:sp>
      <p:sp>
        <p:nvSpPr>
          <p:cNvPr id="36867" name="Rectangle 3"/>
          <p:cNvSpPr>
            <a:spLocks noGrp="1" noChangeArrowheads="1"/>
          </p:cNvSpPr>
          <p:nvPr>
            <p:ph idx="1"/>
          </p:nvPr>
        </p:nvSpPr>
        <p:spPr/>
        <p:txBody>
          <a:bodyPr lIns="90488" tIns="44450" rIns="90488" bIns="44450"/>
          <a:lstStyle/>
          <a:p>
            <a:r>
              <a:rPr lang="en-AU" sz="2400" smtClean="0"/>
              <a:t>The conceptual object model uses a different notation from the logical relational data model. We do this in this unit to help make the distinction clearer. In the literature you will find that both notations are used in an arbitrary manner</a:t>
            </a:r>
          </a:p>
          <a:p>
            <a:r>
              <a:rPr lang="en-AU" sz="2400" smtClean="0"/>
              <a:t>The conceptual data model uses Chen’s notation </a:t>
            </a:r>
          </a:p>
          <a:p>
            <a:r>
              <a:rPr lang="en-AU" sz="2400" smtClean="0"/>
              <a:t>The logical relational model uses what is called the ‘crow’s foot’ notation</a:t>
            </a:r>
          </a:p>
          <a:p>
            <a:pPr>
              <a:buFont typeface="Wingdings" pitchFamily="2" charset="2"/>
              <a:buNone/>
            </a:pPr>
            <a:endParaRPr lang="en-AU" sz="2400" smtClean="0"/>
          </a:p>
          <a:p>
            <a:r>
              <a:rPr lang="en-AU" sz="2400" smtClean="0"/>
              <a:t>The following summarises the changes: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409700" y="2063750"/>
            <a:ext cx="1425575" cy="696913"/>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7891" name="Rectangle 3"/>
          <p:cNvSpPr>
            <a:spLocks noChangeArrowheads="1"/>
          </p:cNvSpPr>
          <p:nvPr/>
        </p:nvSpPr>
        <p:spPr bwMode="auto">
          <a:xfrm>
            <a:off x="4999038" y="2063750"/>
            <a:ext cx="1425575" cy="696913"/>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7892" name="Rectangle 4"/>
          <p:cNvSpPr>
            <a:spLocks noChangeArrowheads="1"/>
          </p:cNvSpPr>
          <p:nvPr/>
        </p:nvSpPr>
        <p:spPr bwMode="auto">
          <a:xfrm>
            <a:off x="1811338" y="2295525"/>
            <a:ext cx="701675" cy="363538"/>
          </a:xfrm>
          <a:prstGeom prst="rect">
            <a:avLst/>
          </a:prstGeom>
          <a:noFill/>
          <a:ln w="12700">
            <a:noFill/>
            <a:miter lim="800000"/>
            <a:headEnd/>
            <a:tailEnd/>
          </a:ln>
        </p:spPr>
        <p:txBody>
          <a:bodyPr wrap="none" lIns="90488" tIns="44450" rIns="90488" bIns="44450">
            <a:spAutoFit/>
          </a:bodyPr>
          <a:lstStyle/>
          <a:p>
            <a:pPr eaLnBrk="0" hangingPunct="0"/>
            <a:r>
              <a:rPr lang="en-AU" b="1"/>
              <a:t>MAN</a:t>
            </a:r>
          </a:p>
        </p:txBody>
      </p:sp>
      <p:sp>
        <p:nvSpPr>
          <p:cNvPr id="37893" name="Rectangle 5"/>
          <p:cNvSpPr>
            <a:spLocks noChangeArrowheads="1"/>
          </p:cNvSpPr>
          <p:nvPr/>
        </p:nvSpPr>
        <p:spPr bwMode="auto">
          <a:xfrm>
            <a:off x="5281613" y="2295525"/>
            <a:ext cx="1095375" cy="363538"/>
          </a:xfrm>
          <a:prstGeom prst="rect">
            <a:avLst/>
          </a:prstGeom>
          <a:noFill/>
          <a:ln w="12700">
            <a:noFill/>
            <a:miter lim="800000"/>
            <a:headEnd/>
            <a:tailEnd/>
          </a:ln>
        </p:spPr>
        <p:txBody>
          <a:bodyPr wrap="none" lIns="90488" tIns="44450" rIns="90488" bIns="44450">
            <a:spAutoFit/>
          </a:bodyPr>
          <a:lstStyle/>
          <a:p>
            <a:pPr eaLnBrk="0" hangingPunct="0"/>
            <a:r>
              <a:rPr lang="en-AU" b="1"/>
              <a:t>WOMAN</a:t>
            </a:r>
          </a:p>
        </p:txBody>
      </p:sp>
      <p:sp>
        <p:nvSpPr>
          <p:cNvPr id="37894" name="Rectangle 6"/>
          <p:cNvSpPr>
            <a:spLocks noChangeArrowheads="1"/>
          </p:cNvSpPr>
          <p:nvPr/>
        </p:nvSpPr>
        <p:spPr bwMode="auto">
          <a:xfrm>
            <a:off x="1409700" y="3222625"/>
            <a:ext cx="1425575" cy="696913"/>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7895" name="Rectangle 7"/>
          <p:cNvSpPr>
            <a:spLocks noChangeArrowheads="1"/>
          </p:cNvSpPr>
          <p:nvPr/>
        </p:nvSpPr>
        <p:spPr bwMode="auto">
          <a:xfrm>
            <a:off x="4999038" y="3222625"/>
            <a:ext cx="1425575" cy="696913"/>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7896" name="Rectangle 8"/>
          <p:cNvSpPr>
            <a:spLocks noChangeArrowheads="1"/>
          </p:cNvSpPr>
          <p:nvPr/>
        </p:nvSpPr>
        <p:spPr bwMode="auto">
          <a:xfrm>
            <a:off x="1811338" y="3452813"/>
            <a:ext cx="701675" cy="363537"/>
          </a:xfrm>
          <a:prstGeom prst="rect">
            <a:avLst/>
          </a:prstGeom>
          <a:noFill/>
          <a:ln w="12700">
            <a:noFill/>
            <a:miter lim="800000"/>
            <a:headEnd/>
            <a:tailEnd/>
          </a:ln>
        </p:spPr>
        <p:txBody>
          <a:bodyPr wrap="none" lIns="90488" tIns="44450" rIns="90488" bIns="44450">
            <a:spAutoFit/>
          </a:bodyPr>
          <a:lstStyle/>
          <a:p>
            <a:pPr eaLnBrk="0" hangingPunct="0"/>
            <a:r>
              <a:rPr lang="en-AU" b="1"/>
              <a:t>MAN</a:t>
            </a:r>
          </a:p>
        </p:txBody>
      </p:sp>
      <p:sp>
        <p:nvSpPr>
          <p:cNvPr id="37897" name="Rectangle 9"/>
          <p:cNvSpPr>
            <a:spLocks noChangeArrowheads="1"/>
          </p:cNvSpPr>
          <p:nvPr/>
        </p:nvSpPr>
        <p:spPr bwMode="auto">
          <a:xfrm>
            <a:off x="5281613" y="3452813"/>
            <a:ext cx="1095375" cy="363537"/>
          </a:xfrm>
          <a:prstGeom prst="rect">
            <a:avLst/>
          </a:prstGeom>
          <a:noFill/>
          <a:ln w="12700">
            <a:noFill/>
            <a:miter lim="800000"/>
            <a:headEnd/>
            <a:tailEnd/>
          </a:ln>
        </p:spPr>
        <p:txBody>
          <a:bodyPr wrap="none" lIns="90488" tIns="44450" rIns="90488" bIns="44450">
            <a:spAutoFit/>
          </a:bodyPr>
          <a:lstStyle/>
          <a:p>
            <a:pPr eaLnBrk="0" hangingPunct="0"/>
            <a:r>
              <a:rPr lang="en-AU" b="1"/>
              <a:t>WOMAN</a:t>
            </a:r>
          </a:p>
        </p:txBody>
      </p:sp>
      <p:sp>
        <p:nvSpPr>
          <p:cNvPr id="37898" name="Rectangle 10"/>
          <p:cNvSpPr>
            <a:spLocks noChangeArrowheads="1"/>
          </p:cNvSpPr>
          <p:nvPr/>
        </p:nvSpPr>
        <p:spPr bwMode="auto">
          <a:xfrm>
            <a:off x="1409700" y="4381500"/>
            <a:ext cx="1425575" cy="696913"/>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7899" name="Rectangle 11"/>
          <p:cNvSpPr>
            <a:spLocks noChangeArrowheads="1"/>
          </p:cNvSpPr>
          <p:nvPr/>
        </p:nvSpPr>
        <p:spPr bwMode="auto">
          <a:xfrm>
            <a:off x="4999038" y="4381500"/>
            <a:ext cx="1425575" cy="696913"/>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7900" name="Rectangle 12"/>
          <p:cNvSpPr>
            <a:spLocks noChangeArrowheads="1"/>
          </p:cNvSpPr>
          <p:nvPr/>
        </p:nvSpPr>
        <p:spPr bwMode="auto">
          <a:xfrm>
            <a:off x="1811338" y="4613275"/>
            <a:ext cx="701675" cy="363538"/>
          </a:xfrm>
          <a:prstGeom prst="rect">
            <a:avLst/>
          </a:prstGeom>
          <a:noFill/>
          <a:ln w="12700">
            <a:noFill/>
            <a:miter lim="800000"/>
            <a:headEnd/>
            <a:tailEnd/>
          </a:ln>
        </p:spPr>
        <p:txBody>
          <a:bodyPr wrap="none" lIns="90488" tIns="44450" rIns="90488" bIns="44450">
            <a:spAutoFit/>
          </a:bodyPr>
          <a:lstStyle/>
          <a:p>
            <a:pPr eaLnBrk="0" hangingPunct="0"/>
            <a:r>
              <a:rPr lang="en-AU" b="1"/>
              <a:t>MAN</a:t>
            </a:r>
          </a:p>
        </p:txBody>
      </p:sp>
      <p:sp>
        <p:nvSpPr>
          <p:cNvPr id="37901" name="Rectangle 13"/>
          <p:cNvSpPr>
            <a:spLocks noChangeArrowheads="1"/>
          </p:cNvSpPr>
          <p:nvPr/>
        </p:nvSpPr>
        <p:spPr bwMode="auto">
          <a:xfrm>
            <a:off x="5281613" y="4613275"/>
            <a:ext cx="1095375" cy="363538"/>
          </a:xfrm>
          <a:prstGeom prst="rect">
            <a:avLst/>
          </a:prstGeom>
          <a:noFill/>
          <a:ln w="12700">
            <a:noFill/>
            <a:miter lim="800000"/>
            <a:headEnd/>
            <a:tailEnd/>
          </a:ln>
        </p:spPr>
        <p:txBody>
          <a:bodyPr wrap="none" lIns="90488" tIns="44450" rIns="90488" bIns="44450">
            <a:spAutoFit/>
          </a:bodyPr>
          <a:lstStyle/>
          <a:p>
            <a:pPr eaLnBrk="0" hangingPunct="0"/>
            <a:r>
              <a:rPr lang="en-AU" b="1"/>
              <a:t>WOMAN</a:t>
            </a:r>
          </a:p>
        </p:txBody>
      </p:sp>
      <p:sp>
        <p:nvSpPr>
          <p:cNvPr id="37902" name="Rectangle 14"/>
          <p:cNvSpPr>
            <a:spLocks noChangeArrowheads="1"/>
          </p:cNvSpPr>
          <p:nvPr/>
        </p:nvSpPr>
        <p:spPr bwMode="auto">
          <a:xfrm>
            <a:off x="1349375" y="5540375"/>
            <a:ext cx="1425575" cy="696913"/>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7903" name="Rectangle 15"/>
          <p:cNvSpPr>
            <a:spLocks noChangeArrowheads="1"/>
          </p:cNvSpPr>
          <p:nvPr/>
        </p:nvSpPr>
        <p:spPr bwMode="auto">
          <a:xfrm>
            <a:off x="4938713" y="5540375"/>
            <a:ext cx="1427162" cy="696913"/>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7904" name="Rectangle 16"/>
          <p:cNvSpPr>
            <a:spLocks noChangeArrowheads="1"/>
          </p:cNvSpPr>
          <p:nvPr/>
        </p:nvSpPr>
        <p:spPr bwMode="auto">
          <a:xfrm>
            <a:off x="1751013" y="5772150"/>
            <a:ext cx="701675" cy="363538"/>
          </a:xfrm>
          <a:prstGeom prst="rect">
            <a:avLst/>
          </a:prstGeom>
          <a:noFill/>
          <a:ln w="12700">
            <a:noFill/>
            <a:miter lim="800000"/>
            <a:headEnd/>
            <a:tailEnd/>
          </a:ln>
        </p:spPr>
        <p:txBody>
          <a:bodyPr wrap="none" lIns="90488" tIns="44450" rIns="90488" bIns="44450">
            <a:spAutoFit/>
          </a:bodyPr>
          <a:lstStyle/>
          <a:p>
            <a:pPr eaLnBrk="0" hangingPunct="0"/>
            <a:r>
              <a:rPr lang="en-AU" b="1"/>
              <a:t>MAN</a:t>
            </a:r>
          </a:p>
        </p:txBody>
      </p:sp>
      <p:sp>
        <p:nvSpPr>
          <p:cNvPr id="37905" name="Rectangle 17"/>
          <p:cNvSpPr>
            <a:spLocks noChangeArrowheads="1"/>
          </p:cNvSpPr>
          <p:nvPr/>
        </p:nvSpPr>
        <p:spPr bwMode="auto">
          <a:xfrm>
            <a:off x="5221288" y="5772150"/>
            <a:ext cx="1095375" cy="363538"/>
          </a:xfrm>
          <a:prstGeom prst="rect">
            <a:avLst/>
          </a:prstGeom>
          <a:noFill/>
          <a:ln w="12700">
            <a:noFill/>
            <a:miter lim="800000"/>
            <a:headEnd/>
            <a:tailEnd/>
          </a:ln>
        </p:spPr>
        <p:txBody>
          <a:bodyPr wrap="none" lIns="90488" tIns="44450" rIns="90488" bIns="44450">
            <a:spAutoFit/>
          </a:bodyPr>
          <a:lstStyle/>
          <a:p>
            <a:pPr eaLnBrk="0" hangingPunct="0"/>
            <a:r>
              <a:rPr lang="en-AU" b="1"/>
              <a:t>WOMAN</a:t>
            </a:r>
          </a:p>
        </p:txBody>
      </p:sp>
      <p:sp>
        <p:nvSpPr>
          <p:cNvPr id="37906" name="Rectangle 18"/>
          <p:cNvSpPr>
            <a:spLocks noChangeArrowheads="1"/>
          </p:cNvSpPr>
          <p:nvPr/>
        </p:nvSpPr>
        <p:spPr bwMode="auto">
          <a:xfrm>
            <a:off x="1509713" y="2849563"/>
            <a:ext cx="6099175" cy="363537"/>
          </a:xfrm>
          <a:prstGeom prst="rect">
            <a:avLst/>
          </a:prstGeom>
          <a:noFill/>
          <a:ln w="12700">
            <a:noFill/>
            <a:miter lim="800000"/>
            <a:headEnd/>
            <a:tailEnd/>
          </a:ln>
        </p:spPr>
        <p:txBody>
          <a:bodyPr wrap="none" lIns="90488" tIns="44450" rIns="90488" bIns="44450">
            <a:spAutoFit/>
          </a:bodyPr>
          <a:lstStyle/>
          <a:p>
            <a:pPr eaLnBrk="0" hangingPunct="0"/>
            <a:r>
              <a:rPr lang="en-AU" b="1"/>
              <a:t>each man </a:t>
            </a:r>
            <a:r>
              <a:rPr lang="en-AU" b="1" u="sng"/>
              <a:t>must</a:t>
            </a:r>
            <a:r>
              <a:rPr lang="en-AU" b="1"/>
              <a:t> be married to a woman, and vice versa</a:t>
            </a:r>
          </a:p>
        </p:txBody>
      </p:sp>
      <p:sp>
        <p:nvSpPr>
          <p:cNvPr id="37907" name="Rectangle 19"/>
          <p:cNvSpPr>
            <a:spLocks noChangeArrowheads="1"/>
          </p:cNvSpPr>
          <p:nvPr/>
        </p:nvSpPr>
        <p:spPr bwMode="auto">
          <a:xfrm>
            <a:off x="554038" y="3959225"/>
            <a:ext cx="8067675" cy="363538"/>
          </a:xfrm>
          <a:prstGeom prst="rect">
            <a:avLst/>
          </a:prstGeom>
          <a:noFill/>
          <a:ln w="12700">
            <a:noFill/>
            <a:miter lim="800000"/>
            <a:headEnd/>
            <a:tailEnd/>
          </a:ln>
        </p:spPr>
        <p:txBody>
          <a:bodyPr wrap="none" lIns="90488" tIns="44450" rIns="90488" bIns="44450">
            <a:spAutoFit/>
          </a:bodyPr>
          <a:lstStyle/>
          <a:p>
            <a:pPr eaLnBrk="0" hangingPunct="0"/>
            <a:r>
              <a:rPr lang="en-AU" b="1"/>
              <a:t>each man </a:t>
            </a:r>
            <a:r>
              <a:rPr lang="en-AU" b="1" u="sng"/>
              <a:t>may</a:t>
            </a:r>
            <a:r>
              <a:rPr lang="en-AU" b="1"/>
              <a:t> be married to a woman, but each woman </a:t>
            </a:r>
            <a:r>
              <a:rPr lang="en-AU" b="1" u="sng"/>
              <a:t>must</a:t>
            </a:r>
            <a:r>
              <a:rPr lang="en-AU" b="1"/>
              <a:t> be married</a:t>
            </a:r>
          </a:p>
        </p:txBody>
      </p:sp>
      <p:sp>
        <p:nvSpPr>
          <p:cNvPr id="37908" name="Rectangle 20"/>
          <p:cNvSpPr>
            <a:spLocks noChangeArrowheads="1"/>
          </p:cNvSpPr>
          <p:nvPr/>
        </p:nvSpPr>
        <p:spPr bwMode="auto">
          <a:xfrm>
            <a:off x="554038" y="5218113"/>
            <a:ext cx="7750175" cy="363537"/>
          </a:xfrm>
          <a:prstGeom prst="rect">
            <a:avLst/>
          </a:prstGeom>
          <a:noFill/>
          <a:ln w="12700">
            <a:noFill/>
            <a:miter lim="800000"/>
            <a:headEnd/>
            <a:tailEnd/>
          </a:ln>
        </p:spPr>
        <p:txBody>
          <a:bodyPr wrap="none" lIns="90488" tIns="44450" rIns="90488" bIns="44450">
            <a:spAutoFit/>
          </a:bodyPr>
          <a:lstStyle/>
          <a:p>
            <a:pPr eaLnBrk="0" hangingPunct="0"/>
            <a:r>
              <a:rPr lang="en-AU" b="1"/>
              <a:t>each woman </a:t>
            </a:r>
            <a:r>
              <a:rPr lang="en-AU" b="1" u="sng"/>
              <a:t>may</a:t>
            </a:r>
            <a:r>
              <a:rPr lang="en-AU" b="1"/>
              <a:t> be married to a man, but each man </a:t>
            </a:r>
            <a:r>
              <a:rPr lang="en-AU" b="1" u="sng"/>
              <a:t>must</a:t>
            </a:r>
            <a:r>
              <a:rPr lang="en-AU" b="1"/>
              <a:t> be married</a:t>
            </a:r>
          </a:p>
        </p:txBody>
      </p:sp>
      <p:sp>
        <p:nvSpPr>
          <p:cNvPr id="37909" name="Rectangle 21"/>
          <p:cNvSpPr>
            <a:spLocks noChangeArrowheads="1"/>
          </p:cNvSpPr>
          <p:nvPr/>
        </p:nvSpPr>
        <p:spPr bwMode="auto">
          <a:xfrm>
            <a:off x="1152525" y="6224588"/>
            <a:ext cx="6757988" cy="363537"/>
          </a:xfrm>
          <a:prstGeom prst="rect">
            <a:avLst/>
          </a:prstGeom>
          <a:noFill/>
          <a:ln w="12700">
            <a:noFill/>
            <a:miter lim="800000"/>
            <a:headEnd/>
            <a:tailEnd/>
          </a:ln>
        </p:spPr>
        <p:txBody>
          <a:bodyPr wrap="none" lIns="90488" tIns="44450" rIns="90488" bIns="44450">
            <a:spAutoFit/>
          </a:bodyPr>
          <a:lstStyle/>
          <a:p>
            <a:pPr eaLnBrk="0" hangingPunct="0"/>
            <a:r>
              <a:rPr lang="en-AU" b="1"/>
              <a:t>both men and woman may be married to at most one partner</a:t>
            </a:r>
          </a:p>
        </p:txBody>
      </p:sp>
      <p:sp>
        <p:nvSpPr>
          <p:cNvPr id="37910" name="Line 22"/>
          <p:cNvSpPr>
            <a:spLocks noChangeShapeType="1"/>
          </p:cNvSpPr>
          <p:nvPr/>
        </p:nvSpPr>
        <p:spPr bwMode="auto">
          <a:xfrm>
            <a:off x="4216400" y="2411413"/>
            <a:ext cx="777875" cy="0"/>
          </a:xfrm>
          <a:prstGeom prst="line">
            <a:avLst/>
          </a:prstGeom>
          <a:noFill/>
          <a:ln w="12700">
            <a:solidFill>
              <a:schemeClr val="tx1"/>
            </a:solidFill>
            <a:round/>
            <a:headEnd/>
            <a:tailEnd/>
          </a:ln>
        </p:spPr>
        <p:txBody>
          <a:bodyPr/>
          <a:lstStyle/>
          <a:p>
            <a:endParaRPr lang="en-US"/>
          </a:p>
        </p:txBody>
      </p:sp>
      <p:sp>
        <p:nvSpPr>
          <p:cNvPr id="37911" name="Line 23"/>
          <p:cNvSpPr>
            <a:spLocks noChangeShapeType="1"/>
          </p:cNvSpPr>
          <p:nvPr/>
        </p:nvSpPr>
        <p:spPr bwMode="auto">
          <a:xfrm flipH="1">
            <a:off x="2840038" y="2411413"/>
            <a:ext cx="658812" cy="0"/>
          </a:xfrm>
          <a:prstGeom prst="line">
            <a:avLst/>
          </a:prstGeom>
          <a:noFill/>
          <a:ln w="12700">
            <a:solidFill>
              <a:schemeClr val="tx1"/>
            </a:solidFill>
            <a:round/>
            <a:headEnd/>
            <a:tailEnd/>
          </a:ln>
        </p:spPr>
        <p:txBody>
          <a:bodyPr/>
          <a:lstStyle/>
          <a:p>
            <a:endParaRPr lang="en-US"/>
          </a:p>
        </p:txBody>
      </p:sp>
      <p:sp>
        <p:nvSpPr>
          <p:cNvPr id="37912" name="Line 24"/>
          <p:cNvSpPr>
            <a:spLocks noChangeShapeType="1"/>
          </p:cNvSpPr>
          <p:nvPr/>
        </p:nvSpPr>
        <p:spPr bwMode="auto">
          <a:xfrm>
            <a:off x="4216400" y="3521075"/>
            <a:ext cx="777875" cy="0"/>
          </a:xfrm>
          <a:prstGeom prst="line">
            <a:avLst/>
          </a:prstGeom>
          <a:noFill/>
          <a:ln w="12700">
            <a:solidFill>
              <a:schemeClr val="tx1"/>
            </a:solidFill>
            <a:round/>
            <a:headEnd/>
            <a:tailEnd/>
          </a:ln>
        </p:spPr>
        <p:txBody>
          <a:bodyPr/>
          <a:lstStyle/>
          <a:p>
            <a:endParaRPr lang="en-US"/>
          </a:p>
        </p:txBody>
      </p:sp>
      <p:sp>
        <p:nvSpPr>
          <p:cNvPr id="37913" name="Line 25"/>
          <p:cNvSpPr>
            <a:spLocks noChangeShapeType="1"/>
          </p:cNvSpPr>
          <p:nvPr/>
        </p:nvSpPr>
        <p:spPr bwMode="auto">
          <a:xfrm flipH="1">
            <a:off x="2840038" y="3521075"/>
            <a:ext cx="658812" cy="0"/>
          </a:xfrm>
          <a:prstGeom prst="line">
            <a:avLst/>
          </a:prstGeom>
          <a:noFill/>
          <a:ln w="12700">
            <a:solidFill>
              <a:schemeClr val="tx1"/>
            </a:solidFill>
            <a:round/>
            <a:headEnd/>
            <a:tailEnd/>
          </a:ln>
        </p:spPr>
        <p:txBody>
          <a:bodyPr/>
          <a:lstStyle/>
          <a:p>
            <a:endParaRPr lang="en-US"/>
          </a:p>
        </p:txBody>
      </p:sp>
      <p:sp>
        <p:nvSpPr>
          <p:cNvPr id="37914" name="Line 26"/>
          <p:cNvSpPr>
            <a:spLocks noChangeShapeType="1"/>
          </p:cNvSpPr>
          <p:nvPr/>
        </p:nvSpPr>
        <p:spPr bwMode="auto">
          <a:xfrm>
            <a:off x="4216400" y="4729163"/>
            <a:ext cx="777875" cy="0"/>
          </a:xfrm>
          <a:prstGeom prst="line">
            <a:avLst/>
          </a:prstGeom>
          <a:noFill/>
          <a:ln w="12700">
            <a:solidFill>
              <a:schemeClr val="tx1"/>
            </a:solidFill>
            <a:round/>
            <a:headEnd/>
            <a:tailEnd/>
          </a:ln>
        </p:spPr>
        <p:txBody>
          <a:bodyPr/>
          <a:lstStyle/>
          <a:p>
            <a:endParaRPr lang="en-US"/>
          </a:p>
        </p:txBody>
      </p:sp>
      <p:sp>
        <p:nvSpPr>
          <p:cNvPr id="37915" name="Line 27"/>
          <p:cNvSpPr>
            <a:spLocks noChangeShapeType="1"/>
          </p:cNvSpPr>
          <p:nvPr/>
        </p:nvSpPr>
        <p:spPr bwMode="auto">
          <a:xfrm flipH="1">
            <a:off x="2840038" y="4729163"/>
            <a:ext cx="658812" cy="0"/>
          </a:xfrm>
          <a:prstGeom prst="line">
            <a:avLst/>
          </a:prstGeom>
          <a:noFill/>
          <a:ln w="12700">
            <a:solidFill>
              <a:schemeClr val="tx1"/>
            </a:solidFill>
            <a:round/>
            <a:headEnd/>
            <a:tailEnd/>
          </a:ln>
        </p:spPr>
        <p:txBody>
          <a:bodyPr/>
          <a:lstStyle/>
          <a:p>
            <a:endParaRPr lang="en-US"/>
          </a:p>
        </p:txBody>
      </p:sp>
      <p:sp>
        <p:nvSpPr>
          <p:cNvPr id="37916" name="Line 28"/>
          <p:cNvSpPr>
            <a:spLocks noChangeShapeType="1"/>
          </p:cNvSpPr>
          <p:nvPr/>
        </p:nvSpPr>
        <p:spPr bwMode="auto">
          <a:xfrm>
            <a:off x="4156075" y="5888038"/>
            <a:ext cx="777875" cy="0"/>
          </a:xfrm>
          <a:prstGeom prst="line">
            <a:avLst/>
          </a:prstGeom>
          <a:noFill/>
          <a:ln w="12700">
            <a:solidFill>
              <a:schemeClr val="tx1"/>
            </a:solidFill>
            <a:round/>
            <a:headEnd/>
            <a:tailEnd/>
          </a:ln>
        </p:spPr>
        <p:txBody>
          <a:bodyPr/>
          <a:lstStyle/>
          <a:p>
            <a:endParaRPr lang="en-US"/>
          </a:p>
        </p:txBody>
      </p:sp>
      <p:sp>
        <p:nvSpPr>
          <p:cNvPr id="37917" name="Line 29"/>
          <p:cNvSpPr>
            <a:spLocks noChangeShapeType="1"/>
          </p:cNvSpPr>
          <p:nvPr/>
        </p:nvSpPr>
        <p:spPr bwMode="auto">
          <a:xfrm flipH="1">
            <a:off x="2779713" y="5888038"/>
            <a:ext cx="658812" cy="0"/>
          </a:xfrm>
          <a:prstGeom prst="line">
            <a:avLst/>
          </a:prstGeom>
          <a:noFill/>
          <a:ln w="12700">
            <a:solidFill>
              <a:schemeClr val="tx1"/>
            </a:solidFill>
            <a:round/>
            <a:headEnd/>
            <a:tailEnd/>
          </a:ln>
        </p:spPr>
        <p:txBody>
          <a:bodyPr/>
          <a:lstStyle/>
          <a:p>
            <a:endParaRPr lang="en-US"/>
          </a:p>
        </p:txBody>
      </p:sp>
      <p:sp>
        <p:nvSpPr>
          <p:cNvPr id="37918" name="Line 30"/>
          <p:cNvSpPr>
            <a:spLocks noChangeShapeType="1"/>
          </p:cNvSpPr>
          <p:nvPr/>
        </p:nvSpPr>
        <p:spPr bwMode="auto">
          <a:xfrm>
            <a:off x="3438525" y="2411413"/>
            <a:ext cx="1017588" cy="0"/>
          </a:xfrm>
          <a:prstGeom prst="line">
            <a:avLst/>
          </a:prstGeom>
          <a:noFill/>
          <a:ln w="12700">
            <a:solidFill>
              <a:schemeClr val="tx1"/>
            </a:solidFill>
            <a:round/>
            <a:headEnd/>
            <a:tailEnd/>
          </a:ln>
        </p:spPr>
        <p:txBody>
          <a:bodyPr/>
          <a:lstStyle/>
          <a:p>
            <a:endParaRPr lang="en-US"/>
          </a:p>
        </p:txBody>
      </p:sp>
      <p:sp>
        <p:nvSpPr>
          <p:cNvPr id="37919" name="Line 31"/>
          <p:cNvSpPr>
            <a:spLocks noChangeShapeType="1"/>
          </p:cNvSpPr>
          <p:nvPr/>
        </p:nvSpPr>
        <p:spPr bwMode="auto">
          <a:xfrm>
            <a:off x="3378200" y="3521075"/>
            <a:ext cx="898525" cy="0"/>
          </a:xfrm>
          <a:prstGeom prst="line">
            <a:avLst/>
          </a:prstGeom>
          <a:noFill/>
          <a:ln w="12700">
            <a:solidFill>
              <a:schemeClr val="tx1"/>
            </a:solidFill>
            <a:round/>
            <a:headEnd/>
            <a:tailEnd/>
          </a:ln>
        </p:spPr>
        <p:txBody>
          <a:bodyPr/>
          <a:lstStyle/>
          <a:p>
            <a:endParaRPr lang="en-US"/>
          </a:p>
        </p:txBody>
      </p:sp>
      <p:sp>
        <p:nvSpPr>
          <p:cNvPr id="37920" name="Line 32"/>
          <p:cNvSpPr>
            <a:spLocks noChangeShapeType="1"/>
          </p:cNvSpPr>
          <p:nvPr/>
        </p:nvSpPr>
        <p:spPr bwMode="auto">
          <a:xfrm>
            <a:off x="3438525" y="4729163"/>
            <a:ext cx="838200" cy="0"/>
          </a:xfrm>
          <a:prstGeom prst="line">
            <a:avLst/>
          </a:prstGeom>
          <a:noFill/>
          <a:ln w="12700">
            <a:solidFill>
              <a:schemeClr val="tx1"/>
            </a:solidFill>
            <a:round/>
            <a:headEnd/>
            <a:tailEnd/>
          </a:ln>
        </p:spPr>
        <p:txBody>
          <a:bodyPr/>
          <a:lstStyle/>
          <a:p>
            <a:endParaRPr lang="en-US"/>
          </a:p>
        </p:txBody>
      </p:sp>
      <p:sp>
        <p:nvSpPr>
          <p:cNvPr id="37921" name="Line 33"/>
          <p:cNvSpPr>
            <a:spLocks noChangeShapeType="1"/>
          </p:cNvSpPr>
          <p:nvPr/>
        </p:nvSpPr>
        <p:spPr bwMode="auto">
          <a:xfrm>
            <a:off x="3378200" y="5888038"/>
            <a:ext cx="838200" cy="0"/>
          </a:xfrm>
          <a:prstGeom prst="line">
            <a:avLst/>
          </a:prstGeom>
          <a:noFill/>
          <a:ln w="12700">
            <a:solidFill>
              <a:schemeClr val="tx1"/>
            </a:solidFill>
            <a:round/>
            <a:headEnd/>
            <a:tailEnd/>
          </a:ln>
        </p:spPr>
        <p:txBody>
          <a:bodyPr/>
          <a:lstStyle/>
          <a:p>
            <a:endParaRPr lang="en-US"/>
          </a:p>
        </p:txBody>
      </p:sp>
      <p:sp>
        <p:nvSpPr>
          <p:cNvPr id="37922" name="Line 34"/>
          <p:cNvSpPr>
            <a:spLocks noChangeShapeType="1"/>
          </p:cNvSpPr>
          <p:nvPr/>
        </p:nvSpPr>
        <p:spPr bwMode="auto">
          <a:xfrm>
            <a:off x="2959100" y="2362200"/>
            <a:ext cx="0" cy="100013"/>
          </a:xfrm>
          <a:prstGeom prst="line">
            <a:avLst/>
          </a:prstGeom>
          <a:noFill/>
          <a:ln w="12700">
            <a:solidFill>
              <a:schemeClr val="tx1"/>
            </a:solidFill>
            <a:round/>
            <a:headEnd/>
            <a:tailEnd/>
          </a:ln>
        </p:spPr>
        <p:txBody>
          <a:bodyPr/>
          <a:lstStyle/>
          <a:p>
            <a:endParaRPr lang="en-US"/>
          </a:p>
        </p:txBody>
      </p:sp>
      <p:sp>
        <p:nvSpPr>
          <p:cNvPr id="37923" name="Line 35"/>
          <p:cNvSpPr>
            <a:spLocks noChangeShapeType="1"/>
          </p:cNvSpPr>
          <p:nvPr/>
        </p:nvSpPr>
        <p:spPr bwMode="auto">
          <a:xfrm>
            <a:off x="4875213" y="2362200"/>
            <a:ext cx="0" cy="100013"/>
          </a:xfrm>
          <a:prstGeom prst="line">
            <a:avLst/>
          </a:prstGeom>
          <a:noFill/>
          <a:ln w="12700">
            <a:solidFill>
              <a:schemeClr val="tx1"/>
            </a:solidFill>
            <a:round/>
            <a:headEnd/>
            <a:tailEnd/>
          </a:ln>
        </p:spPr>
        <p:txBody>
          <a:bodyPr/>
          <a:lstStyle/>
          <a:p>
            <a:endParaRPr lang="en-US"/>
          </a:p>
        </p:txBody>
      </p:sp>
      <p:sp>
        <p:nvSpPr>
          <p:cNvPr id="37924" name="Line 36"/>
          <p:cNvSpPr>
            <a:spLocks noChangeShapeType="1"/>
          </p:cNvSpPr>
          <p:nvPr/>
        </p:nvSpPr>
        <p:spPr bwMode="auto">
          <a:xfrm>
            <a:off x="2959100" y="3470275"/>
            <a:ext cx="0" cy="100013"/>
          </a:xfrm>
          <a:prstGeom prst="line">
            <a:avLst/>
          </a:prstGeom>
          <a:noFill/>
          <a:ln w="12700">
            <a:solidFill>
              <a:schemeClr val="tx1"/>
            </a:solidFill>
            <a:round/>
            <a:headEnd/>
            <a:tailEnd/>
          </a:ln>
        </p:spPr>
        <p:txBody>
          <a:bodyPr/>
          <a:lstStyle/>
          <a:p>
            <a:endParaRPr lang="en-US"/>
          </a:p>
        </p:txBody>
      </p:sp>
      <p:sp>
        <p:nvSpPr>
          <p:cNvPr id="37925" name="Oval 37"/>
          <p:cNvSpPr>
            <a:spLocks noChangeArrowheads="1"/>
          </p:cNvSpPr>
          <p:nvPr/>
        </p:nvSpPr>
        <p:spPr bwMode="auto">
          <a:xfrm>
            <a:off x="4799013" y="3475038"/>
            <a:ext cx="69850" cy="92075"/>
          </a:xfrm>
          <a:prstGeom prst="ellipse">
            <a:avLst/>
          </a:prstGeom>
          <a:solidFill>
            <a:schemeClr val="bg1"/>
          </a:solidFill>
          <a:ln w="12700">
            <a:solidFill>
              <a:schemeClr val="tx1"/>
            </a:solidFill>
            <a:round/>
            <a:headEnd/>
            <a:tailEnd/>
          </a:ln>
        </p:spPr>
        <p:txBody>
          <a:bodyPr wrap="none" anchor="ctr"/>
          <a:lstStyle/>
          <a:p>
            <a:endParaRPr lang="en-US"/>
          </a:p>
        </p:txBody>
      </p:sp>
      <p:sp>
        <p:nvSpPr>
          <p:cNvPr id="37926" name="Oval 38"/>
          <p:cNvSpPr>
            <a:spLocks noChangeArrowheads="1"/>
          </p:cNvSpPr>
          <p:nvPr/>
        </p:nvSpPr>
        <p:spPr bwMode="auto">
          <a:xfrm>
            <a:off x="2884488" y="4683125"/>
            <a:ext cx="69850" cy="92075"/>
          </a:xfrm>
          <a:prstGeom prst="ellipse">
            <a:avLst/>
          </a:prstGeom>
          <a:solidFill>
            <a:schemeClr val="bg1"/>
          </a:solidFill>
          <a:ln w="12700">
            <a:solidFill>
              <a:schemeClr val="tx1"/>
            </a:solidFill>
            <a:round/>
            <a:headEnd/>
            <a:tailEnd/>
          </a:ln>
        </p:spPr>
        <p:txBody>
          <a:bodyPr wrap="none" anchor="ctr"/>
          <a:lstStyle/>
          <a:p>
            <a:endParaRPr lang="en-US"/>
          </a:p>
        </p:txBody>
      </p:sp>
      <p:sp>
        <p:nvSpPr>
          <p:cNvPr id="37927" name="Line 39"/>
          <p:cNvSpPr>
            <a:spLocks noChangeShapeType="1"/>
          </p:cNvSpPr>
          <p:nvPr/>
        </p:nvSpPr>
        <p:spPr bwMode="auto">
          <a:xfrm>
            <a:off x="4875213" y="4678363"/>
            <a:ext cx="0" cy="101600"/>
          </a:xfrm>
          <a:prstGeom prst="line">
            <a:avLst/>
          </a:prstGeom>
          <a:noFill/>
          <a:ln w="12700">
            <a:solidFill>
              <a:schemeClr val="tx1"/>
            </a:solidFill>
            <a:round/>
            <a:headEnd/>
            <a:tailEnd/>
          </a:ln>
        </p:spPr>
        <p:txBody>
          <a:bodyPr/>
          <a:lstStyle/>
          <a:p>
            <a:endParaRPr lang="en-US"/>
          </a:p>
        </p:txBody>
      </p:sp>
      <p:sp>
        <p:nvSpPr>
          <p:cNvPr id="37928" name="Oval 40"/>
          <p:cNvSpPr>
            <a:spLocks noChangeArrowheads="1"/>
          </p:cNvSpPr>
          <p:nvPr/>
        </p:nvSpPr>
        <p:spPr bwMode="auto">
          <a:xfrm>
            <a:off x="4740275" y="5842000"/>
            <a:ext cx="69850" cy="92075"/>
          </a:xfrm>
          <a:prstGeom prst="ellipse">
            <a:avLst/>
          </a:prstGeom>
          <a:solidFill>
            <a:schemeClr val="bg1"/>
          </a:solidFill>
          <a:ln w="12700">
            <a:solidFill>
              <a:schemeClr val="tx1"/>
            </a:solidFill>
            <a:round/>
            <a:headEnd/>
            <a:tailEnd/>
          </a:ln>
        </p:spPr>
        <p:txBody>
          <a:bodyPr wrap="none" anchor="ctr"/>
          <a:lstStyle/>
          <a:p>
            <a:endParaRPr lang="en-US"/>
          </a:p>
        </p:txBody>
      </p:sp>
      <p:sp>
        <p:nvSpPr>
          <p:cNvPr id="37929" name="Oval 41"/>
          <p:cNvSpPr>
            <a:spLocks noChangeArrowheads="1"/>
          </p:cNvSpPr>
          <p:nvPr/>
        </p:nvSpPr>
        <p:spPr bwMode="auto">
          <a:xfrm>
            <a:off x="2884488" y="5842000"/>
            <a:ext cx="69850" cy="92075"/>
          </a:xfrm>
          <a:prstGeom prst="ellipse">
            <a:avLst/>
          </a:prstGeom>
          <a:solidFill>
            <a:schemeClr val="bg1"/>
          </a:solidFill>
          <a:ln w="12700">
            <a:solidFill>
              <a:schemeClr val="tx1"/>
            </a:solidFill>
            <a:round/>
            <a:headEnd/>
            <a:tailEnd/>
          </a:ln>
        </p:spPr>
        <p:txBody>
          <a:bodyPr wrap="none" anchor="ctr"/>
          <a:lstStyle/>
          <a:p>
            <a:endParaRPr lang="en-US"/>
          </a:p>
        </p:txBody>
      </p:sp>
      <p:sp>
        <p:nvSpPr>
          <p:cNvPr id="37930" name="Rectangle 42"/>
          <p:cNvSpPr>
            <a:spLocks noChangeArrowheads="1"/>
          </p:cNvSpPr>
          <p:nvPr/>
        </p:nvSpPr>
        <p:spPr bwMode="auto">
          <a:xfrm>
            <a:off x="3306763" y="2154238"/>
            <a:ext cx="1246187" cy="301625"/>
          </a:xfrm>
          <a:prstGeom prst="rect">
            <a:avLst/>
          </a:prstGeom>
          <a:noFill/>
          <a:ln w="12700">
            <a:noFill/>
            <a:miter lim="800000"/>
            <a:headEnd/>
            <a:tailEnd/>
          </a:ln>
        </p:spPr>
        <p:txBody>
          <a:bodyPr wrap="none" lIns="90488" tIns="44450" rIns="90488" bIns="44450">
            <a:spAutoFit/>
          </a:bodyPr>
          <a:lstStyle/>
          <a:p>
            <a:pPr eaLnBrk="0" hangingPunct="0"/>
            <a:r>
              <a:rPr lang="en-AU" sz="1400" b="1"/>
              <a:t>is married to</a:t>
            </a:r>
          </a:p>
        </p:txBody>
      </p:sp>
      <p:sp>
        <p:nvSpPr>
          <p:cNvPr id="37931" name="Rectangle 43"/>
          <p:cNvSpPr>
            <a:spLocks noChangeArrowheads="1"/>
          </p:cNvSpPr>
          <p:nvPr/>
        </p:nvSpPr>
        <p:spPr bwMode="auto">
          <a:xfrm>
            <a:off x="3306763" y="3162300"/>
            <a:ext cx="1246187" cy="301625"/>
          </a:xfrm>
          <a:prstGeom prst="rect">
            <a:avLst/>
          </a:prstGeom>
          <a:noFill/>
          <a:ln w="12700">
            <a:noFill/>
            <a:miter lim="800000"/>
            <a:headEnd/>
            <a:tailEnd/>
          </a:ln>
        </p:spPr>
        <p:txBody>
          <a:bodyPr wrap="none" lIns="90488" tIns="44450" rIns="90488" bIns="44450">
            <a:spAutoFit/>
          </a:bodyPr>
          <a:lstStyle/>
          <a:p>
            <a:pPr eaLnBrk="0" hangingPunct="0"/>
            <a:r>
              <a:rPr lang="en-AU" sz="1400" b="1"/>
              <a:t>is married to</a:t>
            </a:r>
          </a:p>
        </p:txBody>
      </p:sp>
      <p:sp>
        <p:nvSpPr>
          <p:cNvPr id="37932" name="Rectangle 44"/>
          <p:cNvSpPr>
            <a:spLocks noChangeArrowheads="1"/>
          </p:cNvSpPr>
          <p:nvPr/>
        </p:nvSpPr>
        <p:spPr bwMode="auto">
          <a:xfrm>
            <a:off x="3367088" y="4441825"/>
            <a:ext cx="1246187" cy="301625"/>
          </a:xfrm>
          <a:prstGeom prst="rect">
            <a:avLst/>
          </a:prstGeom>
          <a:noFill/>
          <a:ln w="12700">
            <a:noFill/>
            <a:miter lim="800000"/>
            <a:headEnd/>
            <a:tailEnd/>
          </a:ln>
        </p:spPr>
        <p:txBody>
          <a:bodyPr wrap="none" lIns="90488" tIns="44450" rIns="90488" bIns="44450">
            <a:spAutoFit/>
          </a:bodyPr>
          <a:lstStyle/>
          <a:p>
            <a:pPr eaLnBrk="0" hangingPunct="0"/>
            <a:r>
              <a:rPr lang="en-AU" sz="1400" b="1"/>
              <a:t>is married to</a:t>
            </a:r>
          </a:p>
        </p:txBody>
      </p:sp>
      <p:sp>
        <p:nvSpPr>
          <p:cNvPr id="37933" name="Rectangle 45"/>
          <p:cNvSpPr>
            <a:spLocks noChangeArrowheads="1"/>
          </p:cNvSpPr>
          <p:nvPr/>
        </p:nvSpPr>
        <p:spPr bwMode="auto">
          <a:xfrm>
            <a:off x="3306763" y="5600700"/>
            <a:ext cx="1246187" cy="301625"/>
          </a:xfrm>
          <a:prstGeom prst="rect">
            <a:avLst/>
          </a:prstGeom>
          <a:noFill/>
          <a:ln w="12700">
            <a:noFill/>
            <a:miter lim="800000"/>
            <a:headEnd/>
            <a:tailEnd/>
          </a:ln>
        </p:spPr>
        <p:txBody>
          <a:bodyPr wrap="none" lIns="90488" tIns="44450" rIns="90488" bIns="44450">
            <a:spAutoFit/>
          </a:bodyPr>
          <a:lstStyle/>
          <a:p>
            <a:pPr eaLnBrk="0" hangingPunct="0"/>
            <a:r>
              <a:rPr lang="en-AU" sz="1400" b="1"/>
              <a:t>is married to</a:t>
            </a:r>
          </a:p>
        </p:txBody>
      </p:sp>
      <p:sp>
        <p:nvSpPr>
          <p:cNvPr id="37934" name="Rectangle 47"/>
          <p:cNvSpPr>
            <a:spLocks noChangeArrowheads="1"/>
          </p:cNvSpPr>
          <p:nvPr/>
        </p:nvSpPr>
        <p:spPr bwMode="auto">
          <a:xfrm>
            <a:off x="642938" y="857250"/>
            <a:ext cx="5545137" cy="823913"/>
          </a:xfrm>
          <a:prstGeom prst="rect">
            <a:avLst/>
          </a:prstGeom>
          <a:noFill/>
          <a:ln w="12700">
            <a:noFill/>
            <a:miter lim="800000"/>
            <a:headEnd/>
            <a:tailEnd/>
          </a:ln>
        </p:spPr>
        <p:txBody>
          <a:bodyPr wrap="none">
            <a:spAutoFit/>
          </a:bodyPr>
          <a:lstStyle/>
          <a:p>
            <a:r>
              <a:rPr lang="en-AU" sz="4800">
                <a:solidFill>
                  <a:schemeClr val="bg1"/>
                </a:solidFill>
              </a:rPr>
              <a:t>Notational Changes</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14313" y="785813"/>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One-to-many Relationships</a:t>
            </a:r>
          </a:p>
        </p:txBody>
      </p:sp>
      <p:sp>
        <p:nvSpPr>
          <p:cNvPr id="38915" name="Rectangle 3"/>
          <p:cNvSpPr>
            <a:spLocks noChangeArrowheads="1"/>
          </p:cNvSpPr>
          <p:nvPr/>
        </p:nvSpPr>
        <p:spPr bwMode="auto">
          <a:xfrm>
            <a:off x="1508125" y="2095500"/>
            <a:ext cx="1587500" cy="9017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8916" name="Rectangle 4"/>
          <p:cNvSpPr>
            <a:spLocks noChangeArrowheads="1"/>
          </p:cNvSpPr>
          <p:nvPr/>
        </p:nvSpPr>
        <p:spPr bwMode="auto">
          <a:xfrm>
            <a:off x="1508125" y="4457700"/>
            <a:ext cx="1587500" cy="825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8917" name="Line 5"/>
          <p:cNvSpPr>
            <a:spLocks noChangeShapeType="1"/>
          </p:cNvSpPr>
          <p:nvPr/>
        </p:nvSpPr>
        <p:spPr bwMode="auto">
          <a:xfrm>
            <a:off x="2263775" y="3003550"/>
            <a:ext cx="0" cy="1447800"/>
          </a:xfrm>
          <a:prstGeom prst="line">
            <a:avLst/>
          </a:prstGeom>
          <a:noFill/>
          <a:ln w="12700">
            <a:solidFill>
              <a:schemeClr val="tx1"/>
            </a:solidFill>
            <a:round/>
            <a:headEnd/>
            <a:tailEnd/>
          </a:ln>
        </p:spPr>
        <p:txBody>
          <a:bodyPr/>
          <a:lstStyle/>
          <a:p>
            <a:endParaRPr lang="en-US"/>
          </a:p>
        </p:txBody>
      </p:sp>
      <p:sp>
        <p:nvSpPr>
          <p:cNvPr id="38918" name="Line 6"/>
          <p:cNvSpPr>
            <a:spLocks noChangeShapeType="1"/>
          </p:cNvSpPr>
          <p:nvPr/>
        </p:nvSpPr>
        <p:spPr bwMode="auto">
          <a:xfrm flipH="1">
            <a:off x="2111375" y="4298950"/>
            <a:ext cx="152400" cy="152400"/>
          </a:xfrm>
          <a:prstGeom prst="line">
            <a:avLst/>
          </a:prstGeom>
          <a:noFill/>
          <a:ln w="12700">
            <a:solidFill>
              <a:schemeClr val="tx1"/>
            </a:solidFill>
            <a:round/>
            <a:headEnd/>
            <a:tailEnd/>
          </a:ln>
        </p:spPr>
        <p:txBody>
          <a:bodyPr/>
          <a:lstStyle/>
          <a:p>
            <a:endParaRPr lang="en-US"/>
          </a:p>
        </p:txBody>
      </p:sp>
      <p:sp>
        <p:nvSpPr>
          <p:cNvPr id="38919" name="Line 7"/>
          <p:cNvSpPr>
            <a:spLocks noChangeShapeType="1"/>
          </p:cNvSpPr>
          <p:nvPr/>
        </p:nvSpPr>
        <p:spPr bwMode="auto">
          <a:xfrm>
            <a:off x="2263775" y="4298950"/>
            <a:ext cx="152400" cy="152400"/>
          </a:xfrm>
          <a:prstGeom prst="line">
            <a:avLst/>
          </a:prstGeom>
          <a:noFill/>
          <a:ln w="12700">
            <a:solidFill>
              <a:schemeClr val="tx1"/>
            </a:solidFill>
            <a:round/>
            <a:headEnd/>
            <a:tailEnd/>
          </a:ln>
        </p:spPr>
        <p:txBody>
          <a:bodyPr/>
          <a:lstStyle/>
          <a:p>
            <a:endParaRPr lang="en-US"/>
          </a:p>
        </p:txBody>
      </p:sp>
      <p:sp>
        <p:nvSpPr>
          <p:cNvPr id="38920" name="Rectangle 8"/>
          <p:cNvSpPr>
            <a:spLocks noChangeArrowheads="1"/>
          </p:cNvSpPr>
          <p:nvPr/>
        </p:nvSpPr>
        <p:spPr bwMode="auto">
          <a:xfrm>
            <a:off x="5470525" y="2095500"/>
            <a:ext cx="1587500" cy="9017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8921" name="Rectangle 9"/>
          <p:cNvSpPr>
            <a:spLocks noChangeArrowheads="1"/>
          </p:cNvSpPr>
          <p:nvPr/>
        </p:nvSpPr>
        <p:spPr bwMode="auto">
          <a:xfrm>
            <a:off x="5470525" y="4457700"/>
            <a:ext cx="1587500" cy="825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38922" name="Line 10"/>
          <p:cNvSpPr>
            <a:spLocks noChangeShapeType="1"/>
          </p:cNvSpPr>
          <p:nvPr/>
        </p:nvSpPr>
        <p:spPr bwMode="auto">
          <a:xfrm>
            <a:off x="6226175" y="3003550"/>
            <a:ext cx="0" cy="1447800"/>
          </a:xfrm>
          <a:prstGeom prst="line">
            <a:avLst/>
          </a:prstGeom>
          <a:noFill/>
          <a:ln w="12700">
            <a:solidFill>
              <a:schemeClr val="tx1"/>
            </a:solidFill>
            <a:round/>
            <a:headEnd/>
            <a:tailEnd/>
          </a:ln>
        </p:spPr>
        <p:txBody>
          <a:bodyPr/>
          <a:lstStyle/>
          <a:p>
            <a:endParaRPr lang="en-US"/>
          </a:p>
        </p:txBody>
      </p:sp>
      <p:sp>
        <p:nvSpPr>
          <p:cNvPr id="38923" name="Line 11"/>
          <p:cNvSpPr>
            <a:spLocks noChangeShapeType="1"/>
          </p:cNvSpPr>
          <p:nvPr/>
        </p:nvSpPr>
        <p:spPr bwMode="auto">
          <a:xfrm flipH="1">
            <a:off x="6073775" y="4298950"/>
            <a:ext cx="152400" cy="152400"/>
          </a:xfrm>
          <a:prstGeom prst="line">
            <a:avLst/>
          </a:prstGeom>
          <a:noFill/>
          <a:ln w="12700">
            <a:solidFill>
              <a:schemeClr val="tx1"/>
            </a:solidFill>
            <a:round/>
            <a:headEnd/>
            <a:tailEnd/>
          </a:ln>
        </p:spPr>
        <p:txBody>
          <a:bodyPr/>
          <a:lstStyle/>
          <a:p>
            <a:endParaRPr lang="en-US"/>
          </a:p>
        </p:txBody>
      </p:sp>
      <p:sp>
        <p:nvSpPr>
          <p:cNvPr id="38924" name="Line 12"/>
          <p:cNvSpPr>
            <a:spLocks noChangeShapeType="1"/>
          </p:cNvSpPr>
          <p:nvPr/>
        </p:nvSpPr>
        <p:spPr bwMode="auto">
          <a:xfrm>
            <a:off x="6226175" y="4298950"/>
            <a:ext cx="152400" cy="152400"/>
          </a:xfrm>
          <a:prstGeom prst="line">
            <a:avLst/>
          </a:prstGeom>
          <a:noFill/>
          <a:ln w="12700">
            <a:solidFill>
              <a:schemeClr val="tx1"/>
            </a:solidFill>
            <a:round/>
            <a:headEnd/>
            <a:tailEnd/>
          </a:ln>
        </p:spPr>
        <p:txBody>
          <a:bodyPr/>
          <a:lstStyle/>
          <a:p>
            <a:endParaRPr lang="en-US"/>
          </a:p>
        </p:txBody>
      </p:sp>
      <p:sp>
        <p:nvSpPr>
          <p:cNvPr id="38925" name="Line 13"/>
          <p:cNvSpPr>
            <a:spLocks noChangeShapeType="1"/>
          </p:cNvSpPr>
          <p:nvPr/>
        </p:nvSpPr>
        <p:spPr bwMode="auto">
          <a:xfrm>
            <a:off x="2187575" y="3155950"/>
            <a:ext cx="152400" cy="0"/>
          </a:xfrm>
          <a:prstGeom prst="line">
            <a:avLst/>
          </a:prstGeom>
          <a:noFill/>
          <a:ln w="12700">
            <a:solidFill>
              <a:schemeClr val="tx1"/>
            </a:solidFill>
            <a:round/>
            <a:headEnd/>
            <a:tailEnd/>
          </a:ln>
        </p:spPr>
        <p:txBody>
          <a:bodyPr/>
          <a:lstStyle/>
          <a:p>
            <a:endParaRPr lang="en-US"/>
          </a:p>
        </p:txBody>
      </p:sp>
      <p:sp>
        <p:nvSpPr>
          <p:cNvPr id="38926" name="Line 14"/>
          <p:cNvSpPr>
            <a:spLocks noChangeShapeType="1"/>
          </p:cNvSpPr>
          <p:nvPr/>
        </p:nvSpPr>
        <p:spPr bwMode="auto">
          <a:xfrm>
            <a:off x="6149975" y="3155950"/>
            <a:ext cx="152400" cy="0"/>
          </a:xfrm>
          <a:prstGeom prst="line">
            <a:avLst/>
          </a:prstGeom>
          <a:noFill/>
          <a:ln w="12700">
            <a:solidFill>
              <a:schemeClr val="tx1"/>
            </a:solidFill>
            <a:round/>
            <a:headEnd/>
            <a:tailEnd/>
          </a:ln>
        </p:spPr>
        <p:txBody>
          <a:bodyPr/>
          <a:lstStyle/>
          <a:p>
            <a:endParaRPr lang="en-US"/>
          </a:p>
        </p:txBody>
      </p:sp>
      <p:sp>
        <p:nvSpPr>
          <p:cNvPr id="38927" name="Rectangle 15"/>
          <p:cNvSpPr>
            <a:spLocks noChangeArrowheads="1"/>
          </p:cNvSpPr>
          <p:nvPr/>
        </p:nvSpPr>
        <p:spPr bwMode="auto">
          <a:xfrm>
            <a:off x="1943100" y="2370138"/>
            <a:ext cx="650875" cy="363537"/>
          </a:xfrm>
          <a:prstGeom prst="rect">
            <a:avLst/>
          </a:prstGeom>
          <a:noFill/>
          <a:ln w="12700">
            <a:noFill/>
            <a:miter lim="800000"/>
            <a:headEnd/>
            <a:tailEnd/>
          </a:ln>
        </p:spPr>
        <p:txBody>
          <a:bodyPr wrap="none" lIns="90488" tIns="44450" rIns="90488" bIns="44450">
            <a:spAutoFit/>
          </a:bodyPr>
          <a:lstStyle/>
          <a:p>
            <a:pPr eaLnBrk="0" hangingPunct="0"/>
            <a:r>
              <a:rPr lang="en-AU" b="1"/>
              <a:t>man</a:t>
            </a:r>
          </a:p>
        </p:txBody>
      </p:sp>
      <p:sp>
        <p:nvSpPr>
          <p:cNvPr id="38928" name="Rectangle 16"/>
          <p:cNvSpPr>
            <a:spLocks noChangeArrowheads="1"/>
          </p:cNvSpPr>
          <p:nvPr/>
        </p:nvSpPr>
        <p:spPr bwMode="auto">
          <a:xfrm>
            <a:off x="1943100" y="4732338"/>
            <a:ext cx="714375" cy="363537"/>
          </a:xfrm>
          <a:prstGeom prst="rect">
            <a:avLst/>
          </a:prstGeom>
          <a:noFill/>
          <a:ln w="12700">
            <a:noFill/>
            <a:miter lim="800000"/>
            <a:headEnd/>
            <a:tailEnd/>
          </a:ln>
        </p:spPr>
        <p:txBody>
          <a:bodyPr wrap="none" lIns="90488" tIns="44450" rIns="90488" bIns="44450">
            <a:spAutoFit/>
          </a:bodyPr>
          <a:lstStyle/>
          <a:p>
            <a:pPr eaLnBrk="0" hangingPunct="0"/>
            <a:r>
              <a:rPr lang="en-AU" b="1"/>
              <a:t>child</a:t>
            </a:r>
          </a:p>
        </p:txBody>
      </p:sp>
      <p:sp>
        <p:nvSpPr>
          <p:cNvPr id="38929" name="Rectangle 17"/>
          <p:cNvSpPr>
            <a:spLocks noChangeArrowheads="1"/>
          </p:cNvSpPr>
          <p:nvPr/>
        </p:nvSpPr>
        <p:spPr bwMode="auto">
          <a:xfrm>
            <a:off x="2247900" y="3360738"/>
            <a:ext cx="1349375" cy="363537"/>
          </a:xfrm>
          <a:prstGeom prst="rect">
            <a:avLst/>
          </a:prstGeom>
          <a:noFill/>
          <a:ln w="12700">
            <a:noFill/>
            <a:miter lim="800000"/>
            <a:headEnd/>
            <a:tailEnd/>
          </a:ln>
        </p:spPr>
        <p:txBody>
          <a:bodyPr wrap="none" lIns="90488" tIns="44450" rIns="90488" bIns="44450">
            <a:spAutoFit/>
          </a:bodyPr>
          <a:lstStyle/>
          <a:p>
            <a:pPr eaLnBrk="0" hangingPunct="0"/>
            <a:r>
              <a:rPr lang="en-AU" b="1"/>
              <a:t>is father of</a:t>
            </a:r>
          </a:p>
        </p:txBody>
      </p:sp>
      <p:sp>
        <p:nvSpPr>
          <p:cNvPr id="38930" name="Oval 18"/>
          <p:cNvSpPr>
            <a:spLocks noChangeArrowheads="1"/>
          </p:cNvSpPr>
          <p:nvPr/>
        </p:nvSpPr>
        <p:spPr bwMode="auto">
          <a:xfrm>
            <a:off x="2193925" y="4076700"/>
            <a:ext cx="139700"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38931" name="Line 19"/>
          <p:cNvSpPr>
            <a:spLocks noChangeShapeType="1"/>
          </p:cNvSpPr>
          <p:nvPr/>
        </p:nvSpPr>
        <p:spPr bwMode="auto">
          <a:xfrm>
            <a:off x="6149975" y="4222750"/>
            <a:ext cx="152400" cy="0"/>
          </a:xfrm>
          <a:prstGeom prst="line">
            <a:avLst/>
          </a:prstGeom>
          <a:noFill/>
          <a:ln w="12700">
            <a:solidFill>
              <a:schemeClr val="tx1"/>
            </a:solidFill>
            <a:round/>
            <a:headEnd/>
            <a:tailEnd/>
          </a:ln>
        </p:spPr>
        <p:txBody>
          <a:bodyPr/>
          <a:lstStyle/>
          <a:p>
            <a:endParaRPr lang="en-US"/>
          </a:p>
        </p:txBody>
      </p:sp>
      <p:sp>
        <p:nvSpPr>
          <p:cNvPr id="38932" name="Rectangle 20"/>
          <p:cNvSpPr>
            <a:spLocks noChangeArrowheads="1"/>
          </p:cNvSpPr>
          <p:nvPr/>
        </p:nvSpPr>
        <p:spPr bwMode="auto">
          <a:xfrm>
            <a:off x="5688013" y="2370138"/>
            <a:ext cx="1209675" cy="363537"/>
          </a:xfrm>
          <a:prstGeom prst="rect">
            <a:avLst/>
          </a:prstGeom>
          <a:noFill/>
          <a:ln w="12700">
            <a:noFill/>
            <a:miter lim="800000"/>
            <a:headEnd/>
            <a:tailEnd/>
          </a:ln>
        </p:spPr>
        <p:txBody>
          <a:bodyPr wrap="none" lIns="90488" tIns="44450" rIns="90488" bIns="44450">
            <a:spAutoFit/>
          </a:bodyPr>
          <a:lstStyle/>
          <a:p>
            <a:pPr eaLnBrk="0" hangingPunct="0"/>
            <a:r>
              <a:rPr lang="en-AU" b="1"/>
              <a:t>customer</a:t>
            </a:r>
          </a:p>
        </p:txBody>
      </p:sp>
      <p:sp>
        <p:nvSpPr>
          <p:cNvPr id="38933" name="Rectangle 21"/>
          <p:cNvSpPr>
            <a:spLocks noChangeArrowheads="1"/>
          </p:cNvSpPr>
          <p:nvPr/>
        </p:nvSpPr>
        <p:spPr bwMode="auto">
          <a:xfrm>
            <a:off x="5903913" y="4673600"/>
            <a:ext cx="765175" cy="363538"/>
          </a:xfrm>
          <a:prstGeom prst="rect">
            <a:avLst/>
          </a:prstGeom>
          <a:noFill/>
          <a:ln w="12700">
            <a:noFill/>
            <a:miter lim="800000"/>
            <a:headEnd/>
            <a:tailEnd/>
          </a:ln>
        </p:spPr>
        <p:txBody>
          <a:bodyPr wrap="none" lIns="90488" tIns="44450" rIns="90488" bIns="44450">
            <a:spAutoFit/>
          </a:bodyPr>
          <a:lstStyle/>
          <a:p>
            <a:pPr eaLnBrk="0" hangingPunct="0"/>
            <a:r>
              <a:rPr lang="en-AU" b="1"/>
              <a:t>order</a:t>
            </a:r>
          </a:p>
        </p:txBody>
      </p:sp>
      <p:sp>
        <p:nvSpPr>
          <p:cNvPr id="38934" name="Rectangle 23"/>
          <p:cNvSpPr>
            <a:spLocks noChangeArrowheads="1"/>
          </p:cNvSpPr>
          <p:nvPr/>
        </p:nvSpPr>
        <p:spPr bwMode="auto">
          <a:xfrm>
            <a:off x="6286500" y="3436938"/>
            <a:ext cx="892175" cy="363537"/>
          </a:xfrm>
          <a:prstGeom prst="rect">
            <a:avLst/>
          </a:prstGeom>
          <a:noFill/>
          <a:ln w="12700">
            <a:noFill/>
            <a:miter lim="800000"/>
            <a:headEnd/>
            <a:tailEnd/>
          </a:ln>
        </p:spPr>
        <p:txBody>
          <a:bodyPr wrap="none" lIns="90488" tIns="44450" rIns="90488" bIns="44450">
            <a:spAutoFit/>
          </a:bodyPr>
          <a:lstStyle/>
          <a:p>
            <a:pPr eaLnBrk="0" hangingPunct="0"/>
            <a:r>
              <a:rPr lang="en-AU" b="1"/>
              <a:t>makes</a:t>
            </a:r>
          </a:p>
        </p:txBody>
      </p:sp>
      <p:sp>
        <p:nvSpPr>
          <p:cNvPr id="38935" name="Rectangle 24"/>
          <p:cNvSpPr>
            <a:spLocks noChangeArrowheads="1"/>
          </p:cNvSpPr>
          <p:nvPr/>
        </p:nvSpPr>
        <p:spPr bwMode="auto">
          <a:xfrm>
            <a:off x="495300" y="5418138"/>
            <a:ext cx="3673475" cy="912812"/>
          </a:xfrm>
          <a:prstGeom prst="rect">
            <a:avLst/>
          </a:prstGeom>
          <a:noFill/>
          <a:ln w="12700">
            <a:noFill/>
            <a:miter lim="800000"/>
            <a:headEnd/>
            <a:tailEnd/>
          </a:ln>
        </p:spPr>
        <p:txBody>
          <a:bodyPr wrap="none" lIns="90488" tIns="44450" rIns="90488" bIns="44450">
            <a:spAutoFit/>
          </a:bodyPr>
          <a:lstStyle/>
          <a:p>
            <a:pPr eaLnBrk="0" hangingPunct="0"/>
            <a:r>
              <a:rPr lang="en-AU" b="1"/>
              <a:t>a man may have zero, one or</a:t>
            </a:r>
          </a:p>
          <a:p>
            <a:pPr eaLnBrk="0" hangingPunct="0"/>
            <a:r>
              <a:rPr lang="en-AU" b="1"/>
              <a:t>many children, but a child must </a:t>
            </a:r>
          </a:p>
          <a:p>
            <a:pPr eaLnBrk="0" hangingPunct="0"/>
            <a:r>
              <a:rPr lang="en-AU" b="1"/>
              <a:t>have a father</a:t>
            </a:r>
          </a:p>
        </p:txBody>
      </p:sp>
      <p:sp>
        <p:nvSpPr>
          <p:cNvPr id="38936" name="Rectangle 25"/>
          <p:cNvSpPr>
            <a:spLocks noChangeArrowheads="1"/>
          </p:cNvSpPr>
          <p:nvPr/>
        </p:nvSpPr>
        <p:spPr bwMode="auto">
          <a:xfrm>
            <a:off x="4610100" y="5418138"/>
            <a:ext cx="3571875" cy="638175"/>
          </a:xfrm>
          <a:prstGeom prst="rect">
            <a:avLst/>
          </a:prstGeom>
          <a:noFill/>
          <a:ln w="12700">
            <a:noFill/>
            <a:miter lim="800000"/>
            <a:headEnd/>
            <a:tailEnd/>
          </a:ln>
        </p:spPr>
        <p:txBody>
          <a:bodyPr wrap="none" lIns="90488" tIns="44450" rIns="90488" bIns="44450">
            <a:spAutoFit/>
          </a:bodyPr>
          <a:lstStyle/>
          <a:p>
            <a:pPr eaLnBrk="0" hangingPunct="0"/>
            <a:r>
              <a:rPr lang="en-AU" b="1"/>
              <a:t>an order must have a customer</a:t>
            </a:r>
          </a:p>
          <a:p>
            <a:pPr eaLnBrk="0" hangingPunct="0"/>
            <a:r>
              <a:rPr lang="en-AU" b="1"/>
              <a:t>and vice versa</a:t>
            </a:r>
          </a:p>
        </p:txBody>
      </p:sp>
      <p:sp>
        <p:nvSpPr>
          <p:cNvPr id="38937" name="Rectangle 26"/>
          <p:cNvSpPr>
            <a:spLocks noChangeArrowheads="1"/>
          </p:cNvSpPr>
          <p:nvPr/>
        </p:nvSpPr>
        <p:spPr bwMode="auto">
          <a:xfrm>
            <a:off x="3162300" y="3871913"/>
            <a:ext cx="1533525" cy="393700"/>
          </a:xfrm>
          <a:prstGeom prst="rect">
            <a:avLst/>
          </a:prstGeom>
          <a:noFill/>
          <a:ln w="12700">
            <a:noFill/>
            <a:miter lim="800000"/>
            <a:headEnd/>
            <a:tailEnd/>
          </a:ln>
        </p:spPr>
        <p:txBody>
          <a:bodyPr wrap="none" lIns="90488" tIns="44450" rIns="90488" bIns="44450">
            <a:spAutoFit/>
          </a:bodyPr>
          <a:lstStyle/>
          <a:p>
            <a:pPr eaLnBrk="0" hangingPunct="0"/>
            <a:r>
              <a:rPr lang="en-AU" sz="2000" b="1"/>
              <a:t>crow’s foot</a:t>
            </a:r>
          </a:p>
        </p:txBody>
      </p:sp>
      <p:sp>
        <p:nvSpPr>
          <p:cNvPr id="38938" name="Line 27"/>
          <p:cNvSpPr>
            <a:spLocks noChangeShapeType="1"/>
          </p:cNvSpPr>
          <p:nvPr/>
        </p:nvSpPr>
        <p:spPr bwMode="auto">
          <a:xfrm flipH="1">
            <a:off x="2492375" y="4070350"/>
            <a:ext cx="685800" cy="304800"/>
          </a:xfrm>
          <a:prstGeom prst="line">
            <a:avLst/>
          </a:prstGeom>
          <a:noFill/>
          <a:ln w="12700">
            <a:solidFill>
              <a:schemeClr val="tx1"/>
            </a:solidFill>
            <a:round/>
            <a:headEnd/>
            <a:tailEnd type="triangle" w="med" len="med"/>
          </a:ln>
        </p:spPr>
        <p:txBody>
          <a:bodyPr/>
          <a:lstStyle/>
          <a:p>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1"/>
          </p:nvPr>
        </p:nvSpPr>
        <p:spPr>
          <a:xfrm>
            <a:off x="214313" y="2513013"/>
            <a:ext cx="8642350" cy="4681537"/>
          </a:xfrm>
        </p:spPr>
        <p:txBody>
          <a:bodyPr lIns="90488" tIns="44450" rIns="90488" bIns="44450"/>
          <a:lstStyle/>
          <a:p>
            <a:pPr>
              <a:buFont typeface="Wingdings" pitchFamily="2" charset="2"/>
              <a:buNone/>
            </a:pPr>
            <a:r>
              <a:rPr lang="en-AU" sz="2800" u="sng" smtClean="0"/>
              <a:t>No many-to-many relationships</a:t>
            </a:r>
            <a:endParaRPr lang="en-AU" sz="2800" smtClean="0"/>
          </a:p>
          <a:p>
            <a:r>
              <a:rPr lang="en-AU" sz="2800" smtClean="0"/>
              <a:t>Many-to-many relationships cannot be implemented directly onto a relational database without breaking the rules of an entity (i.e. that it must be simple)</a:t>
            </a:r>
          </a:p>
          <a:p>
            <a:r>
              <a:rPr lang="en-AU" sz="2800" smtClean="0"/>
              <a:t>Using a standard transform, the many-to-many can be eliminated by adding an intermediate entity as we did for the marks object in a previous lecture.</a:t>
            </a:r>
          </a:p>
          <a:p>
            <a:pPr>
              <a:buFont typeface="Wingdings" pitchFamily="2" charset="2"/>
              <a:buNone/>
            </a:pPr>
            <a:endParaRPr lang="en-AU" sz="2800" smtClean="0"/>
          </a:p>
        </p:txBody>
      </p:sp>
      <p:sp>
        <p:nvSpPr>
          <p:cNvPr id="39939" name="Rectangle 3"/>
          <p:cNvSpPr>
            <a:spLocks noChangeArrowheads="1"/>
          </p:cNvSpPr>
          <p:nvPr/>
        </p:nvSpPr>
        <p:spPr bwMode="auto">
          <a:xfrm>
            <a:off x="142875" y="785813"/>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The Logical Relational Data Model</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796925" y="2349500"/>
            <a:ext cx="7162800" cy="4114800"/>
          </a:xfrm>
        </p:spPr>
        <p:txBody>
          <a:bodyPr lIns="90488" tIns="44450" rIns="90488" bIns="44450"/>
          <a:lstStyle/>
          <a:p>
            <a:pPr>
              <a:buFont typeface="Wingdings" pitchFamily="2" charset="2"/>
              <a:buNone/>
            </a:pPr>
            <a:r>
              <a:rPr lang="en-AU" u="sng" smtClean="0"/>
              <a:t>One to one relationships can always be merged</a:t>
            </a:r>
          </a:p>
          <a:p>
            <a:pPr>
              <a:buFont typeface="Wingdings" pitchFamily="2" charset="2"/>
              <a:buNone/>
            </a:pPr>
            <a:r>
              <a:rPr lang="en-AU" smtClean="0"/>
              <a:t>There are three situations:</a:t>
            </a:r>
          </a:p>
          <a:p>
            <a:pPr>
              <a:buFont typeface="Wingdings" pitchFamily="2" charset="2"/>
              <a:buNone/>
            </a:pPr>
            <a:r>
              <a:rPr lang="en-AU" smtClean="0"/>
              <a:t> </a:t>
            </a:r>
          </a:p>
          <a:p>
            <a:pPr>
              <a:buFont typeface="Wingdings" pitchFamily="2" charset="2"/>
              <a:buNone/>
            </a:pPr>
            <a:endParaRPr lang="en-AU" smtClean="0"/>
          </a:p>
          <a:p>
            <a:pPr>
              <a:buFont typeface="Wingdings" pitchFamily="2" charset="2"/>
              <a:buNone/>
            </a:pPr>
            <a:endParaRPr lang="en-AU" smtClean="0"/>
          </a:p>
        </p:txBody>
      </p:sp>
      <p:sp>
        <p:nvSpPr>
          <p:cNvPr id="40963" name="Rectangle 3"/>
          <p:cNvSpPr>
            <a:spLocks noChangeArrowheads="1"/>
          </p:cNvSpPr>
          <p:nvPr/>
        </p:nvSpPr>
        <p:spPr bwMode="auto">
          <a:xfrm>
            <a:off x="214313" y="785813"/>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The Logical Relational Data Model</a:t>
            </a:r>
          </a:p>
        </p:txBody>
      </p:sp>
      <p:sp>
        <p:nvSpPr>
          <p:cNvPr id="40964" name="Rectangle 4"/>
          <p:cNvSpPr>
            <a:spLocks noChangeArrowheads="1"/>
          </p:cNvSpPr>
          <p:nvPr/>
        </p:nvSpPr>
        <p:spPr bwMode="auto">
          <a:xfrm>
            <a:off x="1565275" y="4260850"/>
            <a:ext cx="13589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0965" name="Rectangle 5"/>
          <p:cNvSpPr>
            <a:spLocks noChangeArrowheads="1"/>
          </p:cNvSpPr>
          <p:nvPr/>
        </p:nvSpPr>
        <p:spPr bwMode="auto">
          <a:xfrm>
            <a:off x="4537075" y="4260850"/>
            <a:ext cx="13589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0966" name="Line 6"/>
          <p:cNvSpPr>
            <a:spLocks noChangeShapeType="1"/>
          </p:cNvSpPr>
          <p:nvPr/>
        </p:nvSpPr>
        <p:spPr bwMode="auto">
          <a:xfrm>
            <a:off x="2930525" y="4635500"/>
            <a:ext cx="1600200" cy="0"/>
          </a:xfrm>
          <a:prstGeom prst="line">
            <a:avLst/>
          </a:prstGeom>
          <a:noFill/>
          <a:ln w="12700">
            <a:solidFill>
              <a:schemeClr val="tx1"/>
            </a:solidFill>
            <a:round/>
            <a:headEnd/>
            <a:tailEnd/>
          </a:ln>
        </p:spPr>
        <p:txBody>
          <a:bodyPr/>
          <a:lstStyle/>
          <a:p>
            <a:endParaRPr lang="en-US"/>
          </a:p>
        </p:txBody>
      </p:sp>
      <p:sp>
        <p:nvSpPr>
          <p:cNvPr id="40967" name="Line 7"/>
          <p:cNvSpPr>
            <a:spLocks noChangeShapeType="1"/>
          </p:cNvSpPr>
          <p:nvPr/>
        </p:nvSpPr>
        <p:spPr bwMode="auto">
          <a:xfrm>
            <a:off x="3006725" y="4559300"/>
            <a:ext cx="0" cy="152400"/>
          </a:xfrm>
          <a:prstGeom prst="line">
            <a:avLst/>
          </a:prstGeom>
          <a:noFill/>
          <a:ln w="12700">
            <a:solidFill>
              <a:schemeClr val="tx1"/>
            </a:solidFill>
            <a:round/>
            <a:headEnd/>
            <a:tailEnd/>
          </a:ln>
        </p:spPr>
        <p:txBody>
          <a:bodyPr/>
          <a:lstStyle/>
          <a:p>
            <a:endParaRPr lang="en-US"/>
          </a:p>
        </p:txBody>
      </p:sp>
      <p:sp>
        <p:nvSpPr>
          <p:cNvPr id="40968" name="Line 8"/>
          <p:cNvSpPr>
            <a:spLocks noChangeShapeType="1"/>
          </p:cNvSpPr>
          <p:nvPr/>
        </p:nvSpPr>
        <p:spPr bwMode="auto">
          <a:xfrm>
            <a:off x="4378325" y="4559300"/>
            <a:ext cx="0" cy="152400"/>
          </a:xfrm>
          <a:prstGeom prst="line">
            <a:avLst/>
          </a:prstGeom>
          <a:noFill/>
          <a:ln w="12700">
            <a:solidFill>
              <a:schemeClr val="tx1"/>
            </a:solidFill>
            <a:round/>
            <a:headEnd/>
            <a:tailEnd/>
          </a:ln>
        </p:spPr>
        <p:txBody>
          <a:bodyPr/>
          <a:lstStyle/>
          <a:p>
            <a:endParaRPr lang="en-US"/>
          </a:p>
        </p:txBody>
      </p:sp>
      <p:sp>
        <p:nvSpPr>
          <p:cNvPr id="40969" name="Rectangle 9"/>
          <p:cNvSpPr>
            <a:spLocks noChangeArrowheads="1"/>
          </p:cNvSpPr>
          <p:nvPr/>
        </p:nvSpPr>
        <p:spPr bwMode="auto">
          <a:xfrm>
            <a:off x="1085850" y="5449888"/>
            <a:ext cx="7170738" cy="641350"/>
          </a:xfrm>
          <a:prstGeom prst="rect">
            <a:avLst/>
          </a:prstGeom>
          <a:noFill/>
          <a:ln w="12700">
            <a:noFill/>
            <a:miter lim="800000"/>
            <a:headEnd/>
            <a:tailEnd/>
          </a:ln>
        </p:spPr>
        <p:txBody>
          <a:bodyPr wrap="none" lIns="90488" tIns="44450" rIns="90488" bIns="44450">
            <a:spAutoFit/>
          </a:bodyPr>
          <a:lstStyle/>
          <a:p>
            <a:pPr eaLnBrk="0" hangingPunct="0"/>
            <a:r>
              <a:rPr lang="en-AU" b="1"/>
              <a:t>This means that there will always be entries in each tuple of the </a:t>
            </a:r>
          </a:p>
          <a:p>
            <a:pPr eaLnBrk="0" hangingPunct="0"/>
            <a:r>
              <a:rPr lang="en-AU" b="1"/>
              <a:t>merged entity.  The key could be the original key of either entity.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AU" smtClean="0">
                <a:latin typeface="Arial Narrow" pitchFamily="-65" charset="0"/>
              </a:rPr>
              <a:t>Introduction</a:t>
            </a:r>
          </a:p>
        </p:txBody>
      </p:sp>
      <p:sp>
        <p:nvSpPr>
          <p:cNvPr id="6147" name="Rectangle 4"/>
          <p:cNvSpPr>
            <a:spLocks noChangeArrowheads="1"/>
          </p:cNvSpPr>
          <p:nvPr/>
        </p:nvSpPr>
        <p:spPr bwMode="auto">
          <a:xfrm>
            <a:off x="1042988" y="1916113"/>
            <a:ext cx="2592387" cy="3025775"/>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148" name="Rectangle 5"/>
          <p:cNvSpPr>
            <a:spLocks noChangeArrowheads="1"/>
          </p:cNvSpPr>
          <p:nvPr/>
        </p:nvSpPr>
        <p:spPr bwMode="auto">
          <a:xfrm>
            <a:off x="1763713" y="2565400"/>
            <a:ext cx="863600" cy="50323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149" name="Rectangle 6"/>
          <p:cNvSpPr>
            <a:spLocks noChangeArrowheads="1"/>
          </p:cNvSpPr>
          <p:nvPr/>
        </p:nvSpPr>
        <p:spPr bwMode="auto">
          <a:xfrm>
            <a:off x="1979613" y="3789363"/>
            <a:ext cx="863600" cy="503237"/>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150" name="AutoShape 7"/>
          <p:cNvSpPr>
            <a:spLocks noChangeArrowheads="1"/>
          </p:cNvSpPr>
          <p:nvPr/>
        </p:nvSpPr>
        <p:spPr bwMode="auto">
          <a:xfrm>
            <a:off x="2195513" y="3357563"/>
            <a:ext cx="288925" cy="142875"/>
          </a:xfrm>
          <a:prstGeom prst="flowChartDecision">
            <a:avLst/>
          </a:prstGeom>
          <a:solidFill>
            <a:schemeClr val="accent1"/>
          </a:solidFill>
          <a:ln w="12700">
            <a:solidFill>
              <a:schemeClr val="tx1"/>
            </a:solidFill>
            <a:miter lim="800000"/>
            <a:headEnd/>
            <a:tailEnd/>
          </a:ln>
        </p:spPr>
        <p:txBody>
          <a:bodyPr wrap="none" anchor="ctr"/>
          <a:lstStyle/>
          <a:p>
            <a:endParaRPr lang="en-US"/>
          </a:p>
        </p:txBody>
      </p:sp>
      <p:sp>
        <p:nvSpPr>
          <p:cNvPr id="6151" name="Line 8"/>
          <p:cNvSpPr>
            <a:spLocks noChangeShapeType="1"/>
          </p:cNvSpPr>
          <p:nvPr/>
        </p:nvSpPr>
        <p:spPr bwMode="auto">
          <a:xfrm>
            <a:off x="2268538" y="3068638"/>
            <a:ext cx="71437" cy="288925"/>
          </a:xfrm>
          <a:prstGeom prst="line">
            <a:avLst/>
          </a:prstGeom>
          <a:noFill/>
          <a:ln w="12700">
            <a:solidFill>
              <a:schemeClr val="tx1"/>
            </a:solidFill>
            <a:round/>
            <a:headEnd/>
            <a:tailEnd/>
          </a:ln>
        </p:spPr>
        <p:txBody>
          <a:bodyPr/>
          <a:lstStyle/>
          <a:p>
            <a:endParaRPr lang="en-US"/>
          </a:p>
        </p:txBody>
      </p:sp>
      <p:sp>
        <p:nvSpPr>
          <p:cNvPr id="6152" name="Line 9"/>
          <p:cNvSpPr>
            <a:spLocks noChangeShapeType="1"/>
          </p:cNvSpPr>
          <p:nvPr/>
        </p:nvSpPr>
        <p:spPr bwMode="auto">
          <a:xfrm flipV="1">
            <a:off x="2339975" y="3500438"/>
            <a:ext cx="0" cy="288925"/>
          </a:xfrm>
          <a:prstGeom prst="line">
            <a:avLst/>
          </a:prstGeom>
          <a:noFill/>
          <a:ln w="12700">
            <a:solidFill>
              <a:schemeClr val="tx1"/>
            </a:solidFill>
            <a:round/>
            <a:headEnd/>
            <a:tailEnd/>
          </a:ln>
        </p:spPr>
        <p:txBody>
          <a:bodyPr/>
          <a:lstStyle/>
          <a:p>
            <a:endParaRPr lang="en-US"/>
          </a:p>
        </p:txBody>
      </p:sp>
      <p:sp>
        <p:nvSpPr>
          <p:cNvPr id="6153" name="Rectangle 10"/>
          <p:cNvSpPr>
            <a:spLocks noChangeArrowheads="1"/>
          </p:cNvSpPr>
          <p:nvPr/>
        </p:nvSpPr>
        <p:spPr bwMode="auto">
          <a:xfrm>
            <a:off x="5651500" y="1916113"/>
            <a:ext cx="2449513" cy="295275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154" name="Rectangle 11"/>
          <p:cNvSpPr>
            <a:spLocks noChangeArrowheads="1"/>
          </p:cNvSpPr>
          <p:nvPr/>
        </p:nvSpPr>
        <p:spPr bwMode="auto">
          <a:xfrm>
            <a:off x="6443663" y="2133600"/>
            <a:ext cx="720725" cy="4318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155" name="Rectangle 12"/>
          <p:cNvSpPr>
            <a:spLocks noChangeArrowheads="1"/>
          </p:cNvSpPr>
          <p:nvPr/>
        </p:nvSpPr>
        <p:spPr bwMode="auto">
          <a:xfrm>
            <a:off x="6156325" y="3141663"/>
            <a:ext cx="720725" cy="4318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156" name="Rectangle 13"/>
          <p:cNvSpPr>
            <a:spLocks noChangeArrowheads="1"/>
          </p:cNvSpPr>
          <p:nvPr/>
        </p:nvSpPr>
        <p:spPr bwMode="auto">
          <a:xfrm>
            <a:off x="6877050" y="4076700"/>
            <a:ext cx="720725" cy="4318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157" name="Line 14"/>
          <p:cNvSpPr>
            <a:spLocks noChangeShapeType="1"/>
          </p:cNvSpPr>
          <p:nvPr/>
        </p:nvSpPr>
        <p:spPr bwMode="auto">
          <a:xfrm flipH="1">
            <a:off x="6443663" y="2565400"/>
            <a:ext cx="360362" cy="576263"/>
          </a:xfrm>
          <a:prstGeom prst="line">
            <a:avLst/>
          </a:prstGeom>
          <a:noFill/>
          <a:ln w="12700">
            <a:solidFill>
              <a:schemeClr val="tx1"/>
            </a:solidFill>
            <a:round/>
            <a:headEnd/>
            <a:tailEnd/>
          </a:ln>
        </p:spPr>
        <p:txBody>
          <a:bodyPr/>
          <a:lstStyle/>
          <a:p>
            <a:endParaRPr lang="en-US"/>
          </a:p>
        </p:txBody>
      </p:sp>
      <p:sp>
        <p:nvSpPr>
          <p:cNvPr id="6158" name="Line 15"/>
          <p:cNvSpPr>
            <a:spLocks noChangeShapeType="1"/>
          </p:cNvSpPr>
          <p:nvPr/>
        </p:nvSpPr>
        <p:spPr bwMode="auto">
          <a:xfrm>
            <a:off x="6732588" y="3573463"/>
            <a:ext cx="431800" cy="503237"/>
          </a:xfrm>
          <a:prstGeom prst="line">
            <a:avLst/>
          </a:prstGeom>
          <a:noFill/>
          <a:ln w="12700">
            <a:solidFill>
              <a:schemeClr val="tx1"/>
            </a:solidFill>
            <a:round/>
            <a:headEnd/>
            <a:tailEnd/>
          </a:ln>
        </p:spPr>
        <p:txBody>
          <a:bodyPr/>
          <a:lstStyle/>
          <a:p>
            <a:endParaRPr lang="en-US"/>
          </a:p>
        </p:txBody>
      </p:sp>
      <p:sp>
        <p:nvSpPr>
          <p:cNvPr id="6159" name="Text Box 16"/>
          <p:cNvSpPr txBox="1">
            <a:spLocks noChangeArrowheads="1"/>
          </p:cNvSpPr>
          <p:nvPr/>
        </p:nvSpPr>
        <p:spPr bwMode="auto">
          <a:xfrm>
            <a:off x="1166813" y="5321300"/>
            <a:ext cx="1339850" cy="915988"/>
          </a:xfrm>
          <a:prstGeom prst="rect">
            <a:avLst/>
          </a:prstGeom>
          <a:noFill/>
          <a:ln w="12700">
            <a:noFill/>
            <a:miter lim="800000"/>
            <a:headEnd/>
            <a:tailEnd/>
          </a:ln>
        </p:spPr>
        <p:txBody>
          <a:bodyPr wrap="none">
            <a:spAutoFit/>
          </a:bodyPr>
          <a:lstStyle/>
          <a:p>
            <a:r>
              <a:rPr lang="en-AU"/>
              <a:t>Conceptual</a:t>
            </a:r>
          </a:p>
          <a:p>
            <a:r>
              <a:rPr lang="en-AU"/>
              <a:t>object</a:t>
            </a:r>
          </a:p>
          <a:p>
            <a:r>
              <a:rPr lang="en-AU"/>
              <a:t>model</a:t>
            </a:r>
          </a:p>
        </p:txBody>
      </p:sp>
      <p:sp>
        <p:nvSpPr>
          <p:cNvPr id="6160" name="Text Box 17"/>
          <p:cNvSpPr txBox="1">
            <a:spLocks noChangeArrowheads="1"/>
          </p:cNvSpPr>
          <p:nvPr/>
        </p:nvSpPr>
        <p:spPr bwMode="auto">
          <a:xfrm>
            <a:off x="5940425" y="5373688"/>
            <a:ext cx="1898650" cy="641350"/>
          </a:xfrm>
          <a:prstGeom prst="rect">
            <a:avLst/>
          </a:prstGeom>
          <a:noFill/>
          <a:ln w="12700">
            <a:noFill/>
            <a:miter lim="800000"/>
            <a:headEnd/>
            <a:tailEnd/>
          </a:ln>
        </p:spPr>
        <p:txBody>
          <a:bodyPr wrap="none">
            <a:spAutoFit/>
          </a:bodyPr>
          <a:lstStyle/>
          <a:p>
            <a:r>
              <a:rPr lang="en-AU"/>
              <a:t>Logical relational</a:t>
            </a:r>
          </a:p>
          <a:p>
            <a:r>
              <a:rPr lang="en-AU"/>
              <a:t>data model</a:t>
            </a:r>
          </a:p>
        </p:txBody>
      </p:sp>
      <p:sp>
        <p:nvSpPr>
          <p:cNvPr id="6161" name="AutoShape 18"/>
          <p:cNvSpPr>
            <a:spLocks noChangeArrowheads="1"/>
          </p:cNvSpPr>
          <p:nvPr/>
        </p:nvSpPr>
        <p:spPr bwMode="auto">
          <a:xfrm>
            <a:off x="4211638" y="3213100"/>
            <a:ext cx="1081087" cy="576263"/>
          </a:xfrm>
          <a:prstGeom prst="rightArrow">
            <a:avLst>
              <a:gd name="adj1" fmla="val 50000"/>
              <a:gd name="adj2" fmla="val 46901"/>
            </a:avLst>
          </a:prstGeom>
          <a:solidFill>
            <a:schemeClr val="accent1"/>
          </a:solidFill>
          <a:ln w="12700">
            <a:solidFill>
              <a:schemeClr val="tx1"/>
            </a:solidFill>
            <a:miter lim="800000"/>
            <a:headEnd/>
            <a:tailEnd/>
          </a:ln>
        </p:spPr>
        <p:txBody>
          <a:bodyPr wrap="none" anchor="ctr"/>
          <a:lstStyle/>
          <a:p>
            <a:endParaRPr lang="en-US"/>
          </a:p>
        </p:txBody>
      </p:sp>
      <p:sp>
        <p:nvSpPr>
          <p:cNvPr id="6162" name="Text Box 19"/>
          <p:cNvSpPr txBox="1">
            <a:spLocks noChangeArrowheads="1"/>
          </p:cNvSpPr>
          <p:nvPr/>
        </p:nvSpPr>
        <p:spPr bwMode="auto">
          <a:xfrm>
            <a:off x="4119563" y="3808413"/>
            <a:ext cx="1149350" cy="366712"/>
          </a:xfrm>
          <a:prstGeom prst="rect">
            <a:avLst/>
          </a:prstGeom>
          <a:noFill/>
          <a:ln w="12700">
            <a:noFill/>
            <a:miter lim="800000"/>
            <a:headEnd/>
            <a:tailEnd/>
          </a:ln>
        </p:spPr>
        <p:txBody>
          <a:bodyPr wrap="none">
            <a:spAutoFit/>
          </a:bodyPr>
          <a:lstStyle/>
          <a:p>
            <a:r>
              <a:rPr lang="en-AU"/>
              <a:t>transform</a:t>
            </a:r>
          </a:p>
        </p:txBody>
      </p:sp>
      <p:sp>
        <p:nvSpPr>
          <p:cNvPr id="6163" name="Line 20"/>
          <p:cNvSpPr>
            <a:spLocks noChangeShapeType="1"/>
          </p:cNvSpPr>
          <p:nvPr/>
        </p:nvSpPr>
        <p:spPr bwMode="auto">
          <a:xfrm>
            <a:off x="6516688" y="2997200"/>
            <a:ext cx="71437" cy="144463"/>
          </a:xfrm>
          <a:prstGeom prst="line">
            <a:avLst/>
          </a:prstGeom>
          <a:noFill/>
          <a:ln w="12700">
            <a:solidFill>
              <a:schemeClr val="tx1"/>
            </a:solidFill>
            <a:round/>
            <a:headEnd/>
            <a:tailEnd/>
          </a:ln>
        </p:spPr>
        <p:txBody>
          <a:bodyPr/>
          <a:lstStyle/>
          <a:p>
            <a:endParaRPr lang="en-US"/>
          </a:p>
        </p:txBody>
      </p:sp>
      <p:sp>
        <p:nvSpPr>
          <p:cNvPr id="6164" name="Line 21"/>
          <p:cNvSpPr>
            <a:spLocks noChangeShapeType="1"/>
          </p:cNvSpPr>
          <p:nvPr/>
        </p:nvSpPr>
        <p:spPr bwMode="auto">
          <a:xfrm flipH="1">
            <a:off x="7019925" y="3933825"/>
            <a:ext cx="73025" cy="142875"/>
          </a:xfrm>
          <a:prstGeom prst="line">
            <a:avLst/>
          </a:prstGeom>
          <a:noFill/>
          <a:ln w="12700">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384300" y="2225675"/>
            <a:ext cx="13589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1987" name="Rectangle 3"/>
          <p:cNvSpPr>
            <a:spLocks noChangeArrowheads="1"/>
          </p:cNvSpPr>
          <p:nvPr/>
        </p:nvSpPr>
        <p:spPr bwMode="auto">
          <a:xfrm>
            <a:off x="4356100" y="2225675"/>
            <a:ext cx="13589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1988" name="Line 4"/>
          <p:cNvSpPr>
            <a:spLocks noChangeShapeType="1"/>
          </p:cNvSpPr>
          <p:nvPr/>
        </p:nvSpPr>
        <p:spPr bwMode="auto">
          <a:xfrm>
            <a:off x="2749550" y="2600325"/>
            <a:ext cx="1600200" cy="0"/>
          </a:xfrm>
          <a:prstGeom prst="line">
            <a:avLst/>
          </a:prstGeom>
          <a:noFill/>
          <a:ln w="12700">
            <a:solidFill>
              <a:schemeClr val="tx1"/>
            </a:solidFill>
            <a:round/>
            <a:headEnd/>
            <a:tailEnd/>
          </a:ln>
        </p:spPr>
        <p:txBody>
          <a:bodyPr/>
          <a:lstStyle/>
          <a:p>
            <a:endParaRPr lang="en-US"/>
          </a:p>
        </p:txBody>
      </p:sp>
      <p:sp>
        <p:nvSpPr>
          <p:cNvPr id="41989" name="Line 5"/>
          <p:cNvSpPr>
            <a:spLocks noChangeShapeType="1"/>
          </p:cNvSpPr>
          <p:nvPr/>
        </p:nvSpPr>
        <p:spPr bwMode="auto">
          <a:xfrm>
            <a:off x="2825750" y="2524125"/>
            <a:ext cx="0" cy="152400"/>
          </a:xfrm>
          <a:prstGeom prst="line">
            <a:avLst/>
          </a:prstGeom>
          <a:noFill/>
          <a:ln w="12700">
            <a:solidFill>
              <a:schemeClr val="tx1"/>
            </a:solidFill>
            <a:round/>
            <a:headEnd/>
            <a:tailEnd/>
          </a:ln>
        </p:spPr>
        <p:txBody>
          <a:bodyPr/>
          <a:lstStyle/>
          <a:p>
            <a:endParaRPr lang="en-US"/>
          </a:p>
        </p:txBody>
      </p:sp>
      <p:sp>
        <p:nvSpPr>
          <p:cNvPr id="41990" name="Rectangle 6"/>
          <p:cNvSpPr>
            <a:spLocks noChangeArrowheads="1"/>
          </p:cNvSpPr>
          <p:nvPr/>
        </p:nvSpPr>
        <p:spPr bwMode="auto">
          <a:xfrm>
            <a:off x="1406525" y="3651250"/>
            <a:ext cx="13589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1991" name="Rectangle 7"/>
          <p:cNvSpPr>
            <a:spLocks noChangeArrowheads="1"/>
          </p:cNvSpPr>
          <p:nvPr/>
        </p:nvSpPr>
        <p:spPr bwMode="auto">
          <a:xfrm>
            <a:off x="4378325" y="3651250"/>
            <a:ext cx="13589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1992" name="Line 8"/>
          <p:cNvSpPr>
            <a:spLocks noChangeShapeType="1"/>
          </p:cNvSpPr>
          <p:nvPr/>
        </p:nvSpPr>
        <p:spPr bwMode="auto">
          <a:xfrm>
            <a:off x="2771775" y="4025900"/>
            <a:ext cx="1600200" cy="0"/>
          </a:xfrm>
          <a:prstGeom prst="line">
            <a:avLst/>
          </a:prstGeom>
          <a:noFill/>
          <a:ln w="12700">
            <a:solidFill>
              <a:schemeClr val="tx1"/>
            </a:solidFill>
            <a:round/>
            <a:headEnd/>
            <a:tailEnd/>
          </a:ln>
        </p:spPr>
        <p:txBody>
          <a:bodyPr/>
          <a:lstStyle/>
          <a:p>
            <a:endParaRPr lang="en-US"/>
          </a:p>
        </p:txBody>
      </p:sp>
      <p:sp>
        <p:nvSpPr>
          <p:cNvPr id="41993" name="Line 9"/>
          <p:cNvSpPr>
            <a:spLocks noChangeShapeType="1"/>
          </p:cNvSpPr>
          <p:nvPr/>
        </p:nvSpPr>
        <p:spPr bwMode="auto">
          <a:xfrm>
            <a:off x="4219575" y="3949700"/>
            <a:ext cx="0" cy="152400"/>
          </a:xfrm>
          <a:prstGeom prst="line">
            <a:avLst/>
          </a:prstGeom>
          <a:noFill/>
          <a:ln w="12700">
            <a:solidFill>
              <a:schemeClr val="tx1"/>
            </a:solidFill>
            <a:round/>
            <a:headEnd/>
            <a:tailEnd/>
          </a:ln>
        </p:spPr>
        <p:txBody>
          <a:bodyPr/>
          <a:lstStyle/>
          <a:p>
            <a:endParaRPr lang="en-US"/>
          </a:p>
        </p:txBody>
      </p:sp>
      <p:sp>
        <p:nvSpPr>
          <p:cNvPr id="41994" name="Oval 10"/>
          <p:cNvSpPr>
            <a:spLocks noChangeArrowheads="1"/>
          </p:cNvSpPr>
          <p:nvPr/>
        </p:nvSpPr>
        <p:spPr bwMode="auto">
          <a:xfrm>
            <a:off x="4127500" y="2530475"/>
            <a:ext cx="63500"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1995" name="Oval 11"/>
          <p:cNvSpPr>
            <a:spLocks noChangeArrowheads="1"/>
          </p:cNvSpPr>
          <p:nvPr/>
        </p:nvSpPr>
        <p:spPr bwMode="auto">
          <a:xfrm>
            <a:off x="2930525" y="3956050"/>
            <a:ext cx="63500"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1996" name="Rectangle 12"/>
          <p:cNvSpPr>
            <a:spLocks noChangeArrowheads="1"/>
          </p:cNvSpPr>
          <p:nvPr/>
        </p:nvSpPr>
        <p:spPr bwMode="auto">
          <a:xfrm>
            <a:off x="0" y="785813"/>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The Logical Relational Data Model</a:t>
            </a:r>
          </a:p>
        </p:txBody>
      </p:sp>
      <p:sp>
        <p:nvSpPr>
          <p:cNvPr id="41997" name="Rectangle 13"/>
          <p:cNvSpPr>
            <a:spLocks noChangeArrowheads="1"/>
          </p:cNvSpPr>
          <p:nvPr/>
        </p:nvSpPr>
        <p:spPr bwMode="auto">
          <a:xfrm>
            <a:off x="3419475" y="3162300"/>
            <a:ext cx="523875" cy="363538"/>
          </a:xfrm>
          <a:prstGeom prst="rect">
            <a:avLst/>
          </a:prstGeom>
          <a:noFill/>
          <a:ln w="12700">
            <a:noFill/>
            <a:miter lim="800000"/>
            <a:headEnd/>
            <a:tailEnd/>
          </a:ln>
        </p:spPr>
        <p:txBody>
          <a:bodyPr wrap="none" lIns="90488" tIns="44450" rIns="90488" bIns="44450">
            <a:spAutoFit/>
          </a:bodyPr>
          <a:lstStyle/>
          <a:p>
            <a:pPr eaLnBrk="0" hangingPunct="0"/>
            <a:r>
              <a:rPr lang="en-AU" b="1"/>
              <a:t>OR</a:t>
            </a:r>
          </a:p>
        </p:txBody>
      </p:sp>
      <p:sp>
        <p:nvSpPr>
          <p:cNvPr id="41998" name="Rectangle 14"/>
          <p:cNvSpPr>
            <a:spLocks noChangeArrowheads="1"/>
          </p:cNvSpPr>
          <p:nvPr/>
        </p:nvSpPr>
        <p:spPr bwMode="auto">
          <a:xfrm>
            <a:off x="395288" y="4746625"/>
            <a:ext cx="8321675" cy="1187450"/>
          </a:xfrm>
          <a:prstGeom prst="rect">
            <a:avLst/>
          </a:prstGeom>
          <a:noFill/>
          <a:ln w="12700">
            <a:noFill/>
            <a:miter lim="800000"/>
            <a:headEnd/>
            <a:tailEnd/>
          </a:ln>
        </p:spPr>
        <p:txBody>
          <a:bodyPr wrap="none" lIns="90488" tIns="44450" rIns="90488" bIns="44450">
            <a:spAutoFit/>
          </a:bodyPr>
          <a:lstStyle/>
          <a:p>
            <a:pPr eaLnBrk="0" hangingPunct="0"/>
            <a:r>
              <a:rPr lang="en-AU" b="1"/>
              <a:t>Here some tuples will be ‘null’ ie contain no value (as distinct from blanks)</a:t>
            </a:r>
          </a:p>
          <a:p>
            <a:pPr eaLnBrk="0" hangingPunct="0"/>
            <a:r>
              <a:rPr lang="en-AU" b="1"/>
              <a:t>Note that the attributes of a key may never contain null values.  So choose </a:t>
            </a:r>
          </a:p>
          <a:p>
            <a:pPr eaLnBrk="0" hangingPunct="0"/>
            <a:r>
              <a:rPr lang="en-AU" b="1"/>
              <a:t>a key from the entity on the mandatory side.   In business situations, it is </a:t>
            </a:r>
          </a:p>
          <a:p>
            <a:pPr eaLnBrk="0" hangingPunct="0"/>
            <a:r>
              <a:rPr lang="en-AU" b="1"/>
              <a:t>often the case that the null side entity is created after the mandatory one.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285750" y="642938"/>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The Logical Relational Data Model</a:t>
            </a:r>
          </a:p>
        </p:txBody>
      </p:sp>
      <p:sp>
        <p:nvSpPr>
          <p:cNvPr id="43011" name="Rectangle 3"/>
          <p:cNvSpPr>
            <a:spLocks noChangeArrowheads="1"/>
          </p:cNvSpPr>
          <p:nvPr/>
        </p:nvSpPr>
        <p:spPr bwMode="auto">
          <a:xfrm>
            <a:off x="2322513" y="2289175"/>
            <a:ext cx="13589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3012" name="Rectangle 4"/>
          <p:cNvSpPr>
            <a:spLocks noChangeArrowheads="1"/>
          </p:cNvSpPr>
          <p:nvPr/>
        </p:nvSpPr>
        <p:spPr bwMode="auto">
          <a:xfrm>
            <a:off x="5294313" y="2289175"/>
            <a:ext cx="13589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3013" name="Line 5"/>
          <p:cNvSpPr>
            <a:spLocks noChangeShapeType="1"/>
          </p:cNvSpPr>
          <p:nvPr/>
        </p:nvSpPr>
        <p:spPr bwMode="auto">
          <a:xfrm>
            <a:off x="3687763" y="2663825"/>
            <a:ext cx="1600200" cy="0"/>
          </a:xfrm>
          <a:prstGeom prst="line">
            <a:avLst/>
          </a:prstGeom>
          <a:noFill/>
          <a:ln w="12700">
            <a:solidFill>
              <a:schemeClr val="tx1"/>
            </a:solidFill>
            <a:round/>
            <a:headEnd/>
            <a:tailEnd/>
          </a:ln>
        </p:spPr>
        <p:txBody>
          <a:bodyPr/>
          <a:lstStyle/>
          <a:p>
            <a:endParaRPr lang="en-US"/>
          </a:p>
        </p:txBody>
      </p:sp>
      <p:sp>
        <p:nvSpPr>
          <p:cNvPr id="43014" name="Oval 6"/>
          <p:cNvSpPr>
            <a:spLocks noChangeArrowheads="1"/>
          </p:cNvSpPr>
          <p:nvPr/>
        </p:nvSpPr>
        <p:spPr bwMode="auto">
          <a:xfrm>
            <a:off x="5065713" y="2593975"/>
            <a:ext cx="63500"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3015" name="Oval 7"/>
          <p:cNvSpPr>
            <a:spLocks noChangeArrowheads="1"/>
          </p:cNvSpPr>
          <p:nvPr/>
        </p:nvSpPr>
        <p:spPr bwMode="auto">
          <a:xfrm>
            <a:off x="3846513" y="2593975"/>
            <a:ext cx="63500"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3016" name="Rectangle 8"/>
          <p:cNvSpPr>
            <a:spLocks noChangeArrowheads="1"/>
          </p:cNvSpPr>
          <p:nvPr/>
        </p:nvSpPr>
        <p:spPr bwMode="auto">
          <a:xfrm>
            <a:off x="1004888" y="3249613"/>
            <a:ext cx="7335837" cy="1465262"/>
          </a:xfrm>
          <a:prstGeom prst="rect">
            <a:avLst/>
          </a:prstGeom>
          <a:noFill/>
          <a:ln w="12700">
            <a:noFill/>
            <a:miter lim="800000"/>
            <a:headEnd/>
            <a:tailEnd/>
          </a:ln>
        </p:spPr>
        <p:txBody>
          <a:bodyPr wrap="none" lIns="90488" tIns="44450" rIns="90488" bIns="44450">
            <a:spAutoFit/>
          </a:bodyPr>
          <a:lstStyle/>
          <a:p>
            <a:pPr eaLnBrk="0" hangingPunct="0"/>
            <a:r>
              <a:rPr lang="en-AU" b="1"/>
              <a:t>This is worrying!  Whichever key is chosen it could contain a null </a:t>
            </a:r>
          </a:p>
          <a:p>
            <a:pPr eaLnBrk="0" hangingPunct="0"/>
            <a:r>
              <a:rPr lang="en-AU" b="1"/>
              <a:t>attribute.  This may be a sign that the data model is incorrect.</a:t>
            </a:r>
          </a:p>
          <a:p>
            <a:pPr eaLnBrk="0" hangingPunct="0"/>
            <a:r>
              <a:rPr lang="en-AU" b="1"/>
              <a:t>Or there may be a better way of describing the problem eg </a:t>
            </a:r>
          </a:p>
          <a:p>
            <a:pPr eaLnBrk="0" hangingPunct="0"/>
            <a:endParaRPr lang="en-AU" b="1"/>
          </a:p>
          <a:p>
            <a:endParaRPr lang="en-AU" b="1"/>
          </a:p>
        </p:txBody>
      </p:sp>
      <p:sp>
        <p:nvSpPr>
          <p:cNvPr id="43017" name="Rectangle 9"/>
          <p:cNvSpPr>
            <a:spLocks noChangeArrowheads="1"/>
          </p:cNvSpPr>
          <p:nvPr/>
        </p:nvSpPr>
        <p:spPr bwMode="auto">
          <a:xfrm>
            <a:off x="2246313" y="4270375"/>
            <a:ext cx="13589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3018" name="Rectangle 10"/>
          <p:cNvSpPr>
            <a:spLocks noChangeArrowheads="1"/>
          </p:cNvSpPr>
          <p:nvPr/>
        </p:nvSpPr>
        <p:spPr bwMode="auto">
          <a:xfrm>
            <a:off x="5218113" y="4270375"/>
            <a:ext cx="13589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3019" name="Line 11"/>
          <p:cNvSpPr>
            <a:spLocks noChangeShapeType="1"/>
          </p:cNvSpPr>
          <p:nvPr/>
        </p:nvSpPr>
        <p:spPr bwMode="auto">
          <a:xfrm>
            <a:off x="3611563" y="4645025"/>
            <a:ext cx="1600200" cy="0"/>
          </a:xfrm>
          <a:prstGeom prst="line">
            <a:avLst/>
          </a:prstGeom>
          <a:noFill/>
          <a:ln w="12700">
            <a:solidFill>
              <a:schemeClr val="tx1"/>
            </a:solidFill>
            <a:round/>
            <a:headEnd/>
            <a:tailEnd/>
          </a:ln>
        </p:spPr>
        <p:txBody>
          <a:bodyPr/>
          <a:lstStyle/>
          <a:p>
            <a:endParaRPr lang="en-US"/>
          </a:p>
        </p:txBody>
      </p:sp>
      <p:sp>
        <p:nvSpPr>
          <p:cNvPr id="43020" name="Oval 12"/>
          <p:cNvSpPr>
            <a:spLocks noChangeArrowheads="1"/>
          </p:cNvSpPr>
          <p:nvPr/>
        </p:nvSpPr>
        <p:spPr bwMode="auto">
          <a:xfrm>
            <a:off x="4989513" y="4575175"/>
            <a:ext cx="63500"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3021" name="Oval 13"/>
          <p:cNvSpPr>
            <a:spLocks noChangeArrowheads="1"/>
          </p:cNvSpPr>
          <p:nvPr/>
        </p:nvSpPr>
        <p:spPr bwMode="auto">
          <a:xfrm>
            <a:off x="3770313" y="4575175"/>
            <a:ext cx="63500"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3022" name="Rectangle 14"/>
          <p:cNvSpPr>
            <a:spLocks noChangeArrowheads="1"/>
          </p:cNvSpPr>
          <p:nvPr/>
        </p:nvSpPr>
        <p:spPr bwMode="auto">
          <a:xfrm>
            <a:off x="2452688" y="4468813"/>
            <a:ext cx="704850" cy="366712"/>
          </a:xfrm>
          <a:prstGeom prst="rect">
            <a:avLst/>
          </a:prstGeom>
          <a:noFill/>
          <a:ln w="12700">
            <a:noFill/>
            <a:miter lim="800000"/>
            <a:headEnd/>
            <a:tailEnd/>
          </a:ln>
        </p:spPr>
        <p:txBody>
          <a:bodyPr wrap="none" lIns="90488" tIns="44450" rIns="90488" bIns="44450">
            <a:spAutoFit/>
          </a:bodyPr>
          <a:lstStyle/>
          <a:p>
            <a:pPr eaLnBrk="0" hangingPunct="0"/>
            <a:r>
              <a:rPr lang="en-AU" b="1"/>
              <a:t>MAN</a:t>
            </a:r>
          </a:p>
        </p:txBody>
      </p:sp>
      <p:sp>
        <p:nvSpPr>
          <p:cNvPr id="43023" name="Rectangle 15"/>
          <p:cNvSpPr>
            <a:spLocks noChangeArrowheads="1"/>
          </p:cNvSpPr>
          <p:nvPr/>
        </p:nvSpPr>
        <p:spPr bwMode="auto">
          <a:xfrm>
            <a:off x="5348288" y="4468813"/>
            <a:ext cx="1098550" cy="366712"/>
          </a:xfrm>
          <a:prstGeom prst="rect">
            <a:avLst/>
          </a:prstGeom>
          <a:noFill/>
          <a:ln w="12700">
            <a:noFill/>
            <a:miter lim="800000"/>
            <a:headEnd/>
            <a:tailEnd/>
          </a:ln>
        </p:spPr>
        <p:txBody>
          <a:bodyPr wrap="none" lIns="90488" tIns="44450" rIns="90488" bIns="44450">
            <a:spAutoFit/>
          </a:bodyPr>
          <a:lstStyle/>
          <a:p>
            <a:pPr eaLnBrk="0" hangingPunct="0"/>
            <a:r>
              <a:rPr lang="en-AU" b="1"/>
              <a:t>WOMAN</a:t>
            </a:r>
          </a:p>
        </p:txBody>
      </p:sp>
      <p:sp>
        <p:nvSpPr>
          <p:cNvPr id="43024" name="AutoShape 16"/>
          <p:cNvSpPr>
            <a:spLocks noChangeArrowheads="1"/>
          </p:cNvSpPr>
          <p:nvPr/>
        </p:nvSpPr>
        <p:spPr bwMode="auto">
          <a:xfrm rot="16200000" flipH="1">
            <a:off x="4246563" y="4819650"/>
            <a:ext cx="444500" cy="444500"/>
          </a:xfrm>
          <a:prstGeom prst="rightArrow">
            <a:avLst>
              <a:gd name="adj1" fmla="val 50000"/>
              <a:gd name="adj2" fmla="val 50005"/>
            </a:avLst>
          </a:prstGeom>
          <a:solidFill>
            <a:schemeClr val="bg1"/>
          </a:solidFill>
          <a:ln w="12700">
            <a:solidFill>
              <a:schemeClr val="tx1"/>
            </a:solidFill>
            <a:miter lim="800000"/>
            <a:headEnd/>
            <a:tailEnd/>
          </a:ln>
        </p:spPr>
        <p:txBody>
          <a:bodyPr wrap="none" anchor="ctr"/>
          <a:lstStyle/>
          <a:p>
            <a:endParaRPr lang="en-US"/>
          </a:p>
        </p:txBody>
      </p:sp>
      <p:sp>
        <p:nvSpPr>
          <p:cNvPr id="43025" name="Rectangle 17"/>
          <p:cNvSpPr>
            <a:spLocks noChangeArrowheads="1"/>
          </p:cNvSpPr>
          <p:nvPr/>
        </p:nvSpPr>
        <p:spPr bwMode="auto">
          <a:xfrm>
            <a:off x="3836988" y="5391150"/>
            <a:ext cx="12827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3026" name="Rectangle 18"/>
          <p:cNvSpPr>
            <a:spLocks noChangeArrowheads="1"/>
          </p:cNvSpPr>
          <p:nvPr/>
        </p:nvSpPr>
        <p:spPr bwMode="auto">
          <a:xfrm>
            <a:off x="3814763" y="5611813"/>
            <a:ext cx="1308100" cy="333375"/>
          </a:xfrm>
          <a:prstGeom prst="rect">
            <a:avLst/>
          </a:prstGeom>
          <a:noFill/>
          <a:ln w="12700">
            <a:noFill/>
            <a:miter lim="800000"/>
            <a:headEnd/>
            <a:tailEnd/>
          </a:ln>
        </p:spPr>
        <p:txBody>
          <a:bodyPr wrap="none" lIns="90488" tIns="44450" rIns="90488" bIns="44450">
            <a:spAutoFit/>
          </a:bodyPr>
          <a:lstStyle/>
          <a:p>
            <a:pPr eaLnBrk="0" hangingPunct="0"/>
            <a:r>
              <a:rPr lang="en-AU" sz="1600" b="1"/>
              <a:t>EMPLOYEE</a:t>
            </a:r>
          </a:p>
        </p:txBody>
      </p:sp>
      <p:sp>
        <p:nvSpPr>
          <p:cNvPr id="43027" name="Rectangle 19"/>
          <p:cNvSpPr>
            <a:spLocks noChangeArrowheads="1"/>
          </p:cNvSpPr>
          <p:nvPr/>
        </p:nvSpPr>
        <p:spPr bwMode="auto">
          <a:xfrm>
            <a:off x="1147763" y="6199188"/>
            <a:ext cx="7064375" cy="363537"/>
          </a:xfrm>
          <a:prstGeom prst="rect">
            <a:avLst/>
          </a:prstGeom>
          <a:noFill/>
          <a:ln w="12700">
            <a:noFill/>
            <a:miter lim="800000"/>
            <a:headEnd/>
            <a:tailEnd/>
          </a:ln>
        </p:spPr>
        <p:txBody>
          <a:bodyPr wrap="none" lIns="90488" tIns="44450" rIns="90488" bIns="44450">
            <a:spAutoFit/>
          </a:bodyPr>
          <a:lstStyle/>
          <a:p>
            <a:pPr eaLnBrk="0" hangingPunct="0"/>
            <a:r>
              <a:rPr lang="en-AU" b="1"/>
              <a:t>The entity EMPLOYEE might reflect most organisational needs!</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919163" y="1704975"/>
            <a:ext cx="7162800" cy="4114800"/>
          </a:xfrm>
        </p:spPr>
        <p:txBody>
          <a:bodyPr lIns="90488" tIns="44450" rIns="90488" bIns="44450"/>
          <a:lstStyle/>
          <a:p>
            <a:pPr>
              <a:buFont typeface="Wingdings" pitchFamily="2" charset="2"/>
              <a:buNone/>
            </a:pPr>
            <a:r>
              <a:rPr lang="en-AU" sz="2800" u="sng" smtClean="0"/>
              <a:t>Create Foreign Keys</a:t>
            </a:r>
          </a:p>
          <a:p>
            <a:r>
              <a:rPr lang="en-AU" sz="2400" smtClean="0"/>
              <a:t>A foreign key is an attribute (or attributes) in one entity which is the key of another entity.  It is used in a relational database to move from one entity to another.  It is a kind of ‘look-up’ device in which having obtained the value of an attribute in one entity you can then go to another entity and find an occurrence by matching the value with an attribute in the new entity.</a:t>
            </a:r>
          </a:p>
          <a:p>
            <a:r>
              <a:rPr lang="en-AU" sz="2000" smtClean="0"/>
              <a:t>THIS MEANS THAT WE HAVE INTRODUCED (CONTROLLED) REDUNDANCY INTO THE DATA MODEL BECAUSE THERE WILL NOW BE TWO OCCURRENCES OF THE SAME ATTRIBUTE IN DIFFERENT ENTITIES!</a:t>
            </a:r>
          </a:p>
          <a:p>
            <a:pPr>
              <a:buFont typeface="Wingdings" pitchFamily="2" charset="2"/>
              <a:buNone/>
            </a:pPr>
            <a:endParaRPr lang="en-AU" sz="2000" smtClean="0"/>
          </a:p>
          <a:p>
            <a:pPr>
              <a:buFont typeface="Wingdings" pitchFamily="2" charset="2"/>
              <a:buNone/>
            </a:pPr>
            <a:endParaRPr lang="en-AU" smtClean="0"/>
          </a:p>
        </p:txBody>
      </p:sp>
      <p:sp>
        <p:nvSpPr>
          <p:cNvPr id="44035" name="Rectangle 3"/>
          <p:cNvSpPr>
            <a:spLocks noChangeArrowheads="1"/>
          </p:cNvSpPr>
          <p:nvPr/>
        </p:nvSpPr>
        <p:spPr bwMode="auto">
          <a:xfrm>
            <a:off x="1071563" y="714375"/>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The Logical Relational Data Model</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73075" y="1573213"/>
            <a:ext cx="3519488" cy="1293812"/>
          </a:xfrm>
          <a:prstGeom prst="rect">
            <a:avLst/>
          </a:prstGeom>
          <a:noFill/>
          <a:ln w="12700">
            <a:noFill/>
            <a:miter lim="800000"/>
            <a:headEnd/>
            <a:tailEnd/>
          </a:ln>
        </p:spPr>
        <p:txBody>
          <a:bodyPr wrap="none" lIns="90488" tIns="44450" rIns="90488" bIns="44450">
            <a:spAutoFit/>
          </a:bodyPr>
          <a:lstStyle/>
          <a:p>
            <a:pPr eaLnBrk="0" hangingPunct="0">
              <a:lnSpc>
                <a:spcPct val="90000"/>
              </a:lnSpc>
              <a:spcBef>
                <a:spcPct val="30000"/>
              </a:spcBef>
            </a:pPr>
            <a:endParaRPr lang="en-AU" sz="2400" b="1"/>
          </a:p>
          <a:p>
            <a:pPr eaLnBrk="0" hangingPunct="0">
              <a:lnSpc>
                <a:spcPct val="90000"/>
              </a:lnSpc>
              <a:spcBef>
                <a:spcPct val="30000"/>
              </a:spcBef>
            </a:pPr>
            <a:r>
              <a:rPr lang="en-AU" sz="2400"/>
              <a:t>There are two situations:</a:t>
            </a:r>
          </a:p>
          <a:p>
            <a:pPr>
              <a:lnSpc>
                <a:spcPct val="90000"/>
              </a:lnSpc>
              <a:spcBef>
                <a:spcPct val="30000"/>
              </a:spcBef>
            </a:pPr>
            <a:endParaRPr lang="en-AU" sz="2400"/>
          </a:p>
        </p:txBody>
      </p:sp>
      <p:sp>
        <p:nvSpPr>
          <p:cNvPr id="45059" name="Rectangle 3"/>
          <p:cNvSpPr>
            <a:spLocks noChangeArrowheads="1"/>
          </p:cNvSpPr>
          <p:nvPr/>
        </p:nvSpPr>
        <p:spPr bwMode="auto">
          <a:xfrm>
            <a:off x="1071563" y="820738"/>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The Logical Relational Data Model</a:t>
            </a:r>
          </a:p>
        </p:txBody>
      </p:sp>
      <p:sp>
        <p:nvSpPr>
          <p:cNvPr id="45060" name="Rectangle 4"/>
          <p:cNvSpPr>
            <a:spLocks noChangeArrowheads="1"/>
          </p:cNvSpPr>
          <p:nvPr/>
        </p:nvSpPr>
        <p:spPr bwMode="auto">
          <a:xfrm>
            <a:off x="654050" y="2508250"/>
            <a:ext cx="7202488" cy="1293813"/>
          </a:xfrm>
          <a:prstGeom prst="rect">
            <a:avLst/>
          </a:prstGeom>
          <a:noFill/>
          <a:ln w="12700">
            <a:noFill/>
            <a:miter lim="800000"/>
            <a:headEnd/>
            <a:tailEnd/>
          </a:ln>
        </p:spPr>
        <p:txBody>
          <a:bodyPr wrap="none" lIns="90488" tIns="44450" rIns="90488" bIns="44450">
            <a:spAutoFit/>
          </a:bodyPr>
          <a:lstStyle/>
          <a:p>
            <a:pPr eaLnBrk="0" hangingPunct="0">
              <a:lnSpc>
                <a:spcPct val="90000"/>
              </a:lnSpc>
              <a:spcBef>
                <a:spcPct val="30000"/>
              </a:spcBef>
              <a:buFontTx/>
              <a:buChar char="•"/>
            </a:pPr>
            <a:r>
              <a:rPr lang="en-AU" sz="2400"/>
              <a:t>Where the foreign key becomes a non-key attribute</a:t>
            </a:r>
          </a:p>
          <a:p>
            <a:pPr eaLnBrk="0" hangingPunct="0">
              <a:lnSpc>
                <a:spcPct val="90000"/>
              </a:lnSpc>
              <a:spcBef>
                <a:spcPct val="30000"/>
              </a:spcBef>
            </a:pPr>
            <a:r>
              <a:rPr lang="en-AU" sz="2400"/>
              <a:t>eg  order-line = </a:t>
            </a:r>
            <a:r>
              <a:rPr lang="en-AU" sz="2400" u="sng"/>
              <a:t>order-no*+item-no </a:t>
            </a:r>
            <a:r>
              <a:rPr lang="en-AU" sz="2400"/>
              <a:t>+qty+prod-code*</a:t>
            </a:r>
          </a:p>
          <a:p>
            <a:pPr eaLnBrk="0" hangingPunct="0">
              <a:lnSpc>
                <a:spcPct val="90000"/>
              </a:lnSpc>
              <a:spcBef>
                <a:spcPct val="30000"/>
              </a:spcBef>
            </a:pPr>
            <a:r>
              <a:rPr lang="en-AU" sz="2400"/>
              <a:t>Here prod-code is a non-key attribute</a:t>
            </a:r>
          </a:p>
        </p:txBody>
      </p:sp>
      <p:sp>
        <p:nvSpPr>
          <p:cNvPr id="45061" name="Rectangle 5"/>
          <p:cNvSpPr>
            <a:spLocks noChangeArrowheads="1"/>
          </p:cNvSpPr>
          <p:nvPr/>
        </p:nvSpPr>
        <p:spPr bwMode="auto">
          <a:xfrm>
            <a:off x="473075" y="3373438"/>
            <a:ext cx="7489825" cy="3484562"/>
          </a:xfrm>
          <a:prstGeom prst="rect">
            <a:avLst/>
          </a:prstGeom>
          <a:noFill/>
          <a:ln w="12700">
            <a:noFill/>
            <a:miter lim="800000"/>
            <a:headEnd/>
            <a:tailEnd/>
          </a:ln>
        </p:spPr>
        <p:txBody>
          <a:bodyPr wrap="none" lIns="90488" tIns="44450" rIns="90488" bIns="44450">
            <a:spAutoFit/>
          </a:bodyPr>
          <a:lstStyle/>
          <a:p>
            <a:pPr eaLnBrk="0" hangingPunct="0">
              <a:lnSpc>
                <a:spcPct val="90000"/>
              </a:lnSpc>
              <a:spcBef>
                <a:spcPct val="30000"/>
              </a:spcBef>
            </a:pPr>
            <a:endParaRPr lang="en-AU" sz="2400" b="1"/>
          </a:p>
          <a:p>
            <a:pPr eaLnBrk="0" hangingPunct="0">
              <a:lnSpc>
                <a:spcPct val="90000"/>
              </a:lnSpc>
              <a:spcBef>
                <a:spcPct val="30000"/>
              </a:spcBef>
              <a:buFontTx/>
              <a:buChar char="•"/>
            </a:pPr>
            <a:r>
              <a:rPr lang="en-AU" sz="2400"/>
              <a:t>Where the foreign key becomes part of a multiple key</a:t>
            </a:r>
          </a:p>
          <a:p>
            <a:pPr eaLnBrk="0" hangingPunct="0">
              <a:lnSpc>
                <a:spcPct val="90000"/>
              </a:lnSpc>
              <a:spcBef>
                <a:spcPct val="30000"/>
              </a:spcBef>
            </a:pPr>
            <a:r>
              <a:rPr lang="en-AU" sz="2400"/>
              <a:t> in the other entity </a:t>
            </a:r>
          </a:p>
          <a:p>
            <a:pPr eaLnBrk="0" hangingPunct="0">
              <a:lnSpc>
                <a:spcPct val="90000"/>
              </a:lnSpc>
              <a:spcBef>
                <a:spcPct val="30000"/>
              </a:spcBef>
            </a:pPr>
            <a:r>
              <a:rPr lang="en-AU" sz="2400"/>
              <a:t>eg order-line = </a:t>
            </a:r>
            <a:r>
              <a:rPr lang="en-AU" sz="2400" u="sng"/>
              <a:t>order-no* +item-no</a:t>
            </a:r>
            <a:r>
              <a:rPr lang="en-AU" sz="2400"/>
              <a:t> +qty + prod-code*</a:t>
            </a:r>
          </a:p>
          <a:p>
            <a:pPr eaLnBrk="0" hangingPunct="0">
              <a:lnSpc>
                <a:spcPct val="90000"/>
              </a:lnSpc>
              <a:spcBef>
                <a:spcPct val="30000"/>
              </a:spcBef>
            </a:pPr>
            <a:r>
              <a:rPr lang="en-AU" sz="2400"/>
              <a:t>Here order-no is a key in entity ORDER</a:t>
            </a:r>
          </a:p>
          <a:p>
            <a:pPr eaLnBrk="0" hangingPunct="0">
              <a:lnSpc>
                <a:spcPct val="90000"/>
              </a:lnSpc>
              <a:spcBef>
                <a:spcPct val="30000"/>
              </a:spcBef>
            </a:pPr>
            <a:r>
              <a:rPr lang="en-AU" sz="2400"/>
              <a:t>denotes a foreign key</a:t>
            </a:r>
          </a:p>
          <a:p>
            <a:pPr eaLnBrk="0" hangingPunct="0">
              <a:lnSpc>
                <a:spcPct val="90000"/>
              </a:lnSpc>
              <a:spcBef>
                <a:spcPct val="30000"/>
              </a:spcBef>
              <a:buFontTx/>
              <a:buChar char="•"/>
            </a:pPr>
            <a:r>
              <a:rPr lang="en-AU" sz="2400"/>
              <a:t>   Underline denotes key fields</a:t>
            </a:r>
          </a:p>
          <a:p>
            <a:pPr eaLnBrk="0" hangingPunct="0">
              <a:lnSpc>
                <a:spcPct val="90000"/>
              </a:lnSpc>
              <a:spcBef>
                <a:spcPct val="30000"/>
              </a:spcBef>
              <a:buFontTx/>
              <a:buChar char="•"/>
            </a:pPr>
            <a:r>
              <a:rPr lang="en-AU" sz="2400"/>
              <a:t>   Asterisk denotes foreign key</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28625" y="714375"/>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Remember the Many-to-many Issue?</a:t>
            </a:r>
          </a:p>
        </p:txBody>
      </p:sp>
      <p:sp>
        <p:nvSpPr>
          <p:cNvPr id="46083" name="Rectangle 3"/>
          <p:cNvSpPr>
            <a:spLocks noChangeArrowheads="1"/>
          </p:cNvSpPr>
          <p:nvPr/>
        </p:nvSpPr>
        <p:spPr bwMode="auto">
          <a:xfrm>
            <a:off x="1146175" y="2349500"/>
            <a:ext cx="2309813" cy="1820863"/>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6084" name="Rectangle 4"/>
          <p:cNvSpPr>
            <a:spLocks noChangeArrowheads="1"/>
          </p:cNvSpPr>
          <p:nvPr/>
        </p:nvSpPr>
        <p:spPr bwMode="auto">
          <a:xfrm>
            <a:off x="5641975" y="2273300"/>
            <a:ext cx="2309813" cy="1820863"/>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6085" name="Line 5"/>
          <p:cNvSpPr>
            <a:spLocks noChangeShapeType="1"/>
          </p:cNvSpPr>
          <p:nvPr/>
        </p:nvSpPr>
        <p:spPr bwMode="auto">
          <a:xfrm>
            <a:off x="1139825" y="2651125"/>
            <a:ext cx="2322513" cy="0"/>
          </a:xfrm>
          <a:prstGeom prst="line">
            <a:avLst/>
          </a:prstGeom>
          <a:noFill/>
          <a:ln w="12700">
            <a:solidFill>
              <a:schemeClr val="tx1"/>
            </a:solidFill>
            <a:round/>
            <a:headEnd/>
            <a:tailEnd/>
          </a:ln>
        </p:spPr>
        <p:txBody>
          <a:bodyPr/>
          <a:lstStyle/>
          <a:p>
            <a:endParaRPr lang="en-US"/>
          </a:p>
        </p:txBody>
      </p:sp>
      <p:sp>
        <p:nvSpPr>
          <p:cNvPr id="46086" name="Line 6"/>
          <p:cNvSpPr>
            <a:spLocks noChangeShapeType="1"/>
          </p:cNvSpPr>
          <p:nvPr/>
        </p:nvSpPr>
        <p:spPr bwMode="auto">
          <a:xfrm>
            <a:off x="1919288" y="2343150"/>
            <a:ext cx="0" cy="1833563"/>
          </a:xfrm>
          <a:prstGeom prst="line">
            <a:avLst/>
          </a:prstGeom>
          <a:noFill/>
          <a:ln w="12700">
            <a:solidFill>
              <a:schemeClr val="tx1"/>
            </a:solidFill>
            <a:round/>
            <a:headEnd/>
            <a:tailEnd/>
          </a:ln>
        </p:spPr>
        <p:txBody>
          <a:bodyPr/>
          <a:lstStyle/>
          <a:p>
            <a:endParaRPr lang="en-US"/>
          </a:p>
        </p:txBody>
      </p:sp>
      <p:sp>
        <p:nvSpPr>
          <p:cNvPr id="46087" name="Rectangle 7"/>
          <p:cNvSpPr>
            <a:spLocks noChangeArrowheads="1"/>
          </p:cNvSpPr>
          <p:nvPr/>
        </p:nvSpPr>
        <p:spPr bwMode="auto">
          <a:xfrm>
            <a:off x="1168400" y="2403475"/>
            <a:ext cx="793750" cy="288925"/>
          </a:xfrm>
          <a:prstGeom prst="rect">
            <a:avLst/>
          </a:prstGeom>
          <a:noFill/>
          <a:ln w="12700">
            <a:noFill/>
            <a:miter lim="800000"/>
            <a:headEnd/>
            <a:tailEnd/>
          </a:ln>
        </p:spPr>
        <p:txBody>
          <a:bodyPr wrap="none" lIns="73025" tIns="38100" rIns="73025" bIns="38100">
            <a:spAutoFit/>
          </a:bodyPr>
          <a:lstStyle/>
          <a:p>
            <a:pPr defTabSz="735013" eaLnBrk="0" hangingPunct="0"/>
            <a:r>
              <a:rPr lang="en-AU" sz="1400" b="1"/>
              <a:t>stud-no</a:t>
            </a:r>
          </a:p>
        </p:txBody>
      </p:sp>
      <p:sp>
        <p:nvSpPr>
          <p:cNvPr id="46088" name="Rectangle 8"/>
          <p:cNvSpPr>
            <a:spLocks noChangeArrowheads="1"/>
          </p:cNvSpPr>
          <p:nvPr/>
        </p:nvSpPr>
        <p:spPr bwMode="auto">
          <a:xfrm>
            <a:off x="2439988" y="2403475"/>
            <a:ext cx="611187" cy="288925"/>
          </a:xfrm>
          <a:prstGeom prst="rect">
            <a:avLst/>
          </a:prstGeom>
          <a:noFill/>
          <a:ln w="12700">
            <a:noFill/>
            <a:miter lim="800000"/>
            <a:headEnd/>
            <a:tailEnd/>
          </a:ln>
        </p:spPr>
        <p:txBody>
          <a:bodyPr wrap="none" lIns="73025" tIns="38100" rIns="73025" bIns="38100">
            <a:spAutoFit/>
          </a:bodyPr>
          <a:lstStyle/>
          <a:p>
            <a:pPr defTabSz="735013" eaLnBrk="0" hangingPunct="0"/>
            <a:r>
              <a:rPr lang="en-AU" sz="1400" b="1"/>
              <a:t>name</a:t>
            </a:r>
          </a:p>
        </p:txBody>
      </p:sp>
      <p:sp>
        <p:nvSpPr>
          <p:cNvPr id="46089" name="Line 9"/>
          <p:cNvSpPr>
            <a:spLocks noChangeShapeType="1"/>
          </p:cNvSpPr>
          <p:nvPr/>
        </p:nvSpPr>
        <p:spPr bwMode="auto">
          <a:xfrm>
            <a:off x="5559425" y="2651125"/>
            <a:ext cx="2322513" cy="0"/>
          </a:xfrm>
          <a:prstGeom prst="line">
            <a:avLst/>
          </a:prstGeom>
          <a:noFill/>
          <a:ln w="12700">
            <a:solidFill>
              <a:schemeClr val="tx1"/>
            </a:solidFill>
            <a:round/>
            <a:headEnd/>
            <a:tailEnd/>
          </a:ln>
        </p:spPr>
        <p:txBody>
          <a:bodyPr/>
          <a:lstStyle/>
          <a:p>
            <a:endParaRPr lang="en-US"/>
          </a:p>
        </p:txBody>
      </p:sp>
      <p:sp>
        <p:nvSpPr>
          <p:cNvPr id="46090" name="Line 10"/>
          <p:cNvSpPr>
            <a:spLocks noChangeShapeType="1"/>
          </p:cNvSpPr>
          <p:nvPr/>
        </p:nvSpPr>
        <p:spPr bwMode="auto">
          <a:xfrm>
            <a:off x="6034088" y="2266950"/>
            <a:ext cx="0" cy="1833563"/>
          </a:xfrm>
          <a:prstGeom prst="line">
            <a:avLst/>
          </a:prstGeom>
          <a:noFill/>
          <a:ln w="12700">
            <a:solidFill>
              <a:schemeClr val="tx1"/>
            </a:solidFill>
            <a:round/>
            <a:headEnd/>
            <a:tailEnd/>
          </a:ln>
        </p:spPr>
        <p:txBody>
          <a:bodyPr/>
          <a:lstStyle/>
          <a:p>
            <a:endParaRPr lang="en-US"/>
          </a:p>
        </p:txBody>
      </p:sp>
      <p:sp>
        <p:nvSpPr>
          <p:cNvPr id="46091" name="Rectangle 11"/>
          <p:cNvSpPr>
            <a:spLocks noChangeArrowheads="1"/>
          </p:cNvSpPr>
          <p:nvPr/>
        </p:nvSpPr>
        <p:spPr bwMode="auto">
          <a:xfrm>
            <a:off x="1233488" y="2651125"/>
            <a:ext cx="574675" cy="288925"/>
          </a:xfrm>
          <a:prstGeom prst="rect">
            <a:avLst/>
          </a:prstGeom>
          <a:noFill/>
          <a:ln w="12700">
            <a:noFill/>
            <a:miter lim="800000"/>
            <a:headEnd/>
            <a:tailEnd/>
          </a:ln>
        </p:spPr>
        <p:txBody>
          <a:bodyPr wrap="none" anchor="ctr"/>
          <a:lstStyle/>
          <a:p>
            <a:endParaRPr lang="en-US"/>
          </a:p>
        </p:txBody>
      </p:sp>
      <p:sp>
        <p:nvSpPr>
          <p:cNvPr id="46092" name="Rectangle 12"/>
          <p:cNvSpPr>
            <a:spLocks noChangeArrowheads="1"/>
          </p:cNvSpPr>
          <p:nvPr/>
        </p:nvSpPr>
        <p:spPr bwMode="auto">
          <a:xfrm>
            <a:off x="2176463" y="2784475"/>
            <a:ext cx="946150" cy="288925"/>
          </a:xfrm>
          <a:prstGeom prst="rect">
            <a:avLst/>
          </a:prstGeom>
          <a:noFill/>
          <a:ln w="12700">
            <a:noFill/>
            <a:miter lim="800000"/>
            <a:headEnd/>
            <a:tailEnd/>
          </a:ln>
        </p:spPr>
        <p:txBody>
          <a:bodyPr wrap="none" lIns="73025" tIns="38100" rIns="73025" bIns="38100">
            <a:spAutoFit/>
          </a:bodyPr>
          <a:lstStyle/>
          <a:p>
            <a:pPr defTabSz="735013" eaLnBrk="0" hangingPunct="0"/>
            <a:r>
              <a:rPr lang="en-AU" sz="1400" b="1"/>
              <a:t>Campbell</a:t>
            </a:r>
          </a:p>
        </p:txBody>
      </p:sp>
      <p:sp>
        <p:nvSpPr>
          <p:cNvPr id="46093" name="Rectangle 13"/>
          <p:cNvSpPr>
            <a:spLocks noChangeArrowheads="1"/>
          </p:cNvSpPr>
          <p:nvPr/>
        </p:nvSpPr>
        <p:spPr bwMode="auto">
          <a:xfrm>
            <a:off x="1293813" y="3089275"/>
            <a:ext cx="590550" cy="288925"/>
          </a:xfrm>
          <a:prstGeom prst="rect">
            <a:avLst/>
          </a:prstGeom>
          <a:noFill/>
          <a:ln w="12700">
            <a:noFill/>
            <a:miter lim="800000"/>
            <a:headEnd/>
            <a:tailEnd/>
          </a:ln>
        </p:spPr>
        <p:txBody>
          <a:bodyPr wrap="none" lIns="73025" tIns="38100" rIns="73025" bIns="38100">
            <a:spAutoFit/>
          </a:bodyPr>
          <a:lstStyle/>
          <a:p>
            <a:pPr defTabSz="735013" eaLnBrk="0" hangingPunct="0"/>
            <a:r>
              <a:rPr lang="en-AU" sz="1400" b="1"/>
              <a:t>is003</a:t>
            </a:r>
          </a:p>
        </p:txBody>
      </p:sp>
      <p:sp>
        <p:nvSpPr>
          <p:cNvPr id="46094" name="Rectangle 14"/>
          <p:cNvSpPr>
            <a:spLocks noChangeArrowheads="1"/>
          </p:cNvSpPr>
          <p:nvPr/>
        </p:nvSpPr>
        <p:spPr bwMode="auto">
          <a:xfrm>
            <a:off x="2182813" y="3089275"/>
            <a:ext cx="985837" cy="288925"/>
          </a:xfrm>
          <a:prstGeom prst="rect">
            <a:avLst/>
          </a:prstGeom>
          <a:noFill/>
          <a:ln w="12700">
            <a:noFill/>
            <a:miter lim="800000"/>
            <a:headEnd/>
            <a:tailEnd/>
          </a:ln>
        </p:spPr>
        <p:txBody>
          <a:bodyPr wrap="none" lIns="73025" tIns="38100" rIns="73025" bIns="38100">
            <a:spAutoFit/>
          </a:bodyPr>
          <a:lstStyle/>
          <a:p>
            <a:pPr defTabSz="735013" eaLnBrk="0" hangingPunct="0"/>
            <a:r>
              <a:rPr lang="en-AU" sz="1400" b="1"/>
              <a:t>McGregor</a:t>
            </a:r>
          </a:p>
        </p:txBody>
      </p:sp>
      <p:sp>
        <p:nvSpPr>
          <p:cNvPr id="46095" name="Rectangle 15"/>
          <p:cNvSpPr>
            <a:spLocks noChangeArrowheads="1"/>
          </p:cNvSpPr>
          <p:nvPr/>
        </p:nvSpPr>
        <p:spPr bwMode="auto">
          <a:xfrm>
            <a:off x="1285875" y="3467100"/>
            <a:ext cx="698500" cy="288925"/>
          </a:xfrm>
          <a:prstGeom prst="rect">
            <a:avLst/>
          </a:prstGeom>
          <a:noFill/>
          <a:ln w="12700">
            <a:noFill/>
            <a:miter lim="800000"/>
            <a:headEnd/>
            <a:tailEnd/>
          </a:ln>
        </p:spPr>
        <p:txBody>
          <a:bodyPr lIns="73025" tIns="38100" rIns="73025" bIns="38100">
            <a:spAutoFit/>
          </a:bodyPr>
          <a:lstStyle/>
          <a:p>
            <a:pPr defTabSz="735013" eaLnBrk="0" hangingPunct="0"/>
            <a:r>
              <a:rPr lang="en-AU" sz="1400" b="1"/>
              <a:t>is004</a:t>
            </a:r>
          </a:p>
        </p:txBody>
      </p:sp>
      <p:sp>
        <p:nvSpPr>
          <p:cNvPr id="46096" name="Rectangle 16"/>
          <p:cNvSpPr>
            <a:spLocks noChangeArrowheads="1"/>
          </p:cNvSpPr>
          <p:nvPr/>
        </p:nvSpPr>
        <p:spPr bwMode="auto">
          <a:xfrm>
            <a:off x="2309813" y="3470275"/>
            <a:ext cx="788987" cy="288925"/>
          </a:xfrm>
          <a:prstGeom prst="rect">
            <a:avLst/>
          </a:prstGeom>
          <a:noFill/>
          <a:ln w="12700">
            <a:noFill/>
            <a:miter lim="800000"/>
            <a:headEnd/>
            <a:tailEnd/>
          </a:ln>
        </p:spPr>
        <p:txBody>
          <a:bodyPr wrap="none" lIns="73025" tIns="38100" rIns="73025" bIns="38100">
            <a:spAutoFit/>
          </a:bodyPr>
          <a:lstStyle/>
          <a:p>
            <a:pPr defTabSz="735013" eaLnBrk="0" hangingPunct="0"/>
            <a:r>
              <a:rPr lang="en-AU" sz="1400" b="1"/>
              <a:t>Stewart</a:t>
            </a:r>
          </a:p>
        </p:txBody>
      </p:sp>
      <p:sp>
        <p:nvSpPr>
          <p:cNvPr id="46097" name="Rectangle 17"/>
          <p:cNvSpPr>
            <a:spLocks noChangeArrowheads="1"/>
          </p:cNvSpPr>
          <p:nvPr/>
        </p:nvSpPr>
        <p:spPr bwMode="auto">
          <a:xfrm>
            <a:off x="5684838" y="2327275"/>
            <a:ext cx="363537" cy="288925"/>
          </a:xfrm>
          <a:prstGeom prst="rect">
            <a:avLst/>
          </a:prstGeom>
          <a:noFill/>
          <a:ln w="12700">
            <a:noFill/>
            <a:miter lim="800000"/>
            <a:headEnd/>
            <a:tailEnd/>
          </a:ln>
        </p:spPr>
        <p:txBody>
          <a:bodyPr wrap="none" lIns="73025" tIns="38100" rIns="73025" bIns="38100">
            <a:spAutoFit/>
          </a:bodyPr>
          <a:lstStyle/>
          <a:p>
            <a:pPr defTabSz="735013" eaLnBrk="0" hangingPunct="0"/>
            <a:r>
              <a:rPr lang="en-AU" sz="1400" b="1"/>
              <a:t>no</a:t>
            </a:r>
          </a:p>
        </p:txBody>
      </p:sp>
      <p:sp>
        <p:nvSpPr>
          <p:cNvPr id="46098" name="Rectangle 18"/>
          <p:cNvSpPr>
            <a:spLocks noChangeArrowheads="1"/>
          </p:cNvSpPr>
          <p:nvPr/>
        </p:nvSpPr>
        <p:spPr bwMode="auto">
          <a:xfrm>
            <a:off x="6554788" y="2327275"/>
            <a:ext cx="611187" cy="288925"/>
          </a:xfrm>
          <a:prstGeom prst="rect">
            <a:avLst/>
          </a:prstGeom>
          <a:noFill/>
          <a:ln w="12700">
            <a:noFill/>
            <a:miter lim="800000"/>
            <a:headEnd/>
            <a:tailEnd/>
          </a:ln>
        </p:spPr>
        <p:txBody>
          <a:bodyPr wrap="none" lIns="73025" tIns="38100" rIns="73025" bIns="38100">
            <a:spAutoFit/>
          </a:bodyPr>
          <a:lstStyle/>
          <a:p>
            <a:pPr defTabSz="735013" eaLnBrk="0" hangingPunct="0"/>
            <a:r>
              <a:rPr lang="en-AU" sz="1400" b="1"/>
              <a:t>name</a:t>
            </a:r>
          </a:p>
        </p:txBody>
      </p:sp>
      <p:sp>
        <p:nvSpPr>
          <p:cNvPr id="46099" name="Rectangle 19"/>
          <p:cNvSpPr>
            <a:spLocks noChangeArrowheads="1"/>
          </p:cNvSpPr>
          <p:nvPr/>
        </p:nvSpPr>
        <p:spPr bwMode="auto">
          <a:xfrm>
            <a:off x="1039813" y="1900238"/>
            <a:ext cx="1225550" cy="350837"/>
          </a:xfrm>
          <a:prstGeom prst="rect">
            <a:avLst/>
          </a:prstGeom>
          <a:noFill/>
          <a:ln w="12700">
            <a:noFill/>
            <a:miter lim="800000"/>
            <a:headEnd/>
            <a:tailEnd/>
          </a:ln>
        </p:spPr>
        <p:txBody>
          <a:bodyPr wrap="none" lIns="73025" tIns="38100" rIns="73025" bIns="38100">
            <a:spAutoFit/>
          </a:bodyPr>
          <a:lstStyle/>
          <a:p>
            <a:pPr defTabSz="735013" eaLnBrk="0" hangingPunct="0"/>
            <a:r>
              <a:rPr lang="en-AU" b="1"/>
              <a:t>STUDENT</a:t>
            </a:r>
          </a:p>
        </p:txBody>
      </p:sp>
      <p:sp>
        <p:nvSpPr>
          <p:cNvPr id="46100" name="Rectangle 20"/>
          <p:cNvSpPr>
            <a:spLocks noChangeArrowheads="1"/>
          </p:cNvSpPr>
          <p:nvPr/>
        </p:nvSpPr>
        <p:spPr bwMode="auto">
          <a:xfrm>
            <a:off x="5427663" y="1900238"/>
            <a:ext cx="1670050" cy="350837"/>
          </a:xfrm>
          <a:prstGeom prst="rect">
            <a:avLst/>
          </a:prstGeom>
          <a:noFill/>
          <a:ln w="12700">
            <a:noFill/>
            <a:miter lim="800000"/>
            <a:headEnd/>
            <a:tailEnd/>
          </a:ln>
        </p:spPr>
        <p:txBody>
          <a:bodyPr wrap="none" lIns="73025" tIns="38100" rIns="73025" bIns="38100">
            <a:spAutoFit/>
          </a:bodyPr>
          <a:lstStyle/>
          <a:p>
            <a:pPr defTabSz="735013" eaLnBrk="0" hangingPunct="0"/>
            <a:r>
              <a:rPr lang="en-AU" b="1"/>
              <a:t>ASSIGNMENT</a:t>
            </a:r>
          </a:p>
        </p:txBody>
      </p:sp>
      <p:sp>
        <p:nvSpPr>
          <p:cNvPr id="46101" name="Rectangle 21"/>
          <p:cNvSpPr>
            <a:spLocks noChangeArrowheads="1"/>
          </p:cNvSpPr>
          <p:nvPr/>
        </p:nvSpPr>
        <p:spPr bwMode="auto">
          <a:xfrm>
            <a:off x="5681663" y="2741613"/>
            <a:ext cx="344487" cy="1139825"/>
          </a:xfrm>
          <a:prstGeom prst="rect">
            <a:avLst/>
          </a:prstGeom>
          <a:noFill/>
          <a:ln w="12700">
            <a:noFill/>
            <a:miter lim="800000"/>
            <a:headEnd/>
            <a:tailEnd/>
          </a:ln>
        </p:spPr>
        <p:txBody>
          <a:bodyPr wrap="none" lIns="73025" tIns="38100" rIns="73025" bIns="38100">
            <a:spAutoFit/>
          </a:bodyPr>
          <a:lstStyle/>
          <a:p>
            <a:pPr defTabSz="735013" eaLnBrk="0" hangingPunct="0"/>
            <a:r>
              <a:rPr lang="en-AU" sz="1400" b="1"/>
              <a:t>01</a:t>
            </a:r>
          </a:p>
          <a:p>
            <a:pPr defTabSz="735013" eaLnBrk="0" hangingPunct="0"/>
            <a:endParaRPr lang="en-AU" sz="1400" b="1"/>
          </a:p>
          <a:p>
            <a:pPr defTabSz="735013" eaLnBrk="0" hangingPunct="0"/>
            <a:r>
              <a:rPr lang="en-AU" sz="1400" b="1"/>
              <a:t>02</a:t>
            </a:r>
          </a:p>
          <a:p>
            <a:pPr defTabSz="735013" eaLnBrk="0" hangingPunct="0"/>
            <a:endParaRPr lang="en-AU" sz="1400" b="1"/>
          </a:p>
          <a:p>
            <a:pPr defTabSz="735013" eaLnBrk="0" hangingPunct="0"/>
            <a:r>
              <a:rPr lang="en-AU" sz="1400" b="1"/>
              <a:t>03</a:t>
            </a:r>
          </a:p>
        </p:txBody>
      </p:sp>
      <p:sp>
        <p:nvSpPr>
          <p:cNvPr id="46102" name="Rectangle 22"/>
          <p:cNvSpPr>
            <a:spLocks noChangeArrowheads="1"/>
          </p:cNvSpPr>
          <p:nvPr/>
        </p:nvSpPr>
        <p:spPr bwMode="auto">
          <a:xfrm>
            <a:off x="6183313" y="2741613"/>
            <a:ext cx="1228725" cy="1139825"/>
          </a:xfrm>
          <a:prstGeom prst="rect">
            <a:avLst/>
          </a:prstGeom>
          <a:noFill/>
          <a:ln w="12700">
            <a:noFill/>
            <a:miter lim="800000"/>
            <a:headEnd/>
            <a:tailEnd/>
          </a:ln>
        </p:spPr>
        <p:txBody>
          <a:bodyPr wrap="none" lIns="73025" tIns="38100" rIns="73025" bIns="38100">
            <a:spAutoFit/>
          </a:bodyPr>
          <a:lstStyle/>
          <a:p>
            <a:pPr defTabSz="735013" eaLnBrk="0" hangingPunct="0"/>
            <a:r>
              <a:rPr lang="en-AU" sz="1400" b="1"/>
              <a:t>Interview</a:t>
            </a:r>
          </a:p>
          <a:p>
            <a:pPr defTabSz="735013" eaLnBrk="0" hangingPunct="0"/>
            <a:endParaRPr lang="en-AU" sz="1400" b="1"/>
          </a:p>
          <a:p>
            <a:pPr defTabSz="735013" eaLnBrk="0" hangingPunct="0"/>
            <a:r>
              <a:rPr lang="en-AU" sz="1400" b="1"/>
              <a:t>Data model</a:t>
            </a:r>
          </a:p>
          <a:p>
            <a:pPr defTabSz="735013" eaLnBrk="0" hangingPunct="0"/>
            <a:endParaRPr lang="en-AU" sz="1400" b="1"/>
          </a:p>
          <a:p>
            <a:pPr defTabSz="735013" eaLnBrk="0" hangingPunct="0"/>
            <a:r>
              <a:rPr lang="en-AU" sz="1400" b="1"/>
              <a:t>Walkthrough</a:t>
            </a:r>
          </a:p>
        </p:txBody>
      </p:sp>
      <p:sp>
        <p:nvSpPr>
          <p:cNvPr id="46103" name="Rectangle 23"/>
          <p:cNvSpPr>
            <a:spLocks noChangeArrowheads="1"/>
          </p:cNvSpPr>
          <p:nvPr/>
        </p:nvSpPr>
        <p:spPr bwMode="auto">
          <a:xfrm>
            <a:off x="2916238" y="4638675"/>
            <a:ext cx="1892300" cy="18161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6104" name="Line 24"/>
          <p:cNvSpPr>
            <a:spLocks noChangeShapeType="1"/>
          </p:cNvSpPr>
          <p:nvPr/>
        </p:nvSpPr>
        <p:spPr bwMode="auto">
          <a:xfrm>
            <a:off x="2909888" y="5013325"/>
            <a:ext cx="1905000" cy="0"/>
          </a:xfrm>
          <a:prstGeom prst="line">
            <a:avLst/>
          </a:prstGeom>
          <a:noFill/>
          <a:ln w="12700">
            <a:solidFill>
              <a:schemeClr val="tx1"/>
            </a:solidFill>
            <a:round/>
            <a:headEnd/>
            <a:tailEnd/>
          </a:ln>
        </p:spPr>
        <p:txBody>
          <a:bodyPr/>
          <a:lstStyle/>
          <a:p>
            <a:endParaRPr lang="en-US"/>
          </a:p>
        </p:txBody>
      </p:sp>
      <p:sp>
        <p:nvSpPr>
          <p:cNvPr id="46105" name="Line 25"/>
          <p:cNvSpPr>
            <a:spLocks noChangeShapeType="1"/>
          </p:cNvSpPr>
          <p:nvPr/>
        </p:nvSpPr>
        <p:spPr bwMode="auto">
          <a:xfrm>
            <a:off x="4129088" y="4632325"/>
            <a:ext cx="0" cy="1828800"/>
          </a:xfrm>
          <a:prstGeom prst="line">
            <a:avLst/>
          </a:prstGeom>
          <a:noFill/>
          <a:ln w="12700">
            <a:solidFill>
              <a:schemeClr val="tx1"/>
            </a:solidFill>
            <a:round/>
            <a:headEnd/>
            <a:tailEnd/>
          </a:ln>
        </p:spPr>
        <p:txBody>
          <a:bodyPr/>
          <a:lstStyle/>
          <a:p>
            <a:endParaRPr lang="en-US"/>
          </a:p>
        </p:txBody>
      </p:sp>
      <p:sp>
        <p:nvSpPr>
          <p:cNvPr id="46106" name="Rectangle 26"/>
          <p:cNvSpPr>
            <a:spLocks noChangeArrowheads="1"/>
          </p:cNvSpPr>
          <p:nvPr/>
        </p:nvSpPr>
        <p:spPr bwMode="auto">
          <a:xfrm>
            <a:off x="3046413" y="4706938"/>
            <a:ext cx="925512" cy="333375"/>
          </a:xfrm>
          <a:prstGeom prst="rect">
            <a:avLst/>
          </a:prstGeom>
          <a:noFill/>
          <a:ln w="12700">
            <a:noFill/>
            <a:miter lim="800000"/>
            <a:headEnd/>
            <a:tailEnd/>
          </a:ln>
        </p:spPr>
        <p:txBody>
          <a:bodyPr wrap="none" lIns="90488" tIns="44450" rIns="90488" bIns="44450">
            <a:spAutoFit/>
          </a:bodyPr>
          <a:lstStyle/>
          <a:p>
            <a:pPr eaLnBrk="0" hangingPunct="0"/>
            <a:r>
              <a:rPr lang="en-AU" sz="1600" b="1"/>
              <a:t>stud-no</a:t>
            </a:r>
          </a:p>
        </p:txBody>
      </p:sp>
      <p:sp>
        <p:nvSpPr>
          <p:cNvPr id="46107" name="Rectangle 27"/>
          <p:cNvSpPr>
            <a:spLocks noChangeArrowheads="1"/>
          </p:cNvSpPr>
          <p:nvPr/>
        </p:nvSpPr>
        <p:spPr bwMode="auto">
          <a:xfrm>
            <a:off x="1293813" y="2749550"/>
            <a:ext cx="623887" cy="301625"/>
          </a:xfrm>
          <a:prstGeom prst="rect">
            <a:avLst/>
          </a:prstGeom>
          <a:noFill/>
          <a:ln w="12700">
            <a:noFill/>
            <a:miter lim="800000"/>
            <a:headEnd/>
            <a:tailEnd/>
          </a:ln>
        </p:spPr>
        <p:txBody>
          <a:bodyPr wrap="none" lIns="90488" tIns="44450" rIns="90488" bIns="44450">
            <a:spAutoFit/>
          </a:bodyPr>
          <a:lstStyle/>
          <a:p>
            <a:pPr eaLnBrk="0" hangingPunct="0"/>
            <a:r>
              <a:rPr lang="en-AU" sz="1400" b="1"/>
              <a:t>is001</a:t>
            </a:r>
          </a:p>
        </p:txBody>
      </p:sp>
      <p:sp>
        <p:nvSpPr>
          <p:cNvPr id="46108" name="Rectangle 28"/>
          <p:cNvSpPr>
            <a:spLocks noChangeArrowheads="1"/>
          </p:cNvSpPr>
          <p:nvPr/>
        </p:nvSpPr>
        <p:spPr bwMode="auto">
          <a:xfrm>
            <a:off x="4189413" y="4706938"/>
            <a:ext cx="428625" cy="333375"/>
          </a:xfrm>
          <a:prstGeom prst="rect">
            <a:avLst/>
          </a:prstGeom>
          <a:noFill/>
          <a:ln w="12700">
            <a:noFill/>
            <a:miter lim="800000"/>
            <a:headEnd/>
            <a:tailEnd/>
          </a:ln>
        </p:spPr>
        <p:txBody>
          <a:bodyPr wrap="none" lIns="90488" tIns="44450" rIns="90488" bIns="44450">
            <a:spAutoFit/>
          </a:bodyPr>
          <a:lstStyle/>
          <a:p>
            <a:pPr eaLnBrk="0" hangingPunct="0"/>
            <a:r>
              <a:rPr lang="en-AU" sz="1600" b="1"/>
              <a:t>no</a:t>
            </a:r>
          </a:p>
        </p:txBody>
      </p:sp>
      <p:sp>
        <p:nvSpPr>
          <p:cNvPr id="46109" name="Line 29"/>
          <p:cNvSpPr>
            <a:spLocks noChangeShapeType="1"/>
          </p:cNvSpPr>
          <p:nvPr/>
        </p:nvSpPr>
        <p:spPr bwMode="auto">
          <a:xfrm>
            <a:off x="4814888" y="4632325"/>
            <a:ext cx="685800" cy="0"/>
          </a:xfrm>
          <a:prstGeom prst="line">
            <a:avLst/>
          </a:prstGeom>
          <a:noFill/>
          <a:ln w="12700">
            <a:solidFill>
              <a:schemeClr val="tx1"/>
            </a:solidFill>
            <a:round/>
            <a:headEnd/>
            <a:tailEnd/>
          </a:ln>
        </p:spPr>
        <p:txBody>
          <a:bodyPr/>
          <a:lstStyle/>
          <a:p>
            <a:endParaRPr lang="en-US"/>
          </a:p>
        </p:txBody>
      </p:sp>
      <p:sp>
        <p:nvSpPr>
          <p:cNvPr id="46110" name="Line 30"/>
          <p:cNvSpPr>
            <a:spLocks noChangeShapeType="1"/>
          </p:cNvSpPr>
          <p:nvPr/>
        </p:nvSpPr>
        <p:spPr bwMode="auto">
          <a:xfrm>
            <a:off x="5500688" y="4632325"/>
            <a:ext cx="0" cy="1828800"/>
          </a:xfrm>
          <a:prstGeom prst="line">
            <a:avLst/>
          </a:prstGeom>
          <a:noFill/>
          <a:ln w="12700">
            <a:solidFill>
              <a:schemeClr val="tx1"/>
            </a:solidFill>
            <a:round/>
            <a:headEnd/>
            <a:tailEnd/>
          </a:ln>
        </p:spPr>
        <p:txBody>
          <a:bodyPr/>
          <a:lstStyle/>
          <a:p>
            <a:endParaRPr lang="en-US"/>
          </a:p>
        </p:txBody>
      </p:sp>
      <p:sp>
        <p:nvSpPr>
          <p:cNvPr id="46111" name="Line 31"/>
          <p:cNvSpPr>
            <a:spLocks noChangeShapeType="1"/>
          </p:cNvSpPr>
          <p:nvPr/>
        </p:nvSpPr>
        <p:spPr bwMode="auto">
          <a:xfrm flipH="1">
            <a:off x="4814888" y="6461125"/>
            <a:ext cx="685800" cy="0"/>
          </a:xfrm>
          <a:prstGeom prst="line">
            <a:avLst/>
          </a:prstGeom>
          <a:noFill/>
          <a:ln w="12700">
            <a:solidFill>
              <a:schemeClr val="tx1"/>
            </a:solidFill>
            <a:round/>
            <a:headEnd/>
            <a:tailEnd/>
          </a:ln>
        </p:spPr>
        <p:txBody>
          <a:bodyPr/>
          <a:lstStyle/>
          <a:p>
            <a:endParaRPr lang="en-US"/>
          </a:p>
        </p:txBody>
      </p:sp>
      <p:sp>
        <p:nvSpPr>
          <p:cNvPr id="46112" name="Line 32"/>
          <p:cNvSpPr>
            <a:spLocks noChangeShapeType="1"/>
          </p:cNvSpPr>
          <p:nvPr/>
        </p:nvSpPr>
        <p:spPr bwMode="auto">
          <a:xfrm>
            <a:off x="4814888" y="5013325"/>
            <a:ext cx="685800" cy="0"/>
          </a:xfrm>
          <a:prstGeom prst="line">
            <a:avLst/>
          </a:prstGeom>
          <a:noFill/>
          <a:ln w="12700">
            <a:solidFill>
              <a:schemeClr val="tx1"/>
            </a:solidFill>
            <a:round/>
            <a:headEnd/>
            <a:tailEnd/>
          </a:ln>
        </p:spPr>
        <p:txBody>
          <a:bodyPr/>
          <a:lstStyle/>
          <a:p>
            <a:endParaRPr lang="en-US"/>
          </a:p>
        </p:txBody>
      </p:sp>
      <p:sp>
        <p:nvSpPr>
          <p:cNvPr id="46113" name="Rectangle 33"/>
          <p:cNvSpPr>
            <a:spLocks noChangeArrowheads="1"/>
          </p:cNvSpPr>
          <p:nvPr/>
        </p:nvSpPr>
        <p:spPr bwMode="auto">
          <a:xfrm>
            <a:off x="4799013" y="4706938"/>
            <a:ext cx="666750" cy="333375"/>
          </a:xfrm>
          <a:prstGeom prst="rect">
            <a:avLst/>
          </a:prstGeom>
          <a:noFill/>
          <a:ln w="12700">
            <a:noFill/>
            <a:miter lim="800000"/>
            <a:headEnd/>
            <a:tailEnd/>
          </a:ln>
        </p:spPr>
        <p:txBody>
          <a:bodyPr wrap="none" lIns="90488" tIns="44450" rIns="90488" bIns="44450">
            <a:spAutoFit/>
          </a:bodyPr>
          <a:lstStyle/>
          <a:p>
            <a:pPr eaLnBrk="0" hangingPunct="0"/>
            <a:r>
              <a:rPr lang="en-AU" sz="1600" b="1"/>
              <a:t>mark</a:t>
            </a:r>
          </a:p>
        </p:txBody>
      </p:sp>
      <p:sp>
        <p:nvSpPr>
          <p:cNvPr id="46114" name="Rectangle 34"/>
          <p:cNvSpPr>
            <a:spLocks noChangeArrowheads="1"/>
          </p:cNvSpPr>
          <p:nvPr/>
        </p:nvSpPr>
        <p:spPr bwMode="auto">
          <a:xfrm>
            <a:off x="3198813" y="5087938"/>
            <a:ext cx="688975" cy="1311275"/>
          </a:xfrm>
          <a:prstGeom prst="rect">
            <a:avLst/>
          </a:prstGeom>
          <a:noFill/>
          <a:ln w="12700">
            <a:noFill/>
            <a:miter lim="800000"/>
            <a:headEnd/>
            <a:tailEnd/>
          </a:ln>
        </p:spPr>
        <p:txBody>
          <a:bodyPr wrap="none" lIns="90488" tIns="44450" rIns="90488" bIns="44450">
            <a:spAutoFit/>
          </a:bodyPr>
          <a:lstStyle/>
          <a:p>
            <a:pPr eaLnBrk="0" hangingPunct="0"/>
            <a:r>
              <a:rPr lang="en-AU" sz="1600" b="1"/>
              <a:t>is001</a:t>
            </a:r>
          </a:p>
          <a:p>
            <a:pPr eaLnBrk="0" hangingPunct="0"/>
            <a:endParaRPr lang="en-AU" sz="1600" b="1"/>
          </a:p>
          <a:p>
            <a:pPr eaLnBrk="0" hangingPunct="0"/>
            <a:r>
              <a:rPr lang="en-AU" sz="1600" b="1"/>
              <a:t>is001</a:t>
            </a:r>
          </a:p>
          <a:p>
            <a:pPr eaLnBrk="0" hangingPunct="0"/>
            <a:endParaRPr lang="en-AU" sz="1600" b="1"/>
          </a:p>
          <a:p>
            <a:pPr eaLnBrk="0" hangingPunct="0"/>
            <a:r>
              <a:rPr lang="en-AU" sz="1600" b="1"/>
              <a:t>is004</a:t>
            </a:r>
          </a:p>
        </p:txBody>
      </p:sp>
      <p:sp>
        <p:nvSpPr>
          <p:cNvPr id="46115" name="Rectangle 35"/>
          <p:cNvSpPr>
            <a:spLocks noChangeArrowheads="1"/>
          </p:cNvSpPr>
          <p:nvPr/>
        </p:nvSpPr>
        <p:spPr bwMode="auto">
          <a:xfrm>
            <a:off x="4189413" y="5087938"/>
            <a:ext cx="406400" cy="1311275"/>
          </a:xfrm>
          <a:prstGeom prst="rect">
            <a:avLst/>
          </a:prstGeom>
          <a:noFill/>
          <a:ln w="12700">
            <a:noFill/>
            <a:miter lim="800000"/>
            <a:headEnd/>
            <a:tailEnd/>
          </a:ln>
        </p:spPr>
        <p:txBody>
          <a:bodyPr wrap="none" lIns="90488" tIns="44450" rIns="90488" bIns="44450">
            <a:spAutoFit/>
          </a:bodyPr>
          <a:lstStyle/>
          <a:p>
            <a:pPr eaLnBrk="0" hangingPunct="0"/>
            <a:r>
              <a:rPr lang="en-AU" sz="1600" b="1"/>
              <a:t>01</a:t>
            </a:r>
          </a:p>
          <a:p>
            <a:pPr eaLnBrk="0" hangingPunct="0"/>
            <a:endParaRPr lang="en-AU" sz="1600" b="1"/>
          </a:p>
          <a:p>
            <a:pPr eaLnBrk="0" hangingPunct="0"/>
            <a:r>
              <a:rPr lang="en-AU" sz="1600" b="1"/>
              <a:t>02</a:t>
            </a:r>
          </a:p>
          <a:p>
            <a:pPr eaLnBrk="0" hangingPunct="0"/>
            <a:endParaRPr lang="en-AU" sz="1600" b="1"/>
          </a:p>
          <a:p>
            <a:pPr eaLnBrk="0" hangingPunct="0"/>
            <a:r>
              <a:rPr lang="en-AU" sz="1600" b="1"/>
              <a:t>01</a:t>
            </a:r>
          </a:p>
        </p:txBody>
      </p:sp>
      <p:sp>
        <p:nvSpPr>
          <p:cNvPr id="46116" name="Rectangle 36"/>
          <p:cNvSpPr>
            <a:spLocks noChangeArrowheads="1"/>
          </p:cNvSpPr>
          <p:nvPr/>
        </p:nvSpPr>
        <p:spPr bwMode="auto">
          <a:xfrm>
            <a:off x="4875213" y="5087938"/>
            <a:ext cx="406400" cy="1311275"/>
          </a:xfrm>
          <a:prstGeom prst="rect">
            <a:avLst/>
          </a:prstGeom>
          <a:noFill/>
          <a:ln w="12700">
            <a:noFill/>
            <a:miter lim="800000"/>
            <a:headEnd/>
            <a:tailEnd/>
          </a:ln>
        </p:spPr>
        <p:txBody>
          <a:bodyPr wrap="none" lIns="90488" tIns="44450" rIns="90488" bIns="44450">
            <a:spAutoFit/>
          </a:bodyPr>
          <a:lstStyle/>
          <a:p>
            <a:pPr eaLnBrk="0" hangingPunct="0"/>
            <a:r>
              <a:rPr lang="en-AU" sz="1600" b="1"/>
              <a:t>55</a:t>
            </a:r>
          </a:p>
          <a:p>
            <a:pPr eaLnBrk="0" hangingPunct="0"/>
            <a:endParaRPr lang="en-AU" sz="1600" b="1"/>
          </a:p>
          <a:p>
            <a:pPr eaLnBrk="0" hangingPunct="0"/>
            <a:r>
              <a:rPr lang="en-AU" sz="1600" b="1"/>
              <a:t>70</a:t>
            </a:r>
          </a:p>
          <a:p>
            <a:pPr eaLnBrk="0" hangingPunct="0"/>
            <a:endParaRPr lang="en-AU" sz="1600" b="1"/>
          </a:p>
          <a:p>
            <a:pPr eaLnBrk="0" hangingPunct="0"/>
            <a:r>
              <a:rPr lang="en-AU" sz="1600" b="1"/>
              <a:t>65</a:t>
            </a:r>
          </a:p>
        </p:txBody>
      </p:sp>
      <p:sp>
        <p:nvSpPr>
          <p:cNvPr id="46117" name="Line 37"/>
          <p:cNvSpPr>
            <a:spLocks noChangeShapeType="1"/>
          </p:cNvSpPr>
          <p:nvPr/>
        </p:nvSpPr>
        <p:spPr bwMode="auto">
          <a:xfrm>
            <a:off x="1538288" y="4175125"/>
            <a:ext cx="1371600" cy="1371600"/>
          </a:xfrm>
          <a:prstGeom prst="line">
            <a:avLst/>
          </a:prstGeom>
          <a:noFill/>
          <a:ln w="12700">
            <a:solidFill>
              <a:schemeClr val="tx1"/>
            </a:solidFill>
            <a:round/>
            <a:headEnd/>
            <a:tailEnd/>
          </a:ln>
        </p:spPr>
        <p:txBody>
          <a:bodyPr/>
          <a:lstStyle/>
          <a:p>
            <a:endParaRPr lang="en-US"/>
          </a:p>
        </p:txBody>
      </p:sp>
      <p:sp>
        <p:nvSpPr>
          <p:cNvPr id="46118" name="Line 38"/>
          <p:cNvSpPr>
            <a:spLocks noChangeShapeType="1"/>
          </p:cNvSpPr>
          <p:nvPr/>
        </p:nvSpPr>
        <p:spPr bwMode="auto">
          <a:xfrm>
            <a:off x="2757488" y="5394325"/>
            <a:ext cx="152400" cy="457200"/>
          </a:xfrm>
          <a:prstGeom prst="line">
            <a:avLst/>
          </a:prstGeom>
          <a:noFill/>
          <a:ln w="12700">
            <a:solidFill>
              <a:schemeClr val="tx1"/>
            </a:solidFill>
            <a:round/>
            <a:headEnd/>
            <a:tailEnd/>
          </a:ln>
        </p:spPr>
        <p:txBody>
          <a:bodyPr/>
          <a:lstStyle/>
          <a:p>
            <a:endParaRPr lang="en-US"/>
          </a:p>
        </p:txBody>
      </p:sp>
      <p:sp>
        <p:nvSpPr>
          <p:cNvPr id="46119" name="Line 39"/>
          <p:cNvSpPr>
            <a:spLocks noChangeShapeType="1"/>
          </p:cNvSpPr>
          <p:nvPr/>
        </p:nvSpPr>
        <p:spPr bwMode="auto">
          <a:xfrm flipV="1">
            <a:off x="2757488" y="5318125"/>
            <a:ext cx="152400" cy="76200"/>
          </a:xfrm>
          <a:prstGeom prst="line">
            <a:avLst/>
          </a:prstGeom>
          <a:noFill/>
          <a:ln w="12700">
            <a:solidFill>
              <a:schemeClr val="tx1"/>
            </a:solidFill>
            <a:round/>
            <a:headEnd/>
            <a:tailEnd/>
          </a:ln>
        </p:spPr>
        <p:txBody>
          <a:bodyPr/>
          <a:lstStyle/>
          <a:p>
            <a:endParaRPr lang="en-US"/>
          </a:p>
        </p:txBody>
      </p:sp>
      <p:sp>
        <p:nvSpPr>
          <p:cNvPr id="46120" name="Line 40"/>
          <p:cNvSpPr>
            <a:spLocks noChangeShapeType="1"/>
          </p:cNvSpPr>
          <p:nvPr/>
        </p:nvSpPr>
        <p:spPr bwMode="auto">
          <a:xfrm flipH="1">
            <a:off x="4510088" y="3489325"/>
            <a:ext cx="1143000" cy="1143000"/>
          </a:xfrm>
          <a:prstGeom prst="line">
            <a:avLst/>
          </a:prstGeom>
          <a:noFill/>
          <a:ln w="12700">
            <a:solidFill>
              <a:schemeClr val="tx1"/>
            </a:solidFill>
            <a:round/>
            <a:headEnd/>
            <a:tailEnd/>
          </a:ln>
        </p:spPr>
        <p:txBody>
          <a:bodyPr/>
          <a:lstStyle/>
          <a:p>
            <a:endParaRPr lang="en-US"/>
          </a:p>
        </p:txBody>
      </p:sp>
      <p:sp>
        <p:nvSpPr>
          <p:cNvPr id="46121" name="Line 41"/>
          <p:cNvSpPr>
            <a:spLocks noChangeShapeType="1"/>
          </p:cNvSpPr>
          <p:nvPr/>
        </p:nvSpPr>
        <p:spPr bwMode="auto">
          <a:xfrm>
            <a:off x="4738688" y="4479925"/>
            <a:ext cx="0" cy="152400"/>
          </a:xfrm>
          <a:prstGeom prst="line">
            <a:avLst/>
          </a:prstGeom>
          <a:noFill/>
          <a:ln w="12700">
            <a:solidFill>
              <a:schemeClr val="tx1"/>
            </a:solidFill>
            <a:round/>
            <a:headEnd/>
            <a:tailEnd/>
          </a:ln>
        </p:spPr>
        <p:txBody>
          <a:bodyPr/>
          <a:lstStyle/>
          <a:p>
            <a:endParaRPr lang="en-US"/>
          </a:p>
        </p:txBody>
      </p:sp>
      <p:sp>
        <p:nvSpPr>
          <p:cNvPr id="46122" name="Line 42"/>
          <p:cNvSpPr>
            <a:spLocks noChangeShapeType="1"/>
          </p:cNvSpPr>
          <p:nvPr/>
        </p:nvSpPr>
        <p:spPr bwMode="auto">
          <a:xfrm flipH="1">
            <a:off x="4281488" y="4403725"/>
            <a:ext cx="457200" cy="228600"/>
          </a:xfrm>
          <a:prstGeom prst="line">
            <a:avLst/>
          </a:prstGeom>
          <a:noFill/>
          <a:ln w="12700">
            <a:solidFill>
              <a:schemeClr val="tx1"/>
            </a:solidFill>
            <a:round/>
            <a:headEnd/>
            <a:tailEnd/>
          </a:ln>
        </p:spPr>
        <p:txBody>
          <a:bodyPr/>
          <a:lstStyle/>
          <a:p>
            <a:endParaRPr lang="en-US"/>
          </a:p>
        </p:txBody>
      </p:sp>
      <p:sp>
        <p:nvSpPr>
          <p:cNvPr id="46123" name="Rectangle 43"/>
          <p:cNvSpPr>
            <a:spLocks noChangeArrowheads="1"/>
          </p:cNvSpPr>
          <p:nvPr/>
        </p:nvSpPr>
        <p:spPr bwMode="auto">
          <a:xfrm>
            <a:off x="2817813" y="4227513"/>
            <a:ext cx="866775" cy="363537"/>
          </a:xfrm>
          <a:prstGeom prst="rect">
            <a:avLst/>
          </a:prstGeom>
          <a:noFill/>
          <a:ln w="12700">
            <a:noFill/>
            <a:miter lim="800000"/>
            <a:headEnd/>
            <a:tailEnd/>
          </a:ln>
        </p:spPr>
        <p:txBody>
          <a:bodyPr wrap="none" lIns="90488" tIns="44450" rIns="90488" bIns="44450">
            <a:spAutoFit/>
          </a:bodyPr>
          <a:lstStyle/>
          <a:p>
            <a:pPr eaLnBrk="0" hangingPunct="0"/>
            <a:r>
              <a:rPr lang="en-AU" b="1"/>
              <a:t>MARK</a:t>
            </a:r>
          </a:p>
        </p:txBody>
      </p:sp>
      <p:sp>
        <p:nvSpPr>
          <p:cNvPr id="46124" name="Rectangle 44"/>
          <p:cNvSpPr>
            <a:spLocks noChangeArrowheads="1"/>
          </p:cNvSpPr>
          <p:nvPr/>
        </p:nvSpPr>
        <p:spPr bwMode="auto">
          <a:xfrm>
            <a:off x="6170613" y="4997450"/>
            <a:ext cx="1846262" cy="819150"/>
          </a:xfrm>
          <a:prstGeom prst="rect">
            <a:avLst/>
          </a:prstGeom>
          <a:noFill/>
          <a:ln w="12700">
            <a:noFill/>
            <a:miter lim="800000"/>
            <a:headEnd/>
            <a:tailEnd/>
          </a:ln>
        </p:spPr>
        <p:txBody>
          <a:bodyPr wrap="none" lIns="90488" tIns="44450" rIns="90488" bIns="44450">
            <a:spAutoFit/>
          </a:bodyPr>
          <a:lstStyle/>
          <a:p>
            <a:pPr eaLnBrk="0" hangingPunct="0"/>
            <a:r>
              <a:rPr lang="en-AU" sz="2400" b="1"/>
              <a:t>Key is:</a:t>
            </a:r>
          </a:p>
          <a:p>
            <a:pPr eaLnBrk="0" hangingPunct="0"/>
            <a:r>
              <a:rPr lang="en-AU" sz="2400" b="1" u="sng"/>
              <a:t>stud-no+no</a:t>
            </a:r>
          </a:p>
        </p:txBody>
      </p:sp>
      <p:sp>
        <p:nvSpPr>
          <p:cNvPr id="46125" name="Oval 45"/>
          <p:cNvSpPr>
            <a:spLocks noChangeArrowheads="1"/>
          </p:cNvSpPr>
          <p:nvPr/>
        </p:nvSpPr>
        <p:spPr bwMode="auto">
          <a:xfrm>
            <a:off x="2459038" y="5172075"/>
            <a:ext cx="292100"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6126" name="Oval 46"/>
          <p:cNvSpPr>
            <a:spLocks noChangeArrowheads="1"/>
          </p:cNvSpPr>
          <p:nvPr/>
        </p:nvSpPr>
        <p:spPr bwMode="auto">
          <a:xfrm>
            <a:off x="4821238" y="4181475"/>
            <a:ext cx="139700" cy="1397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6127" name="Line 47"/>
          <p:cNvSpPr>
            <a:spLocks noChangeShapeType="1"/>
          </p:cNvSpPr>
          <p:nvPr/>
        </p:nvSpPr>
        <p:spPr bwMode="auto">
          <a:xfrm>
            <a:off x="5424488" y="3565525"/>
            <a:ext cx="152400" cy="152400"/>
          </a:xfrm>
          <a:prstGeom prst="line">
            <a:avLst/>
          </a:prstGeom>
          <a:noFill/>
          <a:ln w="12700">
            <a:solidFill>
              <a:schemeClr val="tx1"/>
            </a:solidFill>
            <a:round/>
            <a:headEnd/>
            <a:tailEnd/>
          </a:ln>
        </p:spPr>
        <p:txBody>
          <a:bodyPr/>
          <a:lstStyle/>
          <a:p>
            <a:endParaRPr lang="en-US"/>
          </a:p>
        </p:txBody>
      </p:sp>
      <p:sp>
        <p:nvSpPr>
          <p:cNvPr id="46128" name="Line 48"/>
          <p:cNvSpPr>
            <a:spLocks noChangeShapeType="1"/>
          </p:cNvSpPr>
          <p:nvPr/>
        </p:nvSpPr>
        <p:spPr bwMode="auto">
          <a:xfrm flipH="1">
            <a:off x="1690688" y="4327525"/>
            <a:ext cx="152400" cy="152400"/>
          </a:xfrm>
          <a:prstGeom prst="line">
            <a:avLst/>
          </a:prstGeom>
          <a:noFill/>
          <a:ln w="12700">
            <a:solidFill>
              <a:schemeClr val="tx1"/>
            </a:solidFill>
            <a:round/>
            <a:headEnd/>
            <a:tailEnd/>
          </a:ln>
        </p:spPr>
        <p:txBody>
          <a:bodyPr/>
          <a:lstStyle/>
          <a:p>
            <a:endParaRPr lang="en-US"/>
          </a:p>
        </p:txBody>
      </p:sp>
      <p:sp>
        <p:nvSpPr>
          <p:cNvPr id="46129" name="Rectangle 49"/>
          <p:cNvSpPr>
            <a:spLocks noChangeArrowheads="1"/>
          </p:cNvSpPr>
          <p:nvPr/>
        </p:nvSpPr>
        <p:spPr bwMode="auto">
          <a:xfrm>
            <a:off x="836613" y="4738688"/>
            <a:ext cx="1125537" cy="393700"/>
          </a:xfrm>
          <a:prstGeom prst="rect">
            <a:avLst/>
          </a:prstGeom>
          <a:noFill/>
          <a:ln w="12700">
            <a:noFill/>
            <a:miter lim="800000"/>
            <a:headEnd/>
            <a:tailEnd/>
          </a:ln>
        </p:spPr>
        <p:txBody>
          <a:bodyPr wrap="none" lIns="90488" tIns="44450" rIns="90488" bIns="44450">
            <a:spAutoFit/>
          </a:bodyPr>
          <a:lstStyle/>
          <a:p>
            <a:pPr eaLnBrk="0" hangingPunct="0"/>
            <a:r>
              <a:rPr lang="en-AU" sz="2000" b="1"/>
              <a:t>is given</a:t>
            </a:r>
          </a:p>
        </p:txBody>
      </p:sp>
      <p:sp>
        <p:nvSpPr>
          <p:cNvPr id="46130" name="Rectangle 50"/>
          <p:cNvSpPr>
            <a:spLocks noChangeArrowheads="1"/>
          </p:cNvSpPr>
          <p:nvPr/>
        </p:nvSpPr>
        <p:spPr bwMode="auto">
          <a:xfrm>
            <a:off x="3884613" y="3595688"/>
            <a:ext cx="1381125" cy="393700"/>
          </a:xfrm>
          <a:prstGeom prst="rect">
            <a:avLst/>
          </a:prstGeom>
          <a:noFill/>
          <a:ln w="12700">
            <a:noFill/>
            <a:miter lim="800000"/>
            <a:headEnd/>
            <a:tailEnd/>
          </a:ln>
        </p:spPr>
        <p:txBody>
          <a:bodyPr wrap="none" lIns="90488" tIns="44450" rIns="90488" bIns="44450">
            <a:spAutoFit/>
          </a:bodyPr>
          <a:lstStyle/>
          <a:p>
            <a:pPr eaLnBrk="0" hangingPunct="0"/>
            <a:r>
              <a:rPr lang="en-AU" sz="2000" b="1"/>
              <a:t>generates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idx="1"/>
          </p:nvPr>
        </p:nvSpPr>
        <p:spPr>
          <a:xfrm>
            <a:off x="0" y="2225675"/>
            <a:ext cx="7924800" cy="4419600"/>
          </a:xfrm>
        </p:spPr>
        <p:txBody>
          <a:bodyPr lIns="90488" tIns="44450" rIns="90488" bIns="44450"/>
          <a:lstStyle/>
          <a:p>
            <a:pPr>
              <a:buFont typeface="Wingdings" pitchFamily="2" charset="2"/>
              <a:buNone/>
            </a:pPr>
            <a:r>
              <a:rPr lang="en-AU" sz="2400" u="sng" smtClean="0"/>
              <a:t>Add state attributes</a:t>
            </a:r>
          </a:p>
          <a:p>
            <a:r>
              <a:rPr lang="en-AU" sz="2400" smtClean="0"/>
              <a:t>Suppose a company wished to store the name of the employee’s spouse.  The conceptual object model might be :</a:t>
            </a:r>
          </a:p>
          <a:p>
            <a:pPr>
              <a:buFont typeface="Wingdings" pitchFamily="2" charset="2"/>
              <a:buNone/>
            </a:pPr>
            <a:endParaRPr lang="en-AU" sz="2400" smtClean="0"/>
          </a:p>
        </p:txBody>
      </p:sp>
      <p:sp>
        <p:nvSpPr>
          <p:cNvPr id="47107" name="Rectangle 3"/>
          <p:cNvSpPr>
            <a:spLocks noChangeArrowheads="1"/>
          </p:cNvSpPr>
          <p:nvPr/>
        </p:nvSpPr>
        <p:spPr bwMode="auto">
          <a:xfrm>
            <a:off x="468313" y="714375"/>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The Logical Relational Data Model</a:t>
            </a:r>
          </a:p>
        </p:txBody>
      </p:sp>
      <p:sp>
        <p:nvSpPr>
          <p:cNvPr id="47108" name="Rectangle 4"/>
          <p:cNvSpPr>
            <a:spLocks noChangeArrowheads="1"/>
          </p:cNvSpPr>
          <p:nvPr/>
        </p:nvSpPr>
        <p:spPr bwMode="auto">
          <a:xfrm>
            <a:off x="2146300" y="4692650"/>
            <a:ext cx="13589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7109" name="Rectangle 5"/>
          <p:cNvSpPr>
            <a:spLocks noChangeArrowheads="1"/>
          </p:cNvSpPr>
          <p:nvPr/>
        </p:nvSpPr>
        <p:spPr bwMode="auto">
          <a:xfrm>
            <a:off x="5118100" y="4692650"/>
            <a:ext cx="1358900" cy="7493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7110" name="Rectangle 6"/>
          <p:cNvSpPr>
            <a:spLocks noChangeArrowheads="1"/>
          </p:cNvSpPr>
          <p:nvPr/>
        </p:nvSpPr>
        <p:spPr bwMode="auto">
          <a:xfrm>
            <a:off x="2124075" y="4891088"/>
            <a:ext cx="1450975" cy="363537"/>
          </a:xfrm>
          <a:prstGeom prst="rect">
            <a:avLst/>
          </a:prstGeom>
          <a:noFill/>
          <a:ln w="12700">
            <a:noFill/>
            <a:miter lim="800000"/>
            <a:headEnd/>
            <a:tailEnd/>
          </a:ln>
        </p:spPr>
        <p:txBody>
          <a:bodyPr wrap="none" lIns="90488" tIns="44450" rIns="90488" bIns="44450">
            <a:spAutoFit/>
          </a:bodyPr>
          <a:lstStyle/>
          <a:p>
            <a:pPr eaLnBrk="0" hangingPunct="0"/>
            <a:r>
              <a:rPr lang="en-AU" b="1"/>
              <a:t>EMPLOYEE</a:t>
            </a:r>
          </a:p>
        </p:txBody>
      </p:sp>
      <p:sp>
        <p:nvSpPr>
          <p:cNvPr id="47111" name="Rectangle 7"/>
          <p:cNvSpPr>
            <a:spLocks noChangeArrowheads="1"/>
          </p:cNvSpPr>
          <p:nvPr/>
        </p:nvSpPr>
        <p:spPr bwMode="auto">
          <a:xfrm>
            <a:off x="5324475" y="4891088"/>
            <a:ext cx="1133475" cy="363537"/>
          </a:xfrm>
          <a:prstGeom prst="rect">
            <a:avLst/>
          </a:prstGeom>
          <a:noFill/>
          <a:ln w="12700">
            <a:noFill/>
            <a:miter lim="800000"/>
            <a:headEnd/>
            <a:tailEnd/>
          </a:ln>
        </p:spPr>
        <p:txBody>
          <a:bodyPr wrap="none" lIns="90488" tIns="44450" rIns="90488" bIns="44450">
            <a:spAutoFit/>
          </a:bodyPr>
          <a:lstStyle/>
          <a:p>
            <a:pPr eaLnBrk="0" hangingPunct="0"/>
            <a:r>
              <a:rPr lang="en-AU" b="1"/>
              <a:t>SPOUSE</a:t>
            </a:r>
          </a:p>
        </p:txBody>
      </p:sp>
      <p:sp>
        <p:nvSpPr>
          <p:cNvPr id="47112" name="Rectangle 8"/>
          <p:cNvSpPr>
            <a:spLocks noChangeArrowheads="1"/>
          </p:cNvSpPr>
          <p:nvPr/>
        </p:nvSpPr>
        <p:spPr bwMode="auto">
          <a:xfrm>
            <a:off x="1133475" y="5653088"/>
            <a:ext cx="2352675" cy="363537"/>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emp_no</a:t>
            </a:r>
            <a:r>
              <a:rPr lang="en-AU" b="1"/>
              <a:t>,name,dob)</a:t>
            </a:r>
          </a:p>
        </p:txBody>
      </p:sp>
      <p:sp>
        <p:nvSpPr>
          <p:cNvPr id="47113" name="Rectangle 9"/>
          <p:cNvSpPr>
            <a:spLocks noChangeArrowheads="1"/>
          </p:cNvSpPr>
          <p:nvPr/>
        </p:nvSpPr>
        <p:spPr bwMode="auto">
          <a:xfrm>
            <a:off x="5172075" y="5653088"/>
            <a:ext cx="1857375" cy="363537"/>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spouse_name</a:t>
            </a:r>
            <a:r>
              <a:rPr lang="en-AU" b="1"/>
              <a:t>)</a:t>
            </a:r>
          </a:p>
        </p:txBody>
      </p:sp>
      <p:sp>
        <p:nvSpPr>
          <p:cNvPr id="47114" name="AutoShape 10"/>
          <p:cNvSpPr>
            <a:spLocks noChangeArrowheads="1"/>
          </p:cNvSpPr>
          <p:nvPr/>
        </p:nvSpPr>
        <p:spPr bwMode="auto">
          <a:xfrm>
            <a:off x="4051300" y="4768850"/>
            <a:ext cx="596900" cy="596900"/>
          </a:xfrm>
          <a:prstGeom prst="diamond">
            <a:avLst/>
          </a:prstGeom>
          <a:solidFill>
            <a:schemeClr val="bg1"/>
          </a:solidFill>
          <a:ln w="12700">
            <a:solidFill>
              <a:schemeClr val="tx1"/>
            </a:solidFill>
            <a:miter lim="800000"/>
            <a:headEnd/>
            <a:tailEnd/>
          </a:ln>
        </p:spPr>
        <p:txBody>
          <a:bodyPr wrap="none" anchor="ctr"/>
          <a:lstStyle/>
          <a:p>
            <a:endParaRPr lang="en-US"/>
          </a:p>
        </p:txBody>
      </p:sp>
      <p:sp>
        <p:nvSpPr>
          <p:cNvPr id="47115" name="Line 11"/>
          <p:cNvSpPr>
            <a:spLocks noChangeShapeType="1"/>
          </p:cNvSpPr>
          <p:nvPr/>
        </p:nvSpPr>
        <p:spPr bwMode="auto">
          <a:xfrm flipH="1">
            <a:off x="3511550" y="5067300"/>
            <a:ext cx="533400" cy="0"/>
          </a:xfrm>
          <a:prstGeom prst="line">
            <a:avLst/>
          </a:prstGeom>
          <a:noFill/>
          <a:ln w="12700">
            <a:solidFill>
              <a:schemeClr val="tx1"/>
            </a:solidFill>
            <a:round/>
            <a:headEnd/>
            <a:tailEnd/>
          </a:ln>
        </p:spPr>
        <p:txBody>
          <a:bodyPr/>
          <a:lstStyle/>
          <a:p>
            <a:endParaRPr lang="en-US"/>
          </a:p>
        </p:txBody>
      </p:sp>
      <p:sp>
        <p:nvSpPr>
          <p:cNvPr id="47116" name="Line 12"/>
          <p:cNvSpPr>
            <a:spLocks noChangeShapeType="1"/>
          </p:cNvSpPr>
          <p:nvPr/>
        </p:nvSpPr>
        <p:spPr bwMode="auto">
          <a:xfrm>
            <a:off x="4654550" y="5067300"/>
            <a:ext cx="457200" cy="0"/>
          </a:xfrm>
          <a:prstGeom prst="line">
            <a:avLst/>
          </a:prstGeom>
          <a:noFill/>
          <a:ln w="12700">
            <a:solidFill>
              <a:schemeClr val="tx1"/>
            </a:solidFill>
            <a:round/>
            <a:headEnd/>
            <a:tailEnd/>
          </a:ln>
        </p:spPr>
        <p:txBody>
          <a:bodyPr/>
          <a:lstStyle/>
          <a:p>
            <a:endParaRPr lang="en-US"/>
          </a:p>
        </p:txBody>
      </p:sp>
      <p:sp>
        <p:nvSpPr>
          <p:cNvPr id="47117" name="Rectangle 13"/>
          <p:cNvSpPr>
            <a:spLocks noChangeArrowheads="1"/>
          </p:cNvSpPr>
          <p:nvPr/>
        </p:nvSpPr>
        <p:spPr bwMode="auto">
          <a:xfrm>
            <a:off x="3495675" y="5165725"/>
            <a:ext cx="279400" cy="301625"/>
          </a:xfrm>
          <a:prstGeom prst="rect">
            <a:avLst/>
          </a:prstGeom>
          <a:noFill/>
          <a:ln w="12700">
            <a:noFill/>
            <a:miter lim="800000"/>
            <a:headEnd/>
            <a:tailEnd/>
          </a:ln>
        </p:spPr>
        <p:txBody>
          <a:bodyPr wrap="none" lIns="90488" tIns="44450" rIns="90488" bIns="44450">
            <a:spAutoFit/>
          </a:bodyPr>
          <a:lstStyle/>
          <a:p>
            <a:pPr eaLnBrk="0" hangingPunct="0"/>
            <a:r>
              <a:rPr lang="en-AU" sz="1400" b="1"/>
              <a:t>1</a:t>
            </a:r>
          </a:p>
        </p:txBody>
      </p:sp>
      <p:sp>
        <p:nvSpPr>
          <p:cNvPr id="47118" name="Rectangle 14"/>
          <p:cNvSpPr>
            <a:spLocks noChangeArrowheads="1"/>
          </p:cNvSpPr>
          <p:nvPr/>
        </p:nvSpPr>
        <p:spPr bwMode="auto">
          <a:xfrm>
            <a:off x="4867275" y="5165725"/>
            <a:ext cx="279400" cy="301625"/>
          </a:xfrm>
          <a:prstGeom prst="rect">
            <a:avLst/>
          </a:prstGeom>
          <a:noFill/>
          <a:ln w="12700">
            <a:noFill/>
            <a:miter lim="800000"/>
            <a:headEnd/>
            <a:tailEnd/>
          </a:ln>
        </p:spPr>
        <p:txBody>
          <a:bodyPr wrap="none" lIns="90488" tIns="44450" rIns="90488" bIns="44450">
            <a:spAutoFit/>
          </a:bodyPr>
          <a:lstStyle/>
          <a:p>
            <a:pPr eaLnBrk="0" hangingPunct="0"/>
            <a:r>
              <a:rPr lang="en-AU" sz="1400" b="1"/>
              <a:t>0</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1022350" y="1825625"/>
            <a:ext cx="7162800" cy="4114800"/>
          </a:xfrm>
        </p:spPr>
        <p:txBody>
          <a:bodyPr lIns="90488" tIns="44450" rIns="90488" bIns="44450"/>
          <a:lstStyle/>
          <a:p>
            <a:r>
              <a:rPr lang="en-AU" sz="2400" smtClean="0"/>
              <a:t>This in the logical relational data model could be a merged entity such as:</a:t>
            </a:r>
          </a:p>
        </p:txBody>
      </p:sp>
      <p:sp>
        <p:nvSpPr>
          <p:cNvPr id="48131" name="Rectangle 3"/>
          <p:cNvSpPr>
            <a:spLocks noChangeArrowheads="1"/>
          </p:cNvSpPr>
          <p:nvPr/>
        </p:nvSpPr>
        <p:spPr bwMode="auto">
          <a:xfrm>
            <a:off x="642938" y="642938"/>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The Logical Relational Data Model</a:t>
            </a:r>
          </a:p>
        </p:txBody>
      </p:sp>
      <p:sp>
        <p:nvSpPr>
          <p:cNvPr id="48132" name="Rectangle 4"/>
          <p:cNvSpPr>
            <a:spLocks noChangeArrowheads="1"/>
          </p:cNvSpPr>
          <p:nvPr/>
        </p:nvSpPr>
        <p:spPr bwMode="auto">
          <a:xfrm>
            <a:off x="1790700" y="2898775"/>
            <a:ext cx="1587500" cy="825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8133" name="Rectangle 5"/>
          <p:cNvSpPr>
            <a:spLocks noChangeArrowheads="1"/>
          </p:cNvSpPr>
          <p:nvPr/>
        </p:nvSpPr>
        <p:spPr bwMode="auto">
          <a:xfrm>
            <a:off x="1844675" y="3097213"/>
            <a:ext cx="1438275" cy="363537"/>
          </a:xfrm>
          <a:prstGeom prst="rect">
            <a:avLst/>
          </a:prstGeom>
          <a:noFill/>
          <a:ln w="12700">
            <a:noFill/>
            <a:miter lim="800000"/>
            <a:headEnd/>
            <a:tailEnd/>
          </a:ln>
        </p:spPr>
        <p:txBody>
          <a:bodyPr wrap="none" lIns="90488" tIns="44450" rIns="90488" bIns="44450">
            <a:spAutoFit/>
          </a:bodyPr>
          <a:lstStyle/>
          <a:p>
            <a:pPr eaLnBrk="0" hangingPunct="0"/>
            <a:r>
              <a:rPr lang="en-AU"/>
              <a:t>EMPLOYEE</a:t>
            </a:r>
          </a:p>
        </p:txBody>
      </p:sp>
      <p:sp>
        <p:nvSpPr>
          <p:cNvPr id="48134" name="Rectangle 6"/>
          <p:cNvSpPr>
            <a:spLocks noChangeArrowheads="1"/>
          </p:cNvSpPr>
          <p:nvPr/>
        </p:nvSpPr>
        <p:spPr bwMode="auto">
          <a:xfrm>
            <a:off x="3444875" y="2944813"/>
            <a:ext cx="3635375" cy="363537"/>
          </a:xfrm>
          <a:prstGeom prst="rect">
            <a:avLst/>
          </a:prstGeom>
          <a:noFill/>
          <a:ln w="12700">
            <a:noFill/>
            <a:miter lim="800000"/>
            <a:headEnd/>
            <a:tailEnd/>
          </a:ln>
        </p:spPr>
        <p:txBody>
          <a:bodyPr wrap="none" lIns="90488" tIns="44450" rIns="90488" bIns="44450">
            <a:spAutoFit/>
          </a:bodyPr>
          <a:lstStyle/>
          <a:p>
            <a:pPr eaLnBrk="0" hangingPunct="0"/>
            <a:r>
              <a:rPr lang="en-AU"/>
              <a:t>(</a:t>
            </a:r>
            <a:r>
              <a:rPr lang="en-AU" u="sng"/>
              <a:t>emp-no</a:t>
            </a:r>
            <a:r>
              <a:rPr lang="en-AU"/>
              <a:t>,name,dob,spouse-name)</a:t>
            </a:r>
          </a:p>
        </p:txBody>
      </p:sp>
      <p:sp>
        <p:nvSpPr>
          <p:cNvPr id="48135" name="Rectangle 7"/>
          <p:cNvSpPr>
            <a:spLocks noChangeArrowheads="1"/>
          </p:cNvSpPr>
          <p:nvPr/>
        </p:nvSpPr>
        <p:spPr bwMode="auto">
          <a:xfrm>
            <a:off x="858838" y="3811588"/>
            <a:ext cx="6243637" cy="1308100"/>
          </a:xfrm>
          <a:prstGeom prst="rect">
            <a:avLst/>
          </a:prstGeom>
          <a:noFill/>
          <a:ln w="12700">
            <a:noFill/>
            <a:miter lim="800000"/>
            <a:headEnd/>
            <a:tailEnd/>
          </a:ln>
        </p:spPr>
        <p:txBody>
          <a:bodyPr wrap="none" lIns="90488" tIns="44450" rIns="90488" bIns="44450">
            <a:spAutoFit/>
          </a:bodyPr>
          <a:lstStyle/>
          <a:p>
            <a:pPr eaLnBrk="0" hangingPunct="0"/>
            <a:r>
              <a:rPr lang="en-AU" sz="2000"/>
              <a:t>Now if the employee is not married, the spouse name </a:t>
            </a:r>
          </a:p>
          <a:p>
            <a:pPr eaLnBrk="0" hangingPunct="0"/>
            <a:r>
              <a:rPr lang="en-AU" sz="2000"/>
              <a:t>will be null.  In other words we could always work out </a:t>
            </a:r>
          </a:p>
          <a:p>
            <a:pPr eaLnBrk="0" hangingPunct="0"/>
            <a:r>
              <a:rPr lang="en-AU" sz="2000"/>
              <a:t>whether an employee is married by checking whether</a:t>
            </a:r>
          </a:p>
          <a:p>
            <a:pPr eaLnBrk="0" hangingPunct="0"/>
            <a:r>
              <a:rPr lang="en-AU" sz="2000"/>
              <a:t>spouse_name is null or not. </a:t>
            </a:r>
          </a:p>
        </p:txBody>
      </p:sp>
      <p:sp>
        <p:nvSpPr>
          <p:cNvPr id="48136" name="Rectangle 8"/>
          <p:cNvSpPr>
            <a:spLocks noChangeArrowheads="1"/>
          </p:cNvSpPr>
          <p:nvPr/>
        </p:nvSpPr>
        <p:spPr bwMode="auto">
          <a:xfrm>
            <a:off x="858838" y="5251450"/>
            <a:ext cx="7189787" cy="1308100"/>
          </a:xfrm>
          <a:prstGeom prst="rect">
            <a:avLst/>
          </a:prstGeom>
          <a:noFill/>
          <a:ln w="12700">
            <a:noFill/>
            <a:miter lim="800000"/>
            <a:headEnd/>
            <a:tailEnd/>
          </a:ln>
        </p:spPr>
        <p:txBody>
          <a:bodyPr wrap="none" lIns="90488" tIns="44450" rIns="90488" bIns="44450">
            <a:spAutoFit/>
          </a:bodyPr>
          <a:lstStyle/>
          <a:p>
            <a:pPr eaLnBrk="0" hangingPunct="0"/>
            <a:r>
              <a:rPr lang="en-AU" sz="2000"/>
              <a:t>Rather than do this, you should add a status attribute - in this </a:t>
            </a:r>
          </a:p>
          <a:p>
            <a:pPr eaLnBrk="0" hangingPunct="0"/>
            <a:r>
              <a:rPr lang="en-AU" sz="2000"/>
              <a:t>case it could be called marital_status and have states, say, ‘M’</a:t>
            </a:r>
          </a:p>
          <a:p>
            <a:pPr eaLnBrk="0" hangingPunct="0"/>
            <a:r>
              <a:rPr lang="en-AU" sz="2000"/>
              <a:t>for married and ‘U’ for unmarried.  Only if marital_status was</a:t>
            </a:r>
          </a:p>
          <a:p>
            <a:pPr eaLnBrk="0" hangingPunct="0"/>
            <a:r>
              <a:rPr lang="en-AU" sz="2000"/>
              <a:t>‘U’ would spouse_name be null.</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501650" y="2441575"/>
            <a:ext cx="8642350" cy="4681538"/>
          </a:xfrm>
        </p:spPr>
        <p:txBody>
          <a:bodyPr lIns="90488" tIns="44450" rIns="90488" bIns="44450"/>
          <a:lstStyle/>
          <a:p>
            <a:pPr>
              <a:buFont typeface="Wingdings" pitchFamily="2" charset="2"/>
              <a:buNone/>
            </a:pPr>
            <a:r>
              <a:rPr lang="en-AU" u="sng" smtClean="0"/>
              <a:t>Remove Recursive Relationships</a:t>
            </a:r>
          </a:p>
          <a:p>
            <a:r>
              <a:rPr lang="en-AU" smtClean="0"/>
              <a:t>Recursive relationships, like many-to-many relationships cannot be directly implemented onto a relational database.  However, since controlled redundancy is legitimate in the logical relational data model, it is possible to apply a standard transformation (similar to the many-to-many):</a:t>
            </a:r>
          </a:p>
        </p:txBody>
      </p:sp>
      <p:sp>
        <p:nvSpPr>
          <p:cNvPr id="49155" name="Rectangle 3"/>
          <p:cNvSpPr>
            <a:spLocks noChangeArrowheads="1"/>
          </p:cNvSpPr>
          <p:nvPr/>
        </p:nvSpPr>
        <p:spPr bwMode="auto">
          <a:xfrm>
            <a:off x="1393825" y="1287463"/>
            <a:ext cx="7162800" cy="1143000"/>
          </a:xfrm>
          <a:prstGeom prst="rect">
            <a:avLst/>
          </a:prstGeom>
          <a:noFill/>
          <a:ln w="12700">
            <a:noFill/>
            <a:miter lim="800000"/>
            <a:headEnd/>
            <a:tailEnd/>
          </a:ln>
        </p:spPr>
        <p:txBody>
          <a:bodyPr wrap="none" anchor="ctr"/>
          <a:lstStyle/>
          <a:p>
            <a:endParaRPr lang="en-US"/>
          </a:p>
        </p:txBody>
      </p:sp>
      <p:sp>
        <p:nvSpPr>
          <p:cNvPr id="49156" name="Rectangle 4"/>
          <p:cNvSpPr>
            <a:spLocks noChangeArrowheads="1"/>
          </p:cNvSpPr>
          <p:nvPr/>
        </p:nvSpPr>
        <p:spPr bwMode="auto">
          <a:xfrm>
            <a:off x="574675" y="714375"/>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The Logical Relational Data Model</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214313" y="785813"/>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The Logical Relational Data Model</a:t>
            </a:r>
          </a:p>
        </p:txBody>
      </p:sp>
      <p:sp>
        <p:nvSpPr>
          <p:cNvPr id="50179" name="Rectangle 3"/>
          <p:cNvSpPr>
            <a:spLocks noChangeArrowheads="1"/>
          </p:cNvSpPr>
          <p:nvPr/>
        </p:nvSpPr>
        <p:spPr bwMode="auto">
          <a:xfrm>
            <a:off x="1341438" y="3270250"/>
            <a:ext cx="1358900" cy="825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50180" name="Line 4"/>
          <p:cNvSpPr>
            <a:spLocks noChangeShapeType="1"/>
          </p:cNvSpPr>
          <p:nvPr/>
        </p:nvSpPr>
        <p:spPr bwMode="auto">
          <a:xfrm flipV="1">
            <a:off x="2097088" y="2959100"/>
            <a:ext cx="0" cy="304800"/>
          </a:xfrm>
          <a:prstGeom prst="line">
            <a:avLst/>
          </a:prstGeom>
          <a:noFill/>
          <a:ln w="12700">
            <a:solidFill>
              <a:schemeClr val="tx1"/>
            </a:solidFill>
            <a:round/>
            <a:headEnd/>
            <a:tailEnd/>
          </a:ln>
        </p:spPr>
        <p:txBody>
          <a:bodyPr/>
          <a:lstStyle/>
          <a:p>
            <a:endParaRPr lang="en-US"/>
          </a:p>
        </p:txBody>
      </p:sp>
      <p:sp>
        <p:nvSpPr>
          <p:cNvPr id="50181" name="Line 5"/>
          <p:cNvSpPr>
            <a:spLocks noChangeShapeType="1"/>
          </p:cNvSpPr>
          <p:nvPr/>
        </p:nvSpPr>
        <p:spPr bwMode="auto">
          <a:xfrm flipH="1">
            <a:off x="2706688" y="3644900"/>
            <a:ext cx="762000" cy="0"/>
          </a:xfrm>
          <a:prstGeom prst="line">
            <a:avLst/>
          </a:prstGeom>
          <a:noFill/>
          <a:ln w="12700">
            <a:solidFill>
              <a:schemeClr val="tx1"/>
            </a:solidFill>
            <a:round/>
            <a:headEnd/>
            <a:tailEnd/>
          </a:ln>
        </p:spPr>
        <p:txBody>
          <a:bodyPr/>
          <a:lstStyle/>
          <a:p>
            <a:endParaRPr lang="en-US"/>
          </a:p>
        </p:txBody>
      </p:sp>
      <p:sp>
        <p:nvSpPr>
          <p:cNvPr id="50182" name="Rectangle 6"/>
          <p:cNvSpPr>
            <a:spLocks noChangeArrowheads="1"/>
          </p:cNvSpPr>
          <p:nvPr/>
        </p:nvSpPr>
        <p:spPr bwMode="auto">
          <a:xfrm>
            <a:off x="5684838" y="2432050"/>
            <a:ext cx="1358900" cy="825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50183" name="Rectangle 7"/>
          <p:cNvSpPr>
            <a:spLocks noChangeArrowheads="1"/>
          </p:cNvSpPr>
          <p:nvPr/>
        </p:nvSpPr>
        <p:spPr bwMode="auto">
          <a:xfrm>
            <a:off x="5684838" y="4184650"/>
            <a:ext cx="1358900" cy="825500"/>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50184" name="Line 8"/>
          <p:cNvSpPr>
            <a:spLocks noChangeShapeType="1"/>
          </p:cNvSpPr>
          <p:nvPr/>
        </p:nvSpPr>
        <p:spPr bwMode="auto">
          <a:xfrm>
            <a:off x="5907088" y="3263900"/>
            <a:ext cx="0" cy="914400"/>
          </a:xfrm>
          <a:prstGeom prst="line">
            <a:avLst/>
          </a:prstGeom>
          <a:noFill/>
          <a:ln w="12700">
            <a:solidFill>
              <a:schemeClr val="tx1"/>
            </a:solidFill>
            <a:round/>
            <a:headEnd/>
            <a:tailEnd/>
          </a:ln>
        </p:spPr>
        <p:txBody>
          <a:bodyPr/>
          <a:lstStyle/>
          <a:p>
            <a:endParaRPr lang="en-US"/>
          </a:p>
        </p:txBody>
      </p:sp>
      <p:sp>
        <p:nvSpPr>
          <p:cNvPr id="50185" name="Line 9"/>
          <p:cNvSpPr>
            <a:spLocks noChangeShapeType="1"/>
          </p:cNvSpPr>
          <p:nvPr/>
        </p:nvSpPr>
        <p:spPr bwMode="auto">
          <a:xfrm>
            <a:off x="6745288" y="3263900"/>
            <a:ext cx="0" cy="914400"/>
          </a:xfrm>
          <a:prstGeom prst="line">
            <a:avLst/>
          </a:prstGeom>
          <a:noFill/>
          <a:ln w="12700">
            <a:solidFill>
              <a:schemeClr val="tx1"/>
            </a:solidFill>
            <a:round/>
            <a:headEnd/>
            <a:tailEnd/>
          </a:ln>
        </p:spPr>
        <p:txBody>
          <a:bodyPr/>
          <a:lstStyle/>
          <a:p>
            <a:endParaRPr lang="en-US"/>
          </a:p>
        </p:txBody>
      </p:sp>
      <p:sp>
        <p:nvSpPr>
          <p:cNvPr id="50186" name="Line 10"/>
          <p:cNvSpPr>
            <a:spLocks noChangeShapeType="1"/>
          </p:cNvSpPr>
          <p:nvPr/>
        </p:nvSpPr>
        <p:spPr bwMode="auto">
          <a:xfrm flipH="1">
            <a:off x="6592888" y="4025900"/>
            <a:ext cx="152400" cy="152400"/>
          </a:xfrm>
          <a:prstGeom prst="line">
            <a:avLst/>
          </a:prstGeom>
          <a:noFill/>
          <a:ln w="12700">
            <a:solidFill>
              <a:schemeClr val="tx1"/>
            </a:solidFill>
            <a:round/>
            <a:headEnd/>
            <a:tailEnd/>
          </a:ln>
        </p:spPr>
        <p:txBody>
          <a:bodyPr/>
          <a:lstStyle/>
          <a:p>
            <a:endParaRPr lang="en-US"/>
          </a:p>
        </p:txBody>
      </p:sp>
      <p:sp>
        <p:nvSpPr>
          <p:cNvPr id="50187" name="Line 11"/>
          <p:cNvSpPr>
            <a:spLocks noChangeShapeType="1"/>
          </p:cNvSpPr>
          <p:nvPr/>
        </p:nvSpPr>
        <p:spPr bwMode="auto">
          <a:xfrm>
            <a:off x="6745288" y="4025900"/>
            <a:ext cx="152400" cy="152400"/>
          </a:xfrm>
          <a:prstGeom prst="line">
            <a:avLst/>
          </a:prstGeom>
          <a:noFill/>
          <a:ln w="12700">
            <a:solidFill>
              <a:schemeClr val="tx1"/>
            </a:solidFill>
            <a:round/>
            <a:headEnd/>
            <a:tailEnd/>
          </a:ln>
        </p:spPr>
        <p:txBody>
          <a:bodyPr/>
          <a:lstStyle/>
          <a:p>
            <a:endParaRPr lang="en-US"/>
          </a:p>
        </p:txBody>
      </p:sp>
      <p:sp>
        <p:nvSpPr>
          <p:cNvPr id="50188" name="Line 12"/>
          <p:cNvSpPr>
            <a:spLocks noChangeShapeType="1"/>
          </p:cNvSpPr>
          <p:nvPr/>
        </p:nvSpPr>
        <p:spPr bwMode="auto">
          <a:xfrm>
            <a:off x="5830888" y="3416300"/>
            <a:ext cx="152400" cy="0"/>
          </a:xfrm>
          <a:prstGeom prst="line">
            <a:avLst/>
          </a:prstGeom>
          <a:noFill/>
          <a:ln w="12700">
            <a:solidFill>
              <a:schemeClr val="tx1"/>
            </a:solidFill>
            <a:round/>
            <a:headEnd/>
            <a:tailEnd/>
          </a:ln>
        </p:spPr>
        <p:txBody>
          <a:bodyPr/>
          <a:lstStyle/>
          <a:p>
            <a:endParaRPr lang="en-US"/>
          </a:p>
        </p:txBody>
      </p:sp>
      <p:sp>
        <p:nvSpPr>
          <p:cNvPr id="50189" name="Line 13"/>
          <p:cNvSpPr>
            <a:spLocks noChangeShapeType="1"/>
          </p:cNvSpPr>
          <p:nvPr/>
        </p:nvSpPr>
        <p:spPr bwMode="auto">
          <a:xfrm>
            <a:off x="6669088" y="3416300"/>
            <a:ext cx="152400" cy="0"/>
          </a:xfrm>
          <a:prstGeom prst="line">
            <a:avLst/>
          </a:prstGeom>
          <a:noFill/>
          <a:ln w="12700">
            <a:solidFill>
              <a:schemeClr val="tx1"/>
            </a:solidFill>
            <a:round/>
            <a:headEnd/>
            <a:tailEnd/>
          </a:ln>
        </p:spPr>
        <p:txBody>
          <a:bodyPr/>
          <a:lstStyle/>
          <a:p>
            <a:endParaRPr lang="en-US"/>
          </a:p>
        </p:txBody>
      </p:sp>
      <p:sp>
        <p:nvSpPr>
          <p:cNvPr id="50190" name="Oval 14"/>
          <p:cNvSpPr>
            <a:spLocks noChangeArrowheads="1"/>
          </p:cNvSpPr>
          <p:nvPr/>
        </p:nvSpPr>
        <p:spPr bwMode="auto">
          <a:xfrm>
            <a:off x="5837238" y="3956050"/>
            <a:ext cx="1397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50191" name="Oval 15"/>
          <p:cNvSpPr>
            <a:spLocks noChangeArrowheads="1"/>
          </p:cNvSpPr>
          <p:nvPr/>
        </p:nvSpPr>
        <p:spPr bwMode="auto">
          <a:xfrm>
            <a:off x="6675438" y="3803650"/>
            <a:ext cx="139700" cy="63500"/>
          </a:xfrm>
          <a:prstGeom prst="ellipse">
            <a:avLst/>
          </a:prstGeom>
          <a:solidFill>
            <a:schemeClr val="bg1"/>
          </a:solidFill>
          <a:ln w="12700">
            <a:solidFill>
              <a:schemeClr val="tx1"/>
            </a:solidFill>
            <a:round/>
            <a:headEnd/>
            <a:tailEnd/>
          </a:ln>
        </p:spPr>
        <p:txBody>
          <a:bodyPr wrap="none" anchor="ctr"/>
          <a:lstStyle/>
          <a:p>
            <a:endParaRPr lang="en-US"/>
          </a:p>
        </p:txBody>
      </p:sp>
      <p:sp>
        <p:nvSpPr>
          <p:cNvPr id="50192" name="AutoShape 16"/>
          <p:cNvSpPr>
            <a:spLocks noChangeArrowheads="1"/>
          </p:cNvSpPr>
          <p:nvPr/>
        </p:nvSpPr>
        <p:spPr bwMode="auto">
          <a:xfrm>
            <a:off x="4160838" y="3498850"/>
            <a:ext cx="749300" cy="292100"/>
          </a:xfrm>
          <a:prstGeom prst="rightArrow">
            <a:avLst>
              <a:gd name="adj1" fmla="val 50000"/>
              <a:gd name="adj2" fmla="val 128273"/>
            </a:avLst>
          </a:prstGeom>
          <a:solidFill>
            <a:schemeClr val="bg1"/>
          </a:solidFill>
          <a:ln w="12700">
            <a:solidFill>
              <a:schemeClr val="tx1"/>
            </a:solidFill>
            <a:miter lim="800000"/>
            <a:headEnd/>
            <a:tailEnd/>
          </a:ln>
        </p:spPr>
        <p:txBody>
          <a:bodyPr wrap="none" anchor="ctr"/>
          <a:lstStyle/>
          <a:p>
            <a:endParaRPr lang="en-US"/>
          </a:p>
        </p:txBody>
      </p:sp>
      <p:sp>
        <p:nvSpPr>
          <p:cNvPr id="50193" name="Rectangle 17"/>
          <p:cNvSpPr>
            <a:spLocks noChangeArrowheads="1"/>
          </p:cNvSpPr>
          <p:nvPr/>
        </p:nvSpPr>
        <p:spPr bwMode="auto">
          <a:xfrm>
            <a:off x="1319213" y="3468688"/>
            <a:ext cx="1454150" cy="366712"/>
          </a:xfrm>
          <a:prstGeom prst="rect">
            <a:avLst/>
          </a:prstGeom>
          <a:noFill/>
          <a:ln w="12700">
            <a:noFill/>
            <a:miter lim="800000"/>
            <a:headEnd/>
            <a:tailEnd/>
          </a:ln>
        </p:spPr>
        <p:txBody>
          <a:bodyPr wrap="none" lIns="90488" tIns="44450" rIns="90488" bIns="44450">
            <a:spAutoFit/>
          </a:bodyPr>
          <a:lstStyle/>
          <a:p>
            <a:pPr eaLnBrk="0" hangingPunct="0"/>
            <a:r>
              <a:rPr lang="en-AU" b="1"/>
              <a:t>EMPLOYEE</a:t>
            </a:r>
          </a:p>
        </p:txBody>
      </p:sp>
      <p:sp>
        <p:nvSpPr>
          <p:cNvPr id="50194" name="Rectangle 18"/>
          <p:cNvSpPr>
            <a:spLocks noChangeArrowheads="1"/>
          </p:cNvSpPr>
          <p:nvPr/>
        </p:nvSpPr>
        <p:spPr bwMode="auto">
          <a:xfrm>
            <a:off x="5662613" y="2630488"/>
            <a:ext cx="1454150" cy="366712"/>
          </a:xfrm>
          <a:prstGeom prst="rect">
            <a:avLst/>
          </a:prstGeom>
          <a:noFill/>
          <a:ln w="12700">
            <a:noFill/>
            <a:miter lim="800000"/>
            <a:headEnd/>
            <a:tailEnd/>
          </a:ln>
        </p:spPr>
        <p:txBody>
          <a:bodyPr wrap="none" lIns="90488" tIns="44450" rIns="90488" bIns="44450">
            <a:spAutoFit/>
          </a:bodyPr>
          <a:lstStyle/>
          <a:p>
            <a:pPr eaLnBrk="0" hangingPunct="0"/>
            <a:r>
              <a:rPr lang="en-AU" b="1"/>
              <a:t>EMPLOYEE</a:t>
            </a:r>
          </a:p>
        </p:txBody>
      </p:sp>
      <p:sp>
        <p:nvSpPr>
          <p:cNvPr id="50195" name="Rectangle 19"/>
          <p:cNvSpPr>
            <a:spLocks noChangeArrowheads="1"/>
          </p:cNvSpPr>
          <p:nvPr/>
        </p:nvSpPr>
        <p:spPr bwMode="auto">
          <a:xfrm>
            <a:off x="5738813" y="4176713"/>
            <a:ext cx="1312862" cy="825500"/>
          </a:xfrm>
          <a:prstGeom prst="rect">
            <a:avLst/>
          </a:prstGeom>
          <a:noFill/>
          <a:ln w="12700">
            <a:noFill/>
            <a:miter lim="800000"/>
            <a:headEnd/>
            <a:tailEnd/>
          </a:ln>
        </p:spPr>
        <p:txBody>
          <a:bodyPr wrap="none" lIns="90488" tIns="44450" rIns="90488" bIns="44450">
            <a:spAutoFit/>
          </a:bodyPr>
          <a:lstStyle/>
          <a:p>
            <a:pPr eaLnBrk="0" hangingPunct="0"/>
            <a:r>
              <a:rPr lang="en-AU" sz="1600" b="1"/>
              <a:t>EMPLOYEE</a:t>
            </a:r>
          </a:p>
          <a:p>
            <a:pPr eaLnBrk="0" hangingPunct="0"/>
            <a:r>
              <a:rPr lang="en-AU" sz="1600" b="1"/>
              <a:t>RELATION-</a:t>
            </a:r>
          </a:p>
          <a:p>
            <a:pPr eaLnBrk="0" hangingPunct="0"/>
            <a:r>
              <a:rPr lang="en-AU" sz="1600" b="1"/>
              <a:t>SHIP</a:t>
            </a:r>
          </a:p>
        </p:txBody>
      </p:sp>
      <p:sp>
        <p:nvSpPr>
          <p:cNvPr id="50196" name="Rectangle 20"/>
          <p:cNvSpPr>
            <a:spLocks noChangeArrowheads="1"/>
          </p:cNvSpPr>
          <p:nvPr/>
        </p:nvSpPr>
        <p:spPr bwMode="auto">
          <a:xfrm>
            <a:off x="4824413" y="3697288"/>
            <a:ext cx="971550" cy="641350"/>
          </a:xfrm>
          <a:prstGeom prst="rect">
            <a:avLst/>
          </a:prstGeom>
          <a:noFill/>
          <a:ln w="12700">
            <a:noFill/>
            <a:miter lim="800000"/>
            <a:headEnd/>
            <a:tailEnd/>
          </a:ln>
        </p:spPr>
        <p:txBody>
          <a:bodyPr wrap="none" lIns="90488" tIns="44450" rIns="90488" bIns="44450">
            <a:spAutoFit/>
          </a:bodyPr>
          <a:lstStyle/>
          <a:p>
            <a:pPr eaLnBrk="0" hangingPunct="0"/>
            <a:r>
              <a:rPr lang="en-AU" b="1"/>
              <a:t>reports</a:t>
            </a:r>
          </a:p>
          <a:p>
            <a:pPr eaLnBrk="0" hangingPunct="0"/>
            <a:r>
              <a:rPr lang="en-AU" b="1"/>
              <a:t>to</a:t>
            </a:r>
          </a:p>
        </p:txBody>
      </p:sp>
      <p:sp>
        <p:nvSpPr>
          <p:cNvPr id="50197" name="Rectangle 21"/>
          <p:cNvSpPr>
            <a:spLocks noChangeArrowheads="1"/>
          </p:cNvSpPr>
          <p:nvPr/>
        </p:nvSpPr>
        <p:spPr bwMode="auto">
          <a:xfrm>
            <a:off x="7034213" y="3849688"/>
            <a:ext cx="1174750" cy="366712"/>
          </a:xfrm>
          <a:prstGeom prst="rect">
            <a:avLst/>
          </a:prstGeom>
          <a:noFill/>
          <a:ln w="12700">
            <a:noFill/>
            <a:miter lim="800000"/>
            <a:headEnd/>
            <a:tailEnd/>
          </a:ln>
        </p:spPr>
        <p:txBody>
          <a:bodyPr wrap="none" lIns="90488" tIns="44450" rIns="90488" bIns="44450">
            <a:spAutoFit/>
          </a:bodyPr>
          <a:lstStyle/>
          <a:p>
            <a:pPr eaLnBrk="0" hangingPunct="0"/>
            <a:r>
              <a:rPr lang="en-AU" b="1"/>
              <a:t>manages</a:t>
            </a:r>
          </a:p>
        </p:txBody>
      </p:sp>
      <p:sp>
        <p:nvSpPr>
          <p:cNvPr id="50198" name="Rectangle 22"/>
          <p:cNvSpPr>
            <a:spLocks noChangeArrowheads="1"/>
          </p:cNvSpPr>
          <p:nvPr/>
        </p:nvSpPr>
        <p:spPr bwMode="auto">
          <a:xfrm>
            <a:off x="6551613" y="2009775"/>
            <a:ext cx="1819275" cy="363538"/>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emp-no</a:t>
            </a:r>
            <a:r>
              <a:rPr lang="en-AU" b="1"/>
              <a:t>,name)</a:t>
            </a:r>
          </a:p>
        </p:txBody>
      </p:sp>
      <p:sp>
        <p:nvSpPr>
          <p:cNvPr id="50199" name="Rectangle 23"/>
          <p:cNvSpPr>
            <a:spLocks noChangeArrowheads="1"/>
          </p:cNvSpPr>
          <p:nvPr/>
        </p:nvSpPr>
        <p:spPr bwMode="auto">
          <a:xfrm>
            <a:off x="2663825" y="4818063"/>
            <a:ext cx="2746375" cy="363537"/>
          </a:xfrm>
          <a:prstGeom prst="rect">
            <a:avLst/>
          </a:prstGeom>
          <a:noFill/>
          <a:ln w="12700">
            <a:noFill/>
            <a:miter lim="800000"/>
            <a:headEnd/>
            <a:tailEnd/>
          </a:ln>
        </p:spPr>
        <p:txBody>
          <a:bodyPr wrap="none" lIns="90488" tIns="44450" rIns="90488" bIns="44450">
            <a:spAutoFit/>
          </a:bodyPr>
          <a:lstStyle/>
          <a:p>
            <a:pPr eaLnBrk="0" hangingPunct="0"/>
            <a:r>
              <a:rPr lang="en-AU" b="1"/>
              <a:t>(</a:t>
            </a:r>
            <a:r>
              <a:rPr lang="en-AU" b="1" u="sng"/>
              <a:t>emp-no</a:t>
            </a:r>
            <a:r>
              <a:rPr lang="en-AU" b="1"/>
              <a:t>,rel-no,rel-type)</a:t>
            </a:r>
          </a:p>
        </p:txBody>
      </p:sp>
      <p:sp>
        <p:nvSpPr>
          <p:cNvPr id="50200" name="Rectangle 24"/>
          <p:cNvSpPr>
            <a:spLocks noChangeArrowheads="1"/>
          </p:cNvSpPr>
          <p:nvPr/>
        </p:nvSpPr>
        <p:spPr bwMode="auto">
          <a:xfrm>
            <a:off x="935038" y="5465763"/>
            <a:ext cx="6276975" cy="1187450"/>
          </a:xfrm>
          <a:prstGeom prst="rect">
            <a:avLst/>
          </a:prstGeom>
          <a:noFill/>
          <a:ln w="12700">
            <a:noFill/>
            <a:miter lim="800000"/>
            <a:headEnd/>
            <a:tailEnd/>
          </a:ln>
        </p:spPr>
        <p:txBody>
          <a:bodyPr wrap="none" lIns="90488" tIns="44450" rIns="90488" bIns="44450">
            <a:spAutoFit/>
          </a:bodyPr>
          <a:lstStyle/>
          <a:p>
            <a:pPr eaLnBrk="0" hangingPunct="0"/>
            <a:r>
              <a:rPr lang="en-AU"/>
              <a:t>rel-no is the emp-no of the employee’s boss or subordinate</a:t>
            </a:r>
          </a:p>
          <a:p>
            <a:pPr eaLnBrk="0" hangingPunct="0"/>
            <a:endParaRPr lang="en-AU"/>
          </a:p>
          <a:p>
            <a:pPr eaLnBrk="0" hangingPunct="0"/>
            <a:r>
              <a:rPr lang="en-AU"/>
              <a:t>rel-type is a status attribute indicating whether the rel-no is a</a:t>
            </a:r>
          </a:p>
          <a:p>
            <a:pPr eaLnBrk="0" hangingPunct="0"/>
            <a:r>
              <a:rPr lang="en-AU"/>
              <a:t>boss or subordinate</a:t>
            </a:r>
          </a:p>
        </p:txBody>
      </p:sp>
      <p:sp>
        <p:nvSpPr>
          <p:cNvPr id="50201" name="AutoShape 25"/>
          <p:cNvSpPr>
            <a:spLocks noChangeArrowheads="1"/>
          </p:cNvSpPr>
          <p:nvPr/>
        </p:nvSpPr>
        <p:spPr bwMode="auto">
          <a:xfrm>
            <a:off x="3170238" y="2660650"/>
            <a:ext cx="520700" cy="520700"/>
          </a:xfrm>
          <a:prstGeom prst="diamond">
            <a:avLst/>
          </a:prstGeom>
          <a:solidFill>
            <a:schemeClr val="bg1"/>
          </a:solidFill>
          <a:ln w="12700">
            <a:solidFill>
              <a:schemeClr val="tx1"/>
            </a:solidFill>
            <a:miter lim="800000"/>
            <a:headEnd/>
            <a:tailEnd/>
          </a:ln>
        </p:spPr>
        <p:txBody>
          <a:bodyPr wrap="none" anchor="ctr"/>
          <a:lstStyle/>
          <a:p>
            <a:endParaRPr lang="en-US"/>
          </a:p>
        </p:txBody>
      </p:sp>
      <p:sp>
        <p:nvSpPr>
          <p:cNvPr id="50202" name="Line 26"/>
          <p:cNvSpPr>
            <a:spLocks noChangeShapeType="1"/>
          </p:cNvSpPr>
          <p:nvPr/>
        </p:nvSpPr>
        <p:spPr bwMode="auto">
          <a:xfrm>
            <a:off x="3468688" y="3187700"/>
            <a:ext cx="0" cy="457200"/>
          </a:xfrm>
          <a:prstGeom prst="line">
            <a:avLst/>
          </a:prstGeom>
          <a:noFill/>
          <a:ln w="12700">
            <a:solidFill>
              <a:schemeClr val="tx1"/>
            </a:solidFill>
            <a:round/>
            <a:headEnd/>
            <a:tailEnd/>
          </a:ln>
        </p:spPr>
        <p:txBody>
          <a:bodyPr/>
          <a:lstStyle/>
          <a:p>
            <a:endParaRPr lang="en-US"/>
          </a:p>
        </p:txBody>
      </p:sp>
      <p:sp>
        <p:nvSpPr>
          <p:cNvPr id="50203" name="Line 27"/>
          <p:cNvSpPr>
            <a:spLocks noChangeShapeType="1"/>
          </p:cNvSpPr>
          <p:nvPr/>
        </p:nvSpPr>
        <p:spPr bwMode="auto">
          <a:xfrm flipH="1">
            <a:off x="2097088" y="2959100"/>
            <a:ext cx="1066800" cy="0"/>
          </a:xfrm>
          <a:prstGeom prst="line">
            <a:avLst/>
          </a:prstGeom>
          <a:noFill/>
          <a:ln w="12700">
            <a:solidFill>
              <a:schemeClr val="tx1"/>
            </a:solidFill>
            <a:round/>
            <a:headEnd/>
            <a:tailEnd/>
          </a:ln>
        </p:spPr>
        <p:txBody>
          <a:bodyPr/>
          <a:lstStyle/>
          <a:p>
            <a:endParaRPr lang="en-US"/>
          </a:p>
        </p:txBody>
      </p:sp>
      <p:sp>
        <p:nvSpPr>
          <p:cNvPr id="50204" name="Rectangle 28"/>
          <p:cNvSpPr>
            <a:spLocks noChangeArrowheads="1"/>
          </p:cNvSpPr>
          <p:nvPr/>
        </p:nvSpPr>
        <p:spPr bwMode="auto">
          <a:xfrm>
            <a:off x="2005013" y="2676525"/>
            <a:ext cx="282575" cy="304800"/>
          </a:xfrm>
          <a:prstGeom prst="rect">
            <a:avLst/>
          </a:prstGeom>
          <a:noFill/>
          <a:ln w="12700">
            <a:noFill/>
            <a:miter lim="800000"/>
            <a:headEnd/>
            <a:tailEnd/>
          </a:ln>
        </p:spPr>
        <p:txBody>
          <a:bodyPr wrap="none" lIns="90488" tIns="44450" rIns="90488" bIns="44450">
            <a:spAutoFit/>
          </a:bodyPr>
          <a:lstStyle/>
          <a:p>
            <a:pPr eaLnBrk="0" hangingPunct="0"/>
            <a:r>
              <a:rPr lang="en-AU" sz="1400" b="1"/>
              <a:t>0</a:t>
            </a:r>
          </a:p>
        </p:txBody>
      </p:sp>
      <p:sp>
        <p:nvSpPr>
          <p:cNvPr id="50205" name="Rectangle 29"/>
          <p:cNvSpPr>
            <a:spLocks noChangeArrowheads="1"/>
          </p:cNvSpPr>
          <p:nvPr/>
        </p:nvSpPr>
        <p:spPr bwMode="auto">
          <a:xfrm>
            <a:off x="2767013" y="3667125"/>
            <a:ext cx="490537" cy="304800"/>
          </a:xfrm>
          <a:prstGeom prst="rect">
            <a:avLst/>
          </a:prstGeom>
          <a:noFill/>
          <a:ln w="12700">
            <a:noFill/>
            <a:miter lim="800000"/>
            <a:headEnd/>
            <a:tailEnd/>
          </a:ln>
        </p:spPr>
        <p:txBody>
          <a:bodyPr wrap="none" lIns="90488" tIns="44450" rIns="90488" bIns="44450">
            <a:spAutoFit/>
          </a:bodyPr>
          <a:lstStyle/>
          <a:p>
            <a:pPr eaLnBrk="0" hangingPunct="0"/>
            <a:r>
              <a:rPr lang="en-AU" sz="1400" b="1"/>
              <a:t>0,m</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AU" smtClean="0">
                <a:latin typeface="Arial Narrow" pitchFamily="-65" charset="0"/>
              </a:rPr>
              <a:t>Review</a:t>
            </a:r>
          </a:p>
        </p:txBody>
      </p:sp>
      <p:sp>
        <p:nvSpPr>
          <p:cNvPr id="51203" name="Rectangle 3"/>
          <p:cNvSpPr>
            <a:spLocks noGrp="1" noChangeArrowheads="1"/>
          </p:cNvSpPr>
          <p:nvPr>
            <p:ph idx="1"/>
          </p:nvPr>
        </p:nvSpPr>
        <p:spPr/>
        <p:txBody>
          <a:bodyPr/>
          <a:lstStyle/>
          <a:p>
            <a:pPr>
              <a:lnSpc>
                <a:spcPct val="90000"/>
              </a:lnSpc>
            </a:pPr>
            <a:r>
              <a:rPr lang="en-AU" smtClean="0"/>
              <a:t>Define:</a:t>
            </a:r>
          </a:p>
          <a:p>
            <a:pPr lvl="1">
              <a:lnSpc>
                <a:spcPct val="90000"/>
              </a:lnSpc>
            </a:pPr>
            <a:r>
              <a:rPr lang="en-AU" smtClean="0"/>
              <a:t>Entity</a:t>
            </a:r>
          </a:p>
          <a:p>
            <a:pPr lvl="1">
              <a:lnSpc>
                <a:spcPct val="90000"/>
              </a:lnSpc>
            </a:pPr>
            <a:r>
              <a:rPr lang="en-AU" smtClean="0"/>
              <a:t>Entity occurrence</a:t>
            </a:r>
          </a:p>
          <a:p>
            <a:pPr lvl="1">
              <a:lnSpc>
                <a:spcPct val="90000"/>
              </a:lnSpc>
            </a:pPr>
            <a:r>
              <a:rPr lang="en-AU" smtClean="0"/>
              <a:t>Attribute</a:t>
            </a:r>
          </a:p>
          <a:p>
            <a:pPr lvl="1">
              <a:lnSpc>
                <a:spcPct val="90000"/>
              </a:lnSpc>
            </a:pPr>
            <a:r>
              <a:rPr lang="en-AU" smtClean="0"/>
              <a:t>Key</a:t>
            </a:r>
          </a:p>
          <a:p>
            <a:pPr lvl="1">
              <a:lnSpc>
                <a:spcPct val="90000"/>
              </a:lnSpc>
            </a:pPr>
            <a:r>
              <a:rPr lang="en-AU" smtClean="0"/>
              <a:t>Foreign key</a:t>
            </a:r>
          </a:p>
          <a:p>
            <a:pPr lvl="1">
              <a:lnSpc>
                <a:spcPct val="90000"/>
              </a:lnSpc>
            </a:pPr>
            <a:r>
              <a:rPr lang="en-AU" smtClean="0"/>
              <a:t>Duplication</a:t>
            </a:r>
          </a:p>
          <a:p>
            <a:pPr lvl="1">
              <a:lnSpc>
                <a:spcPct val="90000"/>
              </a:lnSpc>
            </a:pPr>
            <a:r>
              <a:rPr lang="en-AU" smtClean="0"/>
              <a:t>Inconsistency</a:t>
            </a:r>
          </a:p>
          <a:p>
            <a:pPr lvl="1">
              <a:lnSpc>
                <a:spcPct val="90000"/>
              </a:lnSpc>
            </a:pPr>
            <a:r>
              <a:rPr lang="en-AU" smtClean="0"/>
              <a:t>Crow’s foot notation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AU" smtClean="0">
                <a:latin typeface="Arial Narrow" pitchFamily="-65" charset="0"/>
              </a:rPr>
              <a:t>From objects to entities</a:t>
            </a:r>
          </a:p>
        </p:txBody>
      </p:sp>
      <p:sp>
        <p:nvSpPr>
          <p:cNvPr id="7171" name="Rectangle 3"/>
          <p:cNvSpPr>
            <a:spLocks noGrp="1" noChangeArrowheads="1"/>
          </p:cNvSpPr>
          <p:nvPr>
            <p:ph idx="1"/>
          </p:nvPr>
        </p:nvSpPr>
        <p:spPr/>
        <p:txBody>
          <a:bodyPr/>
          <a:lstStyle/>
          <a:p>
            <a:r>
              <a:rPr lang="en-AU" sz="2800" smtClean="0"/>
              <a:t>While objects can be simple or complex, an entity must be simple i.e. the attributes of each entity are unique</a:t>
            </a:r>
          </a:p>
          <a:p>
            <a:r>
              <a:rPr lang="en-AU" sz="2800" smtClean="0"/>
              <a:t>This means we will have to convert often complex objects into several entities</a:t>
            </a:r>
          </a:p>
          <a:p>
            <a:r>
              <a:rPr lang="en-AU" sz="2800" smtClean="0"/>
              <a:t>Also, as we are becoming more physical in our thinking, we need to add keys so that we can get physically find the information we are looking for on the computer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0" y="642938"/>
            <a:ext cx="7162800" cy="1143000"/>
          </a:xfrm>
          <a:prstGeom prst="rect">
            <a:avLst/>
          </a:prstGeom>
          <a:noFill/>
          <a:ln w="12700">
            <a:noFill/>
            <a:miter lim="800000"/>
            <a:headEnd/>
            <a:tailEnd/>
          </a:ln>
        </p:spPr>
        <p:txBody>
          <a:bodyPr lIns="90488" tIns="44450" rIns="90488" bIns="44450" anchor="ctr"/>
          <a:lstStyle/>
          <a:p>
            <a:pPr algn="ctr" eaLnBrk="0" hangingPunct="0">
              <a:lnSpc>
                <a:spcPct val="90000"/>
              </a:lnSpc>
            </a:pPr>
            <a:r>
              <a:rPr lang="en-AU" sz="3600" b="1">
                <a:solidFill>
                  <a:schemeClr val="bg1"/>
                </a:solidFill>
              </a:rPr>
              <a:t>Review</a:t>
            </a:r>
          </a:p>
        </p:txBody>
      </p:sp>
      <p:sp>
        <p:nvSpPr>
          <p:cNvPr id="52227" name="Rectangle 3"/>
          <p:cNvSpPr>
            <a:spLocks noChangeArrowheads="1"/>
          </p:cNvSpPr>
          <p:nvPr/>
        </p:nvSpPr>
        <p:spPr bwMode="auto">
          <a:xfrm>
            <a:off x="827088" y="2011363"/>
            <a:ext cx="7162800" cy="4114800"/>
          </a:xfrm>
          <a:prstGeom prst="rect">
            <a:avLst/>
          </a:prstGeom>
          <a:noFill/>
          <a:ln w="12700">
            <a:noFill/>
            <a:miter lim="800000"/>
            <a:headEnd/>
            <a:tailEnd/>
          </a:ln>
        </p:spPr>
        <p:txBody>
          <a:bodyPr lIns="90488" tIns="44450" rIns="90488" bIns="44450"/>
          <a:lstStyle/>
          <a:p>
            <a:pPr marL="285750" indent="-285750" eaLnBrk="0" hangingPunct="0">
              <a:lnSpc>
                <a:spcPct val="90000"/>
              </a:lnSpc>
              <a:spcBef>
                <a:spcPct val="30000"/>
              </a:spcBef>
              <a:buSzPct val="100000"/>
              <a:buFontTx/>
              <a:buChar char="•"/>
            </a:pPr>
            <a:r>
              <a:rPr lang="en-AU" sz="2400"/>
              <a:t>What is a database?</a:t>
            </a:r>
          </a:p>
          <a:p>
            <a:pPr marL="285750" indent="-285750" eaLnBrk="0" hangingPunct="0">
              <a:lnSpc>
                <a:spcPct val="90000"/>
              </a:lnSpc>
              <a:spcBef>
                <a:spcPct val="30000"/>
              </a:spcBef>
              <a:buSzPct val="100000"/>
              <a:buFontTx/>
              <a:buChar char="•"/>
            </a:pPr>
            <a:r>
              <a:rPr lang="en-AU" sz="2400"/>
              <a:t>What are two advantages of databases over files?</a:t>
            </a:r>
          </a:p>
          <a:p>
            <a:pPr marL="285750" indent="-285750" eaLnBrk="0" hangingPunct="0">
              <a:lnSpc>
                <a:spcPct val="90000"/>
              </a:lnSpc>
              <a:spcBef>
                <a:spcPct val="30000"/>
              </a:spcBef>
              <a:buSzPct val="100000"/>
              <a:buFontTx/>
              <a:buChar char="•"/>
            </a:pPr>
            <a:r>
              <a:rPr lang="en-AU" sz="2400"/>
              <a:t>What are three rules for data models?</a:t>
            </a:r>
          </a:p>
          <a:p>
            <a:pPr marL="285750" indent="-285750" eaLnBrk="0" hangingPunct="0">
              <a:lnSpc>
                <a:spcPct val="90000"/>
              </a:lnSpc>
              <a:spcBef>
                <a:spcPct val="30000"/>
              </a:spcBef>
              <a:buSzPct val="100000"/>
              <a:buFontTx/>
              <a:buChar char="•"/>
            </a:pPr>
            <a:r>
              <a:rPr lang="en-AU" sz="2400"/>
              <a:t>What are the main reasons for choosing to work with databases?</a:t>
            </a:r>
          </a:p>
          <a:p>
            <a:pPr marL="285750" indent="-285750" eaLnBrk="0" hangingPunct="0">
              <a:lnSpc>
                <a:spcPct val="90000"/>
              </a:lnSpc>
              <a:spcBef>
                <a:spcPct val="30000"/>
              </a:spcBef>
              <a:buSzPct val="100000"/>
              <a:buFontTx/>
              <a:buChar char="•"/>
            </a:pPr>
            <a:r>
              <a:rPr lang="en-AU" sz="2400"/>
              <a:t>What is the difference between the conceptual object model and the logical relational data model?</a:t>
            </a:r>
          </a:p>
          <a:p>
            <a:pPr marL="285750" indent="-285750" eaLnBrk="0" hangingPunct="0">
              <a:lnSpc>
                <a:spcPct val="90000"/>
              </a:lnSpc>
              <a:spcBef>
                <a:spcPct val="30000"/>
              </a:spcBef>
              <a:buSzPct val="100000"/>
              <a:buFontTx/>
              <a:buChar char="•"/>
            </a:pPr>
            <a:r>
              <a:rPr lang="en-AU" sz="2400"/>
              <a:t>What are the changes in rules for the logical relational data model?</a:t>
            </a:r>
          </a:p>
          <a:p>
            <a:pPr marL="285750" indent="-285750">
              <a:lnSpc>
                <a:spcPct val="90000"/>
              </a:lnSpc>
              <a:spcBef>
                <a:spcPct val="30000"/>
              </a:spcBef>
            </a:pPr>
            <a:endParaRPr lang="en-AU" sz="24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90600" y="381000"/>
            <a:ext cx="7162800" cy="1143000"/>
          </a:xfrm>
          <a:noFill/>
        </p:spPr>
        <p:txBody>
          <a:bodyPr lIns="90488" tIns="44450" rIns="90488" bIns="44450"/>
          <a:lstStyle/>
          <a:p>
            <a:r>
              <a:rPr lang="en-AU" smtClean="0">
                <a:latin typeface="Arial Narrow" pitchFamily="-65" charset="0"/>
              </a:rPr>
              <a:t>Entities</a:t>
            </a:r>
          </a:p>
        </p:txBody>
      </p:sp>
      <p:sp>
        <p:nvSpPr>
          <p:cNvPr id="8195" name="Rectangle 3"/>
          <p:cNvSpPr>
            <a:spLocks noGrp="1" noChangeArrowheads="1"/>
          </p:cNvSpPr>
          <p:nvPr>
            <p:ph idx="1"/>
          </p:nvPr>
        </p:nvSpPr>
        <p:spPr>
          <a:xfrm>
            <a:off x="684213" y="1700213"/>
            <a:ext cx="7162800" cy="4114800"/>
          </a:xfrm>
        </p:spPr>
        <p:txBody>
          <a:bodyPr lIns="90488" tIns="44450" rIns="90488" bIns="44450"/>
          <a:lstStyle/>
          <a:p>
            <a:r>
              <a:rPr lang="en-AU" sz="2400" dirty="0" smtClean="0"/>
              <a:t>An entity (sometimes called a relation, hence the name relational database) is something of interest or relevance to the organisation about which data is likely to be stored. An entity name is always singular, never plural.  It is drawn as a rectangle on the data model.</a:t>
            </a:r>
          </a:p>
          <a:p>
            <a:r>
              <a:rPr lang="en-AU" sz="2400" dirty="0" smtClean="0"/>
              <a:t>An entity is a bit like an object except that it is always simple.  This is where the rules for entities are stricter - objects can be simple or complex, entities must be simple!  That means only unique attributes in each entity that occur </a:t>
            </a:r>
            <a:r>
              <a:rPr lang="en-AU" sz="2400" dirty="0" smtClean="0"/>
              <a:t>once </a:t>
            </a:r>
            <a:r>
              <a:rPr lang="en-AU" sz="2400" dirty="0" smtClean="0"/>
              <a:t>for each instance of the entity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lIns="90488" tIns="44450" rIns="90488" bIns="44450"/>
          <a:lstStyle/>
          <a:p>
            <a:r>
              <a:rPr lang="en-AU" smtClean="0">
                <a:latin typeface="Arial Narrow" pitchFamily="-65" charset="0"/>
              </a:rPr>
              <a:t>Entities</a:t>
            </a:r>
          </a:p>
        </p:txBody>
      </p:sp>
      <p:sp>
        <p:nvSpPr>
          <p:cNvPr id="9219" name="Rectangle 3"/>
          <p:cNvSpPr>
            <a:spLocks noGrp="1" noChangeArrowheads="1"/>
          </p:cNvSpPr>
          <p:nvPr>
            <p:ph idx="1"/>
          </p:nvPr>
        </p:nvSpPr>
        <p:spPr>
          <a:xfrm>
            <a:off x="357188" y="1714500"/>
            <a:ext cx="8139112" cy="4419600"/>
          </a:xfrm>
        </p:spPr>
        <p:txBody>
          <a:bodyPr lIns="90488" tIns="44450" rIns="90488" bIns="44450"/>
          <a:lstStyle/>
          <a:p>
            <a:r>
              <a:rPr lang="en-AU" sz="2400" dirty="0" smtClean="0"/>
              <a:t>In other words,</a:t>
            </a:r>
          </a:p>
          <a:p>
            <a:pPr>
              <a:buFont typeface="Wingdings" pitchFamily="2" charset="2"/>
              <a:buNone/>
            </a:pPr>
            <a:r>
              <a:rPr lang="en-AU" sz="2400" b="1" dirty="0" smtClean="0"/>
              <a:t>customer-file = {customer-record}</a:t>
            </a:r>
          </a:p>
          <a:p>
            <a:pPr>
              <a:buFont typeface="Wingdings" pitchFamily="2" charset="2"/>
              <a:buNone/>
            </a:pPr>
            <a:r>
              <a:rPr lang="en-AU" sz="2400" b="1" dirty="0" smtClean="0"/>
              <a:t>customer-record  = </a:t>
            </a:r>
            <a:r>
              <a:rPr lang="en-AU" sz="2400" b="1" dirty="0" err="1" smtClean="0"/>
              <a:t>cust</a:t>
            </a:r>
            <a:r>
              <a:rPr lang="en-AU" sz="2400" b="1" dirty="0" smtClean="0"/>
              <a:t>-no </a:t>
            </a:r>
            <a:r>
              <a:rPr lang="en-AU" sz="2400" b="1" dirty="0" smtClean="0"/>
              <a:t>+ </a:t>
            </a:r>
            <a:r>
              <a:rPr lang="en-AU" sz="2400" b="1" dirty="0" err="1" smtClean="0"/>
              <a:t>cust</a:t>
            </a:r>
            <a:r>
              <a:rPr lang="en-AU" sz="2400" b="1" dirty="0" smtClean="0"/>
              <a:t>-name + </a:t>
            </a:r>
            <a:r>
              <a:rPr lang="en-AU" sz="2400" b="1" dirty="0" err="1" smtClean="0"/>
              <a:t>cust-addr</a:t>
            </a:r>
            <a:endParaRPr lang="en-AU" sz="2400" b="1" dirty="0" smtClean="0"/>
          </a:p>
          <a:p>
            <a:pPr>
              <a:buFont typeface="Wingdings" pitchFamily="2" charset="2"/>
              <a:buNone/>
            </a:pPr>
            <a:r>
              <a:rPr lang="en-AU" sz="2400" dirty="0" smtClean="0"/>
              <a:t>     is simple because every attribute occurs only once per record and can thus qualify as an entity, whereas</a:t>
            </a:r>
          </a:p>
          <a:p>
            <a:pPr>
              <a:buFont typeface="Wingdings" pitchFamily="2" charset="2"/>
              <a:buNone/>
            </a:pPr>
            <a:endParaRPr lang="en-AU" sz="2400" dirty="0" smtClean="0"/>
          </a:p>
          <a:p>
            <a:pPr>
              <a:buFont typeface="Wingdings" pitchFamily="2" charset="2"/>
              <a:buNone/>
            </a:pPr>
            <a:r>
              <a:rPr lang="en-AU" sz="2400" b="1" dirty="0" smtClean="0"/>
              <a:t>order-file= {order-record}</a:t>
            </a:r>
          </a:p>
          <a:p>
            <a:pPr>
              <a:buFont typeface="Wingdings" pitchFamily="2" charset="2"/>
              <a:buNone/>
            </a:pPr>
            <a:r>
              <a:rPr lang="en-AU" sz="2400" b="1" dirty="0" smtClean="0"/>
              <a:t>order-record = order-no + order-date + {order-qty}</a:t>
            </a:r>
          </a:p>
          <a:p>
            <a:pPr>
              <a:buFont typeface="Wingdings" pitchFamily="2" charset="2"/>
              <a:buNone/>
            </a:pPr>
            <a:r>
              <a:rPr lang="en-AU" sz="2400" dirty="0" smtClean="0"/>
              <a:t>   is complex because the size of each ‘record’ may vary depending on the number of order-qty’s on the order.</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lIns="90488" tIns="44450" rIns="90488" bIns="44450"/>
          <a:lstStyle/>
          <a:p>
            <a:r>
              <a:rPr lang="en-AU" smtClean="0">
                <a:latin typeface="Arial Narrow" pitchFamily="-65" charset="0"/>
              </a:rPr>
              <a:t>Entity Occurrences</a:t>
            </a:r>
          </a:p>
        </p:txBody>
      </p:sp>
      <p:sp>
        <p:nvSpPr>
          <p:cNvPr id="10243" name="Rectangle 3"/>
          <p:cNvSpPr>
            <a:spLocks noGrp="1" noChangeArrowheads="1"/>
          </p:cNvSpPr>
          <p:nvPr>
            <p:ph idx="1"/>
          </p:nvPr>
        </p:nvSpPr>
        <p:spPr/>
        <p:txBody>
          <a:bodyPr lIns="90488" tIns="44450" rIns="90488" bIns="44450"/>
          <a:lstStyle/>
          <a:p>
            <a:pPr>
              <a:buFont typeface="Wingdings" pitchFamily="2" charset="2"/>
              <a:buNone/>
            </a:pPr>
            <a:r>
              <a:rPr lang="en-AU" u="sng" smtClean="0"/>
              <a:t>entity occurrence</a:t>
            </a:r>
          </a:p>
          <a:p>
            <a:r>
              <a:rPr lang="en-AU" smtClean="0"/>
              <a:t>An entity occurrence (sometimes referred to as a tuple) is an instance of an entity.  So, customer “Smith” would be an entity occurrence of the entity CUSTOMER.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lIns="90488" tIns="44450" rIns="90488" bIns="44450"/>
          <a:lstStyle/>
          <a:p>
            <a:r>
              <a:rPr lang="en-AU" smtClean="0">
                <a:latin typeface="Arial Narrow" pitchFamily="-65" charset="0"/>
              </a:rPr>
              <a:t>Attributes</a:t>
            </a:r>
          </a:p>
        </p:txBody>
      </p:sp>
      <p:sp>
        <p:nvSpPr>
          <p:cNvPr id="11267" name="Rectangle 3"/>
          <p:cNvSpPr>
            <a:spLocks noGrp="1" noChangeArrowheads="1"/>
          </p:cNvSpPr>
          <p:nvPr>
            <p:ph idx="1"/>
          </p:nvPr>
        </p:nvSpPr>
        <p:spPr/>
        <p:txBody>
          <a:bodyPr lIns="90488" tIns="44450" rIns="90488" bIns="44450"/>
          <a:lstStyle/>
          <a:p>
            <a:r>
              <a:rPr lang="en-AU" smtClean="0"/>
              <a:t>Sometimes, attribute names are similar to those in other entities eg address for entity CUSTOMER and address for EMPLOYEE.  Always qualify an attribute name so that it is unique e.g. customer-address and employee-address.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ecu_ppt3_blu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ecu_ppt3_blue</Template>
  <TotalTime>502</TotalTime>
  <Pages>18</Pages>
  <Words>2928</Words>
  <Application>Microsoft PowerPoint 4.0</Application>
  <PresentationFormat>Letter Paper (8.5x11 in)</PresentationFormat>
  <Paragraphs>421</Paragraphs>
  <Slides>50</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6" baseType="lpstr">
      <vt:lpstr>Arial</vt:lpstr>
      <vt:lpstr>Arial Narrow</vt:lpstr>
      <vt:lpstr>ＭＳ Ｐゴシック</vt:lpstr>
      <vt:lpstr>Wingdings</vt:lpstr>
      <vt:lpstr>ecu_ppt3_blue</vt:lpstr>
      <vt:lpstr>Microsoft Word Document</vt:lpstr>
      <vt:lpstr>CSI1241</vt:lpstr>
      <vt:lpstr>Contents </vt:lpstr>
      <vt:lpstr>Introduction</vt:lpstr>
      <vt:lpstr>Introduction</vt:lpstr>
      <vt:lpstr>From objects to entities</vt:lpstr>
      <vt:lpstr>Entities</vt:lpstr>
      <vt:lpstr>Entities</vt:lpstr>
      <vt:lpstr>Entity Occurrences</vt:lpstr>
      <vt:lpstr>Attributes</vt:lpstr>
      <vt:lpstr>Summary of Terms</vt:lpstr>
      <vt:lpstr>Composite definition of an entity</vt:lpstr>
      <vt:lpstr>Keys</vt:lpstr>
      <vt:lpstr>What is a database?</vt:lpstr>
      <vt:lpstr>Creating the LRDM</vt:lpstr>
      <vt:lpstr>Creating the LRDM</vt:lpstr>
      <vt:lpstr>Creating the LRDM</vt:lpstr>
      <vt:lpstr>Slide 17</vt:lpstr>
      <vt:lpstr>Notes </vt:lpstr>
      <vt:lpstr>Rules for data models</vt:lpstr>
      <vt:lpstr>Data model navigation</vt:lpstr>
      <vt:lpstr>An order form (report)</vt:lpstr>
      <vt:lpstr>Data Model Navigation (order form)</vt:lpstr>
      <vt:lpstr>Slide 23</vt:lpstr>
      <vt:lpstr>Data model navigation (web page)</vt:lpstr>
      <vt:lpstr>Data Model Navigation (web page)</vt:lpstr>
      <vt:lpstr>Data model navigation (web page)</vt:lpstr>
      <vt:lpstr>Data model navigation</vt:lpstr>
      <vt:lpstr>Data model navigation</vt:lpstr>
      <vt:lpstr>Why database?</vt:lpstr>
      <vt:lpstr>Slide 30</vt:lpstr>
      <vt:lpstr>What  problems are highlighted in the examples? </vt:lpstr>
      <vt:lpstr>Slide 32</vt:lpstr>
      <vt:lpstr>Slide 33</vt:lpstr>
      <vt:lpstr>Message</vt:lpstr>
      <vt:lpstr>Notational Changes</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Review</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Logical Relational Data Model</dc:title>
  <dc:creator>School of Information Systems</dc:creator>
  <cp:lastModifiedBy>mnjohnst</cp:lastModifiedBy>
  <cp:revision>31</cp:revision>
  <cp:lastPrinted>1995-02-06T11:12:48Z</cp:lastPrinted>
  <dcterms:created xsi:type="dcterms:W3CDTF">1995-02-03T14:09:22Z</dcterms:created>
  <dcterms:modified xsi:type="dcterms:W3CDTF">2014-08-18T06:57:56Z</dcterms:modified>
</cp:coreProperties>
</file>