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0" r:id="rId1"/>
    <p:sldMasterId id="2147483762" r:id="rId2"/>
  </p:sldMasterIdLst>
  <p:notesMasterIdLst>
    <p:notesMasterId r:id="rId37"/>
  </p:notesMasterIdLst>
  <p:handoutMasterIdLst>
    <p:handoutMasterId r:id="rId38"/>
  </p:handoutMasterIdLst>
  <p:sldIdLst>
    <p:sldId id="311" r:id="rId3"/>
    <p:sldId id="257" r:id="rId4"/>
    <p:sldId id="309" r:id="rId5"/>
    <p:sldId id="258" r:id="rId6"/>
    <p:sldId id="259" r:id="rId7"/>
    <p:sldId id="260" r:id="rId8"/>
    <p:sldId id="264" r:id="rId9"/>
    <p:sldId id="266" r:id="rId10"/>
    <p:sldId id="263" r:id="rId11"/>
    <p:sldId id="267" r:id="rId12"/>
    <p:sldId id="268" r:id="rId13"/>
    <p:sldId id="273" r:id="rId14"/>
    <p:sldId id="270" r:id="rId15"/>
    <p:sldId id="271" r:id="rId16"/>
    <p:sldId id="274" r:id="rId17"/>
    <p:sldId id="279" r:id="rId18"/>
    <p:sldId id="310" r:id="rId19"/>
    <p:sldId id="276" r:id="rId20"/>
    <p:sldId id="277" r:id="rId21"/>
    <p:sldId id="272" r:id="rId22"/>
    <p:sldId id="275" r:id="rId23"/>
    <p:sldId id="280" r:id="rId24"/>
    <p:sldId id="281" r:id="rId25"/>
    <p:sldId id="282" r:id="rId26"/>
    <p:sldId id="283" r:id="rId27"/>
    <p:sldId id="284" r:id="rId28"/>
    <p:sldId id="285" r:id="rId29"/>
    <p:sldId id="286" r:id="rId30"/>
    <p:sldId id="288" r:id="rId31"/>
    <p:sldId id="289" r:id="rId32"/>
    <p:sldId id="292" r:id="rId33"/>
    <p:sldId id="312" r:id="rId34"/>
    <p:sldId id="306" r:id="rId35"/>
    <p:sldId id="305" r:id="rId36"/>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66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6600"/>
    <a:srgbClr val="FF0000"/>
    <a:srgbClr val="FFFF66"/>
    <a:srgbClr val="FF99CC"/>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9" autoAdjust="0"/>
    <p:restoredTop sz="80822" autoAdjust="0"/>
  </p:normalViewPr>
  <p:slideViewPr>
    <p:cSldViewPr>
      <p:cViewPr varScale="1">
        <p:scale>
          <a:sx n="78" d="100"/>
          <a:sy n="78" d="100"/>
        </p:scale>
        <p:origin x="-161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0" d="100"/>
          <a:sy n="50" d="100"/>
        </p:scale>
        <p:origin x="-1866" y="-90"/>
      </p:cViewPr>
      <p:guideLst>
        <p:guide orient="horz" pos="3222"/>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2.xml"/><Relationship Id="rId26" Type="http://schemas.openxmlformats.org/officeDocument/2006/relationships/slide" Target="slides/slide30.xml"/><Relationship Id="rId3" Type="http://schemas.openxmlformats.org/officeDocument/2006/relationships/slide" Target="slides/slide6.xml"/><Relationship Id="rId21" Type="http://schemas.openxmlformats.org/officeDocument/2006/relationships/slide" Target="slides/slide25.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29.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8.xml"/><Relationship Id="rId5" Type="http://schemas.openxmlformats.org/officeDocument/2006/relationships/slide" Target="slides/slide8.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10" Type="http://schemas.openxmlformats.org/officeDocument/2006/relationships/slide" Target="slides/slide13.xml"/><Relationship Id="rId19" Type="http://schemas.openxmlformats.org/officeDocument/2006/relationships/slide" Target="slides/slide2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 y="0"/>
            <a:ext cx="3047294"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28675" name="Rectangle 3"/>
          <p:cNvSpPr>
            <a:spLocks noGrp="1" noChangeArrowheads="1"/>
          </p:cNvSpPr>
          <p:nvPr>
            <p:ph type="dt" sz="quarter" idx="1"/>
          </p:nvPr>
        </p:nvSpPr>
        <p:spPr bwMode="auto">
          <a:xfrm>
            <a:off x="4008900" y="0"/>
            <a:ext cx="3126875"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algn="r" eaLnBrk="0" hangingPunct="0">
              <a:defRPr sz="1200">
                <a:latin typeface="Courier New" pitchFamily="49" charset="0"/>
              </a:defRPr>
            </a:lvl1pPr>
          </a:lstStyle>
          <a:p>
            <a:pPr>
              <a:defRPr/>
            </a:pPr>
            <a:endParaRPr lang="en-US"/>
          </a:p>
        </p:txBody>
      </p:sp>
      <p:sp>
        <p:nvSpPr>
          <p:cNvPr id="28676" name="Rectangle 4"/>
          <p:cNvSpPr>
            <a:spLocks noGrp="1" noChangeArrowheads="1"/>
          </p:cNvSpPr>
          <p:nvPr>
            <p:ph type="ftr" sz="quarter" idx="2"/>
          </p:nvPr>
        </p:nvSpPr>
        <p:spPr bwMode="auto">
          <a:xfrm>
            <a:off x="1" y="9755122"/>
            <a:ext cx="3047294"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28677" name="Rectangle 5"/>
          <p:cNvSpPr>
            <a:spLocks noGrp="1" noChangeArrowheads="1"/>
          </p:cNvSpPr>
          <p:nvPr>
            <p:ph type="sldNum" sz="quarter" idx="3"/>
          </p:nvPr>
        </p:nvSpPr>
        <p:spPr bwMode="auto">
          <a:xfrm>
            <a:off x="4008900" y="9755122"/>
            <a:ext cx="3126875"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algn="r" eaLnBrk="0" hangingPunct="0">
              <a:defRPr sz="1200">
                <a:latin typeface="Courier New" pitchFamily="49" charset="0"/>
              </a:defRPr>
            </a:lvl1pPr>
          </a:lstStyle>
          <a:p>
            <a:pPr>
              <a:defRPr/>
            </a:pPr>
            <a:fld id="{F3E87100-184B-456B-9A75-1EB2351DE15A}" type="slidenum">
              <a:rPr lang="en-US"/>
              <a:pPr>
                <a:defRPr/>
              </a:pPr>
              <a:t>‹#›</a:t>
            </a:fld>
            <a:endParaRPr lang="en-US"/>
          </a:p>
        </p:txBody>
      </p:sp>
    </p:spTree>
    <p:extLst>
      <p:ext uri="{BB962C8B-B14F-4D97-AF65-F5344CB8AC3E}">
        <p14:creationId xmlns:p14="http://schemas.microsoft.com/office/powerpoint/2010/main" val="63569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1" y="0"/>
            <a:ext cx="3047294"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89091" name="Rectangle 3"/>
          <p:cNvSpPr>
            <a:spLocks noGrp="1" noChangeArrowheads="1"/>
          </p:cNvSpPr>
          <p:nvPr>
            <p:ph type="dt" idx="1"/>
          </p:nvPr>
        </p:nvSpPr>
        <p:spPr bwMode="auto">
          <a:xfrm>
            <a:off x="4008900" y="0"/>
            <a:ext cx="3126875" cy="549861"/>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lvl1pPr algn="r" eaLnBrk="0" hangingPunct="0">
              <a:defRPr sz="1200">
                <a:latin typeface="Courier New" pitchFamily="49"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98538" y="787400"/>
            <a:ext cx="5138737" cy="3854450"/>
          </a:xfrm>
          <a:prstGeom prst="rect">
            <a:avLst/>
          </a:prstGeom>
          <a:noFill/>
          <a:ln w="9525">
            <a:solidFill>
              <a:srgbClr val="000000"/>
            </a:solidFill>
            <a:miter lim="800000"/>
            <a:headEnd/>
            <a:tailEnd/>
          </a:ln>
        </p:spPr>
      </p:sp>
      <p:sp>
        <p:nvSpPr>
          <p:cNvPr id="89093" name="Rectangle 5"/>
          <p:cNvSpPr>
            <a:spLocks noGrp="1" noChangeArrowheads="1"/>
          </p:cNvSpPr>
          <p:nvPr>
            <p:ph type="body" sz="quarter" idx="3"/>
          </p:nvPr>
        </p:nvSpPr>
        <p:spPr bwMode="auto">
          <a:xfrm>
            <a:off x="961605" y="4876742"/>
            <a:ext cx="5212564" cy="4562536"/>
          </a:xfrm>
          <a:prstGeom prst="rect">
            <a:avLst/>
          </a:prstGeom>
          <a:noFill/>
          <a:ln w="9525">
            <a:noFill/>
            <a:miter lim="800000"/>
            <a:headEnd/>
            <a:tailEnd/>
          </a:ln>
          <a:effectLst/>
        </p:spPr>
        <p:txBody>
          <a:bodyPr vert="horz" wrap="square" lIns="95129" tIns="47564" rIns="95129" bIns="475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4" name="Rectangle 6"/>
          <p:cNvSpPr>
            <a:spLocks noGrp="1" noChangeArrowheads="1"/>
          </p:cNvSpPr>
          <p:nvPr>
            <p:ph type="ftr" sz="quarter" idx="4"/>
          </p:nvPr>
        </p:nvSpPr>
        <p:spPr bwMode="auto">
          <a:xfrm>
            <a:off x="1" y="9755122"/>
            <a:ext cx="3047294"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89095" name="Rectangle 7"/>
          <p:cNvSpPr>
            <a:spLocks noGrp="1" noChangeArrowheads="1"/>
          </p:cNvSpPr>
          <p:nvPr>
            <p:ph type="sldNum" sz="quarter" idx="5"/>
          </p:nvPr>
        </p:nvSpPr>
        <p:spPr bwMode="auto">
          <a:xfrm>
            <a:off x="4008900" y="9755122"/>
            <a:ext cx="3126875" cy="471309"/>
          </a:xfrm>
          <a:prstGeom prst="rect">
            <a:avLst/>
          </a:prstGeom>
          <a:noFill/>
          <a:ln w="9525">
            <a:noFill/>
            <a:miter lim="800000"/>
            <a:headEnd/>
            <a:tailEnd/>
          </a:ln>
          <a:effectLst/>
        </p:spPr>
        <p:txBody>
          <a:bodyPr vert="horz" wrap="square" lIns="95129" tIns="47564" rIns="95129" bIns="47564" numCol="1" anchor="b" anchorCtr="0" compatLnSpc="1">
            <a:prstTxWarp prst="textNoShape">
              <a:avLst/>
            </a:prstTxWarp>
          </a:bodyPr>
          <a:lstStyle>
            <a:lvl1pPr algn="r" eaLnBrk="0" hangingPunct="0">
              <a:defRPr sz="1200">
                <a:latin typeface="Courier New" pitchFamily="49" charset="0"/>
              </a:defRPr>
            </a:lvl1pPr>
          </a:lstStyle>
          <a:p>
            <a:pPr>
              <a:defRPr/>
            </a:pPr>
            <a:fld id="{E5803FD7-8112-40F1-AF0E-1D23ADBE4A0C}" type="slidenum">
              <a:rPr lang="en-US"/>
              <a:pPr>
                <a:defRPr/>
              </a:pPr>
              <a:t>‹#›</a:t>
            </a:fld>
            <a:endParaRPr lang="en-US"/>
          </a:p>
        </p:txBody>
      </p:sp>
    </p:spTree>
    <p:extLst>
      <p:ext uri="{BB962C8B-B14F-4D97-AF65-F5344CB8AC3E}">
        <p14:creationId xmlns:p14="http://schemas.microsoft.com/office/powerpoint/2010/main" val="3841233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International_standard"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en.wikipedia.org/wiki/UTC" TargetMode="External"/><Relationship Id="rId4" Type="http://schemas.openxmlformats.org/officeDocument/2006/relationships/hyperlink" Target="http://en.wikipedia.org/wiki/International_Organization_for_Standardizati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9F03F8F-58A2-46F4-80D9-1654641C29E5}" type="slidenum">
              <a:rPr lang="en-US" smtClean="0"/>
              <a:pPr/>
              <a:t>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89F90EB-DD53-47F5-8280-A66CDBD5360B}" type="slidenum">
              <a:rPr lang="en-US" smtClean="0"/>
              <a:pPr/>
              <a:t>11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848E85F-09BF-4F0D-97D0-54E7B1FA419A}" type="slidenum">
              <a:rPr lang="en-US" smtClean="0"/>
              <a:pPr/>
              <a:t>12</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242FCA4-C75E-4B08-B9C0-4F7300D42099}" type="slidenum">
              <a:rPr lang="en-US" smtClean="0"/>
              <a:pPr/>
              <a:t>13</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GB" dirty="0" smtClean="0"/>
              <a:t>Application code might be tightly coupled</a:t>
            </a:r>
            <a:r>
              <a:rPr lang="en-GB" baseline="0" dirty="0" smtClean="0"/>
              <a:t> with the data representation.</a:t>
            </a:r>
            <a:endParaRPr lang="en-GB"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0FCF1E9-C7A8-46A2-8020-B7E11ADB0026}" type="slidenum">
              <a:rPr lang="en-US" smtClean="0"/>
              <a:pPr/>
              <a:t>14</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358AD07-5D72-4EE6-9A90-ADF7B1583F0F}" type="slidenum">
              <a:rPr lang="en-US" smtClean="0"/>
              <a:pPr/>
              <a:t>15</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3C21800-3BF1-49DB-BC52-9A644380C192}" type="slidenum">
              <a:rPr lang="en-US" smtClean="0"/>
              <a:pPr/>
              <a:t>16</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E12F0D-9635-4CC8-B2AB-F5782F061E1D}" type="slidenum">
              <a:rPr lang="en-US" smtClean="0"/>
              <a:pPr/>
              <a:t>17</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787DEB5-2069-4A6D-93EB-C9F8117CF41C}" type="slidenum">
              <a:rPr lang="en-US" smtClean="0"/>
              <a:pPr/>
              <a:t>18</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1" dirty="0" smtClean="0"/>
              <a:t>ISO 8601</a:t>
            </a:r>
            <a:r>
              <a:rPr lang="en-US" dirty="0" smtClean="0"/>
              <a:t> is an </a:t>
            </a:r>
            <a:r>
              <a:rPr lang="en-US" dirty="0" smtClean="0">
                <a:hlinkClick r:id="rId3" action="ppaction://hlinkfile" tooltip="International standard"/>
              </a:rPr>
              <a:t>international standard</a:t>
            </a:r>
            <a:r>
              <a:rPr lang="en-US" dirty="0" smtClean="0"/>
              <a:t> covering the exchange of date and time-related data. The standard is titled "Data elements and interchange formats — Information interchange — Representation of dates and times" and was issued by the </a:t>
            </a:r>
            <a:r>
              <a:rPr lang="en-US" dirty="0" smtClean="0">
                <a:hlinkClick r:id="rId4" action="ppaction://hlinkfile" tooltip="International Organization for Standardization"/>
              </a:rPr>
              <a:t>International Organization for Standardization</a:t>
            </a:r>
            <a:r>
              <a:rPr lang="en-US" dirty="0" smtClean="0"/>
              <a:t> (ISO). The purpose of this International Standard is to eliminate the risk of misinterpretation where numeric representation of dates and times are interchanged across national boundaries, and to avoid the confusion and other consequential errors or losses. </a:t>
            </a:r>
          </a:p>
          <a:p>
            <a:r>
              <a:rPr lang="en-US" dirty="0" smtClean="0"/>
              <a:t>Date and time (current at page generation)</a:t>
            </a:r>
            <a:br>
              <a:rPr lang="en-US" dirty="0" smtClean="0"/>
            </a:br>
            <a:r>
              <a:rPr lang="en-US" dirty="0" smtClean="0"/>
              <a:t>expressed according to ISO 8601: Date </a:t>
            </a:r>
            <a:r>
              <a:rPr lang="en-US" b="1" dirty="0" smtClean="0"/>
              <a:t>2010-04-19</a:t>
            </a:r>
            <a:r>
              <a:rPr lang="en-US" dirty="0" smtClean="0"/>
              <a:t> Separate date and time in </a:t>
            </a:r>
            <a:r>
              <a:rPr lang="en-US" dirty="0" smtClean="0">
                <a:hlinkClick r:id="rId5" action="ppaction://hlinkfile" tooltip="UTC"/>
              </a:rPr>
              <a:t>UTC</a:t>
            </a:r>
            <a:r>
              <a:rPr lang="en-US" dirty="0" smtClean="0"/>
              <a:t> (</a:t>
            </a:r>
            <a:r>
              <a:rPr lang="en-US" b="1" dirty="0" smtClean="0"/>
              <a:t>Coordinated Universal Time</a:t>
            </a:r>
            <a:r>
              <a:rPr lang="en-US" dirty="0" smtClean="0"/>
              <a:t> ): </a:t>
            </a:r>
            <a:r>
              <a:rPr lang="en-US" b="1" dirty="0" smtClean="0"/>
              <a:t>2010-04-19 15:38Z</a:t>
            </a:r>
            <a:r>
              <a:rPr lang="en-US" dirty="0" smtClean="0"/>
              <a:t> Combined date and time in </a:t>
            </a:r>
            <a:r>
              <a:rPr lang="en-US" dirty="0" smtClean="0">
                <a:hlinkClick r:id="rId5" action="ppaction://hlinkfile" tooltip="UTC"/>
              </a:rPr>
              <a:t>UTC</a:t>
            </a:r>
            <a:r>
              <a:rPr lang="en-US" dirty="0" smtClean="0"/>
              <a:t>: </a:t>
            </a:r>
            <a:r>
              <a:rPr lang="en-US" b="1" dirty="0" smtClean="0"/>
              <a:t>2010-04-19T15:38Z</a:t>
            </a:r>
            <a:r>
              <a:rPr lang="en-US" dirty="0" smtClean="0"/>
              <a:t> Date with week number: </a:t>
            </a:r>
            <a:r>
              <a:rPr lang="en-US" b="1" dirty="0" smtClean="0"/>
              <a:t>2010-W16-1</a:t>
            </a:r>
            <a:r>
              <a:rPr lang="en-US" dirty="0" smtClean="0"/>
              <a:t> Ordinal date: </a:t>
            </a:r>
            <a:r>
              <a:rPr lang="en-US" b="1" dirty="0" smtClean="0"/>
              <a:t>2010-109</a:t>
            </a:r>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64D2C6C-D195-40CF-A59F-17FB000242BD}" type="slidenum">
              <a:rPr lang="en-US" smtClean="0"/>
              <a:pPr/>
              <a:t>19</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F7F7643-62B9-4F73-B4C3-12215F13AF0C}" type="slidenum">
              <a:rPr lang="en-US" smtClean="0"/>
              <a:pPr/>
              <a:t>20</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A1E514B-16B8-4CEB-ADDD-0AA0D11514A9}" type="slidenum">
              <a:rPr lang="en-US" smtClean="0"/>
              <a:pPr/>
              <a:t>3</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08E24C0-15EA-4D6D-A80B-366CFC0174BF}" type="slidenum">
              <a:rPr lang="en-US" smtClean="0"/>
              <a:pPr/>
              <a:t>21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E6516D2-8C0A-4B3F-9B9F-5F49CE0D1590}" type="slidenum">
              <a:rPr lang="en-US" smtClean="0"/>
              <a:pPr/>
              <a:t>22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AU" sz="1200" kern="1200" dirty="0" smtClean="0">
                <a:solidFill>
                  <a:schemeClr val="tx1"/>
                </a:solidFill>
                <a:effectLst/>
                <a:latin typeface="Times New Roman" pitchFamily="18" charset="0"/>
                <a:ea typeface="+mn-ea"/>
                <a:cs typeface="+mn-cs"/>
              </a:rPr>
              <a:t>//  codes from </a:t>
            </a:r>
            <a:r>
              <a:rPr lang="en-US" sz="1200" kern="1200" dirty="0" smtClean="0">
                <a:solidFill>
                  <a:schemeClr val="tx1"/>
                </a:solidFill>
                <a:effectLst/>
                <a:latin typeface="Times New Roman" pitchFamily="18" charset="0"/>
                <a:ea typeface="+mn-ea"/>
                <a:cs typeface="+mn-cs"/>
              </a:rPr>
              <a:t>Java Collections by D Watt &amp; D Brown (2001), Program 5.8</a:t>
            </a:r>
            <a:endParaRPr lang="en-AU" sz="1200" kern="1200" dirty="0" smtClean="0">
              <a:solidFill>
                <a:schemeClr val="tx1"/>
              </a:solidFill>
              <a:effectLst/>
              <a:latin typeface="Times New Roman" pitchFamily="18" charset="0"/>
              <a:ea typeface="+mn-ea"/>
              <a:cs typeface="+mn-cs"/>
            </a:endParaRPr>
          </a:p>
          <a:p>
            <a:r>
              <a:rPr lang="en-AU" sz="1200" b="1" kern="1200" dirty="0" smtClean="0">
                <a:solidFill>
                  <a:schemeClr val="tx1"/>
                </a:solidFill>
                <a:effectLst/>
                <a:latin typeface="Times New Roman" pitchFamily="18" charset="0"/>
                <a:ea typeface="+mn-ea"/>
                <a:cs typeface="+mn-cs"/>
              </a:rPr>
              <a:t>public class</a:t>
            </a:r>
            <a:r>
              <a:rPr lang="en-AU" sz="1200" kern="1200" dirty="0" smtClean="0">
                <a:solidFill>
                  <a:schemeClr val="tx1"/>
                </a:solidFill>
                <a:effectLst/>
                <a:latin typeface="Times New Roman" pitchFamily="18" charset="0"/>
                <a:ea typeface="+mn-ea"/>
                <a:cs typeface="+mn-cs"/>
              </a:rPr>
              <a:t> Date {</a:t>
            </a:r>
          </a:p>
          <a:p>
            <a:r>
              <a:rPr lang="en-US" sz="1200" kern="1200" dirty="0" smtClean="0">
                <a:solidFill>
                  <a:schemeClr val="tx1"/>
                </a:solidFill>
                <a:effectLst/>
                <a:latin typeface="Times New Roman" pitchFamily="18" charset="0"/>
                <a:ea typeface="+mn-ea"/>
                <a:cs typeface="+mn-cs"/>
              </a:rPr>
              <a:t>  //  Each Date value is a past, present, or future date.</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This date is represented by a year number y, a month number m</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(1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m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12), and a day-in-month number d (1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d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month length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31).</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m, d;</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Date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m,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d)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Construct a date with year y, month m, and day-in-month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//Throw an exception if they construct an improper date;</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if</a:t>
            </a:r>
            <a:r>
              <a:rPr lang="en-US" sz="1200" kern="1200" dirty="0" smtClean="0">
                <a:solidFill>
                  <a:schemeClr val="tx1"/>
                </a:solidFill>
                <a:effectLst/>
                <a:latin typeface="Times New Roman" pitchFamily="18" charset="0"/>
                <a:ea typeface="+mn-ea"/>
                <a:cs typeface="+mn-cs"/>
              </a:rPr>
              <a:t> (m &lt; 1 || m&gt; 12  || d &lt; 1 || d &gt; length (m, y) )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throw new </a:t>
            </a:r>
            <a:r>
              <a:rPr lang="en-US" sz="1200" kern="1200" dirty="0" err="1" smtClean="0">
                <a:solidFill>
                  <a:schemeClr val="tx1"/>
                </a:solidFill>
                <a:effectLst/>
                <a:latin typeface="Times New Roman" pitchFamily="18" charset="0"/>
                <a:ea typeface="+mn-ea"/>
                <a:cs typeface="+mn-cs"/>
              </a:rPr>
              <a:t>IllegalArgumentException</a:t>
            </a:r>
            <a:r>
              <a:rPr lang="en-US" sz="1200" kern="1200" dirty="0" smtClean="0">
                <a:solidFill>
                  <a:schemeClr val="tx1"/>
                </a:solidFill>
                <a:effectLst/>
                <a:latin typeface="Times New Roman" pitchFamily="18" charset="0"/>
                <a:ea typeface="+mn-ea"/>
                <a:cs typeface="+mn-cs"/>
              </a:rPr>
              <a:t>(“Improper date”);</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 y;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 m;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 =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public </a:t>
            </a:r>
            <a:r>
              <a:rPr lang="en-US" sz="1200" b="1" kern="1200" dirty="0" err="1" smtClean="0">
                <a:solidFill>
                  <a:schemeClr val="tx1"/>
                </a:solidFill>
                <a:effectLst/>
                <a:latin typeface="Times New Roman" pitchFamily="18" charset="0"/>
                <a:ea typeface="+mn-ea"/>
                <a:cs typeface="+mn-cs"/>
              </a:rPr>
              <a:t>int</a:t>
            </a:r>
            <a:r>
              <a:rPr lang="en-US" sz="1200" b="1"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compareTo</a:t>
            </a:r>
            <a:r>
              <a:rPr lang="en-US" sz="1200" kern="1200" dirty="0" smtClean="0">
                <a:solidFill>
                  <a:schemeClr val="tx1"/>
                </a:solidFill>
                <a:effectLst/>
                <a:latin typeface="Times New Roman" pitchFamily="18" charset="0"/>
                <a:ea typeface="+mn-ea"/>
                <a:cs typeface="+mn-cs"/>
              </a:rPr>
              <a:t> (Date that) {</a:t>
            </a:r>
            <a:r>
              <a:rPr lang="en-US" sz="1200" b="1" kern="1200" dirty="0" smtClean="0">
                <a:solidFill>
                  <a:schemeClr val="tx1"/>
                </a:solidFill>
                <a:effectLst/>
                <a:latin typeface="Times New Roman" pitchFamily="18" charset="0"/>
                <a:ea typeface="+mn-ea"/>
                <a:cs typeface="+mn-cs"/>
              </a:rPr>
              <a:t/>
            </a:r>
            <a:br>
              <a:rPr lang="en-US" sz="1200" b="1"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–1 if this date is earlier than that,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or 0 if this date is equal to that,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or +1 if this date is later than that.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this.y</a:t>
            </a:r>
            <a:r>
              <a:rPr lang="en-US" sz="1200" kern="1200" dirty="0" smtClean="0">
                <a:solidFill>
                  <a:schemeClr val="tx1"/>
                </a:solidFill>
                <a:effectLst/>
                <a:latin typeface="Times New Roman" pitchFamily="18" charset="0"/>
                <a:ea typeface="+mn-ea"/>
                <a:cs typeface="+mn-cs"/>
              </a:rPr>
              <a:t> &lt; </a:t>
            </a:r>
            <a:r>
              <a:rPr lang="en-US" sz="1200" kern="1200" dirty="0" err="1" smtClean="0">
                <a:solidFill>
                  <a:schemeClr val="tx1"/>
                </a:solidFill>
                <a:effectLst/>
                <a:latin typeface="Times New Roman" pitchFamily="18" charset="0"/>
                <a:ea typeface="+mn-ea"/>
                <a:cs typeface="+mn-cs"/>
              </a:rPr>
              <a:t>that.y</a:t>
            </a:r>
            <a:r>
              <a:rPr lang="en-US" sz="1200" kern="1200" dirty="0" smtClean="0">
                <a:solidFill>
                  <a:schemeClr val="tx1"/>
                </a:solidFill>
                <a:effectLst/>
                <a:latin typeface="Times New Roman" pitchFamily="18" charset="0"/>
                <a:ea typeface="+mn-ea"/>
                <a:cs typeface="+mn-cs"/>
              </a:rPr>
              <a:t> ? -1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this.y</a:t>
            </a:r>
            <a:r>
              <a:rPr lang="en-US" sz="1200" kern="1200" dirty="0" smtClean="0">
                <a:solidFill>
                  <a:schemeClr val="tx1"/>
                </a:solidFill>
                <a:effectLst/>
                <a:latin typeface="Times New Roman" pitchFamily="18" charset="0"/>
                <a:ea typeface="+mn-ea"/>
                <a:cs typeface="+mn-cs"/>
              </a:rPr>
              <a:t> &gt; </a:t>
            </a:r>
            <a:r>
              <a:rPr lang="en-US" sz="1200" kern="1200" dirty="0" err="1" smtClean="0">
                <a:solidFill>
                  <a:schemeClr val="tx1"/>
                </a:solidFill>
                <a:effectLst/>
                <a:latin typeface="Times New Roman" pitchFamily="18" charset="0"/>
                <a:ea typeface="+mn-ea"/>
                <a:cs typeface="+mn-cs"/>
              </a:rPr>
              <a:t>that.y</a:t>
            </a:r>
            <a:r>
              <a:rPr lang="en-US" sz="1200" kern="1200" dirty="0" smtClean="0">
                <a:solidFill>
                  <a:schemeClr val="tx1"/>
                </a:solidFill>
                <a:effectLst/>
                <a:latin typeface="Times New Roman" pitchFamily="18" charset="0"/>
                <a:ea typeface="+mn-ea"/>
                <a:cs typeface="+mn-cs"/>
              </a:rPr>
              <a:t> ? +1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this.m</a:t>
            </a:r>
            <a:r>
              <a:rPr lang="en-US" sz="1200" kern="1200" dirty="0" smtClean="0">
                <a:solidFill>
                  <a:schemeClr val="tx1"/>
                </a:solidFill>
                <a:effectLst/>
                <a:latin typeface="Times New Roman" pitchFamily="18" charset="0"/>
                <a:ea typeface="+mn-ea"/>
                <a:cs typeface="+mn-cs"/>
              </a:rPr>
              <a:t> &lt; </a:t>
            </a:r>
            <a:r>
              <a:rPr lang="en-US" sz="1200" kern="1200" dirty="0" err="1" smtClean="0">
                <a:solidFill>
                  <a:schemeClr val="tx1"/>
                </a:solidFill>
                <a:effectLst/>
                <a:latin typeface="Times New Roman" pitchFamily="18" charset="0"/>
                <a:ea typeface="+mn-ea"/>
                <a:cs typeface="+mn-cs"/>
              </a:rPr>
              <a:t>that.m</a:t>
            </a:r>
            <a:r>
              <a:rPr lang="en-US" sz="1200" kern="1200" dirty="0" smtClean="0">
                <a:solidFill>
                  <a:schemeClr val="tx1"/>
                </a:solidFill>
                <a:effectLst/>
                <a:latin typeface="Times New Roman" pitchFamily="18" charset="0"/>
                <a:ea typeface="+mn-ea"/>
                <a:cs typeface="+mn-cs"/>
              </a:rPr>
              <a:t> ? -1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this.m</a:t>
            </a:r>
            <a:r>
              <a:rPr lang="en-US" sz="1200" kern="1200" dirty="0" smtClean="0">
                <a:solidFill>
                  <a:schemeClr val="tx1"/>
                </a:solidFill>
                <a:effectLst/>
                <a:latin typeface="Times New Roman" pitchFamily="18" charset="0"/>
                <a:ea typeface="+mn-ea"/>
                <a:cs typeface="+mn-cs"/>
              </a:rPr>
              <a:t> &gt; </a:t>
            </a:r>
            <a:r>
              <a:rPr lang="en-US" sz="1200" kern="1200" dirty="0" err="1" smtClean="0">
                <a:solidFill>
                  <a:schemeClr val="tx1"/>
                </a:solidFill>
                <a:effectLst/>
                <a:latin typeface="Times New Roman" pitchFamily="18" charset="0"/>
                <a:ea typeface="+mn-ea"/>
                <a:cs typeface="+mn-cs"/>
              </a:rPr>
              <a:t>that.m</a:t>
            </a:r>
            <a:r>
              <a:rPr lang="en-US" sz="1200" kern="1200" dirty="0" smtClean="0">
                <a:solidFill>
                  <a:schemeClr val="tx1"/>
                </a:solidFill>
                <a:effectLst/>
                <a:latin typeface="Times New Roman" pitchFamily="18" charset="0"/>
                <a:ea typeface="+mn-ea"/>
                <a:cs typeface="+mn-cs"/>
              </a:rPr>
              <a:t> ? +1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this.d</a:t>
            </a:r>
            <a:r>
              <a:rPr lang="en-US" sz="1200" kern="1200" dirty="0" smtClean="0">
                <a:solidFill>
                  <a:schemeClr val="tx1"/>
                </a:solidFill>
                <a:effectLst/>
                <a:latin typeface="Times New Roman" pitchFamily="18" charset="0"/>
                <a:ea typeface="+mn-ea"/>
                <a:cs typeface="+mn-cs"/>
              </a:rPr>
              <a:t> &lt; </a:t>
            </a:r>
            <a:r>
              <a:rPr lang="en-US" sz="1200" kern="1200" dirty="0" err="1" smtClean="0">
                <a:solidFill>
                  <a:schemeClr val="tx1"/>
                </a:solidFill>
                <a:effectLst/>
                <a:latin typeface="Times New Roman" pitchFamily="18" charset="0"/>
                <a:ea typeface="+mn-ea"/>
                <a:cs typeface="+mn-cs"/>
              </a:rPr>
              <a:t>that.d</a:t>
            </a:r>
            <a:r>
              <a:rPr lang="en-US" sz="1200" kern="1200" dirty="0" smtClean="0">
                <a:solidFill>
                  <a:schemeClr val="tx1"/>
                </a:solidFill>
                <a:effectLst/>
                <a:latin typeface="Times New Roman" pitchFamily="18" charset="0"/>
                <a:ea typeface="+mn-ea"/>
                <a:cs typeface="+mn-cs"/>
              </a:rPr>
              <a:t> ? -1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this.d</a:t>
            </a:r>
            <a:r>
              <a:rPr lang="en-US" sz="1200" kern="1200" dirty="0" smtClean="0">
                <a:solidFill>
                  <a:schemeClr val="tx1"/>
                </a:solidFill>
                <a:effectLst/>
                <a:latin typeface="Times New Roman" pitchFamily="18" charset="0"/>
                <a:ea typeface="+mn-ea"/>
                <a:cs typeface="+mn-cs"/>
              </a:rPr>
              <a:t> &gt; </a:t>
            </a:r>
            <a:r>
              <a:rPr lang="en-US" sz="1200" kern="1200" dirty="0" err="1" smtClean="0">
                <a:solidFill>
                  <a:schemeClr val="tx1"/>
                </a:solidFill>
                <a:effectLst/>
                <a:latin typeface="Times New Roman" pitchFamily="18" charset="0"/>
                <a:ea typeface="+mn-ea"/>
                <a:cs typeface="+mn-cs"/>
              </a:rPr>
              <a:t>that.d</a:t>
            </a:r>
            <a:r>
              <a:rPr lang="en-US" sz="1200" kern="1200" dirty="0" smtClean="0">
                <a:solidFill>
                  <a:schemeClr val="tx1"/>
                </a:solidFill>
                <a:effectLst/>
                <a:latin typeface="Times New Roman" pitchFamily="18" charset="0"/>
                <a:ea typeface="+mn-ea"/>
                <a:cs typeface="+mn-cs"/>
              </a:rPr>
              <a:t> ? +1 : 0);    </a:t>
            </a:r>
            <a:r>
              <a:rPr lang="en-US" sz="1200" b="1" kern="1200" dirty="0" smtClean="0">
                <a:solidFill>
                  <a:schemeClr val="tx1"/>
                </a:solidFill>
                <a:effectLst/>
                <a:latin typeface="Times New Roman" pitchFamily="18" charset="0"/>
                <a:ea typeface="+mn-ea"/>
                <a:cs typeface="+mn-cs"/>
              </a:rPr>
              <a:t>    </a:t>
            </a:r>
            <a:br>
              <a:rPr lang="en-US" sz="1200" b="1" kern="1200" dirty="0" smtClean="0">
                <a:solidFill>
                  <a:schemeClr val="tx1"/>
                </a:solidFill>
                <a:effectLst/>
                <a:latin typeface="Times New Roman" pitchFamily="18" charset="0"/>
                <a:ea typeface="+mn-ea"/>
                <a:cs typeface="+mn-cs"/>
              </a:rPr>
            </a:br>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public</a:t>
            </a:r>
            <a:r>
              <a:rPr lang="en-US" sz="1200" kern="1200" dirty="0" smtClean="0">
                <a:solidFill>
                  <a:schemeClr val="tx1"/>
                </a:solidFill>
                <a:effectLst/>
                <a:latin typeface="Times New Roman" pitchFamily="18" charset="0"/>
                <a:ea typeface="+mn-ea"/>
                <a:cs typeface="+mn-cs"/>
              </a:rPr>
              <a:t> String </a:t>
            </a:r>
            <a:r>
              <a:rPr lang="en-US" sz="1200" kern="1200" dirty="0" err="1" smtClean="0">
                <a:solidFill>
                  <a:schemeClr val="tx1"/>
                </a:solidFill>
                <a:effectLst/>
                <a:latin typeface="Times New Roman" pitchFamily="18" charset="0"/>
                <a:ea typeface="+mn-ea"/>
                <a:cs typeface="+mn-cs"/>
              </a:rPr>
              <a:t>toString</a:t>
            </a:r>
            <a:r>
              <a:rPr lang="en-US" sz="1200" kern="1200" dirty="0" smtClean="0">
                <a:solidFill>
                  <a:schemeClr val="tx1"/>
                </a:solidFill>
                <a:effectLst/>
                <a:latin typeface="Times New Roman" pitchFamily="18" charset="0"/>
                <a:ea typeface="+mn-ea"/>
                <a:cs typeface="+mn-cs"/>
              </a:rPr>
              <a:t> ()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this date rendered in ISO format.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 '-'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 '-'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void</a:t>
            </a:r>
            <a:r>
              <a:rPr lang="en-US" sz="1200" kern="1200" dirty="0" smtClean="0">
                <a:solidFill>
                  <a:schemeClr val="tx1"/>
                </a:solidFill>
                <a:effectLst/>
                <a:latin typeface="Times New Roman" pitchFamily="18" charset="0"/>
                <a:ea typeface="+mn-ea"/>
                <a:cs typeface="+mn-cs"/>
              </a:rPr>
              <a:t> advance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n)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Advance this date by n days (where n </a:t>
            </a:r>
            <a:r>
              <a:rPr lang="en-AU" sz="1200" kern="1200" dirty="0" smtClean="0">
                <a:solidFill>
                  <a:schemeClr val="tx1"/>
                </a:solidFill>
                <a:effectLst/>
                <a:latin typeface="Times New Roman" pitchFamily="18" charset="0"/>
                <a:ea typeface="+mn-ea"/>
                <a:cs typeface="+mn-cs"/>
              </a:rPr>
              <a:t>≥</a:t>
            </a:r>
            <a:r>
              <a:rPr lang="en-US" sz="1200" kern="1200" dirty="0" smtClean="0">
                <a:solidFill>
                  <a:schemeClr val="tx1"/>
                </a:solidFill>
                <a:effectLst/>
                <a:latin typeface="Times New Roman" pitchFamily="18" charset="0"/>
                <a:ea typeface="+mn-ea"/>
                <a:cs typeface="+mn-cs"/>
              </a:rPr>
              <a:t> 0).</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m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d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 + n;</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last;   // no. of days in m/y</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while (d &gt; (last = length(m, 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d -= last;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if</a:t>
            </a:r>
            <a:r>
              <a:rPr lang="en-US" sz="1200" kern="1200" dirty="0" smtClean="0">
                <a:solidFill>
                  <a:schemeClr val="tx1"/>
                </a:solidFill>
                <a:effectLst/>
                <a:latin typeface="Times New Roman" pitchFamily="18" charset="0"/>
                <a:ea typeface="+mn-ea"/>
                <a:cs typeface="+mn-cs"/>
              </a:rPr>
              <a:t> (m &lt; 12)  m++; </a:t>
            </a:r>
            <a:r>
              <a:rPr lang="en-US" sz="1200" b="1" kern="1200" dirty="0" smtClean="0">
                <a:solidFill>
                  <a:schemeClr val="tx1"/>
                </a:solidFill>
                <a:effectLst/>
                <a:latin typeface="Times New Roman" pitchFamily="18" charset="0"/>
                <a:ea typeface="+mn-ea"/>
                <a:cs typeface="+mn-cs"/>
              </a:rPr>
              <a:t>else</a:t>
            </a:r>
            <a:r>
              <a:rPr lang="en-US" sz="1200" kern="1200" dirty="0" smtClean="0">
                <a:solidFill>
                  <a:schemeClr val="tx1"/>
                </a:solidFill>
                <a:effectLst/>
                <a:latin typeface="Times New Roman" pitchFamily="18" charset="0"/>
                <a:ea typeface="+mn-ea"/>
                <a:cs typeface="+mn-cs"/>
              </a:rPr>
              <a:t>  { m = 1;  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 y;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 m;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 =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Auxiliary methods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private static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length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m, </a:t>
            </a:r>
            <a:r>
              <a:rPr lang="en-US" sz="1200" b="1" kern="1200" dirty="0" err="1" smtClean="0">
                <a:solidFill>
                  <a:schemeClr val="tx1"/>
                </a:solidFill>
                <a:effectLst/>
                <a:latin typeface="Times New Roman" pitchFamily="18" charset="0"/>
                <a:ea typeface="+mn-ea"/>
                <a:cs typeface="+mn-cs"/>
              </a:rPr>
              <a:t>int</a:t>
            </a:r>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the number of days in month m in year y.</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switc</a:t>
            </a:r>
            <a:r>
              <a:rPr lang="en-US" sz="1200" kern="1200" dirty="0" smtClean="0">
                <a:solidFill>
                  <a:schemeClr val="tx1"/>
                </a:solidFill>
                <a:effectLst/>
                <a:latin typeface="Times New Roman" pitchFamily="18" charset="0"/>
                <a:ea typeface="+mn-ea"/>
                <a:cs typeface="+mn-cs"/>
              </a:rPr>
              <a:t>h (m)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3: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5: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7: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8: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10: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12: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31;</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4: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6: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9: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11: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30;</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case </a:t>
            </a:r>
            <a:r>
              <a:rPr lang="en-US" sz="1200" kern="1200" dirty="0" smtClean="0">
                <a:solidFill>
                  <a:schemeClr val="tx1"/>
                </a:solidFill>
                <a:effectLst/>
                <a:latin typeface="Times New Roman" pitchFamily="18" charset="0"/>
                <a:ea typeface="+mn-ea"/>
                <a:cs typeface="+mn-cs"/>
              </a:rPr>
              <a:t>2: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(y)? 29: 28);</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private static </a:t>
            </a:r>
            <a:r>
              <a:rPr lang="en-US" sz="1200" b="1" kern="1200" dirty="0" err="1" smtClean="0">
                <a:solidFill>
                  <a:schemeClr val="tx1"/>
                </a:solidFill>
                <a:effectLst/>
                <a:latin typeface="Times New Roman" pitchFamily="18" charset="0"/>
                <a:ea typeface="+mn-ea"/>
                <a:cs typeface="+mn-cs"/>
              </a:rPr>
              <a:t>boolean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Return true is and only if y is a leap year.</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(y % 4  == 0 &amp;&amp; (y % 100  ! = 0 ||y % 400 == 0));</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t>
            </a:r>
            <a:endParaRPr lang="en-AU" sz="1200" kern="1200" dirty="0" smtClean="0">
              <a:solidFill>
                <a:schemeClr val="tx1"/>
              </a:solidFill>
              <a:effectLst/>
              <a:latin typeface="Times New Roman" pitchFamily="18" charset="0"/>
              <a:ea typeface="+mn-ea"/>
              <a:cs typeface="+mn-cs"/>
            </a:endParaRPr>
          </a:p>
          <a:p>
            <a:r>
              <a:rPr lang="en-AU" sz="1200" kern="1200" dirty="0" smtClean="0">
                <a:solidFill>
                  <a:schemeClr val="tx1"/>
                </a:solidFill>
                <a:effectLst/>
                <a:latin typeface="Times New Roman" pitchFamily="18" charset="0"/>
                <a:ea typeface="+mn-ea"/>
                <a:cs typeface="+mn-cs"/>
              </a:rPr>
              <a:t> </a:t>
            </a:r>
          </a:p>
          <a:p>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734F9F3-AF99-4E1E-BE84-C9A29679E6E4}" type="slidenum">
              <a:rPr lang="en-US" smtClean="0"/>
              <a:pPr/>
              <a:t>23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E1FA074-6A55-4D34-8BA1-22384B4E0E5E}" type="slidenum">
              <a:rPr lang="en-US" smtClean="0"/>
              <a:pPr/>
              <a:t>24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D8E79A4-0223-457F-91D8-A8C790C0B983}" type="slidenum">
              <a:rPr lang="en-US" smtClean="0"/>
              <a:pPr/>
              <a:t>25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AU" sz="1200" kern="1200" dirty="0" smtClean="0">
                <a:solidFill>
                  <a:schemeClr val="tx1"/>
                </a:solidFill>
                <a:effectLst/>
                <a:latin typeface="Times New Roman" pitchFamily="18" charset="0"/>
                <a:ea typeface="+mn-ea"/>
                <a:cs typeface="+mn-cs"/>
              </a:rPr>
              <a:t>//  codes from </a:t>
            </a:r>
            <a:r>
              <a:rPr lang="en-US" sz="1200" kern="1200" dirty="0" smtClean="0">
                <a:solidFill>
                  <a:schemeClr val="tx1"/>
                </a:solidFill>
                <a:effectLst/>
                <a:latin typeface="Times New Roman" pitchFamily="18" charset="0"/>
                <a:ea typeface="+mn-ea"/>
                <a:cs typeface="+mn-cs"/>
              </a:rPr>
              <a:t>Java Collections by D Watt &amp; D Brown (2001), Program 5.9</a:t>
            </a:r>
            <a:endParaRPr lang="en-AU" sz="1200" kern="1200" dirty="0" smtClean="0">
              <a:solidFill>
                <a:schemeClr val="tx1"/>
              </a:solidFill>
              <a:effectLst/>
              <a:latin typeface="Times New Roman" pitchFamily="18" charset="0"/>
              <a:ea typeface="+mn-ea"/>
              <a:cs typeface="+mn-cs"/>
            </a:endParaRPr>
          </a:p>
          <a:p>
            <a:r>
              <a:rPr lang="en-AU" sz="1200" b="1" kern="1200" dirty="0" smtClean="0">
                <a:solidFill>
                  <a:schemeClr val="tx1"/>
                </a:solidFill>
                <a:effectLst/>
                <a:latin typeface="Times New Roman" pitchFamily="18" charset="0"/>
                <a:ea typeface="+mn-ea"/>
                <a:cs typeface="+mn-cs"/>
              </a:rPr>
              <a:t>public class</a:t>
            </a:r>
            <a:r>
              <a:rPr lang="en-AU" sz="1200" kern="1200" dirty="0" smtClean="0">
                <a:solidFill>
                  <a:schemeClr val="tx1"/>
                </a:solidFill>
                <a:effectLst/>
                <a:latin typeface="Times New Roman" pitchFamily="18" charset="0"/>
                <a:ea typeface="+mn-ea"/>
                <a:cs typeface="+mn-cs"/>
              </a:rPr>
              <a:t> Date {</a:t>
            </a:r>
          </a:p>
          <a:p>
            <a:r>
              <a:rPr lang="en-US" sz="1200" kern="1200" dirty="0" smtClean="0">
                <a:solidFill>
                  <a:schemeClr val="tx1"/>
                </a:solidFill>
                <a:effectLst/>
                <a:latin typeface="Times New Roman" pitchFamily="18" charset="0"/>
                <a:ea typeface="+mn-ea"/>
                <a:cs typeface="+mn-cs"/>
              </a:rPr>
              <a:t>  //  Each Date value is a past, present, or future date.</a:t>
            </a:r>
            <a:endParaRPr lang="en-AU" sz="1200" kern="1200" dirty="0" smtClean="0">
              <a:solidFill>
                <a:schemeClr val="tx1"/>
              </a:solidFill>
              <a:effectLst/>
              <a:latin typeface="Times New Roman" pitchFamily="18" charset="0"/>
              <a:ea typeface="+mn-ea"/>
              <a:cs typeface="+mn-cs"/>
            </a:endParaRPr>
          </a:p>
          <a:p>
            <a:r>
              <a:rPr lang="en-AU" sz="1200"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This date is represented by a day-in-epoch number e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(where 0 represents 1 January 2000, negative for earlier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dates, and positive for later dates).</a:t>
            </a:r>
            <a:br>
              <a:rPr lang="en-US" sz="1200" kern="1200" dirty="0" smtClean="0">
                <a:solidFill>
                  <a:schemeClr val="tx1"/>
                </a:solidFill>
                <a:effectLst/>
                <a:latin typeface="Times New Roman" pitchFamily="18" charset="0"/>
                <a:ea typeface="+mn-ea"/>
                <a:cs typeface="+mn-cs"/>
              </a:rPr>
            </a:br>
            <a:r>
              <a:rPr lang="en-US" sz="1200" b="1" kern="1200" dirty="0" smtClean="0">
                <a:solidFill>
                  <a:schemeClr val="tx1"/>
                </a:solidFill>
                <a:effectLst/>
                <a:latin typeface="Times New Roman" pitchFamily="18" charset="0"/>
                <a:ea typeface="+mn-ea"/>
                <a:cs typeface="+mn-cs"/>
              </a:rPr>
              <a:t>private</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e;</a:t>
            </a:r>
            <a:endParaRPr lang="en-AU" sz="1200" kern="1200" dirty="0" smtClean="0">
              <a:solidFill>
                <a:schemeClr val="tx1"/>
              </a:solidFill>
              <a:effectLst/>
              <a:latin typeface="Times New Roman" pitchFamily="18" charset="0"/>
              <a:ea typeface="+mn-ea"/>
              <a:cs typeface="+mn-cs"/>
            </a:endParaRPr>
          </a:p>
          <a:p>
            <a:r>
              <a:rPr lang="en-AU"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Date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m,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d)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Construct a date with year y, month m, and day-in-month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//Throw an exception if they construct an improper date;</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if</a:t>
            </a:r>
            <a:r>
              <a:rPr lang="en-US" sz="1200" kern="1200" dirty="0" smtClean="0">
                <a:solidFill>
                  <a:schemeClr val="tx1"/>
                </a:solidFill>
                <a:effectLst/>
                <a:latin typeface="Times New Roman" pitchFamily="18" charset="0"/>
                <a:ea typeface="+mn-ea"/>
                <a:cs typeface="+mn-cs"/>
              </a:rPr>
              <a:t> (m &lt; 1 || m&gt; 12  || d &lt; 1 || d &gt; length (m, y) )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throw new </a:t>
            </a:r>
            <a:r>
              <a:rPr lang="en-US" sz="1200" kern="1200" dirty="0" err="1" smtClean="0">
                <a:solidFill>
                  <a:schemeClr val="tx1"/>
                </a:solidFill>
                <a:effectLst/>
                <a:latin typeface="Times New Roman" pitchFamily="18" charset="0"/>
                <a:ea typeface="+mn-ea"/>
                <a:cs typeface="+mn-cs"/>
              </a:rPr>
              <a:t>IllegalArgumentException</a:t>
            </a:r>
            <a:r>
              <a:rPr lang="en-US" sz="1200" kern="1200" dirty="0" smtClean="0">
                <a:solidFill>
                  <a:schemeClr val="tx1"/>
                </a:solidFill>
                <a:effectLst/>
                <a:latin typeface="Times New Roman" pitchFamily="18" charset="0"/>
                <a:ea typeface="+mn-ea"/>
                <a:cs typeface="+mn-cs"/>
              </a:rPr>
              <a:t>(“Improper date”);</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e = d -1;</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//add lengths of months 1 through m-1 in year y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for</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k=1; k&lt;m; k++)</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e += length (k, y);</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Add length of years 2000 through y-1;</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e += 365 * (y - 2000);</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Adjust for leap years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If (y &gt; 2000)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e += (y - 2000) / 4 - (y - 2001) / 100 + (y - 2001) / 400 + 1;</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else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e += (y - 2000) / 4 - (y - 2000) / 100 + (y - 2000) / 400 + 1;</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.e</a:t>
            </a:r>
            <a:r>
              <a:rPr lang="en-US" sz="1200" kern="1200" dirty="0" smtClean="0">
                <a:solidFill>
                  <a:schemeClr val="tx1"/>
                </a:solidFill>
                <a:effectLst/>
                <a:latin typeface="Times New Roman" pitchFamily="18" charset="0"/>
                <a:ea typeface="+mn-ea"/>
                <a:cs typeface="+mn-cs"/>
              </a:rPr>
              <a:t> = e;  </a:t>
            </a:r>
            <a:br>
              <a:rPr lang="en-US" sz="1200" kern="1200" dirty="0" smtClean="0">
                <a:solidFill>
                  <a:schemeClr val="tx1"/>
                </a:solidFill>
                <a:effectLst/>
                <a:latin typeface="Times New Roman" pitchFamily="18" charset="0"/>
                <a:ea typeface="+mn-ea"/>
                <a:cs typeface="+mn-cs"/>
              </a:rPr>
            </a:br>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public </a:t>
            </a:r>
            <a:r>
              <a:rPr lang="en-US" sz="1200" b="1" kern="1200" dirty="0" err="1" smtClean="0">
                <a:solidFill>
                  <a:schemeClr val="tx1"/>
                </a:solidFill>
                <a:effectLst/>
                <a:latin typeface="Times New Roman" pitchFamily="18" charset="0"/>
                <a:ea typeface="+mn-ea"/>
                <a:cs typeface="+mn-cs"/>
              </a:rPr>
              <a:t>int</a:t>
            </a:r>
            <a:r>
              <a:rPr lang="en-US" sz="1200" b="1"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compareTo</a:t>
            </a:r>
            <a:r>
              <a:rPr lang="en-US" sz="1200" kern="1200" dirty="0" smtClean="0">
                <a:solidFill>
                  <a:schemeClr val="tx1"/>
                </a:solidFill>
                <a:effectLst/>
                <a:latin typeface="Times New Roman" pitchFamily="18" charset="0"/>
                <a:ea typeface="+mn-ea"/>
                <a:cs typeface="+mn-cs"/>
              </a:rPr>
              <a:t> (Date that) {</a:t>
            </a:r>
            <a:r>
              <a:rPr lang="en-US" sz="1200" b="1" kern="1200" dirty="0" smtClean="0">
                <a:solidFill>
                  <a:schemeClr val="tx1"/>
                </a:solidFill>
                <a:effectLst/>
                <a:latin typeface="Times New Roman" pitchFamily="18" charset="0"/>
                <a:ea typeface="+mn-ea"/>
                <a:cs typeface="+mn-cs"/>
              </a:rPr>
              <a:t/>
            </a:r>
            <a:br>
              <a:rPr lang="en-US" sz="1200" b="1"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–1 if this date is earlier than that,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or 0 if this date is equal to that,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or +1 if this date is later than that.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this.e</a:t>
            </a:r>
            <a:r>
              <a:rPr lang="en-US" sz="1200" kern="1200" dirty="0" smtClean="0">
                <a:solidFill>
                  <a:schemeClr val="tx1"/>
                </a:solidFill>
                <a:effectLst/>
                <a:latin typeface="Times New Roman" pitchFamily="18" charset="0"/>
                <a:ea typeface="+mn-ea"/>
                <a:cs typeface="+mn-cs"/>
              </a:rPr>
              <a:t> &lt; </a:t>
            </a:r>
            <a:r>
              <a:rPr lang="en-US" sz="1200" kern="1200" dirty="0" err="1" smtClean="0">
                <a:solidFill>
                  <a:schemeClr val="tx1"/>
                </a:solidFill>
                <a:effectLst/>
                <a:latin typeface="Times New Roman" pitchFamily="18" charset="0"/>
                <a:ea typeface="+mn-ea"/>
                <a:cs typeface="+mn-cs"/>
              </a:rPr>
              <a:t>that.e</a:t>
            </a:r>
            <a:r>
              <a:rPr lang="en-US" sz="1200" kern="1200" dirty="0" smtClean="0">
                <a:solidFill>
                  <a:schemeClr val="tx1"/>
                </a:solidFill>
                <a:effectLst/>
                <a:latin typeface="Times New Roman" pitchFamily="18" charset="0"/>
                <a:ea typeface="+mn-ea"/>
                <a:cs typeface="+mn-cs"/>
              </a:rPr>
              <a:t> ? -1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this.e</a:t>
            </a:r>
            <a:r>
              <a:rPr lang="en-US" sz="1200" kern="1200" dirty="0" smtClean="0">
                <a:solidFill>
                  <a:schemeClr val="tx1"/>
                </a:solidFill>
                <a:effectLst/>
                <a:latin typeface="Times New Roman" pitchFamily="18" charset="0"/>
                <a:ea typeface="+mn-ea"/>
                <a:cs typeface="+mn-cs"/>
              </a:rPr>
              <a:t> &gt; </a:t>
            </a:r>
            <a:r>
              <a:rPr lang="en-US" sz="1200" kern="1200" dirty="0" err="1" smtClean="0">
                <a:solidFill>
                  <a:schemeClr val="tx1"/>
                </a:solidFill>
                <a:effectLst/>
                <a:latin typeface="Times New Roman" pitchFamily="18" charset="0"/>
                <a:ea typeface="+mn-ea"/>
                <a:cs typeface="+mn-cs"/>
              </a:rPr>
              <a:t>that.e</a:t>
            </a:r>
            <a:r>
              <a:rPr lang="en-US" sz="1200" kern="1200" dirty="0" smtClean="0">
                <a:solidFill>
                  <a:schemeClr val="tx1"/>
                </a:solidFill>
                <a:effectLst/>
                <a:latin typeface="Times New Roman" pitchFamily="18" charset="0"/>
                <a:ea typeface="+mn-ea"/>
                <a:cs typeface="+mn-cs"/>
              </a:rPr>
              <a:t> ? +1 : 0);    </a:t>
            </a:r>
            <a:r>
              <a:rPr lang="en-US" sz="1200" b="1" kern="1200" dirty="0" smtClean="0">
                <a:solidFill>
                  <a:schemeClr val="tx1"/>
                </a:solidFill>
                <a:effectLst/>
                <a:latin typeface="Times New Roman" pitchFamily="18" charset="0"/>
                <a:ea typeface="+mn-ea"/>
                <a:cs typeface="+mn-cs"/>
              </a:rPr>
              <a:t>    </a:t>
            </a:r>
            <a:br>
              <a:rPr lang="en-US" sz="1200" b="1" kern="1200" dirty="0" smtClean="0">
                <a:solidFill>
                  <a:schemeClr val="tx1"/>
                </a:solidFill>
                <a:effectLst/>
                <a:latin typeface="Times New Roman" pitchFamily="18" charset="0"/>
                <a:ea typeface="+mn-ea"/>
                <a:cs typeface="+mn-cs"/>
              </a:rPr>
            </a:br>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public</a:t>
            </a: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String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toString</a:t>
            </a:r>
            <a:r>
              <a:rPr lang="en-US" sz="1200" kern="1200" dirty="0" smtClean="0">
                <a:solidFill>
                  <a:schemeClr val="tx1"/>
                </a:solidFill>
                <a:effectLst/>
                <a:latin typeface="Times New Roman" pitchFamily="18" charset="0"/>
                <a:ea typeface="+mn-ea"/>
                <a:cs typeface="+mn-cs"/>
              </a:rPr>
              <a:t> ()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this date rendered in ISO format.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 2000, m = 1, d = </a:t>
            </a:r>
            <a:r>
              <a:rPr lang="en-US" sz="1200" kern="1200" dirty="0" err="1" smtClean="0">
                <a:solidFill>
                  <a:schemeClr val="tx1"/>
                </a:solidFill>
                <a:effectLst/>
                <a:latin typeface="Times New Roman" pitchFamily="18" charset="0"/>
                <a:ea typeface="+mn-ea"/>
                <a:cs typeface="+mn-cs"/>
              </a:rPr>
              <a:t>this.e</a:t>
            </a:r>
            <a:r>
              <a:rPr lang="en-US" sz="1200" kern="1200" dirty="0" smtClean="0">
                <a:solidFill>
                  <a:schemeClr val="tx1"/>
                </a:solidFill>
                <a:effectLst/>
                <a:latin typeface="Times New Roman" pitchFamily="18" charset="0"/>
                <a:ea typeface="+mn-ea"/>
                <a:cs typeface="+mn-cs"/>
              </a:rPr>
              <a:t> + 1;</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last;</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if</a:t>
            </a:r>
            <a:r>
              <a:rPr lang="en-US" sz="1200" kern="1200" dirty="0" smtClean="0">
                <a:solidFill>
                  <a:schemeClr val="tx1"/>
                </a:solidFill>
                <a:effectLst/>
                <a:latin typeface="Times New Roman" pitchFamily="18" charset="0"/>
                <a:ea typeface="+mn-ea"/>
                <a:cs typeface="+mn-cs"/>
              </a:rPr>
              <a:t> (d &gt; 0)</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while</a:t>
            </a:r>
            <a:r>
              <a:rPr lang="en-US" sz="1200" kern="1200" dirty="0" smtClean="0">
                <a:solidFill>
                  <a:schemeClr val="tx1"/>
                </a:solidFill>
                <a:effectLst/>
                <a:latin typeface="Times New Roman" pitchFamily="18" charset="0"/>
                <a:ea typeface="+mn-ea"/>
                <a:cs typeface="+mn-cs"/>
              </a:rPr>
              <a:t> (d &gt; (last =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(y)? 366 : 365)))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y++;  d  -= last;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a:t>
            </a:r>
            <a:r>
              <a:rPr lang="en-US" sz="1200" b="1" kern="1200" dirty="0" smtClean="0">
                <a:solidFill>
                  <a:schemeClr val="tx1"/>
                </a:solidFill>
                <a:effectLst/>
                <a:latin typeface="Times New Roman" pitchFamily="18" charset="0"/>
                <a:ea typeface="+mn-ea"/>
                <a:cs typeface="+mn-cs"/>
              </a:rPr>
              <a:t>else</a:t>
            </a: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do</a:t>
            </a: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y--;  d +=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(y)? 366 : 365);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a:t>
            </a:r>
            <a:r>
              <a:rPr lang="en-US" sz="1200" b="1" kern="1200" dirty="0" smtClean="0">
                <a:solidFill>
                  <a:schemeClr val="tx1"/>
                </a:solidFill>
                <a:effectLst/>
                <a:latin typeface="Times New Roman" pitchFamily="18" charset="0"/>
                <a:ea typeface="+mn-ea"/>
                <a:cs typeface="+mn-cs"/>
              </a:rPr>
              <a:t>while</a:t>
            </a:r>
            <a:r>
              <a:rPr lang="en-US" sz="1200" kern="1200" dirty="0" smtClean="0">
                <a:solidFill>
                  <a:schemeClr val="tx1"/>
                </a:solidFill>
                <a:effectLst/>
                <a:latin typeface="Times New Roman" pitchFamily="18" charset="0"/>
                <a:ea typeface="+mn-ea"/>
                <a:cs typeface="+mn-cs"/>
              </a:rPr>
              <a:t> (d &lt;= 0);</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while (d &gt; ( last = length(m, y)))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m++; d -= last;</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(y + “-“ + m +”-“ + d);</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void</a:t>
            </a:r>
            <a:r>
              <a:rPr lang="en-US" sz="1200" kern="1200" dirty="0" smtClean="0">
                <a:solidFill>
                  <a:schemeClr val="tx1"/>
                </a:solidFill>
                <a:effectLst/>
                <a:latin typeface="Times New Roman" pitchFamily="18" charset="0"/>
                <a:ea typeface="+mn-ea"/>
                <a:cs typeface="+mn-cs"/>
              </a:rPr>
              <a:t> advance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n)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Advance this date by n days (where n </a:t>
            </a:r>
            <a:r>
              <a:rPr lang="en-AU" sz="1200" kern="1200" dirty="0" smtClean="0">
                <a:solidFill>
                  <a:schemeClr val="tx1"/>
                </a:solidFill>
                <a:effectLst/>
                <a:latin typeface="Times New Roman" pitchFamily="18" charset="0"/>
                <a:ea typeface="+mn-ea"/>
                <a:cs typeface="+mn-cs"/>
              </a:rPr>
              <a:t>≥</a:t>
            </a:r>
            <a:r>
              <a:rPr lang="en-US" sz="1200" kern="1200" dirty="0" smtClean="0">
                <a:solidFill>
                  <a:schemeClr val="tx1"/>
                </a:solidFill>
                <a:effectLst/>
                <a:latin typeface="Times New Roman" pitchFamily="18" charset="0"/>
                <a:ea typeface="+mn-ea"/>
                <a:cs typeface="+mn-cs"/>
              </a:rPr>
              <a:t> 0).</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e += n;</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Auxiliary methods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private static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length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m, </a:t>
            </a:r>
            <a:r>
              <a:rPr lang="en-US" sz="1200" b="1" kern="1200" dirty="0" err="1" smtClean="0">
                <a:solidFill>
                  <a:schemeClr val="tx1"/>
                </a:solidFill>
                <a:effectLst/>
                <a:latin typeface="Times New Roman" pitchFamily="18" charset="0"/>
                <a:ea typeface="+mn-ea"/>
                <a:cs typeface="+mn-cs"/>
              </a:rPr>
              <a:t>int</a:t>
            </a:r>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the number of days in month m in year y.</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switc</a:t>
            </a:r>
            <a:r>
              <a:rPr lang="en-US" sz="1200" kern="1200" dirty="0" smtClean="0">
                <a:solidFill>
                  <a:schemeClr val="tx1"/>
                </a:solidFill>
                <a:effectLst/>
                <a:latin typeface="Times New Roman" pitchFamily="18" charset="0"/>
                <a:ea typeface="+mn-ea"/>
                <a:cs typeface="+mn-cs"/>
              </a:rPr>
              <a:t>h (m)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3: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5: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7: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8: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10: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12: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31;</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4: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6: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9: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11: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30;</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case </a:t>
            </a:r>
            <a:r>
              <a:rPr lang="en-US" sz="1200" kern="1200" dirty="0" smtClean="0">
                <a:solidFill>
                  <a:schemeClr val="tx1"/>
                </a:solidFill>
                <a:effectLst/>
                <a:latin typeface="Times New Roman" pitchFamily="18" charset="0"/>
                <a:ea typeface="+mn-ea"/>
                <a:cs typeface="+mn-cs"/>
              </a:rPr>
              <a:t>2: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(y)? 29: 28);</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private static </a:t>
            </a:r>
            <a:r>
              <a:rPr lang="en-US" sz="1200" b="1" kern="1200" dirty="0" err="1" smtClean="0">
                <a:solidFill>
                  <a:schemeClr val="tx1"/>
                </a:solidFill>
                <a:effectLst/>
                <a:latin typeface="Times New Roman" pitchFamily="18" charset="0"/>
                <a:ea typeface="+mn-ea"/>
                <a:cs typeface="+mn-cs"/>
              </a:rPr>
              <a:t>boolean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Return true is and only if y is a leap year.</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(y % 4  == 0 &amp;&amp; (y % 100  ! = 0 ||y % 400 == 0));</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t>
            </a:r>
            <a:endParaRPr lang="en-AU" sz="1200" kern="1200" dirty="0" smtClean="0">
              <a:solidFill>
                <a:schemeClr val="tx1"/>
              </a:solidFill>
              <a:effectLst/>
              <a:latin typeface="Times New Roman" pitchFamily="18" charset="0"/>
              <a:ea typeface="+mn-ea"/>
              <a:cs typeface="+mn-cs"/>
            </a:endParaRPr>
          </a:p>
          <a:p>
            <a:r>
              <a:rPr lang="en-AU" sz="1200" kern="1200" dirty="0" smtClean="0">
                <a:solidFill>
                  <a:schemeClr val="tx1"/>
                </a:solidFill>
                <a:effectLst/>
                <a:latin typeface="Times New Roman" pitchFamily="18" charset="0"/>
                <a:ea typeface="+mn-ea"/>
                <a:cs typeface="+mn-cs"/>
              </a:rPr>
              <a:t> </a:t>
            </a:r>
          </a:p>
          <a:p>
            <a:endParaRPr lang="en-GB"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C1EC1B9-77B5-4D97-B84E-DC725EC3B7CF}" type="slidenum">
              <a:rPr lang="en-US" smtClean="0"/>
              <a:pPr/>
              <a:t>26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F5F2E28-7987-446E-8B3C-2AD3B59277D4}" type="slidenum">
              <a:rPr lang="en-US" smtClean="0"/>
              <a:pPr/>
              <a:t>27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C7A87B-09A9-430D-A1B4-4862DED5B69F}" type="slidenum">
              <a:rPr lang="en-US" smtClean="0"/>
              <a:pPr/>
              <a:t>28</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4FB28CB-FA49-465E-876E-CBAF3D902BDD}" type="slidenum">
              <a:rPr lang="en-US" smtClean="0"/>
              <a:pPr/>
              <a:t>29</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74FCF88-409E-477E-BF6B-A0FB4AB375D5}" type="slidenum">
              <a:rPr lang="en-US" smtClean="0"/>
              <a:pPr/>
              <a:t>30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2689E2A-CBA1-49FE-955E-7FDE3603CE44}"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AD573EE-B39F-49C3-B6BE-376E7645E84C}" type="slidenum">
              <a:rPr lang="en-US" smtClean="0"/>
              <a:pPr/>
              <a:t>31</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AD573EE-B39F-49C3-B6BE-376E7645E84C}" type="slidenum">
              <a:rPr lang="en-US" smtClean="0"/>
              <a:pPr/>
              <a:t>32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0" indent="0" eaLnBrk="1" hangingPunct="1">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class Polynomial</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final static private </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mantissa=52;</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final static private double epsilon=</a:t>
            </a:r>
            <a:r>
              <a:rPr lang="en-US" sz="1200" dirty="0" err="1" smtClean="0">
                <a:latin typeface="Courier New" pitchFamily="49" charset="0"/>
                <a:cs typeface="Times New Roman" pitchFamily="18" charset="0"/>
              </a:rPr>
              <a:t>Math.pow</a:t>
            </a:r>
            <a:r>
              <a:rPr lang="en-US" sz="1200" dirty="0" smtClean="0">
                <a:latin typeface="Courier New" pitchFamily="49" charset="0"/>
                <a:cs typeface="Times New Roman" pitchFamily="18" charset="0"/>
              </a:rPr>
              <a:t>(2.0,-mantissa);</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private double coefficient=0.0;</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private </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power=0;</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private Polynomial successor=null;</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Polynomial(double coefficient, </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power);</a:t>
            </a:r>
            <a:endParaRPr lang="en-AU" sz="1200" dirty="0" smtClean="0">
              <a:latin typeface="Courier New" pitchFamily="49" charset="0"/>
              <a:cs typeface="Times New Roman" pitchFamily="18" charset="0"/>
            </a:endParaRPr>
          </a:p>
          <a:p>
            <a:pPr>
              <a:buNone/>
              <a:tabLst>
                <a:tab pos="762000" algn="l"/>
                <a:tab pos="1143000" algn="l"/>
                <a:tab pos="1524000" algn="l"/>
                <a:tab pos="1905000" algn="l"/>
                <a:tab pos="2286000" algn="l"/>
                <a:tab pos="2667000" algn="l"/>
              </a:tabLst>
            </a:pPr>
            <a:r>
              <a:rPr lang="en-AU" sz="1200" dirty="0" smtClean="0">
                <a:latin typeface="Courier New" pitchFamily="49" charset="0"/>
                <a:cs typeface="Times New Roman" pitchFamily="18" charset="0"/>
              </a:rPr>
              <a:t>  private void add(Polynomial p, double coefficient, </a:t>
            </a:r>
            <a:r>
              <a:rPr lang="en-AU" sz="1200" dirty="0" err="1" smtClean="0">
                <a:latin typeface="Courier New" pitchFamily="49" charset="0"/>
                <a:cs typeface="Times New Roman" pitchFamily="18" charset="0"/>
              </a:rPr>
              <a:t>int</a:t>
            </a:r>
            <a:r>
              <a:rPr lang="en-AU" sz="1200" dirty="0" smtClean="0">
                <a:latin typeface="Courier New" pitchFamily="49" charset="0"/>
                <a:cs typeface="Times New Roman" pitchFamily="18" charset="0"/>
              </a:rPr>
              <a:t> power)</a:t>
            </a:r>
            <a:r>
              <a:rPr lang="en-US" sz="1200" dirty="0" smtClean="0">
                <a:latin typeface="Courier New" pitchFamily="49" charset="0"/>
                <a:cs typeface="Times New Roman" pitchFamily="18" charset="0"/>
              </a:rPr>
              <a:t>; </a:t>
            </a:r>
          </a:p>
          <a:p>
            <a:pPr>
              <a:buNone/>
              <a:tabLst>
                <a:tab pos="762000" algn="l"/>
                <a:tab pos="1143000" algn="l"/>
                <a:tab pos="1524000" algn="l"/>
                <a:tab pos="1905000" algn="l"/>
                <a:tab pos="2286000" algn="l"/>
                <a:tab pos="2667000" algn="l"/>
              </a:tabLst>
            </a:pPr>
            <a:r>
              <a:rPr lang="en-AU" sz="1200" dirty="0" smtClean="0">
                <a:latin typeface="Courier New" pitchFamily="49" charset="0"/>
                <a:cs typeface="Times New Roman" pitchFamily="18" charset="0"/>
              </a:rPr>
              <a:t>  public </a:t>
            </a:r>
            <a:r>
              <a:rPr lang="en-AU" sz="1200" dirty="0" err="1" smtClean="0">
                <a:latin typeface="Courier New" pitchFamily="49" charset="0"/>
                <a:cs typeface="Times New Roman" pitchFamily="18" charset="0"/>
              </a:rPr>
              <a:t>int</a:t>
            </a:r>
            <a:r>
              <a:rPr lang="en-AU" sz="1200" dirty="0" smtClean="0">
                <a:latin typeface="Courier New" pitchFamily="49" charset="0"/>
                <a:cs typeface="Times New Roman" pitchFamily="18" charset="0"/>
              </a:rPr>
              <a:t> cardinality();</a:t>
            </a:r>
            <a:endParaRPr lang="en-US" sz="1200" dirty="0" smtClean="0">
              <a:latin typeface="Courier New" pitchFamily="49" charset="0"/>
              <a:cs typeface="Times New Roman" pitchFamily="18" charset="0"/>
            </a:endParaRPr>
          </a:p>
          <a:p>
            <a:pPr>
              <a:buNone/>
              <a:tabLst>
                <a:tab pos="762000" algn="l"/>
                <a:tab pos="1143000" algn="l"/>
                <a:tab pos="1524000" algn="l"/>
                <a:tab pos="1905000" algn="l"/>
                <a:tab pos="2286000" algn="l"/>
                <a:tab pos="2667000" algn="l"/>
              </a:tabLst>
            </a:pPr>
            <a:r>
              <a:rPr lang="en-AU" sz="1200" dirty="0" smtClean="0">
                <a:latin typeface="Courier New" pitchFamily="49" charset="0"/>
                <a:cs typeface="Times New Roman" pitchFamily="18" charset="0"/>
              </a:rPr>
              <a:t>  </a:t>
            </a:r>
            <a:r>
              <a:rPr lang="en-US" sz="1200" dirty="0" smtClean="0">
                <a:latin typeface="Courier New" pitchFamily="49" charset="0"/>
                <a:cs typeface="Times New Roman" pitchFamily="18" charset="0"/>
              </a:rPr>
              <a:t>public Polynomial clone();</a:t>
            </a:r>
          </a:p>
          <a:p>
            <a:pPr>
              <a:buNone/>
              <a:tabLst>
                <a:tab pos="762000" algn="l"/>
                <a:tab pos="1143000" algn="l"/>
                <a:tab pos="1524000" algn="l"/>
                <a:tab pos="1905000" algn="l"/>
                <a:tab pos="2286000" algn="l"/>
                <a:tab pos="2667000" algn="l"/>
              </a:tabLst>
            </a:pPr>
            <a:r>
              <a:rPr lang="en-AU" sz="1200" dirty="0" smtClean="0">
                <a:latin typeface="Courier New" pitchFamily="49" charset="0"/>
                <a:cs typeface="Times New Roman" pitchFamily="18" charset="0"/>
              </a:rPr>
              <a:t>  </a:t>
            </a:r>
            <a:r>
              <a:rPr lang="en-US" sz="1200" dirty="0" smtClean="0">
                <a:latin typeface="Courier New" pitchFamily="49" charset="0"/>
                <a:cs typeface="Times New Roman" pitchFamily="18" charset="0"/>
              </a:rPr>
              <a:t>public double coefficient(</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power);</a:t>
            </a:r>
          </a:p>
          <a:p>
            <a:pPr>
              <a:buNone/>
              <a:tabLst>
                <a:tab pos="762000" algn="l"/>
                <a:tab pos="1143000" algn="l"/>
                <a:tab pos="1524000" algn="l"/>
                <a:tab pos="1905000" algn="l"/>
                <a:tab pos="2286000" algn="l"/>
                <a:tab pos="2667000" algn="l"/>
              </a:tabLst>
            </a:pPr>
            <a:r>
              <a:rPr lang="en-AU" sz="1200" dirty="0" smtClean="0">
                <a:latin typeface="Courier New" pitchFamily="49" charset="0"/>
                <a:cs typeface="Times New Roman" pitchFamily="18" charset="0"/>
              </a:rPr>
              <a:t>  </a:t>
            </a:r>
            <a:r>
              <a:rPr lang="en-US" sz="1200" dirty="0" smtClean="0">
                <a:latin typeface="Courier New" pitchFamily="49" charset="0"/>
                <a:cs typeface="Times New Roman" pitchFamily="18" charset="0"/>
              </a:rPr>
              <a:t>public Polynomial composite(Polynomial that);</a:t>
            </a:r>
          </a:p>
          <a:p>
            <a:pPr>
              <a:buNone/>
              <a:tabLst>
                <a:tab pos="762000" algn="l"/>
                <a:tab pos="1143000" algn="l"/>
                <a:tab pos="1524000" algn="l"/>
                <a:tab pos="1905000" algn="l"/>
                <a:tab pos="2286000" algn="l"/>
                <a:tab pos="2667000" algn="l"/>
              </a:tabLst>
            </a:pPr>
            <a:r>
              <a:rPr lang="en-AU" sz="1200" dirty="0" smtClean="0">
                <a:latin typeface="Courier New" pitchFamily="49" charset="0"/>
                <a:cs typeface="Times New Roman" pitchFamily="18" charset="0"/>
              </a:rPr>
              <a:t>  </a:t>
            </a:r>
            <a:r>
              <a:rPr lang="en-US" sz="1200" dirty="0" smtClean="0">
                <a:latin typeface="Courier New" pitchFamily="49" charset="0"/>
                <a:cs typeface="Times New Roman" pitchFamily="18" charset="0"/>
              </a:rPr>
              <a:t>public </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degree();</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 differentiate();</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 </a:t>
            </a:r>
            <a:r>
              <a:rPr lang="en-US" sz="1200" dirty="0" err="1" smtClean="0">
                <a:latin typeface="Courier New" pitchFamily="49" charset="0"/>
                <a:cs typeface="Times New Roman" pitchFamily="18" charset="0"/>
              </a:rPr>
              <a:t>dividedBy</a:t>
            </a:r>
            <a:r>
              <a:rPr lang="en-US" sz="1200" dirty="0" smtClean="0">
                <a:latin typeface="Courier New" pitchFamily="49" charset="0"/>
                <a:cs typeface="Times New Roman" pitchFamily="18" charset="0"/>
              </a:rPr>
              <a:t>(Polynomial that);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a:t>
            </a:r>
            <a:r>
              <a:rPr lang="en-US" sz="1200" dirty="0" err="1" smtClean="0">
                <a:latin typeface="Courier New" pitchFamily="49" charset="0"/>
                <a:cs typeface="Times New Roman" pitchFamily="18" charset="0"/>
              </a:rPr>
              <a:t>boolean</a:t>
            </a:r>
            <a:r>
              <a:rPr lang="en-US" sz="1200" dirty="0" smtClean="0">
                <a:latin typeface="Courier New" pitchFamily="49" charset="0"/>
                <a:cs typeface="Times New Roman" pitchFamily="18" charset="0"/>
              </a:rPr>
              <a:t> equals(Polynomial that);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double evaluate(double variable);</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 integrate();</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 minus(Polynomial that);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 plus(Polynomial that);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a:t>
            </a:r>
            <a:r>
              <a:rPr lang="en-US" sz="1200" dirty="0" err="1" smtClean="0">
                <a:latin typeface="Courier New" pitchFamily="49" charset="0"/>
                <a:cs typeface="Times New Roman" pitchFamily="18" charset="0"/>
              </a:rPr>
              <a:t>powerMax</a:t>
            </a:r>
            <a:r>
              <a:rPr lang="en-US" sz="12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a:t>
            </a:r>
            <a:r>
              <a:rPr lang="en-US" sz="1200" dirty="0" err="1" smtClean="0">
                <a:latin typeface="Courier New" pitchFamily="49" charset="0"/>
                <a:cs typeface="Times New Roman" pitchFamily="18" charset="0"/>
              </a:rPr>
              <a:t>int</a:t>
            </a:r>
            <a:r>
              <a:rPr lang="en-US" sz="1200" dirty="0" smtClean="0">
                <a:latin typeface="Courier New" pitchFamily="49" charset="0"/>
                <a:cs typeface="Times New Roman" pitchFamily="18" charset="0"/>
              </a:rPr>
              <a:t> </a:t>
            </a:r>
            <a:r>
              <a:rPr lang="en-US" sz="1200" dirty="0" err="1" smtClean="0">
                <a:latin typeface="Courier New" pitchFamily="49" charset="0"/>
                <a:cs typeface="Times New Roman" pitchFamily="18" charset="0"/>
              </a:rPr>
              <a:t>powerMin</a:t>
            </a:r>
            <a:r>
              <a:rPr lang="en-US" sz="12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Polynomial times(Polynomial that);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  public String </a:t>
            </a:r>
            <a:r>
              <a:rPr lang="en-US" sz="1200" dirty="0" err="1" smtClean="0">
                <a:latin typeface="Courier New" pitchFamily="49" charset="0"/>
                <a:cs typeface="Times New Roman" pitchFamily="18" charset="0"/>
              </a:rPr>
              <a:t>toString</a:t>
            </a:r>
            <a:r>
              <a:rPr lang="en-US" sz="12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200" dirty="0" smtClean="0">
                <a:latin typeface="Courier New" pitchFamily="49" charset="0"/>
                <a:cs typeface="Times New Roman" pitchFamily="18" charset="0"/>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5F09EF4-8E24-4D75-B452-D6EB1746931F}" type="slidenum">
              <a:rPr lang="en-US" smtClean="0"/>
              <a:pPr/>
              <a:t>33</a:t>
            </a:fld>
            <a:endParaRPr lang="en-US" smtClean="0"/>
          </a:p>
        </p:txBody>
      </p:sp>
      <p:sp>
        <p:nvSpPr>
          <p:cNvPr id="67587" name="Rectangle 2"/>
          <p:cNvSpPr>
            <a:spLocks noGrp="1" noRot="1" noChangeAspect="1" noChangeArrowheads="1" noTextEdit="1"/>
          </p:cNvSpPr>
          <p:nvPr>
            <p:ph type="sldImg"/>
          </p:nvPr>
        </p:nvSpPr>
        <p:spPr>
          <a:xfrm>
            <a:off x="1001713" y="787400"/>
            <a:ext cx="5133975" cy="3851275"/>
          </a:xfrm>
          <a:ln/>
        </p:spPr>
      </p:sp>
      <p:sp>
        <p:nvSpPr>
          <p:cNvPr id="67588" name="Rectangle 3"/>
          <p:cNvSpPr>
            <a:spLocks noGrp="1" noChangeArrowheads="1"/>
          </p:cNvSpPr>
          <p:nvPr>
            <p:ph type="body" idx="1"/>
          </p:nvPr>
        </p:nvSpPr>
        <p:spPr>
          <a:xfrm>
            <a:off x="963264" y="4876742"/>
            <a:ext cx="5210906" cy="4562536"/>
          </a:xfrm>
          <a:noFill/>
          <a:ln/>
        </p:spPr>
        <p:txBody>
          <a:bodyPr/>
          <a:lstStyle/>
          <a:p>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5E3B81F-81C6-471F-BD1B-BBE0EF5C6C81}" type="slidenum">
              <a:rPr lang="en-US" smtClean="0"/>
              <a:pPr/>
              <a:t>34</a:t>
            </a:fld>
            <a:endParaRPr lang="en-US" smtClean="0"/>
          </a:p>
        </p:txBody>
      </p:sp>
      <p:sp>
        <p:nvSpPr>
          <p:cNvPr id="68611" name="Rectangle 2"/>
          <p:cNvSpPr>
            <a:spLocks noGrp="1" noRot="1" noChangeAspect="1" noChangeArrowheads="1" noTextEdit="1"/>
          </p:cNvSpPr>
          <p:nvPr>
            <p:ph type="sldImg"/>
          </p:nvPr>
        </p:nvSpPr>
        <p:spPr>
          <a:xfrm>
            <a:off x="1000125" y="787400"/>
            <a:ext cx="5138738" cy="3854450"/>
          </a:xfrm>
          <a:ln/>
        </p:spPr>
      </p:sp>
      <p:sp>
        <p:nvSpPr>
          <p:cNvPr id="68612" name="Rectangle 3"/>
          <p:cNvSpPr>
            <a:spLocks noGrp="1" noChangeArrowheads="1"/>
          </p:cNvSpPr>
          <p:nvPr>
            <p:ph type="body" idx="1"/>
          </p:nvPr>
        </p:nvSpPr>
        <p:spPr>
          <a:xfrm>
            <a:off x="963264" y="4875107"/>
            <a:ext cx="5210906" cy="4564172"/>
          </a:xfrm>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2A069C6-C175-4FCB-8928-8654DE2025DB}" type="slidenum">
              <a:rPr lang="en-US" smtClean="0"/>
              <a:pPr/>
              <a:t>5</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F1FB510-E6C4-4D56-9F90-A9141A3AE6BE}" type="slidenum">
              <a:rPr lang="en-US" smtClean="0"/>
              <a:pPr/>
              <a:t>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D3A95B5-2066-456F-8419-438AB5314743}" type="slidenum">
              <a:rPr lang="en-US" smtClean="0"/>
              <a:pPr/>
              <a:t>7</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AU" sz="1200" kern="1200" dirty="0" smtClean="0">
                <a:solidFill>
                  <a:schemeClr val="tx1"/>
                </a:solidFill>
                <a:effectLst/>
                <a:latin typeface="Times New Roman" pitchFamily="18" charset="0"/>
                <a:ea typeface="+mn-ea"/>
                <a:cs typeface="+mn-cs"/>
              </a:rPr>
              <a:t>//  codes from </a:t>
            </a:r>
            <a:r>
              <a:rPr lang="en-US" sz="1200" kern="1200" dirty="0" smtClean="0">
                <a:solidFill>
                  <a:schemeClr val="tx1"/>
                </a:solidFill>
                <a:effectLst/>
                <a:latin typeface="Times New Roman" pitchFamily="18" charset="0"/>
                <a:ea typeface="+mn-ea"/>
                <a:cs typeface="+mn-cs"/>
              </a:rPr>
              <a:t>Java Collections by D Watt &amp; D Brown (2001), Program 5.4</a:t>
            </a:r>
            <a:endParaRPr lang="en-AU" sz="1200" kern="1200" dirty="0" smtClean="0">
              <a:solidFill>
                <a:schemeClr val="tx1"/>
              </a:solidFill>
              <a:effectLst/>
              <a:latin typeface="Times New Roman" pitchFamily="18" charset="0"/>
              <a:ea typeface="+mn-ea"/>
              <a:cs typeface="+mn-cs"/>
            </a:endParaRPr>
          </a:p>
          <a:p>
            <a:r>
              <a:rPr lang="en-AU" sz="1200" b="1" kern="1200" dirty="0" smtClean="0">
                <a:solidFill>
                  <a:schemeClr val="tx1"/>
                </a:solidFill>
                <a:effectLst/>
                <a:latin typeface="Times New Roman" pitchFamily="18" charset="0"/>
                <a:ea typeface="+mn-ea"/>
                <a:cs typeface="+mn-cs"/>
              </a:rPr>
              <a:t>public class</a:t>
            </a:r>
            <a:r>
              <a:rPr lang="en-AU" sz="1200" kern="1200" dirty="0" smtClean="0">
                <a:solidFill>
                  <a:schemeClr val="tx1"/>
                </a:solidFill>
                <a:effectLst/>
                <a:latin typeface="Times New Roman" pitchFamily="18" charset="0"/>
                <a:ea typeface="+mn-ea"/>
                <a:cs typeface="+mn-cs"/>
              </a:rPr>
              <a:t> Date {</a:t>
            </a:r>
          </a:p>
          <a:p>
            <a:r>
              <a:rPr lang="en-US" sz="1200" kern="1200" dirty="0" smtClean="0">
                <a:solidFill>
                  <a:schemeClr val="tx1"/>
                </a:solidFill>
                <a:effectLst/>
                <a:latin typeface="Times New Roman" pitchFamily="18" charset="0"/>
                <a:ea typeface="+mn-ea"/>
                <a:cs typeface="+mn-cs"/>
              </a:rPr>
              <a:t>  //  Each Date value is a past, present, or future date.</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This date is represented by a year number y, a month number m</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(1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m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12), and a day-in-month number d (1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d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month length </a:t>
            </a:r>
            <a:r>
              <a:rPr lang="en-US" sz="1200" kern="1200" dirty="0" smtClean="0">
                <a:solidFill>
                  <a:schemeClr val="tx1"/>
                </a:solidFill>
                <a:effectLst/>
                <a:latin typeface="Times New Roman" pitchFamily="18" charset="0"/>
                <a:ea typeface="+mn-ea"/>
                <a:cs typeface="+mn-cs"/>
                <a:sym typeface="Symbol"/>
              </a:rPr>
              <a:t></a:t>
            </a:r>
            <a:r>
              <a:rPr lang="en-US" sz="1200" kern="1200" dirty="0" smtClean="0">
                <a:solidFill>
                  <a:schemeClr val="tx1"/>
                </a:solidFill>
                <a:effectLst/>
                <a:latin typeface="Times New Roman" pitchFamily="18" charset="0"/>
                <a:ea typeface="+mn-ea"/>
                <a:cs typeface="+mn-cs"/>
              </a:rPr>
              <a:t> 31).</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m, d;</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Date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m,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d)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Construct a date with year y, month m, and day-in-month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//Throw an exception if they construct an improper date;</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if</a:t>
            </a:r>
            <a:r>
              <a:rPr lang="en-US" sz="1200" kern="1200" dirty="0" smtClean="0">
                <a:solidFill>
                  <a:schemeClr val="tx1"/>
                </a:solidFill>
                <a:effectLst/>
                <a:latin typeface="Times New Roman" pitchFamily="18" charset="0"/>
                <a:ea typeface="+mn-ea"/>
                <a:cs typeface="+mn-cs"/>
              </a:rPr>
              <a:t> (m &lt; 1 || m&gt; 12  || d &lt; 1 || d &gt; length (m, y) )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throw new </a:t>
            </a:r>
            <a:r>
              <a:rPr lang="en-US" sz="1200" kern="1200" dirty="0" err="1" smtClean="0">
                <a:solidFill>
                  <a:schemeClr val="tx1"/>
                </a:solidFill>
                <a:effectLst/>
                <a:latin typeface="Times New Roman" pitchFamily="18" charset="0"/>
                <a:ea typeface="+mn-ea"/>
                <a:cs typeface="+mn-cs"/>
              </a:rPr>
              <a:t>IllegalArgumentException</a:t>
            </a:r>
            <a:r>
              <a:rPr lang="en-US" sz="1200" kern="1200" dirty="0" smtClean="0">
                <a:solidFill>
                  <a:schemeClr val="tx1"/>
                </a:solidFill>
                <a:effectLst/>
                <a:latin typeface="Times New Roman" pitchFamily="18" charset="0"/>
                <a:ea typeface="+mn-ea"/>
                <a:cs typeface="+mn-cs"/>
              </a:rPr>
              <a:t>(“Improper date”);</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 y;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 m;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 =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public</a:t>
            </a: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void</a:t>
            </a:r>
            <a:r>
              <a:rPr lang="en-US" sz="1200" kern="1200" dirty="0" smtClean="0">
                <a:solidFill>
                  <a:schemeClr val="tx1"/>
                </a:solidFill>
                <a:effectLst/>
                <a:latin typeface="Times New Roman" pitchFamily="18" charset="0"/>
                <a:ea typeface="+mn-ea"/>
                <a:cs typeface="+mn-cs"/>
              </a:rPr>
              <a:t> advance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n)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Advance this date by n days (where n </a:t>
            </a:r>
            <a:r>
              <a:rPr lang="zh-CN" altLang="en-US" sz="1200" kern="1200" dirty="0" smtClean="0">
                <a:solidFill>
                  <a:schemeClr val="tx1"/>
                </a:solidFill>
                <a:effectLst/>
                <a:latin typeface="Times New Roman" pitchFamily="18" charset="0"/>
                <a:ea typeface="+mn-ea"/>
                <a:cs typeface="+mn-cs"/>
              </a:rPr>
              <a:t>≥</a:t>
            </a:r>
            <a:r>
              <a:rPr lang="en-US" sz="1200" kern="1200" dirty="0" smtClean="0">
                <a:solidFill>
                  <a:schemeClr val="tx1"/>
                </a:solidFill>
                <a:effectLst/>
                <a:latin typeface="Times New Roman" pitchFamily="18" charset="0"/>
                <a:ea typeface="+mn-ea"/>
                <a:cs typeface="+mn-cs"/>
              </a:rPr>
              <a:t> 0).</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m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d =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 + n;</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last;   // no. of days in m/y</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while (d &gt; (last = length(m, 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d -= last;</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if</a:t>
            </a:r>
            <a:r>
              <a:rPr lang="en-US" sz="1200" kern="1200" dirty="0" smtClean="0">
                <a:solidFill>
                  <a:schemeClr val="tx1"/>
                </a:solidFill>
                <a:effectLst/>
                <a:latin typeface="Times New Roman" pitchFamily="18" charset="0"/>
                <a:ea typeface="+mn-ea"/>
                <a:cs typeface="+mn-cs"/>
              </a:rPr>
              <a:t> (m &lt; 12)  m++; </a:t>
            </a:r>
            <a:r>
              <a:rPr lang="en-US" sz="1200" b="1" kern="1200" dirty="0" smtClean="0">
                <a:solidFill>
                  <a:schemeClr val="tx1"/>
                </a:solidFill>
                <a:effectLst/>
                <a:latin typeface="Times New Roman" pitchFamily="18" charset="0"/>
                <a:ea typeface="+mn-ea"/>
                <a:cs typeface="+mn-cs"/>
              </a:rPr>
              <a:t>else</a:t>
            </a:r>
            <a:r>
              <a:rPr lang="en-US" sz="1200" kern="1200" dirty="0" smtClean="0">
                <a:solidFill>
                  <a:schemeClr val="tx1"/>
                </a:solidFill>
                <a:effectLst/>
                <a:latin typeface="Times New Roman" pitchFamily="18" charset="0"/>
                <a:ea typeface="+mn-ea"/>
                <a:cs typeface="+mn-cs"/>
              </a:rPr>
              <a:t>  { m = 1;  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.y</a:t>
            </a:r>
            <a:r>
              <a:rPr lang="en-US" sz="1200" kern="1200" dirty="0" smtClean="0">
                <a:solidFill>
                  <a:schemeClr val="tx1"/>
                </a:solidFill>
                <a:effectLst/>
                <a:latin typeface="Times New Roman" pitchFamily="18" charset="0"/>
                <a:ea typeface="+mn-ea"/>
                <a:cs typeface="+mn-cs"/>
              </a:rPr>
              <a:t> = y;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.m</a:t>
            </a:r>
            <a:r>
              <a:rPr lang="en-US" sz="1200" kern="1200" dirty="0" smtClean="0">
                <a:solidFill>
                  <a:schemeClr val="tx1"/>
                </a:solidFill>
                <a:effectLst/>
                <a:latin typeface="Times New Roman" pitchFamily="18" charset="0"/>
                <a:ea typeface="+mn-ea"/>
                <a:cs typeface="+mn-cs"/>
              </a:rPr>
              <a:t> = m;  </a:t>
            </a:r>
            <a:r>
              <a:rPr lang="en-US" sz="1200" b="1" kern="1200" dirty="0" err="1" smtClean="0">
                <a:solidFill>
                  <a:schemeClr val="tx1"/>
                </a:solidFill>
                <a:effectLst/>
                <a:latin typeface="Times New Roman" pitchFamily="18" charset="0"/>
                <a:ea typeface="+mn-ea"/>
                <a:cs typeface="+mn-cs"/>
              </a:rPr>
              <a:t>this</a:t>
            </a:r>
            <a:r>
              <a:rPr lang="en-US" sz="1200" kern="1200" dirty="0" err="1" smtClean="0">
                <a:solidFill>
                  <a:schemeClr val="tx1"/>
                </a:solidFill>
                <a:effectLst/>
                <a:latin typeface="Times New Roman" pitchFamily="18" charset="0"/>
                <a:ea typeface="+mn-ea"/>
                <a:cs typeface="+mn-cs"/>
              </a:rPr>
              <a:t>.d</a:t>
            </a:r>
            <a:r>
              <a:rPr lang="en-US" sz="1200" kern="1200" dirty="0" smtClean="0">
                <a:solidFill>
                  <a:schemeClr val="tx1"/>
                </a:solidFill>
                <a:effectLst/>
                <a:latin typeface="Times New Roman" pitchFamily="18" charset="0"/>
                <a:ea typeface="+mn-ea"/>
                <a:cs typeface="+mn-cs"/>
              </a:rPr>
              <a:t> = d;</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Auxiliary methods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private static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length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m, </a:t>
            </a:r>
            <a:r>
              <a:rPr lang="en-US" sz="1200" b="1" kern="1200" dirty="0" err="1" smtClean="0">
                <a:solidFill>
                  <a:schemeClr val="tx1"/>
                </a:solidFill>
                <a:effectLst/>
                <a:latin typeface="Times New Roman" pitchFamily="18" charset="0"/>
                <a:ea typeface="+mn-ea"/>
                <a:cs typeface="+mn-cs"/>
              </a:rPr>
              <a:t>int</a:t>
            </a:r>
            <a:r>
              <a:rPr lang="en-US" sz="1200" b="1" kern="120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y)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 Return the number of days in month m in year y.</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switc</a:t>
            </a:r>
            <a:r>
              <a:rPr lang="en-US" sz="1200" kern="1200" dirty="0" smtClean="0">
                <a:solidFill>
                  <a:schemeClr val="tx1"/>
                </a:solidFill>
                <a:effectLst/>
                <a:latin typeface="Times New Roman" pitchFamily="18" charset="0"/>
                <a:ea typeface="+mn-ea"/>
                <a:cs typeface="+mn-cs"/>
              </a:rPr>
              <a:t>h (m)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3: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5: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7: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8: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10: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12: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31;</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4: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6: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 9: </a:t>
            </a:r>
            <a:r>
              <a:rPr lang="en-US" sz="1200" b="1" kern="1200" dirty="0" smtClean="0">
                <a:solidFill>
                  <a:schemeClr val="tx1"/>
                </a:solidFill>
                <a:effectLst/>
                <a:latin typeface="Times New Roman" pitchFamily="18" charset="0"/>
                <a:ea typeface="+mn-ea"/>
                <a:cs typeface="+mn-cs"/>
              </a:rPr>
              <a:t>case</a:t>
            </a:r>
            <a:r>
              <a:rPr lang="en-US" sz="1200" kern="1200" dirty="0" smtClean="0">
                <a:solidFill>
                  <a:schemeClr val="tx1"/>
                </a:solidFill>
                <a:effectLst/>
                <a:latin typeface="Times New Roman" pitchFamily="18" charset="0"/>
                <a:ea typeface="+mn-ea"/>
                <a:cs typeface="+mn-cs"/>
              </a:rPr>
              <a:t>11: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30;</a:t>
            </a:r>
            <a:endParaRPr lang="en-AU"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     case </a:t>
            </a:r>
            <a:r>
              <a:rPr lang="en-US" sz="1200" kern="1200" dirty="0" smtClean="0">
                <a:solidFill>
                  <a:schemeClr val="tx1"/>
                </a:solidFill>
                <a:effectLst/>
                <a:latin typeface="Times New Roman" pitchFamily="18" charset="0"/>
                <a:ea typeface="+mn-ea"/>
                <a:cs typeface="+mn-cs"/>
              </a:rPr>
              <a:t>2: </a:t>
            </a:r>
            <a:br>
              <a:rPr lang="en-US" sz="1200" kern="1200" dirty="0" smtClean="0">
                <a:solidFill>
                  <a:schemeClr val="tx1"/>
                </a:solidFill>
                <a:effectLst/>
                <a:latin typeface="Times New Roman" pitchFamily="18" charset="0"/>
                <a:ea typeface="+mn-ea"/>
                <a:cs typeface="+mn-cs"/>
              </a:rPr>
            </a:br>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(y)? 29: 28);</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private static </a:t>
            </a:r>
            <a:r>
              <a:rPr lang="en-US" sz="1200" b="1" kern="1200" dirty="0" err="1" smtClean="0">
                <a:solidFill>
                  <a:schemeClr val="tx1"/>
                </a:solidFill>
                <a:effectLst/>
                <a:latin typeface="Times New Roman" pitchFamily="18" charset="0"/>
                <a:ea typeface="+mn-ea"/>
                <a:cs typeface="+mn-cs"/>
              </a:rPr>
              <a:t>boolean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isLeap</a:t>
            </a:r>
            <a:r>
              <a:rPr lang="en-US" sz="1200" kern="1200" dirty="0" smtClean="0">
                <a:solidFill>
                  <a:schemeClr val="tx1"/>
                </a:solidFill>
                <a:effectLst/>
                <a:latin typeface="Times New Roman" pitchFamily="18" charset="0"/>
                <a:ea typeface="+mn-ea"/>
                <a:cs typeface="+mn-cs"/>
              </a:rPr>
              <a:t> (</a:t>
            </a:r>
            <a:r>
              <a:rPr lang="en-US" sz="1200" b="1" kern="1200" dirty="0" err="1" smtClean="0">
                <a:solidFill>
                  <a:schemeClr val="tx1"/>
                </a:solidFill>
                <a:effectLst/>
                <a:latin typeface="Times New Roman" pitchFamily="18" charset="0"/>
                <a:ea typeface="+mn-ea"/>
                <a:cs typeface="+mn-cs"/>
              </a:rPr>
              <a:t>int</a:t>
            </a:r>
            <a:r>
              <a:rPr lang="en-US" sz="1200" kern="1200" dirty="0" smtClean="0">
                <a:solidFill>
                  <a:schemeClr val="tx1"/>
                </a:solidFill>
                <a:effectLst/>
                <a:latin typeface="Times New Roman" pitchFamily="18" charset="0"/>
                <a:ea typeface="+mn-ea"/>
                <a:cs typeface="+mn-cs"/>
              </a:rPr>
              <a:t> y)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 Return true is and only if y is a leap year.</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r>
              <a:rPr lang="en-US" sz="1200" b="1" kern="1200" dirty="0" smtClean="0">
                <a:solidFill>
                  <a:schemeClr val="tx1"/>
                </a:solidFill>
                <a:effectLst/>
                <a:latin typeface="Times New Roman" pitchFamily="18" charset="0"/>
                <a:ea typeface="+mn-ea"/>
                <a:cs typeface="+mn-cs"/>
              </a:rPr>
              <a:t>return</a:t>
            </a:r>
            <a:r>
              <a:rPr lang="en-US" sz="1200" kern="1200" dirty="0" smtClean="0">
                <a:solidFill>
                  <a:schemeClr val="tx1"/>
                </a:solidFill>
                <a:effectLst/>
                <a:latin typeface="Times New Roman" pitchFamily="18" charset="0"/>
                <a:ea typeface="+mn-ea"/>
                <a:cs typeface="+mn-cs"/>
              </a:rPr>
              <a:t> (y % 4  == 0 &amp;&amp; (y % 100  ! = 0 ||y % 400 == 0));</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AU"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t>
            </a:r>
            <a:endParaRPr lang="en-AU"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18A5D21-3D02-44C9-961D-3D181203F1F6}" type="slidenum">
              <a:rPr lang="en-US" smtClean="0"/>
              <a:pPr/>
              <a:t>8</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GB" dirty="0" smtClean="0"/>
              <a:t>See p101 for further details.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676C36-8F62-4D0E-B37D-4CDCBF753AA6}" type="slidenum">
              <a:rPr lang="en-US" smtClean="0"/>
              <a:pPr/>
              <a:t>9</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8A063AA-4F33-452F-8B04-CAE8D66FD9D5}" type="slidenum">
              <a:rPr lang="en-US" smtClean="0"/>
              <a:pPr/>
              <a:t>10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C89CFF8-77CE-4850-B2AC-C9F5BE619766}" type="datetimeFigureOut">
              <a:rPr lang="en-US"/>
              <a:pPr>
                <a:defRPr/>
              </a:pPr>
              <a:t>4/20/2015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9ABDD3-2DC8-4E86-8A62-43087AE589D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20CB46-CAB4-4BF4-92CD-B82BAF9714CD}" type="datetimeFigureOut">
              <a:rPr lang="en-US"/>
              <a:pPr>
                <a:defRPr/>
              </a:pPr>
              <a:t>4/20/2015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3BCFC-F273-405C-B4BA-F5C027D2480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019E185-7FC5-4490-8543-0E4FB9739334}" type="datetimeFigureOut">
              <a:rPr lang="en-US"/>
              <a:pPr>
                <a:defRPr/>
              </a:pPr>
              <a:t>4/20/2015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239E60-1516-460A-BE78-B913EF17551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F81AE69-2696-4DDD-8D28-CCF1715C2F70}" type="datetimeFigureOut">
              <a:rPr lang="en-US"/>
              <a:pPr>
                <a:defRPr/>
              </a:pPr>
              <a:t>4/20/2015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C7AEDE-792E-4B03-A67A-9FD5C405B31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318EEAB-DAAF-4183-AEFF-FA7DEF6B8F71}" type="datetimeFigureOut">
              <a:rPr lang="en-US"/>
              <a:pPr>
                <a:defRPr/>
              </a:pPr>
              <a:t>4/20/2015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728C582-8421-45F6-B652-5C7DCCB10F8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BF2DD4A-F5EB-4469-90E8-EBDD2A8D6283}" type="datetimeFigureOut">
              <a:rPr lang="en-US"/>
              <a:pPr>
                <a:defRPr/>
              </a:pPr>
              <a:t>4/20/2015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3CE0FD2-61AD-467B-9A03-FA3254EF65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007E1B9-F9C4-450F-93A2-361ED735EF2F}" type="datetimeFigureOut">
              <a:rPr lang="en-US"/>
              <a:pPr>
                <a:defRPr/>
              </a:pPr>
              <a:t>4/20/2015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C0DECF-33EF-4A88-9E71-D28A53335E6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658697-67A0-4231-8686-48D361524329}" type="datetimeFigureOut">
              <a:rPr lang="en-US"/>
              <a:pPr>
                <a:defRPr/>
              </a:pPr>
              <a:t>4/20/2015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AA86B9-1B57-4A84-96DD-77D1EFAA437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19C4C3-0EB2-4A71-AAB7-B9765A782CED}" type="datetimeFigureOut">
              <a:rPr lang="en-US"/>
              <a:pPr>
                <a:defRPr/>
              </a:pPr>
              <a:t>4/20/2015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7C387B-A257-4121-9C42-5806E4B298C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600541-0AD1-446A-912C-D592D2BD4109}" type="datetimeFigureOut">
              <a:rPr lang="en-US"/>
              <a:pPr>
                <a:defRPr/>
              </a:pPr>
              <a:t>4/20/2015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235321-47F5-4374-A55E-54B8EE742A7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B2FD09-B378-45FF-98C8-3B917A94A5D0}" type="datetimeFigureOut">
              <a:rPr lang="en-US"/>
              <a:pPr>
                <a:defRPr/>
              </a:pPr>
              <a:t>4/20/2015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90EB89-EF5F-47AC-B12B-CC323DDD79B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swirl.png"/>
          <p:cNvPicPr>
            <a:picLocks noChangeAspect="1"/>
          </p:cNvPicPr>
          <p:nvPr/>
        </p:nvPicPr>
        <p:blipFill>
          <a:blip r:embed="rId13"/>
          <a:srcRect/>
          <a:stretch>
            <a:fillRect/>
          </a:stretch>
        </p:blipFill>
        <p:spPr bwMode="auto">
          <a:xfrm>
            <a:off x="0" y="0"/>
            <a:ext cx="6357938"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1029"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30" name="Picture 13" descr="ECU_AUS_logo_C"/>
          <p:cNvPicPr>
            <a:picLocks noChangeAspect="1" noChangeArrowheads="1"/>
          </p:cNvPicPr>
          <p:nvPr/>
        </p:nvPicPr>
        <p:blipFill>
          <a:blip r:embed="rId14" cstate="print"/>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a:solidFill>
                  <a:srgbClr val="666666"/>
                </a:solidFill>
                <a:latin typeface="Arial Narrow" pitchFamily="34" charset="0"/>
              </a:rPr>
              <a:t>Your School or Centre name here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34" charset="0"/>
              </a:rPr>
              <a:t>Edith Cowan University</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CD4B2FE6-0E27-476F-8AC7-289653E31FD7}" type="datetimeFigureOut">
              <a:rPr lang="en-US"/>
              <a:pPr>
                <a:defRPr/>
              </a:pPr>
              <a:t>4/20/2015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6DE581E-12AC-46AD-A643-66937B025F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65" charset="0"/>
        </a:defRPr>
      </a:lvl2pPr>
      <a:lvl3pPr algn="ctr" rtl="0" eaLnBrk="1" fontAlgn="base" hangingPunct="1">
        <a:spcBef>
          <a:spcPct val="0"/>
        </a:spcBef>
        <a:spcAft>
          <a:spcPct val="0"/>
        </a:spcAft>
        <a:defRPr sz="4400">
          <a:solidFill>
            <a:schemeClr val="tx1"/>
          </a:solidFill>
          <a:latin typeface="Calibri" pitchFamily="-65" charset="0"/>
        </a:defRPr>
      </a:lvl3pPr>
      <a:lvl4pPr algn="ctr" rtl="0" eaLnBrk="1" fontAlgn="base" hangingPunct="1">
        <a:spcBef>
          <a:spcPct val="0"/>
        </a:spcBef>
        <a:spcAft>
          <a:spcPct val="0"/>
        </a:spcAft>
        <a:defRPr sz="4400">
          <a:solidFill>
            <a:schemeClr val="tx1"/>
          </a:solidFill>
          <a:latin typeface="Calibri" pitchFamily="-65" charset="0"/>
        </a:defRPr>
      </a:lvl4pPr>
      <a:lvl5pPr algn="ctr" rtl="0" eaLnBrk="1" fontAlgn="base" hangingPunct="1">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AU" smtClean="0">
                <a:solidFill>
                  <a:srgbClr val="FFC000"/>
                </a:solidFill>
                <a:latin typeface="Arial Narrow" pitchFamily="34" charset="0"/>
              </a:rPr>
              <a:t>CSP2348/CSP5243 Data Structures </a:t>
            </a:r>
          </a:p>
        </p:txBody>
      </p:sp>
      <p:sp>
        <p:nvSpPr>
          <p:cNvPr id="4099" name="Content Placeholder 2"/>
          <p:cNvSpPr>
            <a:spLocks noGrp="1"/>
          </p:cNvSpPr>
          <p:nvPr>
            <p:ph idx="1"/>
          </p:nvPr>
        </p:nvSpPr>
        <p:spPr/>
        <p:txBody>
          <a:bodyPr/>
          <a:lstStyle/>
          <a:p>
            <a:pPr algn="ctr" eaLnBrk="1" hangingPunct="1">
              <a:buFontTx/>
              <a:buNone/>
            </a:pPr>
            <a:endParaRPr lang="en-AU" dirty="0" smtClean="0">
              <a:solidFill>
                <a:srgbClr val="000099"/>
              </a:solidFill>
            </a:endParaRPr>
          </a:p>
          <a:p>
            <a:pPr algn="ctr" eaLnBrk="1" hangingPunct="1">
              <a:buFontTx/>
              <a:buNone/>
            </a:pPr>
            <a:r>
              <a:rPr lang="en-AU" sz="4000" b="1" dirty="0" smtClean="0">
                <a:solidFill>
                  <a:srgbClr val="000099"/>
                </a:solidFill>
              </a:rPr>
              <a:t>Lecture 08</a:t>
            </a:r>
          </a:p>
          <a:p>
            <a:pPr algn="ctr" eaLnBrk="1" hangingPunct="1">
              <a:buFontTx/>
              <a:buNone/>
            </a:pPr>
            <a:endParaRPr lang="en-AU" dirty="0" smtClean="0"/>
          </a:p>
          <a:p>
            <a:pPr algn="ctr">
              <a:buNone/>
            </a:pPr>
            <a:r>
              <a:rPr lang="en-US" sz="4800" b="1" dirty="0" smtClean="0">
                <a:latin typeface="Arial Narrow" pitchFamily="34" charset="0"/>
              </a:rPr>
              <a:t>Abstract Data Types</a:t>
            </a:r>
            <a:endParaRPr lang="en-AU" sz="4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bwMode="auto">
          <a:xfrm>
            <a:off x="642910" y="1000108"/>
            <a:ext cx="68580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a:t>
            </a:r>
            <a:r>
              <a:rPr lang="en-US" sz="3600" dirty="0" smtClean="0">
                <a:solidFill>
                  <a:srgbClr val="FFFF00"/>
                </a:solidFill>
                <a:cs typeface="Times New Roman" pitchFamily="18" charset="0"/>
              </a:rPr>
              <a:t>Date</a:t>
            </a:r>
            <a:r>
              <a:rPr lang="en-US" sz="3600" dirty="0" smtClean="0">
                <a:solidFill>
                  <a:srgbClr val="FF0000"/>
                </a:solidFill>
                <a:cs typeface="Times New Roman" pitchFamily="18" charset="0"/>
              </a:rPr>
              <a:t> data type (4)</a:t>
            </a:r>
          </a:p>
        </p:txBody>
      </p:sp>
      <p:sp>
        <p:nvSpPr>
          <p:cNvPr id="11269" name="Rectangle 3"/>
          <p:cNvSpPr>
            <a:spLocks noGrp="1" noChangeArrowheads="1"/>
          </p:cNvSpPr>
          <p:nvPr>
            <p:ph idx="1"/>
          </p:nvPr>
        </p:nvSpPr>
        <p:spPr>
          <a:xfrm>
            <a:off x="571472" y="1928802"/>
            <a:ext cx="8572528" cy="4071966"/>
          </a:xfrm>
        </p:spPr>
        <p:txBody>
          <a:bodyPr/>
          <a:lstStyle/>
          <a:p>
            <a:pPr eaLnBrk="1" hangingPunct="1">
              <a:lnSpc>
                <a:spcPct val="90000"/>
              </a:lnSpc>
              <a:tabLst>
                <a:tab pos="762000" algn="l"/>
                <a:tab pos="1143000" algn="l"/>
                <a:tab pos="1524000" algn="l"/>
                <a:tab pos="1905000" algn="l"/>
                <a:tab pos="2286000" algn="l"/>
                <a:tab pos="2667000" algn="l"/>
              </a:tabLst>
            </a:pPr>
            <a:r>
              <a:rPr lang="en-US" sz="2800" b="1" dirty="0" smtClean="0">
                <a:solidFill>
                  <a:srgbClr val="0000CC"/>
                </a:solidFill>
                <a:cs typeface="Times New Roman" pitchFamily="18" charset="0"/>
              </a:rPr>
              <a:t>Problem</a:t>
            </a:r>
            <a:r>
              <a:rPr lang="en-US" sz="2800" dirty="0" smtClean="0">
                <a:cs typeface="Times New Roman" pitchFamily="18" charset="0"/>
              </a:rPr>
              <a:t>: This data representation admits </a:t>
            </a:r>
            <a:r>
              <a:rPr lang="en-US" sz="2800" b="1" dirty="0" smtClean="0">
                <a:cs typeface="Times New Roman" pitchFamily="18" charset="0"/>
              </a:rPr>
              <a:t>improper</a:t>
            </a:r>
            <a:r>
              <a:rPr lang="en-US" sz="2800" dirty="0" smtClean="0">
                <a:cs typeface="Times New Roman" pitchFamily="18" charset="0"/>
              </a:rPr>
              <a:t> values (e.g., </a:t>
            </a:r>
            <a:r>
              <a:rPr lang="en-US" sz="2800" dirty="0" smtClean="0">
                <a:latin typeface="Courier New" pitchFamily="49" charset="0"/>
                <a:cs typeface="Times New Roman" pitchFamily="18" charset="0"/>
              </a:rPr>
              <a:t>m</a:t>
            </a:r>
            <a:r>
              <a:rPr lang="en-US" sz="2800" dirty="0" smtClean="0">
                <a:cs typeface="Times New Roman" pitchFamily="18" charset="0"/>
              </a:rPr>
              <a:t> = 0; or </a:t>
            </a:r>
            <a:r>
              <a:rPr lang="en-US" sz="2800" dirty="0" smtClean="0">
                <a:latin typeface="Courier New" pitchFamily="49" charset="0"/>
                <a:cs typeface="Times New Roman" pitchFamily="18" charset="0"/>
              </a:rPr>
              <a:t>m</a:t>
            </a:r>
            <a:r>
              <a:rPr lang="en-US" sz="2800" dirty="0" smtClean="0">
                <a:cs typeface="Times New Roman" pitchFamily="18" charset="0"/>
              </a:rPr>
              <a:t> = 2 and </a:t>
            </a:r>
            <a:r>
              <a:rPr lang="en-US" sz="2800" dirty="0" smtClean="0">
                <a:latin typeface="Courier New" pitchFamily="49" charset="0"/>
                <a:cs typeface="Times New Roman" pitchFamily="18" charset="0"/>
              </a:rPr>
              <a:t>d</a:t>
            </a:r>
            <a:r>
              <a:rPr lang="en-US" sz="2800" dirty="0" smtClean="0">
                <a:cs typeface="Times New Roman" pitchFamily="18" charset="0"/>
              </a:rPr>
              <a:t> = 30).</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Constructors and methods can (should) be coded to avoid improper values, e.g.:</a:t>
            </a:r>
          </a:p>
          <a:p>
            <a:pPr lvl="1">
              <a:lnSpc>
                <a:spcPct val="90000"/>
              </a:lnSpc>
              <a:buFontTx/>
              <a:buNone/>
              <a:tabLst>
                <a:tab pos="762000" algn="l"/>
                <a:tab pos="1143000" algn="l"/>
                <a:tab pos="1524000" algn="l"/>
                <a:tab pos="1905000" algn="l"/>
                <a:tab pos="2286000" algn="l"/>
                <a:tab pos="2667000" algn="l"/>
              </a:tabLst>
            </a:pPr>
            <a:r>
              <a:rPr lang="en-US" sz="2000" dirty="0" smtClean="0">
                <a:latin typeface="Courier New" pitchFamily="49" charset="0"/>
                <a:cs typeface="Times New Roman" pitchFamily="18" charset="0"/>
              </a:rPr>
              <a:t>	</a:t>
            </a:r>
            <a:r>
              <a:rPr lang="en-US" sz="2400" dirty="0" smtClean="0">
                <a:latin typeface="Courier New" pitchFamily="49" charset="0"/>
                <a:cs typeface="Times New Roman" pitchFamily="18" charset="0"/>
              </a:rPr>
              <a:t>Date today = </a:t>
            </a:r>
            <a:r>
              <a:rPr lang="en-US" sz="2400" b="1" dirty="0" smtClean="0">
                <a:latin typeface="Courier New" pitchFamily="49" charset="0"/>
                <a:cs typeface="Times New Roman" pitchFamily="18" charset="0"/>
              </a:rPr>
              <a:t>new</a:t>
            </a:r>
            <a:r>
              <a:rPr lang="en-US" sz="2400" dirty="0" smtClean="0">
                <a:latin typeface="Courier New" pitchFamily="49" charset="0"/>
                <a:cs typeface="Times New Roman" pitchFamily="18" charset="0"/>
              </a:rPr>
              <a:t> Date(2014, 2, 30);</a:t>
            </a:r>
          </a:p>
          <a:p>
            <a:pPr eaLnBrk="1" hangingPunct="1">
              <a:lnSpc>
                <a:spcPct val="90000"/>
              </a:lnSpc>
              <a:buFontTx/>
              <a:buNone/>
              <a:tabLst>
                <a:tab pos="762000" algn="l"/>
                <a:tab pos="1143000" algn="l"/>
                <a:tab pos="1524000" algn="l"/>
                <a:tab pos="1905000" algn="l"/>
                <a:tab pos="2286000" algn="l"/>
                <a:tab pos="2667000" algn="l"/>
              </a:tabLst>
            </a:pPr>
            <a:r>
              <a:rPr lang="en-US" sz="2800" dirty="0" smtClean="0">
                <a:cs typeface="Times New Roman" pitchFamily="18" charset="0"/>
              </a:rPr>
              <a:t>	will throw an exception (</a:t>
            </a:r>
            <a:r>
              <a:rPr lang="en-US" sz="2800" i="1" dirty="0" smtClean="0">
                <a:cs typeface="Times New Roman" pitchFamily="18" charset="0"/>
              </a:rPr>
              <a:t>why?</a:t>
            </a:r>
            <a:r>
              <a:rPr lang="en-US" sz="2800" dirty="0" smtClean="0">
                <a:cs typeface="Times New Roman" pitchFamily="18" charset="0"/>
              </a:rPr>
              <a:t>)</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But what if the data representation is accessed directly? E.g.,</a:t>
            </a:r>
          </a:p>
          <a:p>
            <a:pPr lvl="1">
              <a:lnSpc>
                <a:spcPct val="90000"/>
              </a:lnSpc>
              <a:buFontTx/>
              <a:buNone/>
              <a:tabLst>
                <a:tab pos="762000" algn="l"/>
                <a:tab pos="1143000" algn="l"/>
                <a:tab pos="1524000" algn="l"/>
                <a:tab pos="1905000" algn="l"/>
                <a:tab pos="2286000" algn="l"/>
                <a:tab pos="2667000" algn="l"/>
              </a:tabLst>
            </a:pPr>
            <a:r>
              <a:rPr lang="en-US" sz="2000" dirty="0" smtClean="0">
                <a:latin typeface="Courier New" pitchFamily="49" charset="0"/>
                <a:cs typeface="Times New Roman" pitchFamily="18" charset="0"/>
              </a:rPr>
              <a:t>	</a:t>
            </a:r>
            <a:r>
              <a:rPr lang="en-US" sz="2400" dirty="0" smtClean="0">
                <a:latin typeface="Courier New" pitchFamily="49" charset="0"/>
                <a:cs typeface="Times New Roman" pitchFamily="18" charset="0"/>
              </a:rPr>
              <a:t>Date today = </a:t>
            </a:r>
            <a:r>
              <a:rPr lang="en-US" sz="2400" b="1" dirty="0" smtClean="0">
                <a:latin typeface="Courier New" pitchFamily="49" charset="0"/>
                <a:cs typeface="Times New Roman" pitchFamily="18" charset="0"/>
              </a:rPr>
              <a:t>new</a:t>
            </a:r>
            <a:r>
              <a:rPr lang="en-US" sz="2400" dirty="0" smtClean="0">
                <a:latin typeface="Courier New" pitchFamily="49" charset="0"/>
                <a:cs typeface="Times New Roman" pitchFamily="18" charset="0"/>
              </a:rPr>
              <a:t> </a:t>
            </a:r>
            <a:r>
              <a:rPr lang="en-US" sz="2400" dirty="0" smtClean="0">
                <a:latin typeface="Courier New" pitchFamily="49" charset="0"/>
                <a:cs typeface="Times New Roman" pitchFamily="18" charset="0"/>
              </a:rPr>
              <a:t>Date(2015, </a:t>
            </a:r>
            <a:r>
              <a:rPr lang="en-US" sz="2400" dirty="0" smtClean="0">
                <a:latin typeface="Courier New" pitchFamily="49" charset="0"/>
                <a:cs typeface="Times New Roman" pitchFamily="18" charset="0"/>
              </a:rPr>
              <a:t>2, 14);</a:t>
            </a:r>
            <a:br>
              <a:rPr lang="en-US" sz="2400" dirty="0" smtClean="0">
                <a:latin typeface="Courier New" pitchFamily="49" charset="0"/>
                <a:cs typeface="Times New Roman" pitchFamily="18" charset="0"/>
              </a:rPr>
            </a:br>
            <a:r>
              <a:rPr lang="en-US" sz="2400" dirty="0" err="1" smtClean="0">
                <a:latin typeface="Courier New" pitchFamily="49" charset="0"/>
                <a:cs typeface="Times New Roman" pitchFamily="18" charset="0"/>
              </a:rPr>
              <a:t>today.d</a:t>
            </a:r>
            <a:r>
              <a:rPr lang="en-US" sz="2400" dirty="0" smtClean="0">
                <a:latin typeface="Courier New" pitchFamily="49" charset="0"/>
                <a:cs typeface="Times New Roman" pitchFamily="18" charset="0"/>
              </a:rPr>
              <a:t> += 16;</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EEEAFD0A-153F-4536-8A03-6F237AC4654C}" type="slidenum">
              <a:rPr lang="en-AU" sz="2000"/>
              <a:pPr>
                <a:defRPr/>
              </a:pPr>
              <a:t>10</a:t>
            </a:fld>
            <a:endParaRPr lang="en-AU" sz="2000" dirty="0"/>
          </a:p>
        </p:txBody>
      </p:sp>
    </p:spTree>
  </p:cSld>
  <p:clrMapOvr>
    <a:masterClrMapping/>
  </p:clrMapOvr>
  <p:transition>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bwMode="auto">
          <a:xfrm>
            <a:off x="500034" y="1071546"/>
            <a:ext cx="76200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a:t>
            </a:r>
            <a:r>
              <a:rPr lang="en-US" sz="3600" dirty="0" smtClean="0">
                <a:solidFill>
                  <a:srgbClr val="FFFF00"/>
                </a:solidFill>
                <a:cs typeface="Times New Roman" pitchFamily="18" charset="0"/>
              </a:rPr>
              <a:t>Date</a:t>
            </a:r>
            <a:r>
              <a:rPr lang="en-US" sz="3600" dirty="0" smtClean="0">
                <a:solidFill>
                  <a:srgbClr val="FF0000"/>
                </a:solidFill>
                <a:cs typeface="Times New Roman" pitchFamily="18" charset="0"/>
              </a:rPr>
              <a:t> data type again (1)</a:t>
            </a:r>
          </a:p>
        </p:txBody>
      </p:sp>
      <p:sp>
        <p:nvSpPr>
          <p:cNvPr id="12293" name="Rectangle 3"/>
          <p:cNvSpPr>
            <a:spLocks noGrp="1" noChangeArrowheads="1"/>
          </p:cNvSpPr>
          <p:nvPr>
            <p:ph idx="1"/>
          </p:nvPr>
        </p:nvSpPr>
        <p:spPr>
          <a:xfrm>
            <a:off x="428596" y="1928802"/>
            <a:ext cx="8501122" cy="4267200"/>
          </a:xfrm>
        </p:spPr>
        <p:txBody>
          <a:bodyPr/>
          <a:lstStyle/>
          <a:p>
            <a:pPr eaLnBrk="1" hangingPunct="1">
              <a:lnSpc>
                <a:spcPct val="90000"/>
              </a:lnSpc>
              <a:tabLst>
                <a:tab pos="762000" algn="l"/>
                <a:tab pos="1143000" algn="l"/>
                <a:tab pos="1524000" algn="l"/>
                <a:tab pos="1905000" algn="l"/>
                <a:tab pos="2286000" algn="l"/>
                <a:tab pos="2667000" algn="l"/>
              </a:tabLst>
            </a:pPr>
            <a:r>
              <a:rPr lang="en-US" sz="2400" b="1" dirty="0" smtClean="0">
                <a:cs typeface="Times New Roman" pitchFamily="18" charset="0"/>
              </a:rPr>
              <a:t>A different data representation is possible:</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class</a:t>
            </a:r>
            <a:r>
              <a:rPr lang="en-US" sz="2400" dirty="0" smtClean="0">
                <a:latin typeface="Courier New" pitchFamily="49" charset="0"/>
                <a:cs typeface="Times New Roman" pitchFamily="18" charset="0"/>
              </a:rPr>
              <a:t> Date {</a:t>
            </a:r>
            <a:br>
              <a:rPr lang="en-US" sz="2400" dirty="0" smtClean="0">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a:t>
            </a:r>
            <a:r>
              <a:rPr lang="en-US" sz="2400" dirty="0" smtClean="0">
                <a:solidFill>
                  <a:srgbClr val="006600"/>
                </a:solidFill>
                <a:cs typeface="Times New Roman" pitchFamily="18" charset="0"/>
              </a:rPr>
              <a:t>Each </a:t>
            </a:r>
            <a:r>
              <a:rPr lang="en-US" sz="2400" dirty="0" smtClean="0">
                <a:solidFill>
                  <a:srgbClr val="006600"/>
                </a:solidFill>
                <a:latin typeface="Courier New" pitchFamily="49" charset="0"/>
                <a:cs typeface="Times New Roman" pitchFamily="18" charset="0"/>
              </a:rPr>
              <a:t>Date</a:t>
            </a:r>
            <a:r>
              <a:rPr lang="en-US" sz="2400" dirty="0" smtClean="0">
                <a:solidFill>
                  <a:srgbClr val="006600"/>
                </a:solidFill>
                <a:cs typeface="Times New Roman" pitchFamily="18" charset="0"/>
              </a:rPr>
              <a:t> value is a past, present, or future date.</a:t>
            </a:r>
            <a:endParaRPr lang="en-US" sz="2400" dirty="0" smtClean="0">
              <a:solidFill>
                <a:srgbClr val="006600"/>
              </a:solidFill>
              <a:latin typeface="Courier New" pitchFamily="49" charset="0"/>
              <a:cs typeface="Times New Roman" pitchFamily="18" charset="0"/>
            </a:endParaRPr>
          </a:p>
          <a:p>
            <a:pPr eaLnBrk="1" hangingPunct="1">
              <a:lnSpc>
                <a:spcPct val="90000"/>
              </a:lnSpc>
              <a:buFontTx/>
              <a:buNone/>
              <a:tabLst>
                <a:tab pos="762000" algn="l"/>
                <a:tab pos="1143000" algn="l"/>
                <a:tab pos="1524000" algn="l"/>
                <a:tab pos="1905000" algn="l"/>
                <a:tab pos="2286000" algn="l"/>
                <a:tab pos="2667000" algn="l"/>
              </a:tabLst>
            </a:pPr>
            <a:r>
              <a:rPr lang="en-US" sz="2400" dirty="0" smtClean="0">
                <a:solidFill>
                  <a:srgbClr val="006600"/>
                </a:solidFill>
                <a:latin typeface="Courier New" pitchFamily="49" charset="0"/>
                <a:cs typeface="Times New Roman" pitchFamily="18" charset="0"/>
              </a:rPr>
              <a:t>		//</a:t>
            </a:r>
            <a:r>
              <a:rPr lang="en-US" sz="2400" dirty="0" smtClean="0">
                <a:solidFill>
                  <a:srgbClr val="006600"/>
                </a:solidFill>
                <a:cs typeface="Times New Roman" pitchFamily="18" charset="0"/>
              </a:rPr>
              <a:t>This date is represented by a day-in-epoch number </a:t>
            </a:r>
            <a:r>
              <a:rPr lang="en-US" sz="2400" dirty="0" smtClean="0">
                <a:solidFill>
                  <a:srgbClr val="006600"/>
                </a:solidFill>
                <a:latin typeface="Courier New" pitchFamily="49" charset="0"/>
                <a:cs typeface="Times New Roman" pitchFamily="18" charset="0"/>
              </a:rPr>
              <a:t>e</a:t>
            </a:r>
            <a:r>
              <a:rPr lang="en-US" sz="2400" dirty="0" smtClean="0">
                <a:solidFill>
                  <a:srgbClr val="006600"/>
                </a:solidFill>
                <a:cs typeface="Times New Roman" pitchFamily="18" charset="0"/>
              </a:rPr>
              <a:t> </a:t>
            </a:r>
            <a:r>
              <a:rPr lang="en-US" sz="2400" dirty="0" smtClean="0">
                <a:solidFill>
                  <a:srgbClr val="006600"/>
                </a:solidFill>
                <a:latin typeface="Courier New" pitchFamily="49" charset="0"/>
                <a:cs typeface="Times New Roman" pitchFamily="18" charset="0"/>
              </a:rPr>
              <a:t/>
            </a:r>
            <a:br>
              <a:rPr lang="en-US" sz="2400" dirty="0" smtClean="0">
                <a:solidFill>
                  <a:srgbClr val="006600"/>
                </a:solidFill>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a:t>
            </a:r>
            <a:r>
              <a:rPr lang="en-US" sz="2400" dirty="0" smtClean="0">
                <a:solidFill>
                  <a:srgbClr val="006600"/>
                </a:solidFill>
                <a:cs typeface="Times New Roman" pitchFamily="18" charset="0"/>
              </a:rPr>
              <a:t>(where 0 represents 1 January 2000):</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e;</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Date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y,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m,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d) { </a:t>
            </a:r>
            <a:r>
              <a:rPr lang="en-US" sz="2400" dirty="0" smtClean="0">
                <a:latin typeface="Times New Roman" pitchFamily="18" charset="0"/>
                <a:cs typeface="Times New Roman" pitchFamily="18" charset="0"/>
              </a:rPr>
              <a:t>…</a:t>
            </a: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void</a:t>
            </a:r>
            <a:r>
              <a:rPr lang="en-US" sz="2400" dirty="0" smtClean="0">
                <a:latin typeface="Courier New" pitchFamily="49" charset="0"/>
                <a:cs typeface="Times New Roman" pitchFamily="18" charset="0"/>
              </a:rPr>
              <a:t> advance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n) { </a:t>
            </a:r>
            <a:r>
              <a:rPr lang="en-US" sz="2400" dirty="0" smtClean="0">
                <a:latin typeface="Times New Roman" pitchFamily="18" charset="0"/>
                <a:cs typeface="Times New Roman" pitchFamily="18" charset="0"/>
              </a:rPr>
              <a:t>…</a:t>
            </a:r>
            <a:r>
              <a:rPr lang="en-US" sz="2400" dirty="0" smtClean="0">
                <a:latin typeface="Courier New" pitchFamily="49" charset="0"/>
                <a:cs typeface="Times New Roman" pitchFamily="18" charset="0"/>
              </a:rPr>
              <a:t> }</a:t>
            </a:r>
            <a:endParaRPr lang="en-US" sz="2400" dirty="0" smtClean="0">
              <a:cs typeface="Times New Roman" pitchFamily="18" charset="0"/>
            </a:endParaRPr>
          </a:p>
          <a:p>
            <a:pPr eaLnBrk="1" hangingPunct="1">
              <a:lnSpc>
                <a:spcPct val="90000"/>
              </a:lnSpc>
              <a:buFontTx/>
              <a:buNone/>
              <a:tabLst>
                <a:tab pos="762000" algn="l"/>
                <a:tab pos="1143000" algn="l"/>
                <a:tab pos="1524000" algn="l"/>
                <a:tab pos="1905000" algn="l"/>
                <a:tab pos="2286000" algn="l"/>
                <a:tab pos="2667000" algn="l"/>
              </a:tabLst>
            </a:pPr>
            <a:r>
              <a:rPr lang="en-US" sz="2400" dirty="0" smtClean="0">
                <a:cs typeface="Times New Roman" pitchFamily="18" charset="0"/>
              </a:rPr>
              <a:t>	</a:t>
            </a:r>
            <a:r>
              <a:rPr lang="en-US" sz="2400" dirty="0" smtClean="0">
                <a:latin typeface="Courier New" pitchFamily="49" charset="0"/>
                <a:cs typeface="Times New Roman" pitchFamily="18" charset="0"/>
              </a:rPr>
              <a:t>}</a:t>
            </a:r>
          </a:p>
          <a:p>
            <a:pPr eaLnBrk="1" hangingPunct="1">
              <a:lnSpc>
                <a:spcPct val="90000"/>
              </a:lnSpc>
              <a:tabLst>
                <a:tab pos="762000" algn="l"/>
                <a:tab pos="1143000" algn="l"/>
                <a:tab pos="1524000" algn="l"/>
                <a:tab pos="1905000" algn="l"/>
                <a:tab pos="2286000" algn="l"/>
                <a:tab pos="2667000" algn="l"/>
              </a:tabLst>
            </a:pPr>
            <a:r>
              <a:rPr lang="en-US" sz="2400" dirty="0" smtClean="0">
                <a:cs typeface="Times New Roman" pitchFamily="18" charset="0"/>
              </a:rPr>
              <a:t>This makes </a:t>
            </a:r>
            <a:r>
              <a:rPr lang="en-US" sz="2400" dirty="0" smtClean="0">
                <a:latin typeface="Courier New" pitchFamily="49" charset="0"/>
                <a:cs typeface="Times New Roman" pitchFamily="18" charset="0"/>
              </a:rPr>
              <a:t>advance</a:t>
            </a:r>
            <a:r>
              <a:rPr lang="en-US" sz="2400" dirty="0" smtClean="0">
                <a:cs typeface="Times New Roman" pitchFamily="18" charset="0"/>
              </a:rPr>
              <a:t> faster, but </a:t>
            </a:r>
            <a:r>
              <a:rPr lang="en-US" sz="2400" dirty="0" smtClean="0">
                <a:latin typeface="Courier New" pitchFamily="49" charset="0"/>
                <a:cs typeface="Times New Roman" pitchFamily="18" charset="0"/>
              </a:rPr>
              <a:t>Date()</a:t>
            </a:r>
            <a:r>
              <a:rPr lang="en-US" sz="2400" dirty="0" smtClean="0">
                <a:cs typeface="Times New Roman" pitchFamily="18" charset="0"/>
              </a:rPr>
              <a:t> slower.</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DB94FE47-53F1-448E-B047-10D1F4D1A741}" type="slidenum">
              <a:rPr lang="en-AU" sz="2000"/>
              <a:pPr>
                <a:defRPr/>
              </a:pPr>
              <a:t>11</a:t>
            </a:fld>
            <a:endParaRPr lang="en-AU" sz="2000" dirty="0"/>
          </a:p>
        </p:txBody>
      </p:sp>
    </p:spTree>
  </p:cSld>
  <p:clrMapOvr>
    <a:masterClrMapping/>
  </p:clrMapOvr>
  <p:transition>
    <p:cover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bwMode="auto">
          <a:xfrm>
            <a:off x="500034"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a:t>
            </a:r>
            <a:r>
              <a:rPr lang="en-US" sz="3600" dirty="0" smtClean="0">
                <a:solidFill>
                  <a:srgbClr val="FFFF00"/>
                </a:solidFill>
                <a:cs typeface="Times New Roman" pitchFamily="18" charset="0"/>
              </a:rPr>
              <a:t>Date</a:t>
            </a:r>
            <a:r>
              <a:rPr lang="en-US" sz="3600" dirty="0" smtClean="0">
                <a:solidFill>
                  <a:srgbClr val="FF0000"/>
                </a:solidFill>
                <a:cs typeface="Times New Roman" pitchFamily="18" charset="0"/>
              </a:rPr>
              <a:t> data type again (2)</a:t>
            </a:r>
          </a:p>
        </p:txBody>
      </p:sp>
      <p:sp>
        <p:nvSpPr>
          <p:cNvPr id="13317" name="Rectangle 3"/>
          <p:cNvSpPr>
            <a:spLocks noGrp="1" noChangeArrowheads="1"/>
          </p:cNvSpPr>
          <p:nvPr>
            <p:ph idx="1"/>
          </p:nvPr>
        </p:nvSpPr>
        <p:spPr>
          <a:xfrm>
            <a:off x="381000" y="2133600"/>
            <a:ext cx="8382000" cy="2016125"/>
          </a:xfrm>
        </p:spPr>
        <p:txBody>
          <a:bodyPr/>
          <a:lstStyle/>
          <a:p>
            <a:pPr eaLnBrk="1" hangingPunct="1">
              <a:lnSpc>
                <a:spcPct val="90000"/>
              </a:lnSpc>
              <a:tabLst>
                <a:tab pos="762000" algn="l"/>
                <a:tab pos="1143000" algn="l"/>
                <a:tab pos="1524000" algn="l"/>
                <a:tab pos="1905000" algn="l"/>
                <a:tab pos="2286000" algn="l"/>
                <a:tab pos="2667000" algn="l"/>
              </a:tabLst>
            </a:pPr>
            <a:r>
              <a:rPr lang="en-US" sz="2400" b="1" dirty="0" smtClean="0">
                <a:cs typeface="Times New Roman" pitchFamily="18" charset="0"/>
              </a:rPr>
              <a:t>Recall existing application code:</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Date today = </a:t>
            </a:r>
            <a:r>
              <a:rPr lang="en-US" sz="2400" b="1" dirty="0" smtClean="0">
                <a:latin typeface="Courier New" pitchFamily="49" charset="0"/>
                <a:cs typeface="Times New Roman" pitchFamily="18" charset="0"/>
              </a:rPr>
              <a:t>new</a:t>
            </a:r>
            <a:r>
              <a:rPr lang="en-US" sz="2400" dirty="0" smtClean="0">
                <a:latin typeface="Courier New" pitchFamily="49" charset="0"/>
                <a:cs typeface="Times New Roman" pitchFamily="18" charset="0"/>
              </a:rPr>
              <a:t> </a:t>
            </a:r>
            <a:r>
              <a:rPr lang="en-US" sz="2400" dirty="0" smtClean="0">
                <a:latin typeface="Courier New" pitchFamily="49" charset="0"/>
                <a:cs typeface="Times New Roman" pitchFamily="18" charset="0"/>
              </a:rPr>
              <a:t>Date(2015, </a:t>
            </a:r>
            <a:r>
              <a:rPr lang="en-US" sz="2400" dirty="0" smtClean="0">
                <a:latin typeface="Courier New" pitchFamily="49" charset="0"/>
                <a:cs typeface="Times New Roman" pitchFamily="18" charset="0"/>
              </a:rPr>
              <a:t>2, 14);</a:t>
            </a:r>
            <a:br>
              <a:rPr lang="en-US" sz="2400" dirty="0" smtClean="0">
                <a:latin typeface="Courier New" pitchFamily="49" charset="0"/>
                <a:cs typeface="Times New Roman" pitchFamily="18" charset="0"/>
              </a:rPr>
            </a:br>
            <a:r>
              <a:rPr lang="en-US" sz="2400" dirty="0" err="1" smtClean="0">
                <a:latin typeface="Courier New" pitchFamily="49" charset="0"/>
                <a:cs typeface="Times New Roman" pitchFamily="18" charset="0"/>
              </a:rPr>
              <a:t>today.advance</a:t>
            </a:r>
            <a:r>
              <a:rPr lang="en-US" sz="2400" dirty="0" smtClean="0">
                <a:latin typeface="Courier New" pitchFamily="49" charset="0"/>
                <a:cs typeface="Times New Roman" pitchFamily="18" charset="0"/>
              </a:rPr>
              <a:t>(16);</a:t>
            </a:r>
            <a:br>
              <a:rPr lang="en-US" sz="2400" dirty="0" smtClean="0">
                <a:latin typeface="Courier New" pitchFamily="49" charset="0"/>
                <a:cs typeface="Times New Roman" pitchFamily="18" charset="0"/>
              </a:rPr>
            </a:br>
            <a:r>
              <a:rPr lang="en-US" sz="2400" dirty="0" err="1" smtClean="0">
                <a:latin typeface="Courier New" pitchFamily="49" charset="0"/>
                <a:cs typeface="Times New Roman" pitchFamily="18" charset="0"/>
              </a:rPr>
              <a:t>System.out.println</a:t>
            </a:r>
            <a:r>
              <a:rPr lang="en-US" sz="2400" dirty="0" smtClean="0">
                <a:latin typeface="Courier New" pitchFamily="49" charset="0"/>
                <a:cs typeface="Times New Roman" pitchFamily="18" charset="0"/>
              </a:rPr>
              <a:t>(</a:t>
            </a:r>
            <a:r>
              <a:rPr lang="en-US" sz="2400" dirty="0" err="1" smtClean="0">
                <a:solidFill>
                  <a:srgbClr val="FF0000"/>
                </a:solidFill>
                <a:latin typeface="Courier New" pitchFamily="49" charset="0"/>
                <a:cs typeface="Times New Roman" pitchFamily="18" charset="0"/>
              </a:rPr>
              <a:t>today.y</a:t>
            </a:r>
            <a:r>
              <a:rPr lang="en-US" sz="2400" dirty="0" smtClean="0">
                <a:latin typeface="Courier New" pitchFamily="49" charset="0"/>
                <a:cs typeface="Times New Roman" pitchFamily="18" charset="0"/>
              </a:rPr>
              <a:t> + '-' + </a:t>
            </a:r>
            <a:r>
              <a:rPr lang="en-US" sz="2400" dirty="0" err="1" smtClean="0">
                <a:solidFill>
                  <a:srgbClr val="FF0000"/>
                </a:solidFill>
                <a:latin typeface="Courier New" pitchFamily="49" charset="0"/>
                <a:cs typeface="Times New Roman" pitchFamily="18" charset="0"/>
              </a:rPr>
              <a:t>today.m</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 '-' + </a:t>
            </a:r>
            <a:r>
              <a:rPr lang="en-US" sz="2400" dirty="0" err="1" smtClean="0">
                <a:solidFill>
                  <a:srgbClr val="0000CC"/>
                </a:solidFill>
                <a:latin typeface="Courier New" pitchFamily="49" charset="0"/>
                <a:cs typeface="Times New Roman" pitchFamily="18" charset="0"/>
              </a:rPr>
              <a:t>today.d</a:t>
            </a:r>
            <a:r>
              <a:rPr lang="en-US" sz="2400" dirty="0" smtClean="0">
                <a:latin typeface="Courier New" pitchFamily="49" charset="0"/>
                <a:cs typeface="Times New Roman" pitchFamily="18" charset="0"/>
              </a:rPr>
              <a:t>);</a:t>
            </a:r>
          </a:p>
        </p:txBody>
      </p:sp>
      <p:sp>
        <p:nvSpPr>
          <p:cNvPr id="9"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BA60B0D2-1C05-43A7-8351-95BF0BC292AA}" type="slidenum">
              <a:rPr lang="en-AU" sz="2000"/>
              <a:pPr>
                <a:defRPr/>
              </a:pPr>
              <a:t>12</a:t>
            </a:fld>
            <a:endParaRPr lang="en-AU" sz="2000" dirty="0"/>
          </a:p>
        </p:txBody>
      </p:sp>
      <p:sp>
        <p:nvSpPr>
          <p:cNvPr id="13318" name="AutoShape 4"/>
          <p:cNvSpPr>
            <a:spLocks noChangeArrowheads="1"/>
          </p:cNvSpPr>
          <p:nvPr/>
        </p:nvSpPr>
        <p:spPr bwMode="auto">
          <a:xfrm>
            <a:off x="4214813" y="4857750"/>
            <a:ext cx="2428875" cy="1000125"/>
          </a:xfrm>
          <a:prstGeom prst="wedgeRectCallout">
            <a:avLst>
              <a:gd name="adj1" fmla="val -2792"/>
              <a:gd name="adj2" fmla="val -178245"/>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fails to compile as there is no “y” component in today</a:t>
            </a:r>
            <a:endParaRPr lang="en-GB" sz="2000">
              <a:solidFill>
                <a:srgbClr val="0000CC"/>
              </a:solidFill>
              <a:cs typeface="Times New Roman" pitchFamily="18" charset="0"/>
            </a:endParaRPr>
          </a:p>
        </p:txBody>
      </p:sp>
      <p:sp>
        <p:nvSpPr>
          <p:cNvPr id="13319" name="AutoShape 5"/>
          <p:cNvSpPr>
            <a:spLocks noChangeArrowheads="1"/>
          </p:cNvSpPr>
          <p:nvPr/>
        </p:nvSpPr>
        <p:spPr bwMode="auto">
          <a:xfrm>
            <a:off x="1571625" y="4929188"/>
            <a:ext cx="2133600" cy="457200"/>
          </a:xfrm>
          <a:prstGeom prst="wedgeRectCallout">
            <a:avLst>
              <a:gd name="adj1" fmla="val 71130"/>
              <a:gd name="adj2" fmla="val -283334"/>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yields wrong value</a:t>
            </a:r>
            <a:endParaRPr lang="en-GB" sz="2000">
              <a:solidFill>
                <a:srgbClr val="0000CC"/>
              </a:solidFill>
              <a:cs typeface="Times New Roman" pitchFamily="18" charset="0"/>
            </a:endParaRPr>
          </a:p>
        </p:txBody>
      </p:sp>
      <p:sp>
        <p:nvSpPr>
          <p:cNvPr id="13320" name="AutoShape 6"/>
          <p:cNvSpPr>
            <a:spLocks noChangeArrowheads="1"/>
          </p:cNvSpPr>
          <p:nvPr/>
        </p:nvSpPr>
        <p:spPr bwMode="auto">
          <a:xfrm>
            <a:off x="7000875" y="4857750"/>
            <a:ext cx="1752600" cy="304800"/>
          </a:xfrm>
          <a:prstGeom prst="wedgeRectCallout">
            <a:avLst>
              <a:gd name="adj1" fmla="val 27176"/>
              <a:gd name="adj2" fmla="val -458333"/>
            </a:avLst>
          </a:prstGeom>
          <a:noFill/>
          <a:ln w="9525">
            <a:solidFill>
              <a:srgbClr val="0000CC"/>
            </a:solidFill>
            <a:miter lim="800000"/>
            <a:headEnd/>
            <a:tailEnd/>
          </a:ln>
        </p:spPr>
        <p:txBody>
          <a:bodyPr lIns="36000" tIns="0" rIns="36000" bIns="0"/>
          <a:lstStyle/>
          <a:p>
            <a:pPr algn="ctr" eaLnBrk="0" hangingPunct="0"/>
            <a:r>
              <a:rPr lang="en-GB" sz="2000">
                <a:solidFill>
                  <a:srgbClr val="0000CC"/>
                </a:solidFill>
              </a:rPr>
              <a:t>fails to compile</a:t>
            </a:r>
            <a:endParaRPr lang="en-GB" sz="2000">
              <a:solidFill>
                <a:srgbClr val="0000CC"/>
              </a:solidFill>
              <a:cs typeface="Times New Roman" pitchFamily="18"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bwMode="auto">
          <a:xfrm>
            <a:off x="357158" y="928670"/>
            <a:ext cx="8534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Public vs. private data representation</a:t>
            </a:r>
          </a:p>
        </p:txBody>
      </p:sp>
      <p:sp>
        <p:nvSpPr>
          <p:cNvPr id="14341" name="Rectangle 3"/>
          <p:cNvSpPr>
            <a:spLocks noGrp="1" noChangeArrowheads="1"/>
          </p:cNvSpPr>
          <p:nvPr>
            <p:ph idx="1"/>
          </p:nvPr>
        </p:nvSpPr>
        <p:spPr>
          <a:xfrm>
            <a:off x="500034" y="1928802"/>
            <a:ext cx="8643966" cy="4268788"/>
          </a:xfrm>
        </p:spPr>
        <p:txBody>
          <a:bodyPr/>
          <a:lstStyle/>
          <a:p>
            <a:pPr eaLnBrk="1" hangingPunct="1">
              <a:tabLst>
                <a:tab pos="762000" algn="l"/>
                <a:tab pos="1143000" algn="l"/>
                <a:tab pos="1524000" algn="l"/>
                <a:tab pos="1905000" algn="l"/>
                <a:tab pos="2286000" algn="l"/>
                <a:tab pos="2667000" algn="l"/>
              </a:tabLst>
            </a:pPr>
            <a:r>
              <a:rPr lang="en-US" dirty="0" smtClean="0">
                <a:cs typeface="Times New Roman" pitchFamily="18" charset="0"/>
              </a:rPr>
              <a:t>If the data representation is </a:t>
            </a:r>
            <a:r>
              <a:rPr lang="en-US" b="1" dirty="0" smtClean="0">
                <a:cs typeface="Times New Roman" pitchFamily="18" charset="0"/>
              </a:rPr>
              <a:t>public</a:t>
            </a:r>
            <a:r>
              <a:rPr lang="en-US" dirty="0" smtClean="0">
                <a:cs typeface="Times New Roman" pitchFamily="18" charset="0"/>
              </a:rPr>
              <a:t>:</a:t>
            </a:r>
          </a:p>
          <a:p>
            <a:pPr lvl="1" eaLnBrk="1" hangingPunct="1">
              <a:buFontTx/>
              <a:buNone/>
              <a:tabLst>
                <a:tab pos="762000" algn="l"/>
                <a:tab pos="1143000" algn="l"/>
                <a:tab pos="1524000" algn="l"/>
                <a:tab pos="1905000" algn="l"/>
                <a:tab pos="2286000" algn="l"/>
                <a:tab pos="2667000" algn="l"/>
              </a:tabLst>
            </a:pPr>
            <a:r>
              <a:rPr lang="en-US" dirty="0" smtClean="0">
                <a:cs typeface="Times New Roman" pitchFamily="18" charset="0"/>
              </a:rPr>
              <a:t>–	Application code might make improper values.</a:t>
            </a:r>
          </a:p>
          <a:p>
            <a:pPr lvl="1" eaLnBrk="1" hangingPunct="1">
              <a:buFontTx/>
              <a:buNone/>
              <a:tabLst>
                <a:tab pos="762000" algn="l"/>
                <a:tab pos="1143000" algn="l"/>
                <a:tab pos="1524000" algn="l"/>
                <a:tab pos="1905000" algn="l"/>
                <a:tab pos="2286000" algn="l"/>
                <a:tab pos="2667000" algn="l"/>
              </a:tabLst>
            </a:pPr>
            <a:r>
              <a:rPr lang="en-US" dirty="0" smtClean="0">
                <a:cs typeface="Times New Roman" pitchFamily="18" charset="0"/>
              </a:rPr>
              <a:t>–	Existing application code might be invalidated by change of representation. </a:t>
            </a:r>
            <a:r>
              <a:rPr lang="en-US" dirty="0" smtClean="0">
                <a:solidFill>
                  <a:srgbClr val="FF0000"/>
                </a:solidFill>
                <a:cs typeface="Times New Roman" pitchFamily="18" charset="0"/>
              </a:rPr>
              <a:t>(tightly coupled)</a:t>
            </a:r>
          </a:p>
          <a:p>
            <a:pPr eaLnBrk="1" hangingPunct="1">
              <a:tabLst>
                <a:tab pos="762000" algn="l"/>
                <a:tab pos="1143000" algn="l"/>
                <a:tab pos="1524000" algn="l"/>
                <a:tab pos="1905000" algn="l"/>
                <a:tab pos="2286000" algn="l"/>
                <a:tab pos="2667000" algn="l"/>
              </a:tabLst>
            </a:pPr>
            <a:r>
              <a:rPr lang="en-US" dirty="0" smtClean="0">
                <a:cs typeface="Times New Roman" pitchFamily="18" charset="0"/>
              </a:rPr>
              <a:t>If the data representation is </a:t>
            </a:r>
            <a:r>
              <a:rPr lang="en-US" b="1" dirty="0" smtClean="0">
                <a:cs typeface="Times New Roman" pitchFamily="18" charset="0"/>
              </a:rPr>
              <a:t>private</a:t>
            </a:r>
            <a:r>
              <a:rPr lang="en-US" dirty="0" smtClean="0">
                <a:cs typeface="Times New Roman" pitchFamily="18" charset="0"/>
              </a:rPr>
              <a:t>:</a:t>
            </a:r>
          </a:p>
          <a:p>
            <a:pPr lvl="1" eaLnBrk="1" hangingPunct="1">
              <a:buFontTx/>
              <a:buNone/>
              <a:tabLst>
                <a:tab pos="762000" algn="l"/>
                <a:tab pos="1143000" algn="l"/>
                <a:tab pos="1524000" algn="l"/>
                <a:tab pos="1905000" algn="l"/>
                <a:tab pos="2286000" algn="l"/>
                <a:tab pos="2667000" algn="l"/>
              </a:tabLst>
            </a:pPr>
            <a:r>
              <a:rPr lang="en-US" dirty="0" smtClean="0">
                <a:cs typeface="Times New Roman" pitchFamily="18" charset="0"/>
              </a:rPr>
              <a:t>+	Application code cannot make improper values.</a:t>
            </a:r>
          </a:p>
          <a:p>
            <a:pPr lvl="1" eaLnBrk="1" hangingPunct="1">
              <a:buFontTx/>
              <a:buNone/>
              <a:tabLst>
                <a:tab pos="762000" algn="l"/>
                <a:tab pos="1143000" algn="l"/>
                <a:tab pos="1524000" algn="l"/>
                <a:tab pos="1905000" algn="l"/>
                <a:tab pos="2286000" algn="l"/>
                <a:tab pos="2667000" algn="l"/>
              </a:tabLst>
            </a:pPr>
            <a:r>
              <a:rPr lang="en-US" dirty="0" smtClean="0">
                <a:cs typeface="Times New Roman" pitchFamily="18" charset="0"/>
              </a:rPr>
              <a:t>+	Existing application code cannot be invalidated by change of representation. </a:t>
            </a:r>
            <a:r>
              <a:rPr lang="en-US" dirty="0" smtClean="0">
                <a:solidFill>
                  <a:srgbClr val="FF0000"/>
                </a:solidFill>
                <a:cs typeface="Times New Roman" pitchFamily="18" charset="0"/>
              </a:rPr>
              <a:t>(loosely coupled)</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EABE2E7F-62F8-4C1A-B043-32EED4E4AC3A}" type="slidenum">
              <a:rPr lang="en-AU" sz="2000"/>
              <a:pPr>
                <a:defRPr/>
              </a:pPr>
              <a:t>13</a:t>
            </a:fld>
            <a:endParaRPr lang="en-AU" sz="2000" dirty="0"/>
          </a:p>
        </p:txBody>
      </p: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bwMode="auto">
          <a:xfrm>
            <a:off x="571472"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Abstract data types</a:t>
            </a:r>
          </a:p>
        </p:txBody>
      </p:sp>
      <p:sp>
        <p:nvSpPr>
          <p:cNvPr id="15365" name="Rectangle 3"/>
          <p:cNvSpPr>
            <a:spLocks noGrp="1" noChangeArrowheads="1"/>
          </p:cNvSpPr>
          <p:nvPr>
            <p:ph idx="1"/>
          </p:nvPr>
        </p:nvSpPr>
        <p:spPr>
          <a:xfrm>
            <a:off x="428596" y="2000240"/>
            <a:ext cx="8715404" cy="4357718"/>
          </a:xfrm>
        </p:spPr>
        <p:txBody>
          <a:bodyPr/>
          <a:lstStyle/>
          <a:p>
            <a:pPr eaLnBrk="1" hangingPunct="1">
              <a:tabLst>
                <a:tab pos="762000" algn="l"/>
                <a:tab pos="1143000" algn="l"/>
                <a:tab pos="1524000" algn="l"/>
                <a:tab pos="1905000" algn="l"/>
                <a:tab pos="2286000" algn="l"/>
                <a:tab pos="2667000" algn="l"/>
              </a:tabLst>
            </a:pPr>
            <a:r>
              <a:rPr lang="en-US" sz="2600" dirty="0" smtClean="0">
                <a:cs typeface="Times New Roman" pitchFamily="18" charset="0"/>
              </a:rPr>
              <a:t>An </a:t>
            </a:r>
            <a:r>
              <a:rPr lang="en-US" sz="2600" b="1" dirty="0" smtClean="0">
                <a:cs typeface="Times New Roman" pitchFamily="18" charset="0"/>
              </a:rPr>
              <a:t>abstract data type</a:t>
            </a:r>
            <a:r>
              <a:rPr lang="en-US" sz="2600" dirty="0" smtClean="0">
                <a:cs typeface="Times New Roman" pitchFamily="18" charset="0"/>
              </a:rPr>
              <a:t> (</a:t>
            </a:r>
            <a:r>
              <a:rPr lang="en-US" sz="2600" b="1" dirty="0" smtClean="0">
                <a:cs typeface="Times New Roman" pitchFamily="18" charset="0"/>
              </a:rPr>
              <a:t>ADT</a:t>
            </a:r>
            <a:r>
              <a:rPr lang="en-US" sz="2600" dirty="0" smtClean="0">
                <a:cs typeface="Times New Roman" pitchFamily="18" charset="0"/>
              </a:rPr>
              <a:t>) is characterized by:</a:t>
            </a:r>
          </a:p>
          <a:p>
            <a:pPr lvl="1" eaLnBrk="1" hangingPunct="1">
              <a:tabLst>
                <a:tab pos="762000" algn="l"/>
                <a:tab pos="1143000" algn="l"/>
                <a:tab pos="1524000" algn="l"/>
                <a:tab pos="1905000" algn="l"/>
                <a:tab pos="2286000" algn="l"/>
                <a:tab pos="2667000" algn="l"/>
              </a:tabLst>
            </a:pPr>
            <a:r>
              <a:rPr lang="en-US" sz="2400" dirty="0" smtClean="0">
                <a:cs typeface="Times New Roman" pitchFamily="18" charset="0"/>
              </a:rPr>
              <a:t>a set of </a:t>
            </a:r>
            <a:r>
              <a:rPr lang="en-US" sz="2400" b="1" dirty="0" smtClean="0">
                <a:cs typeface="Times New Roman" pitchFamily="18" charset="0"/>
              </a:rPr>
              <a:t>values</a:t>
            </a:r>
          </a:p>
          <a:p>
            <a:pPr lvl="1" eaLnBrk="1" hangingPunct="1">
              <a:tabLst>
                <a:tab pos="762000" algn="l"/>
                <a:tab pos="1143000" algn="l"/>
                <a:tab pos="1524000" algn="l"/>
                <a:tab pos="1905000" algn="l"/>
                <a:tab pos="2286000" algn="l"/>
                <a:tab pos="2667000" algn="l"/>
              </a:tabLst>
            </a:pPr>
            <a:r>
              <a:rPr lang="en-US" sz="2400" dirty="0" smtClean="0">
                <a:cs typeface="Times New Roman" pitchFamily="18" charset="0"/>
              </a:rPr>
              <a:t>a set of </a:t>
            </a:r>
            <a:r>
              <a:rPr lang="en-US" sz="2400" b="1" dirty="0" smtClean="0">
                <a:cs typeface="Times New Roman" pitchFamily="18" charset="0"/>
              </a:rPr>
              <a:t>operations</a:t>
            </a:r>
            <a:r>
              <a:rPr lang="en-US" sz="2400" dirty="0" smtClean="0">
                <a:cs typeface="Times New Roman" pitchFamily="18" charset="0"/>
              </a:rPr>
              <a:t>.</a:t>
            </a:r>
          </a:p>
          <a:p>
            <a:pPr eaLnBrk="1" hangingPunct="1">
              <a:buFontTx/>
              <a:buNone/>
              <a:tabLst>
                <a:tab pos="762000" algn="l"/>
                <a:tab pos="1143000" algn="l"/>
                <a:tab pos="1524000" algn="l"/>
                <a:tab pos="1905000" algn="l"/>
                <a:tab pos="2286000" algn="l"/>
                <a:tab pos="2667000" algn="l"/>
              </a:tabLst>
            </a:pPr>
            <a:r>
              <a:rPr lang="en-US" sz="2800" dirty="0" smtClean="0">
                <a:cs typeface="Times New Roman" pitchFamily="18" charset="0"/>
              </a:rPr>
              <a:t>	</a:t>
            </a:r>
            <a:r>
              <a:rPr lang="en-US" sz="2600" dirty="0" smtClean="0">
                <a:cs typeface="Times New Roman" pitchFamily="18" charset="0"/>
              </a:rPr>
              <a:t>It is </a:t>
            </a:r>
            <a:r>
              <a:rPr lang="en-US" sz="2600" b="1" dirty="0" smtClean="0">
                <a:cs typeface="Times New Roman" pitchFamily="18" charset="0"/>
              </a:rPr>
              <a:t>not</a:t>
            </a:r>
            <a:r>
              <a:rPr lang="en-US" sz="2600" dirty="0" smtClean="0">
                <a:cs typeface="Times New Roman" pitchFamily="18" charset="0"/>
              </a:rPr>
              <a:t> characterized by its </a:t>
            </a:r>
            <a:r>
              <a:rPr lang="en-US" sz="2600" i="1" dirty="0" smtClean="0">
                <a:cs typeface="Times New Roman" pitchFamily="18" charset="0"/>
              </a:rPr>
              <a:t>data representation</a:t>
            </a:r>
            <a:r>
              <a:rPr lang="en-US" sz="2600" dirty="0" smtClean="0">
                <a:cs typeface="Times New Roman" pitchFamily="18" charset="0"/>
              </a:rPr>
              <a:t>.</a:t>
            </a:r>
          </a:p>
          <a:p>
            <a:pPr eaLnBrk="1" hangingPunct="1">
              <a:tabLst>
                <a:tab pos="762000" algn="l"/>
                <a:tab pos="1143000" algn="l"/>
                <a:tab pos="1524000" algn="l"/>
                <a:tab pos="1905000" algn="l"/>
                <a:tab pos="2286000" algn="l"/>
                <a:tab pos="2667000" algn="l"/>
              </a:tabLst>
            </a:pPr>
            <a:r>
              <a:rPr lang="en-US" sz="2600" dirty="0" smtClean="0">
                <a:cs typeface="Times New Roman" pitchFamily="18" charset="0"/>
              </a:rPr>
              <a:t>The data representation is </a:t>
            </a:r>
            <a:r>
              <a:rPr lang="en-US" sz="2600" b="1" dirty="0" smtClean="0">
                <a:cs typeface="Times New Roman" pitchFamily="18" charset="0"/>
              </a:rPr>
              <a:t>private </a:t>
            </a:r>
            <a:r>
              <a:rPr lang="en-US" sz="2600" dirty="0" smtClean="0">
                <a:cs typeface="Times New Roman" pitchFamily="18" charset="0"/>
              </a:rPr>
              <a:t>in this case, so application code cannot access it. </a:t>
            </a:r>
          </a:p>
          <a:p>
            <a:pPr lvl="1">
              <a:tabLst>
                <a:tab pos="762000" algn="l"/>
                <a:tab pos="1143000" algn="l"/>
                <a:tab pos="1524000" algn="l"/>
                <a:tab pos="1905000" algn="l"/>
                <a:tab pos="2286000" algn="l"/>
                <a:tab pos="2667000" algn="l"/>
              </a:tabLst>
            </a:pPr>
            <a:r>
              <a:rPr lang="en-US" sz="2200" dirty="0" smtClean="0">
                <a:cs typeface="Times New Roman" pitchFamily="18" charset="0"/>
              </a:rPr>
              <a:t>Only the operations can.</a:t>
            </a:r>
          </a:p>
          <a:p>
            <a:pPr eaLnBrk="1" hangingPunct="1">
              <a:tabLst>
                <a:tab pos="762000" algn="l"/>
                <a:tab pos="1143000" algn="l"/>
                <a:tab pos="1524000" algn="l"/>
                <a:tab pos="1905000" algn="l"/>
                <a:tab pos="2286000" algn="l"/>
                <a:tab pos="2667000" algn="l"/>
              </a:tabLst>
            </a:pPr>
            <a:r>
              <a:rPr lang="en-US" sz="2600" dirty="0" smtClean="0">
                <a:cs typeface="Times New Roman" pitchFamily="18" charset="0"/>
              </a:rPr>
              <a:t>The data representation is </a:t>
            </a:r>
            <a:r>
              <a:rPr lang="en-US" sz="2600" b="1" dirty="0" smtClean="0">
                <a:cs typeface="Times New Roman" pitchFamily="18" charset="0"/>
              </a:rPr>
              <a:t>changeable</a:t>
            </a:r>
            <a:r>
              <a:rPr lang="en-US" sz="2600" dirty="0" smtClean="0">
                <a:cs typeface="Times New Roman" pitchFamily="18" charset="0"/>
              </a:rPr>
              <a:t>, with no effect on application code. </a:t>
            </a:r>
          </a:p>
          <a:p>
            <a:pPr lvl="1">
              <a:tabLst>
                <a:tab pos="762000" algn="l"/>
                <a:tab pos="1143000" algn="l"/>
                <a:tab pos="1524000" algn="l"/>
                <a:tab pos="1905000" algn="l"/>
                <a:tab pos="2286000" algn="l"/>
                <a:tab pos="2667000" algn="l"/>
              </a:tabLst>
            </a:pPr>
            <a:r>
              <a:rPr lang="en-US" sz="2200" dirty="0" smtClean="0">
                <a:cs typeface="Times New Roman" pitchFamily="18" charset="0"/>
              </a:rPr>
              <a:t>Only the operations must be recoded.</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63A6A7B-1F9C-4101-93D5-7BA7A43B56A5}" type="slidenum">
              <a:rPr lang="en-AU" sz="2000"/>
              <a:pPr>
                <a:defRPr/>
              </a:pPr>
              <a:t>14</a:t>
            </a:fld>
            <a:endParaRPr lang="en-AU" sz="2000" dirty="0"/>
          </a:p>
        </p:txBody>
      </p:sp>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bwMode="auto">
          <a:xfrm>
            <a:off x="357158"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ADT specification (1)</a:t>
            </a:r>
          </a:p>
        </p:txBody>
      </p:sp>
      <p:sp>
        <p:nvSpPr>
          <p:cNvPr id="16389" name="Rectangle 3"/>
          <p:cNvSpPr>
            <a:spLocks noGrp="1" noChangeArrowheads="1"/>
          </p:cNvSpPr>
          <p:nvPr>
            <p:ph idx="1"/>
          </p:nvPr>
        </p:nvSpPr>
        <p:spPr>
          <a:xfrm>
            <a:off x="152400" y="1857364"/>
            <a:ext cx="8991600" cy="4500594"/>
          </a:xfrm>
        </p:spPr>
        <p:txBody>
          <a:bodyPr/>
          <a:lstStyle/>
          <a:p>
            <a:pPr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Each ADT should have a </a:t>
            </a:r>
            <a:r>
              <a:rPr lang="en-US" sz="2400" b="1" smtClean="0">
                <a:cs typeface="Times New Roman" pitchFamily="18" charset="0"/>
              </a:rPr>
              <a:t>contract</a:t>
            </a:r>
            <a:r>
              <a:rPr lang="en-US" sz="2400" smtClean="0">
                <a:cs typeface="Times New Roman" pitchFamily="18" charset="0"/>
              </a:rPr>
              <a:t> that:</a:t>
            </a:r>
          </a:p>
          <a:p>
            <a:pPr lvl="1"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specifies the set of values of the ADT</a:t>
            </a:r>
          </a:p>
          <a:p>
            <a:pPr lvl="1"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specifies each operation of the ADT</a:t>
            </a:r>
            <a:br>
              <a:rPr lang="en-US" sz="2400" smtClean="0">
                <a:cs typeface="Times New Roman" pitchFamily="18" charset="0"/>
              </a:rPr>
            </a:br>
            <a:r>
              <a:rPr lang="en-US" sz="2400" smtClean="0">
                <a:cs typeface="Times New Roman" pitchFamily="18" charset="0"/>
              </a:rPr>
              <a:t>(i.e., the operation’s name, parameter type(s), result type, and observable behavior).</a:t>
            </a:r>
          </a:p>
          <a:p>
            <a:pPr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The contract </a:t>
            </a:r>
            <a:r>
              <a:rPr lang="en-US" sz="2400" b="1" smtClean="0">
                <a:cs typeface="Times New Roman" pitchFamily="18" charset="0"/>
              </a:rPr>
              <a:t>does</a:t>
            </a:r>
            <a:r>
              <a:rPr lang="en-US" sz="2400" smtClean="0">
                <a:cs typeface="Times New Roman" pitchFamily="18" charset="0"/>
              </a:rPr>
              <a:t> </a:t>
            </a:r>
            <a:r>
              <a:rPr lang="en-US" sz="2400" b="1" smtClean="0">
                <a:cs typeface="Times New Roman" pitchFamily="18" charset="0"/>
              </a:rPr>
              <a:t>not</a:t>
            </a:r>
            <a:r>
              <a:rPr lang="en-US" sz="2400" smtClean="0">
                <a:cs typeface="Times New Roman" pitchFamily="18" charset="0"/>
              </a:rPr>
              <a:t> specify the data representation, nor the algorithms used to implement the operations.</a:t>
            </a:r>
          </a:p>
          <a:p>
            <a:pPr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The </a:t>
            </a:r>
            <a:r>
              <a:rPr lang="en-US" sz="2400" b="1" smtClean="0">
                <a:cs typeface="Times New Roman" pitchFamily="18" charset="0"/>
              </a:rPr>
              <a:t>observable behavior</a:t>
            </a:r>
            <a:r>
              <a:rPr lang="en-US" sz="2400" smtClean="0">
                <a:cs typeface="Times New Roman" pitchFamily="18" charset="0"/>
              </a:rPr>
              <a:t> of an operation is its effect as ‘observed’ by the application code.</a:t>
            </a:r>
          </a:p>
          <a:p>
            <a:pPr lvl="1"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Example of observable behavior: search an array.</a:t>
            </a:r>
          </a:p>
          <a:p>
            <a:pPr lvl="1" eaLnBrk="1" hangingPunct="1">
              <a:lnSpc>
                <a:spcPct val="90000"/>
              </a:lnSpc>
              <a:tabLst>
                <a:tab pos="762000" algn="l"/>
                <a:tab pos="1143000" algn="l"/>
                <a:tab pos="1524000" algn="l"/>
                <a:tab pos="1905000" algn="l"/>
                <a:tab pos="2286000" algn="l"/>
                <a:tab pos="2667000" algn="l"/>
              </a:tabLst>
            </a:pPr>
            <a:r>
              <a:rPr lang="en-US" sz="2400" smtClean="0">
                <a:cs typeface="Times New Roman" pitchFamily="18" charset="0"/>
              </a:rPr>
              <a:t>Examples of algorithms with that behavior: linear search, binary search.</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998A3AE-4B34-4961-8018-A720E941D696}" type="slidenum">
              <a:rPr lang="en-AU" sz="2000"/>
              <a:pPr>
                <a:defRPr/>
              </a:pPr>
              <a:t>15</a:t>
            </a:fld>
            <a:endParaRPr lang="en-AU" sz="20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bwMode="auto">
          <a:xfrm>
            <a:off x="500034" y="92867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ADT specification (2)</a:t>
            </a:r>
          </a:p>
        </p:txBody>
      </p:sp>
      <p:sp>
        <p:nvSpPr>
          <p:cNvPr id="17413" name="Rectangle 3"/>
          <p:cNvSpPr>
            <a:spLocks noGrp="1" noChangeArrowheads="1"/>
          </p:cNvSpPr>
          <p:nvPr>
            <p:ph idx="1"/>
          </p:nvPr>
        </p:nvSpPr>
        <p:spPr>
          <a:xfrm>
            <a:off x="214282" y="1928802"/>
            <a:ext cx="8750206" cy="4452526"/>
          </a:xfrm>
        </p:spPr>
        <p:txBody>
          <a:bodyPr/>
          <a:lstStyle/>
          <a:p>
            <a:pPr marL="342900" lvl="1" indent="-342900">
              <a:lnSpc>
                <a:spcPct val="90000"/>
              </a:lnSpc>
              <a:buFontTx/>
              <a:buChar char="•"/>
              <a:tabLst>
                <a:tab pos="762000" algn="l"/>
                <a:tab pos="1143000" algn="l"/>
                <a:tab pos="1524000" algn="l"/>
                <a:tab pos="1905000" algn="l"/>
                <a:tab pos="2286000" algn="l"/>
                <a:tab pos="2667000" algn="l"/>
              </a:tabLst>
            </a:pPr>
            <a:r>
              <a:rPr lang="en-US" sz="2600" dirty="0">
                <a:solidFill>
                  <a:schemeClr val="bg2">
                    <a:lumMod val="60000"/>
                    <a:lumOff val="40000"/>
                  </a:schemeClr>
                </a:solidFill>
                <a:cs typeface="Times New Roman" pitchFamily="18" charset="0"/>
              </a:rPr>
              <a:t>The</a:t>
            </a:r>
            <a:r>
              <a:rPr lang="en-US" sz="2600" b="1" dirty="0">
                <a:solidFill>
                  <a:schemeClr val="bg2">
                    <a:lumMod val="60000"/>
                    <a:lumOff val="40000"/>
                  </a:schemeClr>
                </a:solidFill>
                <a:cs typeface="Times New Roman" pitchFamily="18" charset="0"/>
              </a:rPr>
              <a:t> contract </a:t>
            </a:r>
            <a:r>
              <a:rPr lang="en-US" sz="2600" dirty="0">
                <a:solidFill>
                  <a:schemeClr val="bg2">
                    <a:lumMod val="60000"/>
                    <a:lumOff val="40000"/>
                  </a:schemeClr>
                </a:solidFill>
                <a:cs typeface="Times New Roman" pitchFamily="18" charset="0"/>
              </a:rPr>
              <a:t>specifies the set of values of the ADT, and describes the name/s, parameter type/s, result type/s, and observable behavior of operation/s.</a:t>
            </a:r>
          </a:p>
          <a:p>
            <a:pPr eaLnBrk="1" hangingPunct="1">
              <a:lnSpc>
                <a:spcPct val="90000"/>
              </a:lnSpc>
              <a:tabLst>
                <a:tab pos="762000" algn="l"/>
                <a:tab pos="1143000" algn="l"/>
                <a:tab pos="1524000" algn="l"/>
                <a:tab pos="1905000" algn="l"/>
                <a:tab pos="2286000" algn="l"/>
                <a:tab pos="2667000" algn="l"/>
              </a:tabLst>
            </a:pPr>
            <a:r>
              <a:rPr lang="en-US" sz="2600" dirty="0" smtClean="0">
                <a:cs typeface="Times New Roman" pitchFamily="18" charset="0"/>
              </a:rPr>
              <a:t>The</a:t>
            </a:r>
            <a:r>
              <a:rPr lang="en-US" sz="2600" b="1" dirty="0" smtClean="0">
                <a:cs typeface="Times New Roman" pitchFamily="18" charset="0"/>
              </a:rPr>
              <a:t> ADT designer</a:t>
            </a:r>
            <a:r>
              <a:rPr lang="en-US" sz="2600" dirty="0" smtClean="0">
                <a:cs typeface="Times New Roman" pitchFamily="18" charset="0"/>
              </a:rPr>
              <a:t> </a:t>
            </a:r>
            <a:r>
              <a:rPr lang="en-US" sz="2400" dirty="0" smtClean="0">
                <a:cs typeface="Times New Roman" pitchFamily="18" charset="0"/>
              </a:rPr>
              <a:t>works on providing a contract (or Java interface) of an ADT. </a:t>
            </a:r>
          </a:p>
          <a:p>
            <a:pPr>
              <a:lnSpc>
                <a:spcPct val="90000"/>
              </a:lnSpc>
              <a:tabLst>
                <a:tab pos="762000" algn="l"/>
                <a:tab pos="1143000" algn="l"/>
                <a:tab pos="1524000" algn="l"/>
                <a:tab pos="1905000" algn="l"/>
                <a:tab pos="2286000" algn="l"/>
                <a:tab pos="2667000" algn="l"/>
              </a:tabLst>
            </a:pPr>
            <a:r>
              <a:rPr lang="en-US" sz="2800" dirty="0">
                <a:cs typeface="Times New Roman" pitchFamily="18" charset="0"/>
              </a:rPr>
              <a:t>The </a:t>
            </a:r>
            <a:r>
              <a:rPr lang="en-US" sz="3000" b="1" dirty="0" smtClean="0">
                <a:cs typeface="Times New Roman" pitchFamily="18" charset="0"/>
              </a:rPr>
              <a:t>ADT programmer</a:t>
            </a:r>
            <a:r>
              <a:rPr lang="en-US" sz="3000" dirty="0" smtClean="0">
                <a:cs typeface="Times New Roman" pitchFamily="18" charset="0"/>
              </a:rPr>
              <a:t> </a:t>
            </a:r>
            <a:r>
              <a:rPr lang="en-US" sz="2400" dirty="0" smtClean="0">
                <a:cs typeface="Times New Roman" pitchFamily="18" charset="0"/>
              </a:rPr>
              <a:t>works on providing an implementation (a Java class) of the ADT, according to  the contract.</a:t>
            </a:r>
          </a:p>
          <a:p>
            <a:pPr>
              <a:lnSpc>
                <a:spcPct val="90000"/>
              </a:lnSpc>
              <a:tabLst>
                <a:tab pos="762000" algn="l"/>
                <a:tab pos="1143000" algn="l"/>
                <a:tab pos="1524000" algn="l"/>
                <a:tab pos="1905000" algn="l"/>
                <a:tab pos="2286000" algn="l"/>
                <a:tab pos="2667000" algn="l"/>
              </a:tabLst>
            </a:pPr>
            <a:r>
              <a:rPr lang="en-US" sz="2600" dirty="0">
                <a:cs typeface="Times New Roman" pitchFamily="18" charset="0"/>
              </a:rPr>
              <a:t>The </a:t>
            </a:r>
            <a:r>
              <a:rPr lang="en-US" sz="2600" b="1" dirty="0" smtClean="0">
                <a:cs typeface="Times New Roman" pitchFamily="18" charset="0"/>
              </a:rPr>
              <a:t>Application programmer</a:t>
            </a:r>
            <a:r>
              <a:rPr lang="en-US" sz="2600" dirty="0" smtClean="0">
                <a:cs typeface="Times New Roman" pitchFamily="18" charset="0"/>
              </a:rPr>
              <a:t> </a:t>
            </a:r>
            <a:r>
              <a:rPr lang="en-US" sz="2400" dirty="0" smtClean="0">
                <a:cs typeface="Times New Roman" pitchFamily="18" charset="0"/>
              </a:rPr>
              <a:t>works on writing an program using the operations in an implemented ADT (a Java class) to process values of the ADT specified in the contract.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A2E9EC25-8070-4688-9970-91539AEFF1CE}" type="slidenum">
              <a:rPr lang="en-AU" sz="2000"/>
              <a:pPr>
                <a:defRPr/>
              </a:pPr>
              <a:t>16</a:t>
            </a:fld>
            <a:endParaRPr lang="en-AU" sz="2000" dirty="0"/>
          </a:p>
        </p:txBody>
      </p:sp>
    </p:spTree>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bwMode="auto">
          <a:xfrm>
            <a:off x="428596"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ADT specification (3)</a:t>
            </a:r>
          </a:p>
        </p:txBody>
      </p:sp>
      <p:sp>
        <p:nvSpPr>
          <p:cNvPr id="18437" name="Rectangle 3"/>
          <p:cNvSpPr>
            <a:spLocks noGrp="1" noChangeArrowheads="1"/>
          </p:cNvSpPr>
          <p:nvPr>
            <p:ph idx="1"/>
          </p:nvPr>
        </p:nvSpPr>
        <p:spPr>
          <a:xfrm>
            <a:off x="285720" y="1928802"/>
            <a:ext cx="8686800" cy="4114800"/>
          </a:xfrm>
        </p:spPr>
        <p:txBody>
          <a:bodyPr/>
          <a:lstStyle/>
          <a:p>
            <a:pPr eaLnBrk="1" hangingPunct="1">
              <a:lnSpc>
                <a:spcPct val="90000"/>
              </a:lnSpc>
              <a:tabLst>
                <a:tab pos="762000" algn="l"/>
                <a:tab pos="1143000" algn="l"/>
                <a:tab pos="1524000" algn="l"/>
                <a:tab pos="1905000" algn="l"/>
                <a:tab pos="2286000" algn="l"/>
                <a:tab pos="2667000" algn="l"/>
              </a:tabLst>
            </a:pPr>
            <a:r>
              <a:rPr lang="en-US" sz="2800" b="1" dirty="0" smtClean="0">
                <a:cs typeface="Times New Roman" pitchFamily="18" charset="0"/>
              </a:rPr>
              <a:t>Separation of concerns</a:t>
            </a:r>
            <a:r>
              <a:rPr lang="en-US" sz="2800" dirty="0" smtClean="0">
                <a:cs typeface="Times New Roman" pitchFamily="18" charset="0"/>
              </a:rPr>
              <a:t>:</a:t>
            </a:r>
          </a:p>
          <a:p>
            <a:pPr lvl="1" eaLnBrk="1" hangingPunct="1">
              <a:lnSpc>
                <a:spcPct val="90000"/>
              </a:lnSpc>
              <a:tabLst>
                <a:tab pos="762000" algn="l"/>
                <a:tab pos="1143000" algn="l"/>
                <a:tab pos="1524000" algn="l"/>
                <a:tab pos="1905000" algn="l"/>
                <a:tab pos="2286000" algn="l"/>
                <a:tab pos="2667000" algn="l"/>
              </a:tabLst>
            </a:pPr>
            <a:r>
              <a:rPr lang="en-US" dirty="0" smtClean="0">
                <a:cs typeface="Times New Roman" pitchFamily="18" charset="0"/>
              </a:rPr>
              <a:t>The ADT designer is not concerned with how the ADT will be implemented.</a:t>
            </a:r>
          </a:p>
          <a:p>
            <a:pPr lvl="1" eaLnBrk="1" hangingPunct="1">
              <a:lnSpc>
                <a:spcPct val="90000"/>
              </a:lnSpc>
              <a:tabLst>
                <a:tab pos="762000" algn="l"/>
                <a:tab pos="1143000" algn="l"/>
                <a:tab pos="1524000" algn="l"/>
                <a:tab pos="1905000" algn="l"/>
                <a:tab pos="2286000" algn="l"/>
                <a:tab pos="2667000" algn="l"/>
              </a:tabLst>
            </a:pPr>
            <a:r>
              <a:rPr lang="en-US" dirty="0" smtClean="0">
                <a:cs typeface="Times New Roman" pitchFamily="18" charset="0"/>
              </a:rPr>
              <a:t>The ADT programmer is not concerned with what applications the ADT is used for.</a:t>
            </a:r>
          </a:p>
          <a:p>
            <a:pPr lvl="1" eaLnBrk="1" hangingPunct="1">
              <a:lnSpc>
                <a:spcPct val="90000"/>
              </a:lnSpc>
              <a:tabLst>
                <a:tab pos="762000" algn="l"/>
                <a:tab pos="1143000" algn="l"/>
                <a:tab pos="1524000" algn="l"/>
                <a:tab pos="1905000" algn="l"/>
                <a:tab pos="2286000" algn="l"/>
                <a:tab pos="2667000" algn="l"/>
              </a:tabLst>
            </a:pPr>
            <a:r>
              <a:rPr lang="en-US" dirty="0" smtClean="0">
                <a:cs typeface="Times New Roman" pitchFamily="18" charset="0"/>
              </a:rPr>
              <a:t>The application programmer is not concerned with how the ADT class is implemented.</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Separation of concerns is essential for designing and implementing large systems (portability and reusability)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B30BF955-B7DC-47B9-954F-EB7E9929ED72}" type="slidenum">
              <a:rPr lang="en-AU" sz="2000"/>
              <a:pPr>
                <a:defRPr/>
              </a:pPr>
              <a:t>17</a:t>
            </a:fld>
            <a:endParaRPr lang="en-AU" sz="2000" dirty="0"/>
          </a:p>
        </p:txBody>
      </p:sp>
    </p:spTree>
  </p:cSld>
  <p:clrMapOvr>
    <a:masterClrMapping/>
  </p:clrMapOvr>
  <p:transition>
    <p:cover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bwMode="auto">
          <a:xfrm>
            <a:off x="357158" y="1000108"/>
            <a:ext cx="79248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cs typeface="Times New Roman" pitchFamily="18" charset="0"/>
              </a:rPr>
              <a:t>Example: contract for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(1)</a:t>
            </a:r>
          </a:p>
        </p:txBody>
      </p:sp>
      <p:sp>
        <p:nvSpPr>
          <p:cNvPr id="19461" name="Rectangle 3"/>
          <p:cNvSpPr>
            <a:spLocks noGrp="1" noChangeArrowheads="1"/>
          </p:cNvSpPr>
          <p:nvPr>
            <p:ph idx="1"/>
          </p:nvPr>
        </p:nvSpPr>
        <p:spPr>
          <a:xfrm>
            <a:off x="107504" y="2204864"/>
            <a:ext cx="8795664" cy="3286172"/>
          </a:xfrm>
        </p:spPr>
        <p:txBody>
          <a:bodyPr/>
          <a:lstStyle/>
          <a:p>
            <a:pPr marL="495300" indent="-495300" eaLnBrk="1" hangingPunct="1">
              <a:tabLst>
                <a:tab pos="762000" algn="l"/>
                <a:tab pos="1143000" algn="l"/>
                <a:tab pos="1524000" algn="l"/>
                <a:tab pos="1905000" algn="l"/>
                <a:tab pos="2286000" algn="l"/>
                <a:tab pos="2667000" algn="l"/>
              </a:tabLst>
            </a:pPr>
            <a:r>
              <a:rPr lang="en-US" sz="2800" dirty="0" smtClean="0">
                <a:cs typeface="Times New Roman" pitchFamily="18" charset="0"/>
              </a:rPr>
              <a:t>Assumed application requirements:</a:t>
            </a:r>
          </a:p>
          <a:p>
            <a:pPr marL="869950" lvl="1" indent="-412750" eaLnBrk="1" hangingPunct="1">
              <a:buFont typeface="Wingdings" pitchFamily="2" charset="2"/>
              <a:buAutoNum type="arabicParenR"/>
              <a:tabLst>
                <a:tab pos="762000" algn="l"/>
                <a:tab pos="1143000" algn="l"/>
                <a:tab pos="1524000" algn="l"/>
                <a:tab pos="1905000" algn="l"/>
                <a:tab pos="2286000" algn="l"/>
                <a:tab pos="2667000" algn="l"/>
              </a:tabLst>
            </a:pPr>
            <a:r>
              <a:rPr lang="en-US" sz="2400" dirty="0" smtClean="0">
                <a:cs typeface="Times New Roman" pitchFamily="18" charset="0"/>
              </a:rPr>
              <a:t>The values must be all past, present, and future dates.</a:t>
            </a:r>
          </a:p>
          <a:p>
            <a:pPr marL="869950" lvl="1" indent="-412750" eaLnBrk="1" hangingPunct="1">
              <a:buFont typeface="Wingdings" pitchFamily="2" charset="2"/>
              <a:buAutoNum type="arabicParenR"/>
              <a:tabLst>
                <a:tab pos="762000" algn="l"/>
                <a:tab pos="1143000" algn="l"/>
                <a:tab pos="1524000" algn="l"/>
                <a:tab pos="1905000" algn="l"/>
                <a:tab pos="2286000" algn="l"/>
                <a:tab pos="2667000" algn="l"/>
              </a:tabLst>
            </a:pPr>
            <a:r>
              <a:rPr lang="en-US" sz="2400" dirty="0" smtClean="0">
                <a:cs typeface="Times New Roman" pitchFamily="18" charset="0"/>
              </a:rPr>
              <a:t>It must be possible to construct a date from year number </a:t>
            </a:r>
            <a:r>
              <a:rPr lang="en-US" sz="2400" i="1" dirty="0" smtClean="0">
                <a:cs typeface="Times New Roman" pitchFamily="18" charset="0"/>
              </a:rPr>
              <a:t>y</a:t>
            </a:r>
            <a:r>
              <a:rPr lang="en-US" sz="2400" dirty="0" smtClean="0">
                <a:cs typeface="Times New Roman" pitchFamily="18" charset="0"/>
              </a:rPr>
              <a:t>, month number </a:t>
            </a:r>
            <a:r>
              <a:rPr lang="en-US" sz="2400" i="1" dirty="0" smtClean="0">
                <a:cs typeface="Times New Roman" pitchFamily="18" charset="0"/>
              </a:rPr>
              <a:t>m</a:t>
            </a:r>
            <a:r>
              <a:rPr lang="en-US" sz="2400" dirty="0" smtClean="0">
                <a:cs typeface="Times New Roman" pitchFamily="18" charset="0"/>
              </a:rPr>
              <a:t>, and day-in-month number </a:t>
            </a:r>
            <a:r>
              <a:rPr lang="en-US" sz="2400" i="1" dirty="0" smtClean="0">
                <a:cs typeface="Times New Roman" pitchFamily="18" charset="0"/>
              </a:rPr>
              <a:t>d</a:t>
            </a:r>
            <a:r>
              <a:rPr lang="en-US" sz="2400" dirty="0" smtClean="0">
                <a:cs typeface="Times New Roman" pitchFamily="18" charset="0"/>
              </a:rPr>
              <a:t>.</a:t>
            </a:r>
          </a:p>
          <a:p>
            <a:pPr marL="869950" lvl="1" indent="-412750" eaLnBrk="1" hangingPunct="1">
              <a:buFont typeface="Wingdings" pitchFamily="2" charset="2"/>
              <a:buAutoNum type="arabicParenR"/>
              <a:tabLst>
                <a:tab pos="762000" algn="l"/>
                <a:tab pos="1143000" algn="l"/>
                <a:tab pos="1524000" algn="l"/>
                <a:tab pos="1905000" algn="l"/>
                <a:tab pos="2286000" algn="l"/>
                <a:tab pos="2667000" algn="l"/>
              </a:tabLst>
            </a:pPr>
            <a:r>
              <a:rPr lang="en-US" sz="2400" dirty="0" smtClean="0">
                <a:cs typeface="Times New Roman" pitchFamily="18" charset="0"/>
              </a:rPr>
              <a:t>It must be possible to compare dates.</a:t>
            </a:r>
          </a:p>
          <a:p>
            <a:pPr marL="869950" lvl="1" indent="-412750" eaLnBrk="1" hangingPunct="1">
              <a:buFont typeface="Wingdings" pitchFamily="2" charset="2"/>
              <a:buAutoNum type="arabicParenR"/>
              <a:tabLst>
                <a:tab pos="762000" algn="l"/>
                <a:tab pos="1143000" algn="l"/>
                <a:tab pos="1524000" algn="l"/>
                <a:tab pos="1905000" algn="l"/>
                <a:tab pos="2286000" algn="l"/>
                <a:tab pos="2667000" algn="l"/>
              </a:tabLst>
            </a:pPr>
            <a:r>
              <a:rPr lang="en-US" sz="2400" dirty="0" smtClean="0">
                <a:cs typeface="Times New Roman" pitchFamily="18" charset="0"/>
              </a:rPr>
              <a:t>It must be possible to render a date in ISO format </a:t>
            </a:r>
            <a:br>
              <a:rPr lang="en-US" sz="2400" dirty="0" smtClean="0">
                <a:cs typeface="Times New Roman" pitchFamily="18" charset="0"/>
              </a:rPr>
            </a:br>
            <a:r>
              <a:rPr lang="en-US" sz="2400" dirty="0" smtClean="0">
                <a:cs typeface="Times New Roman" pitchFamily="18" charset="0"/>
              </a:rPr>
              <a:t>“</a:t>
            </a:r>
            <a:r>
              <a:rPr lang="en-US" sz="2400" i="1" dirty="0" smtClean="0">
                <a:cs typeface="Times New Roman" pitchFamily="18" charset="0"/>
              </a:rPr>
              <a:t>y</a:t>
            </a:r>
            <a:r>
              <a:rPr lang="en-US" sz="2400" dirty="0" smtClean="0">
                <a:cs typeface="Times New Roman" pitchFamily="18" charset="0"/>
              </a:rPr>
              <a:t>-</a:t>
            </a:r>
            <a:r>
              <a:rPr lang="en-US" sz="2400" i="1" dirty="0" smtClean="0">
                <a:cs typeface="Times New Roman" pitchFamily="18" charset="0"/>
              </a:rPr>
              <a:t>m</a:t>
            </a:r>
            <a:r>
              <a:rPr lang="en-US" sz="2400" dirty="0" smtClean="0">
                <a:cs typeface="Times New Roman" pitchFamily="18" charset="0"/>
              </a:rPr>
              <a:t>-</a:t>
            </a:r>
            <a:r>
              <a:rPr lang="en-US" sz="2400" i="1" dirty="0" smtClean="0">
                <a:cs typeface="Times New Roman" pitchFamily="18" charset="0"/>
              </a:rPr>
              <a:t>d</a:t>
            </a:r>
            <a:r>
              <a:rPr lang="en-US" sz="2400" dirty="0" smtClean="0">
                <a:cs typeface="Times New Roman" pitchFamily="18" charset="0"/>
              </a:rPr>
              <a:t>”.</a:t>
            </a:r>
          </a:p>
          <a:p>
            <a:pPr marL="869950" lvl="1" indent="-412750" eaLnBrk="1" hangingPunct="1">
              <a:buFont typeface="Wingdings" pitchFamily="2" charset="2"/>
              <a:buAutoNum type="arabicParenR"/>
              <a:tabLst>
                <a:tab pos="762000" algn="l"/>
                <a:tab pos="1143000" algn="l"/>
                <a:tab pos="1524000" algn="l"/>
                <a:tab pos="1905000" algn="l"/>
                <a:tab pos="2286000" algn="l"/>
                <a:tab pos="2667000" algn="l"/>
              </a:tabLst>
            </a:pPr>
            <a:r>
              <a:rPr lang="en-US" sz="2400" dirty="0" smtClean="0">
                <a:cs typeface="Times New Roman" pitchFamily="18" charset="0"/>
              </a:rPr>
              <a:t>It must be possible to advance a date by </a:t>
            </a:r>
            <a:r>
              <a:rPr lang="en-US" sz="2400" i="1" dirty="0" smtClean="0">
                <a:cs typeface="Times New Roman" pitchFamily="18" charset="0"/>
              </a:rPr>
              <a:t>n</a:t>
            </a:r>
            <a:r>
              <a:rPr lang="en-US" sz="2400" dirty="0" smtClean="0">
                <a:cs typeface="Times New Roman" pitchFamily="18" charset="0"/>
              </a:rPr>
              <a:t> days.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CD138489-AEC1-4F07-826B-1252BF728546}" type="slidenum">
              <a:rPr lang="en-AU" sz="2000"/>
              <a:pPr>
                <a:defRPr/>
              </a:pPr>
              <a:t>18</a:t>
            </a:fld>
            <a:endParaRPr lang="en-AU" sz="2000" dirty="0"/>
          </a:p>
        </p:txBody>
      </p:sp>
    </p:spTree>
  </p:cSld>
  <p:clrMapOvr>
    <a:masterClrMapping/>
  </p:clrMapOvr>
  <p:transition>
    <p:cover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bwMode="auto">
          <a:xfrm>
            <a:off x="500034"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cs typeface="Times New Roman" pitchFamily="18" charset="0"/>
              </a:rPr>
              <a:t>Example: contract for Date ADT (2)</a:t>
            </a:r>
          </a:p>
        </p:txBody>
      </p:sp>
      <p:sp>
        <p:nvSpPr>
          <p:cNvPr id="20485" name="Rectangle 3"/>
          <p:cNvSpPr>
            <a:spLocks noGrp="1" noChangeArrowheads="1"/>
          </p:cNvSpPr>
          <p:nvPr>
            <p:ph idx="1"/>
          </p:nvPr>
        </p:nvSpPr>
        <p:spPr>
          <a:xfrm>
            <a:off x="214282" y="1928802"/>
            <a:ext cx="8929718" cy="4038600"/>
          </a:xfrm>
        </p:spPr>
        <p:txBody>
          <a:bodyPr/>
          <a:lstStyle/>
          <a:p>
            <a:pPr eaLnBrk="1" hangingPunct="1">
              <a:tabLst>
                <a:tab pos="762000" algn="l"/>
                <a:tab pos="1143000" algn="l"/>
                <a:tab pos="1524000" algn="l"/>
                <a:tab pos="1905000" algn="l"/>
                <a:tab pos="2286000" algn="l"/>
                <a:tab pos="2667000" algn="l"/>
              </a:tabLst>
            </a:pPr>
            <a:r>
              <a:rPr lang="en-US" sz="2400" b="1" dirty="0" smtClean="0">
                <a:cs typeface="Times New Roman" pitchFamily="18" charset="0"/>
              </a:rPr>
              <a:t>Possible contract, expressed as an outline class declaration:</a:t>
            </a:r>
          </a:p>
          <a:p>
            <a:pPr eaLnBrk="1" hangingPunct="1">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class</a:t>
            </a:r>
            <a:r>
              <a:rPr lang="en-US" sz="2200" dirty="0" smtClean="0">
                <a:latin typeface="Courier New" pitchFamily="49" charset="0"/>
                <a:cs typeface="Times New Roman" pitchFamily="18" charset="0"/>
              </a:rPr>
              <a:t> Date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Each </a:t>
            </a:r>
            <a:r>
              <a:rPr lang="en-US" sz="2200" dirty="0" smtClean="0">
                <a:solidFill>
                  <a:srgbClr val="006600"/>
                </a:solidFill>
                <a:latin typeface="Courier New" pitchFamily="49" charset="0"/>
                <a:cs typeface="Times New Roman" pitchFamily="18" charset="0"/>
              </a:rPr>
              <a:t>Date</a:t>
            </a:r>
            <a:r>
              <a:rPr lang="en-US" sz="2200" dirty="0" smtClean="0">
                <a:solidFill>
                  <a:srgbClr val="006600"/>
                </a:solidFill>
                <a:cs typeface="Times New Roman" pitchFamily="18" charset="0"/>
              </a:rPr>
              <a:t> value is a past, present, or future date.</a:t>
            </a:r>
            <a:endParaRPr lang="en-US" sz="2200" dirty="0" smtClean="0">
              <a:solidFill>
                <a:srgbClr val="006600"/>
              </a:solidFill>
              <a:latin typeface="Courier New" pitchFamily="49" charset="0"/>
              <a:cs typeface="Times New Roman" pitchFamily="18" charset="0"/>
            </a:endParaRPr>
          </a:p>
          <a:p>
            <a:pPr eaLnBrk="1" hangingPunct="1">
              <a:buFontTx/>
              <a:buNone/>
              <a:tabLst>
                <a:tab pos="762000" algn="l"/>
                <a:tab pos="1143000" algn="l"/>
                <a:tab pos="1524000" algn="l"/>
                <a:tab pos="1905000" algn="l"/>
                <a:tab pos="2286000" algn="l"/>
                <a:tab pos="2667000" algn="l"/>
              </a:tabLst>
            </a:pP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private</a:t>
            </a:r>
            <a:r>
              <a:rPr lang="en-US" sz="2200" dirty="0" smtClean="0">
                <a:latin typeface="Courier New" pitchFamily="49" charset="0"/>
                <a:cs typeface="Times New Roman" pitchFamily="18" charset="0"/>
              </a:rPr>
              <a:t> </a:t>
            </a:r>
            <a:r>
              <a:rPr lang="en-US" sz="2200" dirty="0" smtClean="0">
                <a:latin typeface="Times New Roman" pitchFamily="18" charset="0"/>
                <a:cs typeface="Times New Roman" pitchFamily="18" charset="0"/>
              </a:rPr>
              <a:t>…</a:t>
            </a:r>
            <a:r>
              <a:rPr lang="en-US" sz="2200" dirty="0" smtClean="0">
                <a:latin typeface="Courier New" pitchFamily="49" charset="0"/>
                <a:cs typeface="Times New Roman" pitchFamily="18" charset="0"/>
              </a:rPr>
              <a:t>;</a:t>
            </a:r>
          </a:p>
          <a:p>
            <a:pPr eaLnBrk="1" hangingPunct="1">
              <a:buFontTx/>
              <a:buNone/>
              <a:tabLst>
                <a:tab pos="762000" algn="l"/>
                <a:tab pos="1143000" algn="l"/>
                <a:tab pos="1524000" algn="l"/>
                <a:tab pos="1905000" algn="l"/>
                <a:tab pos="2286000" algn="l"/>
                <a:tab pos="2667000" algn="l"/>
              </a:tabLst>
            </a:pP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Date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m,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d);</a:t>
            </a:r>
            <a:br>
              <a:rPr lang="en-US" sz="2200" dirty="0" smtClean="0">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Construct a date with year </a:t>
            </a:r>
            <a:r>
              <a:rPr lang="en-US" sz="2200" dirty="0" smtClean="0">
                <a:solidFill>
                  <a:srgbClr val="006600"/>
                </a:solidFill>
                <a:latin typeface="Courier New" pitchFamily="49" charset="0"/>
                <a:cs typeface="Times New Roman" pitchFamily="18" charset="0"/>
              </a:rPr>
              <a:t>y</a:t>
            </a:r>
            <a:r>
              <a:rPr lang="en-US" sz="2200" dirty="0" smtClean="0">
                <a:solidFill>
                  <a:srgbClr val="006600"/>
                </a:solidFill>
                <a:cs typeface="Times New Roman" pitchFamily="18" charset="0"/>
              </a:rPr>
              <a:t>, month </a:t>
            </a:r>
            <a:r>
              <a:rPr lang="en-US" sz="2200" dirty="0" smtClean="0">
                <a:solidFill>
                  <a:srgbClr val="006600"/>
                </a:solidFill>
                <a:latin typeface="Courier New" pitchFamily="49" charset="0"/>
                <a:cs typeface="Times New Roman" pitchFamily="18" charset="0"/>
              </a:rPr>
              <a:t>m</a:t>
            </a:r>
            <a:r>
              <a:rPr lang="en-US" sz="2200" dirty="0" smtClean="0">
                <a:solidFill>
                  <a:srgbClr val="006600"/>
                </a:solidFill>
                <a:cs typeface="Times New Roman" pitchFamily="18" charset="0"/>
              </a:rPr>
              <a:t>, and day-in-month </a:t>
            </a:r>
            <a:r>
              <a:rPr lang="en-US" sz="2200" dirty="0" smtClean="0">
                <a:solidFill>
                  <a:srgbClr val="006600"/>
                </a:solidFill>
                <a:latin typeface="Courier New" pitchFamily="49" charset="0"/>
                <a:cs typeface="Times New Roman" pitchFamily="18" charset="0"/>
              </a:rPr>
              <a:t>d</a:t>
            </a:r>
            <a:r>
              <a:rPr lang="en-US" sz="2200" dirty="0" smtClean="0">
                <a:cs typeface="Times New Roman" pitchFamily="18" charset="0"/>
              </a:rPr>
              <a:t>.</a:t>
            </a:r>
            <a:endParaRPr lang="en-US" sz="2200" dirty="0" smtClean="0">
              <a:latin typeface="Courier New" pitchFamily="49" charset="0"/>
              <a:cs typeface="Times New Roman" pitchFamily="18" charset="0"/>
            </a:endParaRPr>
          </a:p>
          <a:p>
            <a:pPr eaLnBrk="1" hangingPunct="1">
              <a:buFontTx/>
              <a:buNone/>
              <a:tabLst>
                <a:tab pos="762000" algn="l"/>
                <a:tab pos="1143000" algn="l"/>
                <a:tab pos="1524000" algn="l"/>
                <a:tab pos="1905000" algn="l"/>
                <a:tab pos="2286000" algn="l"/>
                <a:tab pos="2667000" algn="l"/>
              </a:tabLst>
            </a:pP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a:t>
            </a:r>
            <a:r>
              <a:rPr lang="en-US" sz="2200" dirty="0" err="1" smtClean="0">
                <a:latin typeface="Courier New" pitchFamily="49" charset="0"/>
                <a:cs typeface="Times New Roman" pitchFamily="18" charset="0"/>
              </a:rPr>
              <a:t>compareTo</a:t>
            </a:r>
            <a:r>
              <a:rPr lang="en-US" sz="2200" dirty="0" smtClean="0">
                <a:latin typeface="Courier New" pitchFamily="49" charset="0"/>
                <a:cs typeface="Times New Roman" pitchFamily="18" charset="0"/>
              </a:rPr>
              <a:t> (Date that);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Return –1 if this date is earlier than </a:t>
            </a:r>
            <a:r>
              <a:rPr lang="en-US" sz="2200" dirty="0" smtClean="0">
                <a:solidFill>
                  <a:srgbClr val="006600"/>
                </a:solidFill>
                <a:latin typeface="Courier New" pitchFamily="49" charset="0"/>
                <a:cs typeface="Times New Roman" pitchFamily="18" charset="0"/>
              </a:rPr>
              <a:t>that</a:t>
            </a:r>
            <a:r>
              <a:rPr lang="en-US" sz="2200" dirty="0" smtClean="0">
                <a:solidFill>
                  <a:srgbClr val="006600"/>
                </a:solidFill>
                <a:cs typeface="Times New Roman" pitchFamily="18" charset="0"/>
              </a:rPr>
              <a:t>, </a:t>
            </a:r>
            <a:r>
              <a:rPr lang="en-US" sz="2200" dirty="0" smtClean="0">
                <a:solidFill>
                  <a:srgbClr val="006600"/>
                </a:solidFill>
                <a:latin typeface="Courier New" pitchFamily="49" charset="0"/>
                <a:cs typeface="Times New Roman" pitchFamily="18" charset="0"/>
              </a:rPr>
              <a:t/>
            </a:r>
            <a:br>
              <a:rPr lang="en-US" sz="2200" dirty="0" smtClean="0">
                <a:solidFill>
                  <a:srgbClr val="006600"/>
                </a:solidFill>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or 0 if this date is equal to </a:t>
            </a:r>
            <a:r>
              <a:rPr lang="en-US" sz="2200" dirty="0" smtClean="0">
                <a:solidFill>
                  <a:srgbClr val="006600"/>
                </a:solidFill>
                <a:latin typeface="Courier New" pitchFamily="49" charset="0"/>
                <a:cs typeface="Times New Roman" pitchFamily="18" charset="0"/>
              </a:rPr>
              <a:t>that</a:t>
            </a:r>
            <a:r>
              <a:rPr lang="en-US" sz="2200" dirty="0" smtClean="0">
                <a:solidFill>
                  <a:srgbClr val="006600"/>
                </a:solidFill>
                <a:cs typeface="Times New Roman" pitchFamily="18" charset="0"/>
              </a:rPr>
              <a:t>, </a:t>
            </a:r>
            <a:r>
              <a:rPr lang="en-US" sz="2200" dirty="0" smtClean="0">
                <a:solidFill>
                  <a:srgbClr val="006600"/>
                </a:solidFill>
                <a:latin typeface="Courier New" pitchFamily="49" charset="0"/>
                <a:cs typeface="Times New Roman" pitchFamily="18" charset="0"/>
              </a:rPr>
              <a:t/>
            </a:r>
            <a:br>
              <a:rPr lang="en-US" sz="2200" dirty="0" smtClean="0">
                <a:solidFill>
                  <a:srgbClr val="006600"/>
                </a:solidFill>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or +1 if this date is later than </a:t>
            </a:r>
            <a:r>
              <a:rPr lang="en-US" sz="2200" dirty="0" smtClean="0">
                <a:solidFill>
                  <a:srgbClr val="006600"/>
                </a:solidFill>
                <a:latin typeface="Courier New" pitchFamily="49" charset="0"/>
                <a:cs typeface="Times New Roman" pitchFamily="18" charset="0"/>
              </a:rPr>
              <a:t>that</a:t>
            </a:r>
            <a:r>
              <a:rPr lang="en-US" sz="2200" dirty="0" smtClean="0">
                <a:cs typeface="Times New Roman" pitchFamily="18" charset="0"/>
              </a:rPr>
              <a:t>.</a:t>
            </a:r>
            <a:endParaRPr lang="en-US" sz="2200" dirty="0" smtClean="0">
              <a:latin typeface="Courier New" pitchFamily="49" charset="0"/>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4E5DF729-DB98-4CBD-B385-57A8E2763927}" type="slidenum">
              <a:rPr lang="en-AU" sz="2000"/>
              <a:pPr>
                <a:defRPr/>
              </a:pPr>
              <a:t>19</a:t>
            </a:fld>
            <a:endParaRPr lang="en-AU" sz="2000" dirty="0"/>
          </a:p>
        </p:txBody>
      </p:sp>
    </p:spTree>
  </p:cSld>
  <p:clrMapOvr>
    <a:masterClrMapping/>
  </p:clrMapOvr>
  <p:transition>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a:xfrm>
            <a:off x="857224" y="2000240"/>
            <a:ext cx="7772400" cy="3857652"/>
          </a:xfrm>
        </p:spPr>
        <p:txBody>
          <a:bodyPr/>
          <a:lstStyle/>
          <a:p>
            <a:pPr eaLnBrk="1" hangingPunct="1">
              <a:buClr>
                <a:srgbClr val="0000CC"/>
              </a:buClr>
            </a:pPr>
            <a:r>
              <a:rPr lang="en-US" sz="2800" dirty="0" smtClean="0"/>
              <a:t>Data types</a:t>
            </a:r>
          </a:p>
          <a:p>
            <a:pPr lvl="1">
              <a:buClr>
                <a:srgbClr val="0000CC"/>
              </a:buClr>
            </a:pPr>
            <a:r>
              <a:rPr lang="en-US" sz="2400" dirty="0"/>
              <a:t>V</a:t>
            </a:r>
            <a:r>
              <a:rPr lang="en-US" sz="2400" dirty="0" smtClean="0"/>
              <a:t>alues, operations, and data representation.</a:t>
            </a:r>
          </a:p>
          <a:p>
            <a:pPr eaLnBrk="1" hangingPunct="1">
              <a:buClr>
                <a:srgbClr val="0000CC"/>
              </a:buClr>
            </a:pPr>
            <a:r>
              <a:rPr lang="en-US" sz="2800" dirty="0" smtClean="0"/>
              <a:t>Abstract data type (ADT) </a:t>
            </a:r>
          </a:p>
          <a:p>
            <a:pPr lvl="1">
              <a:buClr>
                <a:srgbClr val="0000CC"/>
              </a:buClr>
            </a:pPr>
            <a:r>
              <a:rPr lang="en-US" sz="2400" dirty="0" smtClean="0"/>
              <a:t>Values and operations only.</a:t>
            </a:r>
          </a:p>
          <a:p>
            <a:pPr lvl="1">
              <a:buClr>
                <a:srgbClr val="0000CC"/>
              </a:buClr>
            </a:pPr>
            <a:r>
              <a:rPr lang="en-US" sz="2400" dirty="0" smtClean="0"/>
              <a:t>Requirements, contract, implementation(s).</a:t>
            </a:r>
          </a:p>
          <a:p>
            <a:pPr lvl="1">
              <a:buClr>
                <a:srgbClr val="0000CC"/>
              </a:buClr>
            </a:pPr>
            <a:r>
              <a:rPr lang="en-US" sz="2400" dirty="0" smtClean="0"/>
              <a:t>Design of abstract data types.</a:t>
            </a:r>
          </a:p>
          <a:p>
            <a:pPr eaLnBrk="1" hangingPunct="1">
              <a:buClr>
                <a:srgbClr val="0000CC"/>
              </a:buClr>
            </a:pPr>
            <a:r>
              <a:rPr lang="en-US" sz="2800" dirty="0" smtClean="0"/>
              <a:t>ADTs in the Java class library.</a:t>
            </a:r>
          </a:p>
          <a:p>
            <a:pPr eaLnBrk="1" hangingPunct="1">
              <a:buClr>
                <a:srgbClr val="0000CC"/>
              </a:buClr>
            </a:pPr>
            <a:r>
              <a:rPr lang="en-US" sz="2800" i="1" dirty="0" smtClean="0"/>
              <a:t>Guide</a:t>
            </a:r>
            <a:endParaRPr lang="en-US" sz="2800" dirty="0" smtClean="0"/>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5A1ADC61-F127-479F-91ED-E679FC3E78CF}" type="slidenum">
              <a:rPr lang="en-AU" sz="2000"/>
              <a:pPr>
                <a:defRPr/>
              </a:pPr>
              <a:t>2</a:t>
            </a:fld>
            <a:endParaRPr lang="en-AU" sz="2000" dirty="0"/>
          </a:p>
        </p:txBody>
      </p:sp>
      <p:sp>
        <p:nvSpPr>
          <p:cNvPr id="3077" name="Rectangle 5"/>
          <p:cNvSpPr>
            <a:spLocks noChangeArrowheads="1"/>
          </p:cNvSpPr>
          <p:nvPr/>
        </p:nvSpPr>
        <p:spPr bwMode="auto">
          <a:xfrm>
            <a:off x="714348" y="928670"/>
            <a:ext cx="7772400" cy="685800"/>
          </a:xfrm>
          <a:prstGeom prst="rect">
            <a:avLst/>
          </a:prstGeom>
          <a:noFill/>
          <a:ln w="9525">
            <a:noFill/>
            <a:miter lim="800000"/>
            <a:headEnd/>
            <a:tailEnd/>
          </a:ln>
        </p:spPr>
        <p:txBody>
          <a:bodyPr anchor="ctr"/>
          <a:lstStyle/>
          <a:p>
            <a:pPr eaLnBrk="0" hangingPunct="0"/>
            <a:r>
              <a:rPr lang="en-US" sz="4400" b="1" dirty="0" smtClean="0">
                <a:solidFill>
                  <a:srgbClr val="FF3300"/>
                </a:solidFill>
                <a:latin typeface="Arial Narrow" pitchFamily="34" charset="0"/>
              </a:rPr>
              <a:t>Contents</a:t>
            </a:r>
            <a:endParaRPr lang="en-US" sz="4400" b="1" dirty="0">
              <a:solidFill>
                <a:srgbClr val="FF3300"/>
              </a:solidFill>
              <a:latin typeface="Arial Narrow" pitchFamily="34" charset="0"/>
            </a:endParaRPr>
          </a:p>
        </p:txBody>
      </p:sp>
    </p:spTree>
  </p:cSld>
  <p:clrMapOvr>
    <a:masterClrMapping/>
  </p:clrMapOvr>
  <p:transition>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bwMode="auto">
          <a:xfrm>
            <a:off x="500034" y="92867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cs typeface="Times New Roman" pitchFamily="18" charset="0"/>
              </a:rPr>
              <a:t>Example: contract for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(3)</a:t>
            </a:r>
          </a:p>
        </p:txBody>
      </p:sp>
      <p:sp>
        <p:nvSpPr>
          <p:cNvPr id="21509" name="Rectangle 3"/>
          <p:cNvSpPr>
            <a:spLocks noGrp="1" noChangeArrowheads="1"/>
          </p:cNvSpPr>
          <p:nvPr>
            <p:ph idx="1"/>
          </p:nvPr>
        </p:nvSpPr>
        <p:spPr>
          <a:xfrm>
            <a:off x="428596" y="2428868"/>
            <a:ext cx="8572560" cy="3429024"/>
          </a:xfrm>
        </p:spPr>
        <p:txBody>
          <a:bodyPr/>
          <a:lstStyle/>
          <a:p>
            <a:pPr eaLnBrk="1" hangingPunct="1">
              <a:tabLst>
                <a:tab pos="762000" algn="l"/>
                <a:tab pos="1143000" algn="l"/>
                <a:tab pos="1524000" algn="l"/>
                <a:tab pos="1905000" algn="l"/>
                <a:tab pos="2286000" algn="l"/>
                <a:tab pos="2667000" algn="l"/>
              </a:tabLst>
            </a:pPr>
            <a:r>
              <a:rPr lang="en-US" dirty="0" smtClean="0">
                <a:cs typeface="Times New Roman" pitchFamily="18" charset="0"/>
              </a:rPr>
              <a:t>Possible contract </a:t>
            </a:r>
            <a:r>
              <a:rPr lang="en-US" i="1" dirty="0" smtClean="0">
                <a:cs typeface="Times New Roman" pitchFamily="18" charset="0"/>
              </a:rPr>
              <a:t>(continued)</a:t>
            </a:r>
            <a:r>
              <a:rPr lang="en-US" dirty="0" smtClean="0">
                <a:cs typeface="Times New Roman" pitchFamily="18" charset="0"/>
              </a:rPr>
              <a:t>:</a:t>
            </a:r>
            <a:endParaRPr lang="en-US" sz="2800" dirty="0" smtClean="0">
              <a:latin typeface="Courier New" pitchFamily="49" charset="0"/>
              <a:cs typeface="Times New Roman" pitchFamily="18" charset="0"/>
            </a:endParaRPr>
          </a:p>
          <a:p>
            <a:pPr eaLnBrk="1" hangingPunct="1">
              <a:buFontTx/>
              <a:buNone/>
              <a:tabLst>
                <a:tab pos="762000" algn="l"/>
                <a:tab pos="1143000" algn="l"/>
                <a:tab pos="1524000" algn="l"/>
                <a:tab pos="1905000" algn="l"/>
                <a:tab pos="2286000" algn="l"/>
                <a:tab pos="2667000" algn="l"/>
              </a:tabLst>
            </a:pPr>
            <a:r>
              <a:rPr lang="en-US" sz="2800" dirty="0" smtClean="0">
                <a:latin typeface="Courier New" pitchFamily="49" charset="0"/>
                <a:cs typeface="Times New Roman" pitchFamily="18" charset="0"/>
              </a:rPr>
              <a:t>		</a:t>
            </a:r>
            <a:r>
              <a:rPr lang="en-US" sz="2800" b="1" dirty="0" smtClean="0">
                <a:latin typeface="Courier New" pitchFamily="49" charset="0"/>
                <a:cs typeface="Times New Roman" pitchFamily="18" charset="0"/>
              </a:rPr>
              <a:t>public</a:t>
            </a:r>
            <a:r>
              <a:rPr lang="en-US" sz="2800" dirty="0" smtClean="0">
                <a:latin typeface="Courier New" pitchFamily="49" charset="0"/>
                <a:cs typeface="Times New Roman" pitchFamily="18" charset="0"/>
              </a:rPr>
              <a:t> String </a:t>
            </a:r>
            <a:r>
              <a:rPr lang="en-US" sz="2800" dirty="0" err="1" smtClean="0">
                <a:latin typeface="Courier New" pitchFamily="49" charset="0"/>
                <a:cs typeface="Times New Roman" pitchFamily="18" charset="0"/>
              </a:rPr>
              <a:t>toString</a:t>
            </a:r>
            <a:r>
              <a:rPr lang="en-US" sz="2800" dirty="0" smtClean="0">
                <a:latin typeface="Courier New" pitchFamily="49" charset="0"/>
                <a:cs typeface="Times New Roman" pitchFamily="18" charset="0"/>
              </a:rPr>
              <a:t> ();</a:t>
            </a:r>
            <a:br>
              <a:rPr lang="en-US" sz="2800" dirty="0" smtClean="0">
                <a:latin typeface="Courier New" pitchFamily="49" charset="0"/>
                <a:cs typeface="Times New Roman" pitchFamily="18" charset="0"/>
              </a:rPr>
            </a:br>
            <a:r>
              <a:rPr lang="en-US" sz="2800" dirty="0" smtClean="0">
                <a:solidFill>
                  <a:srgbClr val="006600"/>
                </a:solidFill>
                <a:latin typeface="Courier New" pitchFamily="49" charset="0"/>
                <a:cs typeface="Times New Roman" pitchFamily="18" charset="0"/>
              </a:rPr>
              <a:t>	// </a:t>
            </a:r>
            <a:r>
              <a:rPr lang="en-US" sz="2800" dirty="0" smtClean="0">
                <a:solidFill>
                  <a:srgbClr val="006600"/>
                </a:solidFill>
                <a:cs typeface="Times New Roman" pitchFamily="18" charset="0"/>
              </a:rPr>
              <a:t>Return this date rendered in ISO format.</a:t>
            </a:r>
            <a:endParaRPr lang="en-US" sz="2800" dirty="0" smtClean="0">
              <a:solidFill>
                <a:srgbClr val="006600"/>
              </a:solidFill>
              <a:latin typeface="Courier New" pitchFamily="49" charset="0"/>
              <a:cs typeface="Times New Roman" pitchFamily="18" charset="0"/>
            </a:endParaRPr>
          </a:p>
          <a:p>
            <a:pPr eaLnBrk="1" hangingPunct="1">
              <a:buFontTx/>
              <a:buNone/>
              <a:tabLst>
                <a:tab pos="762000" algn="l"/>
                <a:tab pos="1143000" algn="l"/>
                <a:tab pos="1524000" algn="l"/>
                <a:tab pos="1905000" algn="l"/>
                <a:tab pos="2286000" algn="l"/>
                <a:tab pos="2667000" algn="l"/>
              </a:tabLst>
            </a:pPr>
            <a:r>
              <a:rPr lang="en-US" sz="2800" dirty="0" smtClean="0">
                <a:latin typeface="Courier New" pitchFamily="49" charset="0"/>
                <a:cs typeface="Times New Roman" pitchFamily="18" charset="0"/>
              </a:rPr>
              <a:t>		</a:t>
            </a:r>
            <a:r>
              <a:rPr lang="en-US" sz="2800" b="1" dirty="0" smtClean="0">
                <a:latin typeface="Courier New" pitchFamily="49" charset="0"/>
                <a:cs typeface="Times New Roman" pitchFamily="18" charset="0"/>
              </a:rPr>
              <a:t>public</a:t>
            </a:r>
            <a:r>
              <a:rPr lang="en-US" sz="2800" dirty="0" smtClean="0">
                <a:latin typeface="Courier New" pitchFamily="49" charset="0"/>
                <a:cs typeface="Times New Roman" pitchFamily="18" charset="0"/>
              </a:rPr>
              <a:t> </a:t>
            </a:r>
            <a:r>
              <a:rPr lang="en-US" sz="2800" b="1" dirty="0" smtClean="0">
                <a:latin typeface="Courier New" pitchFamily="49" charset="0"/>
                <a:cs typeface="Times New Roman" pitchFamily="18" charset="0"/>
              </a:rPr>
              <a:t>void</a:t>
            </a:r>
            <a:r>
              <a:rPr lang="en-US" sz="2800" dirty="0" smtClean="0">
                <a:latin typeface="Courier New" pitchFamily="49" charset="0"/>
                <a:cs typeface="Times New Roman" pitchFamily="18" charset="0"/>
              </a:rPr>
              <a:t> advance (</a:t>
            </a:r>
            <a:r>
              <a:rPr lang="en-US" sz="2800" b="1" dirty="0" err="1" smtClean="0">
                <a:latin typeface="Courier New" pitchFamily="49" charset="0"/>
                <a:cs typeface="Times New Roman" pitchFamily="18" charset="0"/>
              </a:rPr>
              <a:t>int</a:t>
            </a:r>
            <a:r>
              <a:rPr lang="en-US" sz="2800" dirty="0" smtClean="0">
                <a:latin typeface="Courier New" pitchFamily="49" charset="0"/>
                <a:cs typeface="Times New Roman" pitchFamily="18" charset="0"/>
              </a:rPr>
              <a:t> n);</a:t>
            </a:r>
            <a:br>
              <a:rPr lang="en-US" sz="2800" dirty="0" smtClean="0">
                <a:latin typeface="Courier New" pitchFamily="49" charset="0"/>
                <a:cs typeface="Times New Roman" pitchFamily="18" charset="0"/>
              </a:rPr>
            </a:br>
            <a:r>
              <a:rPr lang="en-US" sz="2800" dirty="0" smtClean="0">
                <a:solidFill>
                  <a:srgbClr val="006600"/>
                </a:solidFill>
                <a:latin typeface="Courier New" pitchFamily="49" charset="0"/>
                <a:cs typeface="Times New Roman" pitchFamily="18" charset="0"/>
              </a:rPr>
              <a:t>	// </a:t>
            </a:r>
            <a:r>
              <a:rPr lang="en-US" sz="2800" dirty="0" smtClean="0">
                <a:solidFill>
                  <a:srgbClr val="006600"/>
                </a:solidFill>
                <a:cs typeface="Times New Roman" pitchFamily="18" charset="0"/>
              </a:rPr>
              <a:t>Advance this date by </a:t>
            </a:r>
            <a:r>
              <a:rPr lang="en-US" sz="2800" dirty="0" smtClean="0">
                <a:solidFill>
                  <a:srgbClr val="006600"/>
                </a:solidFill>
                <a:latin typeface="Courier New" pitchFamily="49" charset="0"/>
                <a:cs typeface="Times New Roman" pitchFamily="18" charset="0"/>
              </a:rPr>
              <a:t>n</a:t>
            </a:r>
            <a:r>
              <a:rPr lang="en-US" sz="2800" dirty="0" smtClean="0">
                <a:solidFill>
                  <a:srgbClr val="006600"/>
                </a:solidFill>
                <a:cs typeface="Times New Roman" pitchFamily="18" charset="0"/>
              </a:rPr>
              <a:t> days (where </a:t>
            </a:r>
            <a:r>
              <a:rPr lang="en-US" sz="2800" dirty="0" smtClean="0">
                <a:solidFill>
                  <a:srgbClr val="006600"/>
                </a:solidFill>
                <a:latin typeface="Courier New" pitchFamily="49" charset="0"/>
                <a:cs typeface="Times New Roman" pitchFamily="18" charset="0"/>
              </a:rPr>
              <a:t>n</a:t>
            </a:r>
            <a:r>
              <a:rPr lang="en-US" sz="2800" dirty="0" smtClean="0">
                <a:solidFill>
                  <a:srgbClr val="006600"/>
                </a:solidFill>
                <a:cs typeface="Times New Roman" pitchFamily="18" charset="0"/>
              </a:rPr>
              <a:t> ≥ 0).</a:t>
            </a:r>
            <a:endParaRPr lang="en-US" sz="2800" dirty="0" smtClean="0">
              <a:solidFill>
                <a:srgbClr val="006600"/>
              </a:solidFill>
              <a:latin typeface="Courier New" pitchFamily="49" charset="0"/>
              <a:cs typeface="Times New Roman" pitchFamily="18" charset="0"/>
            </a:endParaRPr>
          </a:p>
          <a:p>
            <a:pPr eaLnBrk="1" hangingPunct="1">
              <a:buFontTx/>
              <a:buNone/>
              <a:tabLst>
                <a:tab pos="762000" algn="l"/>
                <a:tab pos="1143000" algn="l"/>
                <a:tab pos="1524000" algn="l"/>
                <a:tab pos="1905000" algn="l"/>
                <a:tab pos="2286000" algn="l"/>
                <a:tab pos="2667000" algn="l"/>
              </a:tabLst>
            </a:pPr>
            <a:r>
              <a:rPr lang="en-US" sz="2800" dirty="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6AE3D35-D489-442C-9D87-68F64EBC674C}" type="slidenum">
              <a:rPr lang="en-AU" sz="2000"/>
              <a:pPr>
                <a:defRPr/>
              </a:pPr>
              <a:t>20</a:t>
            </a:fld>
            <a:endParaRPr lang="en-AU" sz="2000" dirty="0"/>
          </a:p>
        </p:txBody>
      </p:sp>
    </p:spTree>
  </p:cSld>
  <p:clrMapOvr>
    <a:masterClrMapping/>
  </p:clrMapOvr>
  <p:transition>
    <p:cover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bwMode="auto">
          <a:xfrm>
            <a:off x="642910" y="1000108"/>
            <a:ext cx="7772400" cy="7620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rPr>
              <a:t>ADT implementation</a:t>
            </a:r>
          </a:p>
        </p:txBody>
      </p:sp>
      <p:sp>
        <p:nvSpPr>
          <p:cNvPr id="22533" name="Rectangle 5"/>
          <p:cNvSpPr>
            <a:spLocks noGrp="1" noChangeArrowheads="1"/>
          </p:cNvSpPr>
          <p:nvPr>
            <p:ph idx="1"/>
          </p:nvPr>
        </p:nvSpPr>
        <p:spPr>
          <a:xfrm>
            <a:off x="762000" y="2071678"/>
            <a:ext cx="8382000" cy="3857652"/>
          </a:xfrm>
        </p:spPr>
        <p:txBody>
          <a:bodyPr/>
          <a:lstStyle/>
          <a:p>
            <a:pPr eaLnBrk="1" hangingPunct="1"/>
            <a:r>
              <a:rPr lang="en-US" sz="2800" dirty="0" smtClean="0"/>
              <a:t>An </a:t>
            </a:r>
            <a:r>
              <a:rPr lang="en-US" sz="2800" b="1" dirty="0" smtClean="0"/>
              <a:t>implementation</a:t>
            </a:r>
            <a:r>
              <a:rPr lang="en-US" sz="2800" dirty="0" smtClean="0"/>
              <a:t> of an ADT entails:</a:t>
            </a:r>
          </a:p>
          <a:p>
            <a:pPr lvl="1" eaLnBrk="1" hangingPunct="1"/>
            <a:r>
              <a:rPr lang="en-US" sz="2600" dirty="0" smtClean="0"/>
              <a:t>choosing a data representation</a:t>
            </a:r>
          </a:p>
          <a:p>
            <a:pPr lvl="1" eaLnBrk="1" hangingPunct="1"/>
            <a:r>
              <a:rPr lang="en-US" sz="2600" dirty="0" smtClean="0"/>
              <a:t>choosing an algorithm for each operation.</a:t>
            </a:r>
          </a:p>
          <a:p>
            <a:pPr eaLnBrk="1" hangingPunct="1"/>
            <a:r>
              <a:rPr lang="en-US" sz="2800" dirty="0" smtClean="0"/>
              <a:t>The data representation </a:t>
            </a:r>
          </a:p>
          <a:p>
            <a:pPr lvl="1"/>
            <a:r>
              <a:rPr lang="en-US" sz="2600" dirty="0" smtClean="0"/>
              <a:t>must be private.</a:t>
            </a:r>
          </a:p>
          <a:p>
            <a:pPr lvl="1"/>
            <a:r>
              <a:rPr lang="en-US" sz="2600" dirty="0" smtClean="0"/>
              <a:t>must cover all possible values.</a:t>
            </a:r>
          </a:p>
          <a:p>
            <a:pPr eaLnBrk="1" hangingPunct="1"/>
            <a:r>
              <a:rPr lang="en-US" sz="2800" dirty="0" smtClean="0"/>
              <a:t>The algorithms must be consistent with the data representation.</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B7379619-DC66-460E-99D2-C880AD76BB0D}" type="slidenum">
              <a:rPr lang="en-AU" sz="2000"/>
              <a:pPr>
                <a:defRPr/>
              </a:pPr>
              <a:t>21</a:t>
            </a:fld>
            <a:endParaRPr lang="en-AU" sz="2000" dirty="0"/>
          </a:p>
        </p:txBody>
      </p:sp>
    </p:spTree>
  </p:cSld>
  <p:clrMapOvr>
    <a:masterClrMapping/>
  </p:clrMapOvr>
  <p:transition>
    <p:cover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050"/>
          <p:cNvSpPr>
            <a:spLocks noGrp="1" noChangeArrowheads="1"/>
          </p:cNvSpPr>
          <p:nvPr>
            <p:ph type="title"/>
          </p:nvPr>
        </p:nvSpPr>
        <p:spPr bwMode="auto">
          <a:xfrm>
            <a:off x="214282" y="1000108"/>
            <a:ext cx="86868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cs typeface="Times New Roman" pitchFamily="18" charset="0"/>
              </a:rPr>
              <a:t>Example: first implementation of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(1)</a:t>
            </a:r>
          </a:p>
        </p:txBody>
      </p:sp>
      <p:sp>
        <p:nvSpPr>
          <p:cNvPr id="23557" name="Rectangle 2051"/>
          <p:cNvSpPr>
            <a:spLocks noGrp="1" noChangeArrowheads="1"/>
          </p:cNvSpPr>
          <p:nvPr>
            <p:ph idx="1"/>
          </p:nvPr>
        </p:nvSpPr>
        <p:spPr>
          <a:xfrm>
            <a:off x="142844" y="2071678"/>
            <a:ext cx="9001156" cy="3962400"/>
          </a:xfrm>
        </p:spPr>
        <p:txBody>
          <a:bodyPr/>
          <a:lstStyle/>
          <a:p>
            <a:pPr eaLnBrk="1" hangingPunct="1">
              <a:tabLst>
                <a:tab pos="762000" algn="l"/>
                <a:tab pos="1143000" algn="l"/>
                <a:tab pos="1524000" algn="l"/>
                <a:tab pos="1905000" algn="l"/>
                <a:tab pos="2286000" algn="l"/>
                <a:tab pos="2667000" algn="l"/>
              </a:tabLst>
            </a:pPr>
            <a:r>
              <a:rPr lang="en-US" sz="2400" b="1" dirty="0" smtClean="0">
                <a:cs typeface="Times New Roman" pitchFamily="18" charset="0"/>
              </a:rPr>
              <a:t>Class declaration:</a:t>
            </a:r>
          </a:p>
          <a:p>
            <a:pPr eaLnBrk="1" hangingPunct="1">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class</a:t>
            </a:r>
            <a:r>
              <a:rPr lang="en-US" sz="2200" dirty="0" smtClean="0">
                <a:latin typeface="Courier New" pitchFamily="49" charset="0"/>
                <a:cs typeface="Times New Roman" pitchFamily="18" charset="0"/>
              </a:rPr>
              <a:t> Date {</a:t>
            </a:r>
            <a:br>
              <a:rPr lang="en-US" sz="2200" dirty="0" smtClean="0">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Each </a:t>
            </a:r>
            <a:r>
              <a:rPr lang="en-US" sz="2200" dirty="0" smtClean="0">
                <a:solidFill>
                  <a:srgbClr val="006600"/>
                </a:solidFill>
                <a:latin typeface="Courier New" pitchFamily="49" charset="0"/>
                <a:cs typeface="Times New Roman" pitchFamily="18" charset="0"/>
              </a:rPr>
              <a:t>Date</a:t>
            </a:r>
            <a:r>
              <a:rPr lang="en-US" sz="2200" dirty="0" smtClean="0">
                <a:solidFill>
                  <a:srgbClr val="006600"/>
                </a:solidFill>
                <a:cs typeface="Times New Roman" pitchFamily="18" charset="0"/>
              </a:rPr>
              <a:t> value is a past, present, or future date.</a:t>
            </a:r>
            <a:endParaRPr lang="en-US" sz="2200" dirty="0" smtClean="0">
              <a:solidFill>
                <a:srgbClr val="006600"/>
              </a:solidFill>
              <a:latin typeface="Courier New" pitchFamily="49" charset="0"/>
              <a:cs typeface="Times New Roman" pitchFamily="18" charset="0"/>
            </a:endParaRPr>
          </a:p>
          <a:p>
            <a:pPr>
              <a:buNone/>
              <a:tabLst>
                <a:tab pos="762000" algn="l"/>
                <a:tab pos="1143000" algn="l"/>
                <a:tab pos="1524000" algn="l"/>
                <a:tab pos="1905000" algn="l"/>
                <a:tab pos="2286000" algn="l"/>
                <a:tab pos="2667000" algn="l"/>
              </a:tabLst>
            </a:pP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This date is represented by a year number </a:t>
            </a:r>
            <a:r>
              <a:rPr lang="en-US" sz="2200" dirty="0" smtClean="0">
                <a:solidFill>
                  <a:srgbClr val="006600"/>
                </a:solidFill>
                <a:latin typeface="Courier New" pitchFamily="49" charset="0"/>
                <a:cs typeface="Times New Roman" pitchFamily="18" charset="0"/>
              </a:rPr>
              <a:t>y</a:t>
            </a:r>
            <a:r>
              <a:rPr lang="en-US" sz="2200" dirty="0" smtClean="0">
                <a:solidFill>
                  <a:srgbClr val="006600"/>
                </a:solidFill>
                <a:cs typeface="Times New Roman" pitchFamily="18" charset="0"/>
              </a:rPr>
              <a:t>, a month  	   </a:t>
            </a:r>
            <a:br>
              <a:rPr lang="en-US" sz="2200" dirty="0" smtClean="0">
                <a:solidFill>
                  <a:srgbClr val="006600"/>
                </a:solidFill>
                <a:cs typeface="Times New Roman" pitchFamily="18" charset="0"/>
              </a:rPr>
            </a:br>
            <a:r>
              <a:rPr lang="en-US" sz="2200" dirty="0" smtClean="0">
                <a:solidFill>
                  <a:srgbClr val="006600"/>
                </a:solidFill>
                <a:cs typeface="Times New Roman" pitchFamily="18" charset="0"/>
              </a:rPr>
              <a:t>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number </a:t>
            </a:r>
            <a:r>
              <a:rPr lang="en-US" sz="2200" dirty="0" smtClean="0">
                <a:solidFill>
                  <a:srgbClr val="006600"/>
                </a:solidFill>
                <a:latin typeface="Courier New" pitchFamily="49" charset="0"/>
                <a:cs typeface="Times New Roman" pitchFamily="18" charset="0"/>
              </a:rPr>
              <a:t>m</a:t>
            </a:r>
            <a:r>
              <a:rPr lang="en-US" sz="2200" dirty="0" smtClean="0">
                <a:solidFill>
                  <a:srgbClr val="006600"/>
                </a:solidFill>
                <a:cs typeface="Times New Roman" pitchFamily="18" charset="0"/>
              </a:rPr>
              <a:t>, and a day-in-month number </a:t>
            </a:r>
            <a:r>
              <a:rPr lang="en-US" sz="2200" dirty="0" smtClean="0">
                <a:solidFill>
                  <a:srgbClr val="006600"/>
                </a:solidFill>
                <a:latin typeface="Courier New" pitchFamily="49" charset="0"/>
                <a:cs typeface="Times New Roman" pitchFamily="18" charset="0"/>
              </a:rPr>
              <a:t>d</a:t>
            </a:r>
            <a:r>
              <a:rPr lang="en-US" sz="2200" dirty="0" smtClean="0">
                <a:solidFill>
                  <a:srgbClr val="006600"/>
                </a:solidFill>
                <a:cs typeface="Times New Roman" pitchFamily="18" charset="0"/>
              </a:rPr>
              <a:t>: </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private</a:t>
            </a: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m, d;</a:t>
            </a:r>
          </a:p>
          <a:p>
            <a:pPr eaLnBrk="1" hangingPunct="1">
              <a:buFontTx/>
              <a:buNone/>
              <a:tabLst>
                <a:tab pos="762000" algn="l"/>
                <a:tab pos="1143000" algn="l"/>
                <a:tab pos="1524000" algn="l"/>
                <a:tab pos="1905000" algn="l"/>
                <a:tab pos="2286000" algn="l"/>
                <a:tab pos="2667000" algn="l"/>
              </a:tabLst>
            </a:pP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Date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m,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d) {</a:t>
            </a:r>
            <a:br>
              <a:rPr lang="en-US" sz="2200" dirty="0" smtClean="0">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Construct a date with year </a:t>
            </a:r>
            <a:r>
              <a:rPr lang="en-US" sz="2200" dirty="0" smtClean="0">
                <a:solidFill>
                  <a:srgbClr val="006600"/>
                </a:solidFill>
                <a:latin typeface="Courier New" pitchFamily="49" charset="0"/>
                <a:cs typeface="Times New Roman" pitchFamily="18" charset="0"/>
              </a:rPr>
              <a:t>y</a:t>
            </a:r>
            <a:r>
              <a:rPr lang="en-US" sz="2200" dirty="0" smtClean="0">
                <a:solidFill>
                  <a:srgbClr val="006600"/>
                </a:solidFill>
                <a:cs typeface="Times New Roman" pitchFamily="18" charset="0"/>
              </a:rPr>
              <a:t>, month </a:t>
            </a:r>
            <a:r>
              <a:rPr lang="en-US" sz="2200" dirty="0" smtClean="0">
                <a:solidFill>
                  <a:srgbClr val="006600"/>
                </a:solidFill>
                <a:latin typeface="Courier New" pitchFamily="49" charset="0"/>
                <a:cs typeface="Times New Roman" pitchFamily="18" charset="0"/>
              </a:rPr>
              <a:t>m</a:t>
            </a:r>
            <a:r>
              <a:rPr lang="en-US" sz="2200" dirty="0" smtClean="0">
                <a:solidFill>
                  <a:srgbClr val="006600"/>
                </a:solidFill>
                <a:cs typeface="Times New Roman" pitchFamily="18" charset="0"/>
              </a:rPr>
              <a:t>, and day-in-month </a:t>
            </a:r>
            <a:r>
              <a:rPr lang="en-US" sz="2200" dirty="0" smtClean="0">
                <a:solidFill>
                  <a:srgbClr val="006600"/>
                </a:solidFill>
                <a:latin typeface="Courier New" pitchFamily="49" charset="0"/>
                <a:cs typeface="Times New Roman" pitchFamily="18" charset="0"/>
              </a:rPr>
              <a:t>d</a:t>
            </a:r>
            <a:r>
              <a:rPr lang="en-US" sz="2200" dirty="0" smtClean="0">
                <a:solidFill>
                  <a:srgbClr val="006600"/>
                </a:solidFill>
                <a:cs typeface="Times New Roman" pitchFamily="18" charset="0"/>
              </a:rPr>
              <a:t>.</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p>
          <a:p>
            <a:pPr eaLnBrk="1" hangingPunct="1">
              <a:buFontTx/>
              <a:buNone/>
              <a:tabLst>
                <a:tab pos="762000" algn="l"/>
                <a:tab pos="1143000" algn="l"/>
                <a:tab pos="1524000" algn="l"/>
                <a:tab pos="1905000" algn="l"/>
                <a:tab pos="2286000" algn="l"/>
                <a:tab pos="2667000" algn="l"/>
              </a:tabLst>
            </a:pPr>
            <a:r>
              <a:rPr lang="en-US" sz="2200" b="1"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.y</a:t>
            </a:r>
            <a:r>
              <a:rPr lang="en-US" sz="2200" dirty="0" smtClean="0">
                <a:latin typeface="Courier New" pitchFamily="49" charset="0"/>
                <a:cs typeface="Times New Roman" pitchFamily="18" charset="0"/>
              </a:rPr>
              <a:t> = y;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.m</a:t>
            </a:r>
            <a:r>
              <a:rPr lang="en-US" sz="2200" dirty="0" smtClean="0">
                <a:latin typeface="Courier New" pitchFamily="49" charset="0"/>
                <a:cs typeface="Times New Roman" pitchFamily="18" charset="0"/>
              </a:rPr>
              <a:t> = m;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.d</a:t>
            </a:r>
            <a:r>
              <a:rPr lang="en-US" sz="2200" dirty="0" smtClean="0">
                <a:latin typeface="Courier New" pitchFamily="49" charset="0"/>
                <a:cs typeface="Times New Roman" pitchFamily="18" charset="0"/>
              </a:rPr>
              <a:t> = d;</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357958"/>
            <a:ext cx="457200" cy="304800"/>
          </a:xfrm>
          <a:prstGeom prst="rect">
            <a:avLst/>
          </a:prstGeom>
        </p:spPr>
        <p:txBody>
          <a:bodyPr/>
          <a:lstStyle/>
          <a:p>
            <a:pPr>
              <a:defRPr/>
            </a:pPr>
            <a:fld id="{17745347-7598-4F9C-A42D-EB2FFA6EF4E6}" type="slidenum">
              <a:rPr lang="en-AU" sz="2000"/>
              <a:pPr>
                <a:defRPr/>
              </a:pPr>
              <a:t>22</a:t>
            </a:fld>
            <a:endParaRPr lang="en-AU" sz="2000" dirty="0"/>
          </a:p>
        </p:txBody>
      </p:sp>
      <p:sp>
        <p:nvSpPr>
          <p:cNvPr id="5" name="TextBox 4"/>
          <p:cNvSpPr txBox="1"/>
          <p:nvPr/>
        </p:nvSpPr>
        <p:spPr>
          <a:xfrm>
            <a:off x="467544" y="6164143"/>
            <a:ext cx="5256584" cy="400110"/>
          </a:xfrm>
          <a:prstGeom prst="rect">
            <a:avLst/>
          </a:prstGeom>
          <a:noFill/>
          <a:ln>
            <a:solidFill>
              <a:srgbClr val="002060"/>
            </a:solidFill>
          </a:ln>
        </p:spPr>
        <p:txBody>
          <a:bodyPr wrap="square" rtlCol="0">
            <a:spAutoFit/>
          </a:bodyPr>
          <a:lstStyle/>
          <a:p>
            <a:r>
              <a:rPr lang="en-AU" sz="2000" dirty="0" smtClean="0">
                <a:solidFill>
                  <a:srgbClr val="0000FF"/>
                </a:solidFill>
              </a:rPr>
              <a:t>See notes page for details of the class declaration </a:t>
            </a:r>
            <a:endParaRPr lang="en-AU" sz="2000" dirty="0">
              <a:solidFill>
                <a:srgbClr val="0000FF"/>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bwMode="auto">
          <a:xfrm>
            <a:off x="214282" y="1071546"/>
            <a:ext cx="8763000" cy="7620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dirty="0" smtClean="0">
                <a:solidFill>
                  <a:srgbClr val="FF0000"/>
                </a:solidFill>
                <a:cs typeface="Times New Roman" pitchFamily="18" charset="0"/>
              </a:rPr>
              <a:t>Example: first implementation of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(2)</a:t>
            </a:r>
          </a:p>
        </p:txBody>
      </p:sp>
      <p:sp>
        <p:nvSpPr>
          <p:cNvPr id="24581" name="Rectangle 3"/>
          <p:cNvSpPr>
            <a:spLocks noGrp="1" noChangeArrowheads="1"/>
          </p:cNvSpPr>
          <p:nvPr>
            <p:ph idx="1"/>
          </p:nvPr>
        </p:nvSpPr>
        <p:spPr>
          <a:xfrm>
            <a:off x="500034" y="1928802"/>
            <a:ext cx="8215370" cy="4357718"/>
          </a:xfrm>
        </p:spPr>
        <p:txBody>
          <a:bodyPr/>
          <a:lstStyle/>
          <a:p>
            <a:pPr eaLnBrk="1" hangingPunct="1">
              <a:lnSpc>
                <a:spcPct val="90000"/>
              </a:lnSpc>
              <a:tabLst>
                <a:tab pos="762000" algn="l"/>
                <a:tab pos="1143000" algn="l"/>
                <a:tab pos="1524000" algn="l"/>
                <a:tab pos="1905000" algn="l"/>
                <a:tab pos="2286000" algn="l"/>
                <a:tab pos="2667000" algn="l"/>
              </a:tabLst>
            </a:pPr>
            <a:r>
              <a:rPr lang="en-US" sz="2800" b="1" dirty="0" smtClean="0">
                <a:cs typeface="Times New Roman" pitchFamily="18" charset="0"/>
              </a:rPr>
              <a:t>Class declaration </a:t>
            </a:r>
            <a:r>
              <a:rPr lang="en-US" sz="2800" b="1" i="1" dirty="0" smtClean="0">
                <a:cs typeface="Times New Roman" pitchFamily="18" charset="0"/>
              </a:rPr>
              <a:t>(continued)</a:t>
            </a:r>
            <a:r>
              <a:rPr lang="en-US" sz="2800" b="1" dirty="0" smtClean="0">
                <a:cs typeface="Times New Roman" pitchFamily="18" charset="0"/>
              </a:rPr>
              <a:t>:</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compareTo</a:t>
            </a:r>
            <a:r>
              <a:rPr lang="en-US" sz="2400" dirty="0" smtClean="0">
                <a:latin typeface="Courier New" pitchFamily="49" charset="0"/>
                <a:cs typeface="Times New Roman" pitchFamily="18" charset="0"/>
              </a:rPr>
              <a:t> (Date that) {</a:t>
            </a:r>
            <a:br>
              <a:rPr lang="en-US" sz="2400" dirty="0" smtClean="0">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 </a:t>
            </a:r>
            <a:r>
              <a:rPr lang="en-US" sz="2400" dirty="0" smtClean="0">
                <a:solidFill>
                  <a:srgbClr val="006600"/>
                </a:solidFill>
                <a:cs typeface="Times New Roman" pitchFamily="18" charset="0"/>
              </a:rPr>
              <a:t>Return –1 if this date is earlier than </a:t>
            </a:r>
            <a:r>
              <a:rPr lang="en-US" sz="2400" dirty="0" smtClean="0">
                <a:solidFill>
                  <a:srgbClr val="006600"/>
                </a:solidFill>
                <a:latin typeface="Courier New" pitchFamily="49" charset="0"/>
                <a:cs typeface="Times New Roman" pitchFamily="18" charset="0"/>
              </a:rPr>
              <a:t>that</a:t>
            </a:r>
            <a:r>
              <a:rPr lang="en-US" sz="2400" dirty="0" smtClean="0">
                <a:solidFill>
                  <a:srgbClr val="006600"/>
                </a:solidFill>
                <a:cs typeface="Times New Roman" pitchFamily="18" charset="0"/>
              </a:rPr>
              <a:t>, </a:t>
            </a:r>
            <a:r>
              <a:rPr lang="en-US" sz="2400" dirty="0" smtClean="0">
                <a:solidFill>
                  <a:srgbClr val="006600"/>
                </a:solidFill>
                <a:latin typeface="Courier New" pitchFamily="49" charset="0"/>
                <a:cs typeface="Times New Roman" pitchFamily="18" charset="0"/>
              </a:rPr>
              <a:t/>
            </a:r>
            <a:br>
              <a:rPr lang="en-US" sz="2400" dirty="0" smtClean="0">
                <a:solidFill>
                  <a:srgbClr val="006600"/>
                </a:solidFill>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 </a:t>
            </a:r>
            <a:r>
              <a:rPr lang="en-US" sz="2400" dirty="0" smtClean="0">
                <a:solidFill>
                  <a:srgbClr val="006600"/>
                </a:solidFill>
                <a:cs typeface="Times New Roman" pitchFamily="18" charset="0"/>
              </a:rPr>
              <a:t>or 0 if this date is equal to </a:t>
            </a:r>
            <a:r>
              <a:rPr lang="en-US" sz="2400" dirty="0" smtClean="0">
                <a:solidFill>
                  <a:srgbClr val="006600"/>
                </a:solidFill>
                <a:latin typeface="Courier New" pitchFamily="49" charset="0"/>
                <a:cs typeface="Times New Roman" pitchFamily="18" charset="0"/>
              </a:rPr>
              <a:t>that</a:t>
            </a:r>
            <a:r>
              <a:rPr lang="en-US" sz="2400" dirty="0" smtClean="0">
                <a:solidFill>
                  <a:srgbClr val="006600"/>
                </a:solidFill>
                <a:cs typeface="Times New Roman" pitchFamily="18" charset="0"/>
              </a:rPr>
              <a:t>, </a:t>
            </a:r>
            <a:r>
              <a:rPr lang="en-US" sz="2400" dirty="0" smtClean="0">
                <a:solidFill>
                  <a:srgbClr val="006600"/>
                </a:solidFill>
                <a:latin typeface="Courier New" pitchFamily="49" charset="0"/>
                <a:cs typeface="Times New Roman" pitchFamily="18" charset="0"/>
              </a:rPr>
              <a:t/>
            </a:r>
            <a:br>
              <a:rPr lang="en-US" sz="2400" dirty="0" smtClean="0">
                <a:solidFill>
                  <a:srgbClr val="006600"/>
                </a:solidFill>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 </a:t>
            </a:r>
            <a:r>
              <a:rPr lang="en-US" sz="2400" dirty="0" smtClean="0">
                <a:solidFill>
                  <a:srgbClr val="006600"/>
                </a:solidFill>
                <a:cs typeface="Times New Roman" pitchFamily="18" charset="0"/>
              </a:rPr>
              <a:t>or +1 if this date is later than </a:t>
            </a:r>
            <a:r>
              <a:rPr lang="en-US" sz="2400" dirty="0" smtClean="0">
                <a:solidFill>
                  <a:srgbClr val="006600"/>
                </a:solidFill>
                <a:latin typeface="Courier New" pitchFamily="49" charset="0"/>
                <a:cs typeface="Times New Roman" pitchFamily="18" charset="0"/>
              </a:rPr>
              <a:t>that</a:t>
            </a:r>
            <a:r>
              <a:rPr lang="en-US" sz="2400" dirty="0" smtClean="0">
                <a:solidFill>
                  <a:srgbClr val="006600"/>
                </a:solidFill>
                <a:cs typeface="Times New Roman" pitchFamily="18" charset="0"/>
              </a:rPr>
              <a:t>.</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.y</a:t>
            </a:r>
            <a:r>
              <a:rPr lang="en-US" sz="2400" dirty="0" smtClean="0">
                <a:latin typeface="Courier New" pitchFamily="49" charset="0"/>
                <a:cs typeface="Times New Roman" pitchFamily="18" charset="0"/>
              </a:rPr>
              <a:t> &lt; </a:t>
            </a:r>
            <a:r>
              <a:rPr lang="en-US" sz="2400" b="1" dirty="0" err="1" smtClean="0">
                <a:latin typeface="Courier New" pitchFamily="49" charset="0"/>
                <a:cs typeface="Times New Roman" pitchFamily="18" charset="0"/>
              </a:rPr>
              <a:t>that</a:t>
            </a:r>
            <a:r>
              <a:rPr lang="en-US" sz="2400" dirty="0" err="1" smtClean="0">
                <a:latin typeface="Courier New" pitchFamily="49" charset="0"/>
                <a:cs typeface="Times New Roman" pitchFamily="18" charset="0"/>
              </a:rPr>
              <a:t>.y</a:t>
            </a:r>
            <a:r>
              <a:rPr lang="en-US" sz="2400" dirty="0" smtClean="0">
                <a:latin typeface="Courier New" pitchFamily="49" charset="0"/>
                <a:cs typeface="Times New Roman" pitchFamily="18" charset="0"/>
              </a:rPr>
              <a:t> ? -1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.y</a:t>
            </a:r>
            <a:r>
              <a:rPr lang="en-US" sz="2400" dirty="0" smtClean="0">
                <a:latin typeface="Courier New" pitchFamily="49" charset="0"/>
                <a:cs typeface="Times New Roman" pitchFamily="18" charset="0"/>
              </a:rPr>
              <a:t> &gt; </a:t>
            </a:r>
            <a:r>
              <a:rPr lang="en-US" sz="2400" b="1" dirty="0" err="1" smtClean="0">
                <a:latin typeface="Courier New" pitchFamily="49" charset="0"/>
                <a:cs typeface="Times New Roman" pitchFamily="18" charset="0"/>
              </a:rPr>
              <a:t>that</a:t>
            </a:r>
            <a:r>
              <a:rPr lang="en-US" sz="2400" dirty="0" err="1" smtClean="0">
                <a:latin typeface="Courier New" pitchFamily="49" charset="0"/>
                <a:cs typeface="Times New Roman" pitchFamily="18" charset="0"/>
              </a:rPr>
              <a:t>.y</a:t>
            </a:r>
            <a:r>
              <a:rPr lang="en-US" sz="2400" dirty="0" smtClean="0">
                <a:latin typeface="Courier New" pitchFamily="49" charset="0"/>
                <a:cs typeface="Times New Roman" pitchFamily="18" charset="0"/>
              </a:rPr>
              <a:t> ? +1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.m</a:t>
            </a:r>
            <a:r>
              <a:rPr lang="en-US" sz="2400" dirty="0" smtClean="0">
                <a:latin typeface="Courier New" pitchFamily="49" charset="0"/>
                <a:cs typeface="Times New Roman" pitchFamily="18" charset="0"/>
              </a:rPr>
              <a:t> &lt; </a:t>
            </a:r>
            <a:r>
              <a:rPr lang="en-US" sz="2400" b="1" dirty="0" err="1" smtClean="0">
                <a:latin typeface="Courier New" pitchFamily="49" charset="0"/>
                <a:cs typeface="Times New Roman" pitchFamily="18" charset="0"/>
              </a:rPr>
              <a:t>that</a:t>
            </a:r>
            <a:r>
              <a:rPr lang="en-US" sz="2400" dirty="0" err="1" smtClean="0">
                <a:latin typeface="Courier New" pitchFamily="49" charset="0"/>
                <a:cs typeface="Times New Roman" pitchFamily="18" charset="0"/>
              </a:rPr>
              <a:t>.m</a:t>
            </a:r>
            <a:r>
              <a:rPr lang="en-US" sz="2400" dirty="0" smtClean="0">
                <a:latin typeface="Courier New" pitchFamily="49" charset="0"/>
                <a:cs typeface="Times New Roman" pitchFamily="18" charset="0"/>
              </a:rPr>
              <a:t> ? -1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.m</a:t>
            </a:r>
            <a:r>
              <a:rPr lang="en-US" sz="2400" dirty="0" smtClean="0">
                <a:latin typeface="Courier New" pitchFamily="49" charset="0"/>
                <a:cs typeface="Times New Roman" pitchFamily="18" charset="0"/>
              </a:rPr>
              <a:t> &gt; </a:t>
            </a:r>
            <a:r>
              <a:rPr lang="en-US" sz="2400" b="1" dirty="0" err="1" smtClean="0">
                <a:latin typeface="Courier New" pitchFamily="49" charset="0"/>
                <a:cs typeface="Times New Roman" pitchFamily="18" charset="0"/>
              </a:rPr>
              <a:t>that</a:t>
            </a:r>
            <a:r>
              <a:rPr lang="en-US" sz="2400" dirty="0" err="1" smtClean="0">
                <a:latin typeface="Courier New" pitchFamily="49" charset="0"/>
                <a:cs typeface="Times New Roman" pitchFamily="18" charset="0"/>
              </a:rPr>
              <a:t>.m</a:t>
            </a:r>
            <a:r>
              <a:rPr lang="en-US" sz="2400" dirty="0" smtClean="0">
                <a:latin typeface="Courier New" pitchFamily="49" charset="0"/>
                <a:cs typeface="Times New Roman" pitchFamily="18" charset="0"/>
              </a:rPr>
              <a:t> ? +1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.d</a:t>
            </a:r>
            <a:r>
              <a:rPr lang="en-US" sz="2400" dirty="0" smtClean="0">
                <a:latin typeface="Courier New" pitchFamily="49" charset="0"/>
                <a:cs typeface="Times New Roman" pitchFamily="18" charset="0"/>
              </a:rPr>
              <a:t> &lt; </a:t>
            </a:r>
            <a:r>
              <a:rPr lang="en-US" sz="2400" b="1" dirty="0" err="1" smtClean="0">
                <a:latin typeface="Courier New" pitchFamily="49" charset="0"/>
                <a:cs typeface="Times New Roman" pitchFamily="18" charset="0"/>
              </a:rPr>
              <a:t>that</a:t>
            </a:r>
            <a:r>
              <a:rPr lang="en-US" sz="2400" dirty="0" err="1" smtClean="0">
                <a:latin typeface="Courier New" pitchFamily="49" charset="0"/>
                <a:cs typeface="Times New Roman" pitchFamily="18" charset="0"/>
              </a:rPr>
              <a:t>.d</a:t>
            </a:r>
            <a:r>
              <a:rPr lang="en-US" sz="2400" dirty="0" smtClean="0">
                <a:latin typeface="Courier New" pitchFamily="49" charset="0"/>
                <a:cs typeface="Times New Roman" pitchFamily="18" charset="0"/>
              </a:rPr>
              <a:t> ? -1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.d</a:t>
            </a:r>
            <a:r>
              <a:rPr lang="en-US" sz="2400" dirty="0" smtClean="0">
                <a:latin typeface="Courier New" pitchFamily="49" charset="0"/>
                <a:cs typeface="Times New Roman" pitchFamily="18" charset="0"/>
              </a:rPr>
              <a:t> &gt; </a:t>
            </a:r>
            <a:r>
              <a:rPr lang="en-US" sz="2400" b="1" dirty="0" err="1" smtClean="0">
                <a:latin typeface="Courier New" pitchFamily="49" charset="0"/>
                <a:cs typeface="Times New Roman" pitchFamily="18" charset="0"/>
              </a:rPr>
              <a:t>that</a:t>
            </a:r>
            <a:r>
              <a:rPr lang="en-US" sz="2400" dirty="0" err="1" smtClean="0">
                <a:latin typeface="Courier New" pitchFamily="49" charset="0"/>
                <a:cs typeface="Times New Roman" pitchFamily="18" charset="0"/>
              </a:rPr>
              <a:t>.d</a:t>
            </a:r>
            <a:r>
              <a:rPr lang="en-US" sz="2400" dirty="0" smtClean="0">
                <a:latin typeface="Courier New" pitchFamily="49" charset="0"/>
                <a:cs typeface="Times New Roman" pitchFamily="18" charset="0"/>
              </a:rPr>
              <a:t> ? +1 : 0);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576C299-FE0B-4E3F-8E5F-0C6F83ACE333}" type="slidenum">
              <a:rPr lang="en-AU" sz="2000"/>
              <a:pPr>
                <a:defRPr/>
              </a:pPr>
              <a:t>23</a:t>
            </a:fld>
            <a:endParaRPr lang="en-AU" sz="2000" dirty="0"/>
          </a:p>
        </p:txBody>
      </p:sp>
    </p:spTree>
  </p:cSld>
  <p:clrMapOvr>
    <a:masterClrMapping/>
  </p:clrMapOvr>
  <p:transition>
    <p:cover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bwMode="auto">
          <a:xfrm>
            <a:off x="381000" y="1000108"/>
            <a:ext cx="8763000" cy="6096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dirty="0" smtClean="0">
                <a:solidFill>
                  <a:srgbClr val="FF0000"/>
                </a:solidFill>
                <a:cs typeface="Times New Roman" pitchFamily="18" charset="0"/>
              </a:rPr>
              <a:t>Example: first implementation of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(3)</a:t>
            </a:r>
          </a:p>
        </p:txBody>
      </p:sp>
      <p:sp>
        <p:nvSpPr>
          <p:cNvPr id="25605" name="Rectangle 3"/>
          <p:cNvSpPr>
            <a:spLocks noGrp="1" noChangeArrowheads="1"/>
          </p:cNvSpPr>
          <p:nvPr>
            <p:ph idx="1"/>
          </p:nvPr>
        </p:nvSpPr>
        <p:spPr>
          <a:xfrm>
            <a:off x="357158" y="1928802"/>
            <a:ext cx="8382000" cy="4286280"/>
          </a:xfrm>
        </p:spPr>
        <p:txBody>
          <a:bodyPr/>
          <a:lstStyle/>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Class declaration </a:t>
            </a:r>
            <a:r>
              <a:rPr lang="en-US" sz="2800" i="1" dirty="0" smtClean="0">
                <a:cs typeface="Times New Roman" pitchFamily="18" charset="0"/>
              </a:rPr>
              <a:t>(continued)</a:t>
            </a:r>
            <a:r>
              <a:rPr lang="en-US" sz="2800" dirty="0" smtClean="0">
                <a:cs typeface="Times New Roman" pitchFamily="18" charset="0"/>
              </a:rPr>
              <a:t>:</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String </a:t>
            </a:r>
            <a:r>
              <a:rPr lang="en-US" sz="2400" dirty="0" err="1" smtClean="0">
                <a:latin typeface="Courier New" pitchFamily="49" charset="0"/>
                <a:cs typeface="Times New Roman" pitchFamily="18" charset="0"/>
              </a:rPr>
              <a:t>toString</a:t>
            </a:r>
            <a:r>
              <a:rPr lang="en-US" sz="2400" dirty="0" smtClean="0">
                <a:latin typeface="Courier New" pitchFamily="49" charset="0"/>
                <a:cs typeface="Times New Roman" pitchFamily="18" charset="0"/>
              </a:rPr>
              <a:t> () {</a:t>
            </a:r>
            <a:br>
              <a:rPr lang="en-US" sz="2400" dirty="0" smtClean="0">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 </a:t>
            </a:r>
            <a:r>
              <a:rPr lang="en-US" sz="2400" dirty="0" smtClean="0">
                <a:solidFill>
                  <a:srgbClr val="006600"/>
                </a:solidFill>
                <a:cs typeface="Times New Roman" pitchFamily="18" charset="0"/>
              </a:rPr>
              <a:t>Return this date rendered in ISO format.</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.y</a:t>
            </a:r>
            <a:r>
              <a:rPr lang="en-US" sz="2400" dirty="0" smtClean="0">
                <a:latin typeface="Courier New" pitchFamily="49" charset="0"/>
                <a:cs typeface="Times New Roman" pitchFamily="18" charset="0"/>
              </a:rPr>
              <a:t> + '-' +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.m</a:t>
            </a:r>
            <a:r>
              <a:rPr lang="en-US" sz="2400" dirty="0" smtClean="0">
                <a:latin typeface="Courier New" pitchFamily="49" charset="0"/>
                <a:cs typeface="Times New Roman" pitchFamily="18" charset="0"/>
              </a:rPr>
              <a:t> +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.d</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void</a:t>
            </a:r>
            <a:r>
              <a:rPr lang="en-US" sz="2400" dirty="0" smtClean="0">
                <a:latin typeface="Courier New" pitchFamily="49" charset="0"/>
                <a:cs typeface="Times New Roman" pitchFamily="18" charset="0"/>
              </a:rPr>
              <a:t> advance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n)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smtClean="0">
                <a:solidFill>
                  <a:srgbClr val="006600"/>
                </a:solidFill>
                <a:latin typeface="Courier New" pitchFamily="49" charset="0"/>
                <a:cs typeface="Times New Roman" pitchFamily="18" charset="0"/>
              </a:rPr>
              <a:t>// </a:t>
            </a:r>
            <a:r>
              <a:rPr lang="en-US" sz="2400" dirty="0" smtClean="0">
                <a:solidFill>
                  <a:srgbClr val="006600"/>
                </a:solidFill>
                <a:cs typeface="Times New Roman" pitchFamily="18" charset="0"/>
              </a:rPr>
              <a:t>Advance this date by </a:t>
            </a:r>
            <a:r>
              <a:rPr lang="en-US" sz="2400" dirty="0" smtClean="0">
                <a:solidFill>
                  <a:srgbClr val="006600"/>
                </a:solidFill>
                <a:latin typeface="Courier New" pitchFamily="49" charset="0"/>
                <a:cs typeface="Times New Roman" pitchFamily="18" charset="0"/>
              </a:rPr>
              <a:t>n</a:t>
            </a:r>
            <a:r>
              <a:rPr lang="en-US" sz="2400" dirty="0" smtClean="0">
                <a:solidFill>
                  <a:srgbClr val="006600"/>
                </a:solidFill>
                <a:cs typeface="Times New Roman" pitchFamily="18" charset="0"/>
              </a:rPr>
              <a:t> days (where </a:t>
            </a:r>
            <a:r>
              <a:rPr lang="en-US" sz="2400" dirty="0" smtClean="0">
                <a:solidFill>
                  <a:srgbClr val="006600"/>
                </a:solidFill>
                <a:latin typeface="Courier New" pitchFamily="49" charset="0"/>
                <a:cs typeface="Times New Roman" pitchFamily="18" charset="0"/>
              </a:rPr>
              <a:t>n</a:t>
            </a:r>
            <a:r>
              <a:rPr lang="en-US" sz="2400" dirty="0" smtClean="0">
                <a:solidFill>
                  <a:srgbClr val="006600"/>
                </a:solidFill>
                <a:cs typeface="Times New Roman" pitchFamily="18" charset="0"/>
              </a:rPr>
              <a:t> ≥ 0).</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p>
        </p:txBody>
      </p:sp>
      <p:sp>
        <p:nvSpPr>
          <p:cNvPr id="7"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D6F86C0-3727-4321-A148-B30FDD502A0E}" type="slidenum">
              <a:rPr lang="en-AU" sz="2000"/>
              <a:pPr>
                <a:defRPr/>
              </a:pPr>
              <a:t>24</a:t>
            </a:fld>
            <a:endParaRPr lang="en-AU" sz="2000" dirty="0"/>
          </a:p>
        </p:txBody>
      </p:sp>
      <p:sp>
        <p:nvSpPr>
          <p:cNvPr id="25606" name="AutoShape 5"/>
          <p:cNvSpPr>
            <a:spLocks noChangeArrowheads="1"/>
          </p:cNvSpPr>
          <p:nvPr/>
        </p:nvSpPr>
        <p:spPr bwMode="auto">
          <a:xfrm>
            <a:off x="3635896" y="5500688"/>
            <a:ext cx="4680520" cy="647700"/>
          </a:xfrm>
          <a:prstGeom prst="wedgeRectCallout">
            <a:avLst>
              <a:gd name="adj1" fmla="val -89026"/>
              <a:gd name="adj2" fmla="val -102042"/>
            </a:avLst>
          </a:prstGeom>
          <a:noFill/>
          <a:ln w="9525">
            <a:solidFill>
              <a:srgbClr val="0000CC"/>
            </a:solidFill>
            <a:miter lim="800000"/>
            <a:headEnd/>
            <a:tailEnd/>
          </a:ln>
        </p:spPr>
        <p:txBody>
          <a:bodyPr lIns="36000" tIns="0" rIns="36000" bIns="0"/>
          <a:lstStyle/>
          <a:p>
            <a:pPr eaLnBrk="0" hangingPunct="0"/>
            <a:r>
              <a:rPr lang="en-GB" sz="2000" dirty="0">
                <a:solidFill>
                  <a:srgbClr val="0000CC"/>
                </a:solidFill>
              </a:rPr>
              <a:t>Complicated, see </a:t>
            </a:r>
            <a:r>
              <a:rPr lang="en-GB" sz="2000" dirty="0" smtClean="0">
                <a:solidFill>
                  <a:srgbClr val="0000CC"/>
                </a:solidFill>
              </a:rPr>
              <a:t>Java Collections, page 101</a:t>
            </a:r>
            <a:r>
              <a:rPr lang="en-GB" sz="2000" dirty="0">
                <a:solidFill>
                  <a:srgbClr val="0000CC"/>
                </a:solidFill>
              </a:rPr>
              <a:t> </a:t>
            </a:r>
            <a:r>
              <a:rPr lang="en-GB" sz="2000" dirty="0" smtClean="0">
                <a:solidFill>
                  <a:srgbClr val="0000CC"/>
                </a:solidFill>
              </a:rPr>
              <a:t>(or Notes page of slide No. 22)</a:t>
            </a:r>
            <a:endParaRPr lang="en-GB" sz="2000" dirty="0">
              <a:solidFill>
                <a:srgbClr val="0000CC"/>
              </a:solidFill>
              <a:cs typeface="Times New Roman" pitchFamily="18" charset="0"/>
            </a:endParaRPr>
          </a:p>
        </p:txBody>
      </p:sp>
    </p:spTree>
  </p:cSld>
  <p:clrMapOvr>
    <a:masterClrMapping/>
  </p:clrMapOvr>
  <p:transition>
    <p:cover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bwMode="auto">
          <a:xfrm>
            <a:off x="304800" y="1071546"/>
            <a:ext cx="8839200" cy="609600"/>
          </a:xfrm>
          <a:noFill/>
          <a:ln>
            <a:miter lim="800000"/>
            <a:headEnd/>
            <a:tailEnd/>
          </a:ln>
        </p:spPr>
        <p:txBody>
          <a:bodyPr vert="horz" wrap="square" lIns="91440" tIns="45720" rIns="91440" bIns="45720" numCol="1" anchor="t" anchorCtr="0" compatLnSpc="1">
            <a:prstTxWarp prst="textNoShape">
              <a:avLst/>
            </a:prstTxWarp>
          </a:bodyPr>
          <a:lstStyle/>
          <a:p>
            <a:r>
              <a:rPr lang="en-US" sz="3600" dirty="0" smtClean="0">
                <a:solidFill>
                  <a:srgbClr val="FF0000"/>
                </a:solidFill>
                <a:cs typeface="Times New Roman" pitchFamily="18" charset="0"/>
              </a:rPr>
              <a:t>Example: second implementation of </a:t>
            </a:r>
            <a:r>
              <a:rPr lang="en-US" sz="3600" b="1" dirty="0" smtClean="0">
                <a:solidFill>
                  <a:srgbClr val="FFFF00"/>
                </a:solidFill>
                <a:cs typeface="Times New Roman" pitchFamily="18" charset="0"/>
              </a:rPr>
              <a:t>Date</a:t>
            </a:r>
            <a:r>
              <a:rPr lang="en-US" sz="3600" dirty="0" smtClean="0">
                <a:solidFill>
                  <a:srgbClr val="FF0000"/>
                </a:solidFill>
                <a:cs typeface="Times New Roman" pitchFamily="18" charset="0"/>
              </a:rPr>
              <a:t> ADT (1)</a:t>
            </a:r>
          </a:p>
        </p:txBody>
      </p:sp>
      <p:sp>
        <p:nvSpPr>
          <p:cNvPr id="26629" name="Rectangle 3"/>
          <p:cNvSpPr>
            <a:spLocks noGrp="1" noChangeArrowheads="1"/>
          </p:cNvSpPr>
          <p:nvPr>
            <p:ph idx="1"/>
          </p:nvPr>
        </p:nvSpPr>
        <p:spPr>
          <a:xfrm>
            <a:off x="214282" y="2000240"/>
            <a:ext cx="8929718" cy="4429156"/>
          </a:xfrm>
        </p:spPr>
        <p:txBody>
          <a:bodyPr/>
          <a:lstStyle/>
          <a:p>
            <a:pPr eaLnBrk="1" hangingPunct="1">
              <a:lnSpc>
                <a:spcPct val="90000"/>
              </a:lnSpc>
              <a:tabLst>
                <a:tab pos="762000" algn="l"/>
                <a:tab pos="1143000" algn="l"/>
                <a:tab pos="1524000" algn="l"/>
                <a:tab pos="1905000" algn="l"/>
                <a:tab pos="2286000" algn="l"/>
                <a:tab pos="2667000" algn="l"/>
              </a:tabLst>
            </a:pPr>
            <a:r>
              <a:rPr lang="en-US" sz="2400" b="1" dirty="0" smtClean="0">
                <a:cs typeface="Times New Roman" pitchFamily="18" charset="0"/>
              </a:rPr>
              <a:t>Class declaration:</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class</a:t>
            </a:r>
            <a:r>
              <a:rPr lang="en-US" sz="2200" dirty="0" smtClean="0">
                <a:latin typeface="Courier New" pitchFamily="49" charset="0"/>
                <a:cs typeface="Times New Roman" pitchFamily="18" charset="0"/>
              </a:rPr>
              <a:t> Date {</a:t>
            </a:r>
            <a:br>
              <a:rPr lang="en-US" sz="2200" dirty="0" smtClean="0">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Each </a:t>
            </a:r>
            <a:r>
              <a:rPr lang="en-US" sz="2200" dirty="0" smtClean="0">
                <a:solidFill>
                  <a:srgbClr val="006600"/>
                </a:solidFill>
                <a:latin typeface="Courier New" pitchFamily="49" charset="0"/>
                <a:cs typeface="Times New Roman" pitchFamily="18" charset="0"/>
              </a:rPr>
              <a:t>Date</a:t>
            </a:r>
            <a:r>
              <a:rPr lang="en-US" sz="2200" dirty="0" smtClean="0">
                <a:solidFill>
                  <a:srgbClr val="006600"/>
                </a:solidFill>
                <a:cs typeface="Times New Roman" pitchFamily="18" charset="0"/>
              </a:rPr>
              <a:t> value is a past, present, or future date.</a:t>
            </a:r>
            <a:endParaRPr lang="en-US" sz="2200" dirty="0" smtClean="0">
              <a:solidFill>
                <a:srgbClr val="006600"/>
              </a:solidFill>
              <a:latin typeface="Courier New" pitchFamily="49" charset="0"/>
              <a:cs typeface="Times New Roman" pitchFamily="18" charset="0"/>
            </a:endParaRPr>
          </a:p>
          <a:p>
            <a:pPr eaLnBrk="1" hangingPunct="1">
              <a:lnSpc>
                <a:spcPct val="90000"/>
              </a:lnSpc>
              <a:buFontTx/>
              <a:buNone/>
              <a:tabLst>
                <a:tab pos="762000" algn="l"/>
                <a:tab pos="1143000" algn="l"/>
                <a:tab pos="1524000" algn="l"/>
                <a:tab pos="1905000" algn="l"/>
                <a:tab pos="2286000" algn="l"/>
                <a:tab pos="2667000" algn="l"/>
              </a:tabLst>
            </a:pP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This date is represented by a day-in-epoch number </a:t>
            </a:r>
            <a:r>
              <a:rPr lang="en-US" sz="2200" dirty="0" smtClean="0">
                <a:solidFill>
                  <a:srgbClr val="006600"/>
                </a:solidFill>
                <a:latin typeface="Courier New" pitchFamily="49" charset="0"/>
                <a:cs typeface="Times New Roman" pitchFamily="18" charset="0"/>
              </a:rPr>
              <a:t>e</a:t>
            </a:r>
            <a:r>
              <a:rPr lang="en-US" sz="2200" dirty="0" smtClean="0">
                <a:solidFill>
                  <a:srgbClr val="006600"/>
                </a:solidFill>
                <a:cs typeface="Times New Roman" pitchFamily="18" charset="0"/>
              </a:rPr>
              <a:t> </a:t>
            </a:r>
            <a:r>
              <a:rPr lang="en-US" sz="2200" dirty="0" smtClean="0">
                <a:solidFill>
                  <a:srgbClr val="006600"/>
                </a:solidFill>
                <a:latin typeface="Courier New" pitchFamily="49" charset="0"/>
                <a:cs typeface="Times New Roman" pitchFamily="18" charset="0"/>
              </a:rPr>
              <a:t/>
            </a:r>
            <a:br>
              <a:rPr lang="en-US" sz="2200" dirty="0" smtClean="0">
                <a:solidFill>
                  <a:srgbClr val="006600"/>
                </a:solidFill>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(where 0 represents 1 January 2000, negative for earlier </a:t>
            </a:r>
            <a:br>
              <a:rPr lang="en-US" sz="2200" dirty="0" smtClean="0">
                <a:solidFill>
                  <a:srgbClr val="006600"/>
                </a:solidFill>
                <a:cs typeface="Times New Roman" pitchFamily="18" charset="0"/>
              </a:rPr>
            </a:br>
            <a:r>
              <a:rPr lang="en-US" sz="2200" dirty="0" smtClean="0">
                <a:solidFill>
                  <a:srgbClr val="006600"/>
                </a:solidFill>
                <a:cs typeface="Times New Roman" pitchFamily="18" charset="0"/>
              </a:rPr>
              <a:t>      / /   dates, and positive for later date):</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private</a:t>
            </a: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e;</a:t>
            </a:r>
          </a:p>
          <a:p>
            <a:pPr eaLnBrk="1" hangingPunct="1">
              <a:lnSpc>
                <a:spcPct val="90000"/>
              </a:lnSpc>
              <a:buFontTx/>
              <a:buNone/>
              <a:tabLst>
                <a:tab pos="762000" algn="l"/>
                <a:tab pos="1143000" algn="l"/>
                <a:tab pos="1524000" algn="l"/>
                <a:tab pos="1905000" algn="l"/>
                <a:tab pos="2286000" algn="l"/>
                <a:tab pos="2667000" algn="l"/>
              </a:tabLst>
            </a:pP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Date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m,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d)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Construct a date with year </a:t>
            </a:r>
            <a:r>
              <a:rPr lang="en-US" sz="2200" dirty="0" smtClean="0">
                <a:solidFill>
                  <a:srgbClr val="006600"/>
                </a:solidFill>
                <a:latin typeface="Courier New" pitchFamily="49" charset="0"/>
                <a:cs typeface="Times New Roman" pitchFamily="18" charset="0"/>
              </a:rPr>
              <a:t>y</a:t>
            </a:r>
            <a:r>
              <a:rPr lang="en-US" sz="2200" dirty="0" smtClean="0">
                <a:solidFill>
                  <a:srgbClr val="006600"/>
                </a:solidFill>
                <a:cs typeface="Times New Roman" pitchFamily="18" charset="0"/>
              </a:rPr>
              <a:t>, month </a:t>
            </a:r>
            <a:r>
              <a:rPr lang="en-US" sz="2200" dirty="0" smtClean="0">
                <a:solidFill>
                  <a:srgbClr val="006600"/>
                </a:solidFill>
                <a:latin typeface="Courier New" pitchFamily="49" charset="0"/>
                <a:cs typeface="Times New Roman" pitchFamily="18" charset="0"/>
              </a:rPr>
              <a:t>m</a:t>
            </a:r>
            <a:r>
              <a:rPr lang="en-US" sz="2200" dirty="0" smtClean="0">
                <a:solidFill>
                  <a:srgbClr val="006600"/>
                </a:solidFill>
                <a:cs typeface="Times New Roman" pitchFamily="18" charset="0"/>
              </a:rPr>
              <a:t>, and day-in-month </a:t>
            </a:r>
            <a:r>
              <a:rPr lang="en-US" sz="2200" dirty="0" smtClean="0">
                <a:solidFill>
                  <a:srgbClr val="006600"/>
                </a:solidFill>
                <a:latin typeface="Courier New" pitchFamily="49" charset="0"/>
                <a:cs typeface="Times New Roman" pitchFamily="18" charset="0"/>
              </a:rPr>
              <a:t>d</a:t>
            </a:r>
            <a:r>
              <a:rPr lang="en-US" sz="2200" dirty="0" smtClean="0">
                <a:solidFill>
                  <a:srgbClr val="006600"/>
                </a:solidFill>
                <a:cs typeface="Times New Roman" pitchFamily="18" charset="0"/>
              </a:rPr>
              <a:t>.</a:t>
            </a:r>
            <a:r>
              <a:rPr lang="en-US" sz="2200" dirty="0" smtClean="0">
                <a:solidFill>
                  <a:srgbClr val="006600"/>
                </a:solidFill>
                <a:latin typeface="Courier New" pitchFamily="49" charset="0"/>
                <a:cs typeface="Times New Roman" pitchFamily="18" charset="0"/>
              </a:rPr>
              <a:t/>
            </a:r>
            <a:br>
              <a:rPr lang="en-US" sz="2200" dirty="0" smtClean="0">
                <a:solidFill>
                  <a:srgbClr val="006600"/>
                </a:solidFill>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smtClean="0">
                <a:latin typeface="Times New Roman" pitchFamily="18" charset="0"/>
                <a:cs typeface="Times New Roman" pitchFamily="18" charset="0"/>
              </a:rPr>
              <a:t>…</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.e</a:t>
            </a:r>
            <a:r>
              <a:rPr lang="en-US" sz="2200" dirty="0" smtClean="0">
                <a:latin typeface="Courier New" pitchFamily="49" charset="0"/>
                <a:cs typeface="Times New Roman" pitchFamily="18" charset="0"/>
              </a:rPr>
              <a:t> = e;</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p:txBody>
      </p:sp>
      <p:sp>
        <p:nvSpPr>
          <p:cNvPr id="7"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9CA775F1-1FEB-4874-A2C7-F72FCE2C034A}" type="slidenum">
              <a:rPr lang="en-AU" sz="2000"/>
              <a:pPr>
                <a:defRPr/>
              </a:pPr>
              <a:t>25</a:t>
            </a:fld>
            <a:endParaRPr lang="en-AU" sz="2000" dirty="0"/>
          </a:p>
        </p:txBody>
      </p:sp>
      <p:sp>
        <p:nvSpPr>
          <p:cNvPr id="26630" name="AutoShape 5"/>
          <p:cNvSpPr>
            <a:spLocks noChangeArrowheads="1"/>
          </p:cNvSpPr>
          <p:nvPr/>
        </p:nvSpPr>
        <p:spPr bwMode="auto">
          <a:xfrm>
            <a:off x="4427984" y="5085184"/>
            <a:ext cx="4608512" cy="1000125"/>
          </a:xfrm>
          <a:prstGeom prst="wedgeRectCallout">
            <a:avLst>
              <a:gd name="adj1" fmla="val -104811"/>
              <a:gd name="adj2" fmla="val -38765"/>
            </a:avLst>
          </a:prstGeom>
          <a:noFill/>
          <a:ln w="9525">
            <a:solidFill>
              <a:srgbClr val="0000CC"/>
            </a:solidFill>
            <a:miter lim="800000"/>
            <a:headEnd/>
            <a:tailEnd/>
          </a:ln>
        </p:spPr>
        <p:txBody>
          <a:bodyPr lIns="36000" tIns="0" rIns="36000" bIns="0"/>
          <a:lstStyle/>
          <a:p>
            <a:pPr eaLnBrk="0" hangingPunct="0"/>
            <a:r>
              <a:rPr lang="en-GB" sz="2000" dirty="0">
                <a:solidFill>
                  <a:srgbClr val="0000CC"/>
                </a:solidFill>
              </a:rPr>
              <a:t>Complicated, see </a:t>
            </a:r>
            <a:r>
              <a:rPr lang="en-GB" sz="2000" dirty="0" smtClean="0">
                <a:solidFill>
                  <a:srgbClr val="0000CC"/>
                </a:solidFill>
              </a:rPr>
              <a:t>Notes page for details (or Java Collections,  p109) – It tests </a:t>
            </a:r>
            <a:r>
              <a:rPr lang="en-GB" sz="2000" dirty="0">
                <a:solidFill>
                  <a:srgbClr val="0000CC"/>
                </a:solidFill>
              </a:rPr>
              <a:t>if </a:t>
            </a:r>
            <a:r>
              <a:rPr lang="en-GB" sz="2000" dirty="0" smtClean="0">
                <a:solidFill>
                  <a:srgbClr val="0000CC"/>
                </a:solidFill>
              </a:rPr>
              <a:t> y-m-d </a:t>
            </a:r>
            <a:r>
              <a:rPr lang="en-GB" sz="2000" dirty="0">
                <a:solidFill>
                  <a:srgbClr val="0000CC"/>
                </a:solidFill>
              </a:rPr>
              <a:t>is a proper date, and then calculate e</a:t>
            </a:r>
          </a:p>
          <a:p>
            <a:pPr eaLnBrk="0" hangingPunct="0"/>
            <a:endParaRPr lang="en-GB" sz="2000" dirty="0">
              <a:solidFill>
                <a:srgbClr val="0000CC"/>
              </a:solidFill>
              <a:cs typeface="Times New Roman" pitchFamily="18" charset="0"/>
            </a:endParaRPr>
          </a:p>
        </p:txBody>
      </p:sp>
    </p:spTree>
  </p:cSld>
  <p:clrMapOvr>
    <a:masterClrMapping/>
  </p:clrMapOvr>
  <p:transition>
    <p:cover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bwMode="auto">
          <a:xfrm>
            <a:off x="304800" y="1000108"/>
            <a:ext cx="8839200" cy="6096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second implementation of </a:t>
            </a:r>
            <a:r>
              <a:rPr lang="en-US" sz="3600" b="1" dirty="0" smtClean="0">
                <a:solidFill>
                  <a:srgbClr val="FFFF00"/>
                </a:solidFill>
                <a:cs typeface="Times New Roman" pitchFamily="18" charset="0"/>
              </a:rPr>
              <a:t>Date</a:t>
            </a:r>
            <a:r>
              <a:rPr lang="en-US" sz="3600" dirty="0" smtClean="0">
                <a:solidFill>
                  <a:srgbClr val="FF0000"/>
                </a:solidFill>
                <a:cs typeface="Times New Roman" pitchFamily="18" charset="0"/>
              </a:rPr>
              <a:t> ADT (2)</a:t>
            </a:r>
          </a:p>
        </p:txBody>
      </p:sp>
      <p:sp>
        <p:nvSpPr>
          <p:cNvPr id="27653" name="Rectangle 3"/>
          <p:cNvSpPr>
            <a:spLocks noGrp="1" noChangeArrowheads="1"/>
          </p:cNvSpPr>
          <p:nvPr>
            <p:ph idx="1"/>
          </p:nvPr>
        </p:nvSpPr>
        <p:spPr>
          <a:xfrm>
            <a:off x="228600" y="2362200"/>
            <a:ext cx="8610600" cy="3886200"/>
          </a:xfrm>
        </p:spPr>
        <p:txBody>
          <a:bodyPr/>
          <a:lstStyle/>
          <a:p>
            <a:pPr eaLnBrk="1" hangingPunct="1">
              <a:tabLst>
                <a:tab pos="762000" algn="l"/>
                <a:tab pos="1143000" algn="l"/>
                <a:tab pos="1524000" algn="l"/>
                <a:tab pos="1905000" algn="l"/>
                <a:tab pos="2286000" algn="l"/>
                <a:tab pos="2667000" algn="l"/>
              </a:tabLst>
            </a:pPr>
            <a:r>
              <a:rPr lang="en-US" dirty="0" smtClean="0">
                <a:cs typeface="Times New Roman" pitchFamily="18" charset="0"/>
              </a:rPr>
              <a:t>Class declaration </a:t>
            </a:r>
            <a:r>
              <a:rPr lang="en-US" i="1" dirty="0" smtClean="0">
                <a:cs typeface="Times New Roman" pitchFamily="18" charset="0"/>
              </a:rPr>
              <a:t>(continued)</a:t>
            </a:r>
            <a:r>
              <a:rPr lang="en-US" dirty="0" smtClean="0">
                <a:cs typeface="Times New Roman" pitchFamily="18" charset="0"/>
              </a:rPr>
              <a:t>:</a:t>
            </a:r>
          </a:p>
          <a:p>
            <a:pPr eaLnBrk="1" hangingPunct="1">
              <a:buFontTx/>
              <a:buNone/>
              <a:tabLst>
                <a:tab pos="762000" algn="l"/>
                <a:tab pos="1143000" algn="l"/>
                <a:tab pos="1524000" algn="l"/>
                <a:tab pos="1905000" algn="l"/>
                <a:tab pos="2286000" algn="l"/>
                <a:tab pos="2667000" algn="l"/>
              </a:tabLst>
            </a:pPr>
            <a:r>
              <a:rPr lang="en-US" sz="2800" dirty="0" smtClean="0">
                <a:latin typeface="Courier New" pitchFamily="49" charset="0"/>
                <a:cs typeface="Times New Roman" pitchFamily="18" charset="0"/>
              </a:rPr>
              <a:t>		</a:t>
            </a:r>
            <a:r>
              <a:rPr lang="en-US" sz="2800" b="1" dirty="0" smtClean="0">
                <a:latin typeface="Courier New" pitchFamily="49" charset="0"/>
                <a:cs typeface="Times New Roman" pitchFamily="18" charset="0"/>
              </a:rPr>
              <a:t>public</a:t>
            </a:r>
            <a:r>
              <a:rPr lang="en-US" sz="2800" dirty="0" smtClean="0">
                <a:latin typeface="Courier New" pitchFamily="49" charset="0"/>
                <a:cs typeface="Times New Roman" pitchFamily="18" charset="0"/>
              </a:rPr>
              <a:t> </a:t>
            </a:r>
            <a:r>
              <a:rPr lang="en-US" sz="2800" b="1" dirty="0" err="1" smtClean="0">
                <a:latin typeface="Courier New" pitchFamily="49" charset="0"/>
                <a:cs typeface="Times New Roman" pitchFamily="18" charset="0"/>
              </a:rPr>
              <a:t>int</a:t>
            </a:r>
            <a:r>
              <a:rPr lang="en-US" sz="2800" dirty="0" smtClean="0">
                <a:latin typeface="Courier New" pitchFamily="49" charset="0"/>
                <a:cs typeface="Times New Roman" pitchFamily="18" charset="0"/>
              </a:rPr>
              <a:t> </a:t>
            </a:r>
            <a:r>
              <a:rPr lang="en-US" sz="2800" dirty="0" err="1" smtClean="0">
                <a:latin typeface="Courier New" pitchFamily="49" charset="0"/>
                <a:cs typeface="Times New Roman" pitchFamily="18" charset="0"/>
              </a:rPr>
              <a:t>compareTo</a:t>
            </a:r>
            <a:r>
              <a:rPr lang="en-US" sz="2800" dirty="0" smtClean="0">
                <a:latin typeface="Courier New" pitchFamily="49" charset="0"/>
                <a:cs typeface="Times New Roman" pitchFamily="18" charset="0"/>
              </a:rPr>
              <a:t> (Date that) {</a:t>
            </a:r>
            <a:br>
              <a:rPr lang="en-US" sz="2800" dirty="0" smtClean="0">
                <a:latin typeface="Courier New" pitchFamily="49" charset="0"/>
                <a:cs typeface="Times New Roman" pitchFamily="18" charset="0"/>
              </a:rPr>
            </a:br>
            <a:r>
              <a:rPr lang="en-US" sz="2800" dirty="0" smtClean="0">
                <a:solidFill>
                  <a:srgbClr val="006600"/>
                </a:solidFill>
                <a:latin typeface="Courier New" pitchFamily="49" charset="0"/>
                <a:cs typeface="Times New Roman" pitchFamily="18" charset="0"/>
              </a:rPr>
              <a:t>	// </a:t>
            </a:r>
            <a:r>
              <a:rPr lang="en-US" sz="2800" dirty="0" smtClean="0">
                <a:solidFill>
                  <a:srgbClr val="006600"/>
                </a:solidFill>
                <a:cs typeface="Times New Roman" pitchFamily="18" charset="0"/>
              </a:rPr>
              <a:t>Return –1 if this date is earlier than </a:t>
            </a:r>
            <a:r>
              <a:rPr lang="en-US" sz="2800" dirty="0" smtClean="0">
                <a:solidFill>
                  <a:srgbClr val="006600"/>
                </a:solidFill>
                <a:latin typeface="Courier New" pitchFamily="49" charset="0"/>
                <a:cs typeface="Times New Roman" pitchFamily="18" charset="0"/>
              </a:rPr>
              <a:t>that</a:t>
            </a:r>
            <a:r>
              <a:rPr lang="en-US" sz="2800" dirty="0" smtClean="0">
                <a:solidFill>
                  <a:srgbClr val="006600"/>
                </a:solidFill>
                <a:cs typeface="Times New Roman" pitchFamily="18" charset="0"/>
              </a:rPr>
              <a:t>, </a:t>
            </a:r>
            <a:r>
              <a:rPr lang="en-US" sz="2800" dirty="0" smtClean="0">
                <a:solidFill>
                  <a:srgbClr val="006600"/>
                </a:solidFill>
                <a:latin typeface="Courier New" pitchFamily="49" charset="0"/>
                <a:cs typeface="Times New Roman" pitchFamily="18" charset="0"/>
              </a:rPr>
              <a:t/>
            </a:r>
            <a:br>
              <a:rPr lang="en-US" sz="2800" dirty="0" smtClean="0">
                <a:solidFill>
                  <a:srgbClr val="006600"/>
                </a:solidFill>
                <a:latin typeface="Courier New" pitchFamily="49" charset="0"/>
                <a:cs typeface="Times New Roman" pitchFamily="18" charset="0"/>
              </a:rPr>
            </a:br>
            <a:r>
              <a:rPr lang="en-US" sz="2800" dirty="0" smtClean="0">
                <a:solidFill>
                  <a:srgbClr val="006600"/>
                </a:solidFill>
                <a:latin typeface="Courier New" pitchFamily="49" charset="0"/>
                <a:cs typeface="Times New Roman" pitchFamily="18" charset="0"/>
              </a:rPr>
              <a:t>	// </a:t>
            </a:r>
            <a:r>
              <a:rPr lang="en-US" sz="2800" dirty="0" smtClean="0">
                <a:solidFill>
                  <a:srgbClr val="006600"/>
                </a:solidFill>
                <a:cs typeface="Times New Roman" pitchFamily="18" charset="0"/>
              </a:rPr>
              <a:t>or 0 if this date is equal to </a:t>
            </a:r>
            <a:r>
              <a:rPr lang="en-US" sz="2800" dirty="0" smtClean="0">
                <a:solidFill>
                  <a:srgbClr val="006600"/>
                </a:solidFill>
                <a:latin typeface="Courier New" pitchFamily="49" charset="0"/>
                <a:cs typeface="Times New Roman" pitchFamily="18" charset="0"/>
              </a:rPr>
              <a:t>that</a:t>
            </a:r>
            <a:r>
              <a:rPr lang="en-US" sz="2800" dirty="0" smtClean="0">
                <a:solidFill>
                  <a:srgbClr val="006600"/>
                </a:solidFill>
                <a:cs typeface="Times New Roman" pitchFamily="18" charset="0"/>
              </a:rPr>
              <a:t>, </a:t>
            </a:r>
            <a:r>
              <a:rPr lang="en-US" sz="2800" dirty="0" smtClean="0">
                <a:solidFill>
                  <a:srgbClr val="006600"/>
                </a:solidFill>
                <a:latin typeface="Courier New" pitchFamily="49" charset="0"/>
                <a:cs typeface="Times New Roman" pitchFamily="18" charset="0"/>
              </a:rPr>
              <a:t/>
            </a:r>
            <a:br>
              <a:rPr lang="en-US" sz="2800" dirty="0" smtClean="0">
                <a:solidFill>
                  <a:srgbClr val="006600"/>
                </a:solidFill>
                <a:latin typeface="Courier New" pitchFamily="49" charset="0"/>
                <a:cs typeface="Times New Roman" pitchFamily="18" charset="0"/>
              </a:rPr>
            </a:br>
            <a:r>
              <a:rPr lang="en-US" sz="2800" dirty="0" smtClean="0">
                <a:solidFill>
                  <a:srgbClr val="006600"/>
                </a:solidFill>
                <a:latin typeface="Courier New" pitchFamily="49" charset="0"/>
                <a:cs typeface="Times New Roman" pitchFamily="18" charset="0"/>
              </a:rPr>
              <a:t>	// </a:t>
            </a:r>
            <a:r>
              <a:rPr lang="en-US" sz="2800" dirty="0" smtClean="0">
                <a:solidFill>
                  <a:srgbClr val="006600"/>
                </a:solidFill>
                <a:cs typeface="Times New Roman" pitchFamily="18" charset="0"/>
              </a:rPr>
              <a:t>or +1 if this date is later than </a:t>
            </a:r>
            <a:r>
              <a:rPr lang="en-US" sz="2800" dirty="0" smtClean="0">
                <a:solidFill>
                  <a:srgbClr val="006600"/>
                </a:solidFill>
                <a:latin typeface="Courier New" pitchFamily="49" charset="0"/>
                <a:cs typeface="Times New Roman" pitchFamily="18" charset="0"/>
              </a:rPr>
              <a:t>that</a:t>
            </a:r>
            <a:r>
              <a:rPr lang="en-US" sz="2800" dirty="0" smtClean="0">
                <a:solidFill>
                  <a:srgbClr val="006600"/>
                </a:solidFill>
                <a:cs typeface="Times New Roman" pitchFamily="18" charset="0"/>
              </a:rPr>
              <a:t>.</a:t>
            </a:r>
            <a:r>
              <a:rPr lang="en-US" sz="2800" dirty="0" smtClean="0">
                <a:latin typeface="Courier New" pitchFamily="49" charset="0"/>
                <a:cs typeface="Times New Roman" pitchFamily="18" charset="0"/>
              </a:rPr>
              <a:t/>
            </a:r>
            <a:br>
              <a:rPr lang="en-US" sz="2800" dirty="0" smtClean="0">
                <a:latin typeface="Courier New" pitchFamily="49" charset="0"/>
                <a:cs typeface="Times New Roman" pitchFamily="18" charset="0"/>
              </a:rPr>
            </a:br>
            <a:r>
              <a:rPr lang="en-US" sz="2800" dirty="0" smtClean="0">
                <a:latin typeface="Courier New" pitchFamily="49" charset="0"/>
                <a:cs typeface="Times New Roman" pitchFamily="18" charset="0"/>
              </a:rPr>
              <a:t>		</a:t>
            </a:r>
            <a:r>
              <a:rPr lang="en-US" sz="2800" b="1" dirty="0" smtClean="0">
                <a:latin typeface="Courier New" pitchFamily="49" charset="0"/>
                <a:cs typeface="Times New Roman" pitchFamily="18" charset="0"/>
              </a:rPr>
              <a:t>return</a:t>
            </a:r>
            <a:r>
              <a:rPr lang="en-US" sz="2800" dirty="0" smtClean="0">
                <a:latin typeface="Courier New" pitchFamily="49" charset="0"/>
                <a:cs typeface="Times New Roman" pitchFamily="18" charset="0"/>
              </a:rPr>
              <a:t> (</a:t>
            </a:r>
            <a:r>
              <a:rPr lang="en-US" sz="2800" b="1" dirty="0" err="1" smtClean="0">
                <a:latin typeface="Courier New" pitchFamily="49" charset="0"/>
                <a:cs typeface="Times New Roman" pitchFamily="18" charset="0"/>
              </a:rPr>
              <a:t>this</a:t>
            </a:r>
            <a:r>
              <a:rPr lang="en-US" sz="2800" dirty="0" err="1" smtClean="0">
                <a:latin typeface="Courier New" pitchFamily="49" charset="0"/>
                <a:cs typeface="Times New Roman" pitchFamily="18" charset="0"/>
              </a:rPr>
              <a:t>.e</a:t>
            </a:r>
            <a:r>
              <a:rPr lang="en-US" sz="2800" dirty="0" smtClean="0">
                <a:latin typeface="Courier New" pitchFamily="49" charset="0"/>
                <a:cs typeface="Times New Roman" pitchFamily="18" charset="0"/>
              </a:rPr>
              <a:t> &lt; </a:t>
            </a:r>
            <a:r>
              <a:rPr lang="en-US" sz="2800" dirty="0" err="1" smtClean="0">
                <a:latin typeface="Courier New" pitchFamily="49" charset="0"/>
                <a:cs typeface="Times New Roman" pitchFamily="18" charset="0"/>
              </a:rPr>
              <a:t>that.e</a:t>
            </a:r>
            <a:r>
              <a:rPr lang="en-US" sz="2800" dirty="0" smtClean="0">
                <a:latin typeface="Courier New" pitchFamily="49" charset="0"/>
                <a:cs typeface="Times New Roman" pitchFamily="18" charset="0"/>
              </a:rPr>
              <a:t> ? -1 :</a:t>
            </a:r>
            <a:br>
              <a:rPr lang="en-US" sz="2800" dirty="0" smtClean="0">
                <a:latin typeface="Courier New" pitchFamily="49" charset="0"/>
                <a:cs typeface="Times New Roman" pitchFamily="18" charset="0"/>
              </a:rPr>
            </a:br>
            <a:r>
              <a:rPr lang="en-US" sz="2800" dirty="0" smtClean="0">
                <a:latin typeface="Courier New" pitchFamily="49" charset="0"/>
                <a:cs typeface="Times New Roman" pitchFamily="18" charset="0"/>
              </a:rPr>
              <a:t>		        </a:t>
            </a:r>
            <a:r>
              <a:rPr lang="en-US" sz="2800" b="1" dirty="0" err="1" smtClean="0">
                <a:latin typeface="Courier New" pitchFamily="49" charset="0"/>
                <a:cs typeface="Times New Roman" pitchFamily="18" charset="0"/>
              </a:rPr>
              <a:t>this</a:t>
            </a:r>
            <a:r>
              <a:rPr lang="en-US" sz="2800" dirty="0" err="1" smtClean="0">
                <a:latin typeface="Courier New" pitchFamily="49" charset="0"/>
                <a:cs typeface="Times New Roman" pitchFamily="18" charset="0"/>
              </a:rPr>
              <a:t>.e</a:t>
            </a:r>
            <a:r>
              <a:rPr lang="en-US" sz="2800" dirty="0" smtClean="0">
                <a:latin typeface="Courier New" pitchFamily="49" charset="0"/>
                <a:cs typeface="Times New Roman" pitchFamily="18" charset="0"/>
              </a:rPr>
              <a:t> &gt; </a:t>
            </a:r>
            <a:r>
              <a:rPr lang="en-US" sz="2800" dirty="0" err="1" smtClean="0">
                <a:latin typeface="Courier New" pitchFamily="49" charset="0"/>
                <a:cs typeface="Times New Roman" pitchFamily="18" charset="0"/>
              </a:rPr>
              <a:t>that.e</a:t>
            </a:r>
            <a:r>
              <a:rPr lang="en-US" sz="2800" dirty="0" smtClean="0">
                <a:latin typeface="Courier New" pitchFamily="49" charset="0"/>
                <a:cs typeface="Times New Roman" pitchFamily="18" charset="0"/>
              </a:rPr>
              <a:t> ? +1 : 0);        </a:t>
            </a:r>
            <a:br>
              <a:rPr lang="en-US" sz="2800" dirty="0" smtClean="0">
                <a:latin typeface="Courier New" pitchFamily="49" charset="0"/>
                <a:cs typeface="Times New Roman" pitchFamily="18" charset="0"/>
              </a:rPr>
            </a:br>
            <a:r>
              <a:rPr lang="en-US" sz="2800" dirty="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59B45CE-4B5A-4633-AF54-D1E783E22B60}" type="slidenum">
              <a:rPr lang="en-AU" sz="2000"/>
              <a:pPr>
                <a:defRPr/>
              </a:pPr>
              <a:t>26</a:t>
            </a:fld>
            <a:endParaRPr lang="en-AU" sz="2000" dirty="0"/>
          </a:p>
        </p:txBody>
      </p:sp>
    </p:spTree>
  </p:cSld>
  <p:clrMapOvr>
    <a:masterClrMapping/>
  </p:clrMapOvr>
  <p:transition>
    <p:cover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bwMode="auto">
          <a:xfrm>
            <a:off x="228600" y="1142984"/>
            <a:ext cx="8915400" cy="5334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second implementation of </a:t>
            </a:r>
            <a:r>
              <a:rPr lang="en-US" sz="3600" b="1" dirty="0" smtClean="0">
                <a:solidFill>
                  <a:srgbClr val="FFFF00"/>
                </a:solidFill>
                <a:cs typeface="Times New Roman" pitchFamily="18" charset="0"/>
              </a:rPr>
              <a:t>Date</a:t>
            </a:r>
            <a:r>
              <a:rPr lang="en-US" sz="3600" dirty="0" smtClean="0">
                <a:solidFill>
                  <a:srgbClr val="FF0000"/>
                </a:solidFill>
                <a:cs typeface="Times New Roman" pitchFamily="18" charset="0"/>
              </a:rPr>
              <a:t> ADT (3)</a:t>
            </a:r>
          </a:p>
        </p:txBody>
      </p:sp>
      <p:sp>
        <p:nvSpPr>
          <p:cNvPr id="28677" name="Rectangle 3"/>
          <p:cNvSpPr>
            <a:spLocks noGrp="1" noChangeArrowheads="1"/>
          </p:cNvSpPr>
          <p:nvPr>
            <p:ph idx="1"/>
          </p:nvPr>
        </p:nvSpPr>
        <p:spPr>
          <a:xfrm>
            <a:off x="428596" y="1928802"/>
            <a:ext cx="8543925" cy="4114800"/>
          </a:xfrm>
        </p:spPr>
        <p:txBody>
          <a:bodyPr/>
          <a:lstStyle/>
          <a:p>
            <a:pPr eaLnBrk="1" hangingPunct="1">
              <a:lnSpc>
                <a:spcPct val="90000"/>
              </a:lnSpc>
              <a:tabLst>
                <a:tab pos="762000" algn="l"/>
                <a:tab pos="1143000" algn="l"/>
                <a:tab pos="1524000" algn="l"/>
                <a:tab pos="1905000" algn="l"/>
                <a:tab pos="2286000" algn="l"/>
                <a:tab pos="2667000" algn="l"/>
              </a:tabLst>
            </a:pPr>
            <a:r>
              <a:rPr lang="en-US" sz="2400" dirty="0" smtClean="0">
                <a:cs typeface="Times New Roman" pitchFamily="18" charset="0"/>
              </a:rPr>
              <a:t>Class declaration </a:t>
            </a:r>
            <a:r>
              <a:rPr lang="en-US" sz="2400" i="1" dirty="0" smtClean="0">
                <a:cs typeface="Times New Roman" pitchFamily="18" charset="0"/>
              </a:rPr>
              <a:t>(continued)</a:t>
            </a:r>
            <a:r>
              <a:rPr lang="en-US" sz="2400" dirty="0" smtClean="0">
                <a:cs typeface="Times New Roman" pitchFamily="18" charset="0"/>
              </a:rPr>
              <a:t>:</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String </a:t>
            </a:r>
            <a:r>
              <a:rPr lang="en-US" sz="2400" dirty="0" err="1" smtClean="0">
                <a:latin typeface="Courier New" pitchFamily="49" charset="0"/>
                <a:cs typeface="Times New Roman" pitchFamily="18" charset="0"/>
              </a:rPr>
              <a:t>toString</a:t>
            </a:r>
            <a:r>
              <a:rPr lang="en-US" sz="2400" dirty="0" smtClean="0">
                <a:latin typeface="Courier New" pitchFamily="49" charset="0"/>
                <a:cs typeface="Times New Roman" pitchFamily="18" charset="0"/>
              </a:rPr>
              <a:t> () {</a:t>
            </a:r>
            <a:br>
              <a:rPr lang="en-US" sz="2400" dirty="0" smtClean="0">
                <a:latin typeface="Courier New" pitchFamily="49" charset="0"/>
                <a:cs typeface="Times New Roman" pitchFamily="18" charset="0"/>
              </a:rPr>
            </a:br>
            <a:r>
              <a:rPr lang="en-US" sz="2400" dirty="0" smtClean="0">
                <a:solidFill>
                  <a:srgbClr val="006600"/>
                </a:solidFill>
                <a:latin typeface="Courier New" pitchFamily="49" charset="0"/>
                <a:cs typeface="Times New Roman" pitchFamily="18" charset="0"/>
              </a:rPr>
              <a:t>	// </a:t>
            </a:r>
            <a:r>
              <a:rPr lang="en-US" sz="2400" dirty="0" smtClean="0">
                <a:solidFill>
                  <a:srgbClr val="006600"/>
                </a:solidFill>
                <a:cs typeface="Times New Roman" pitchFamily="18" charset="0"/>
              </a:rPr>
              <a:t>Return this date rendered in ISO format.</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y, m, d;</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return</a:t>
            </a:r>
            <a:r>
              <a:rPr lang="en-US" sz="2400" dirty="0" smtClean="0">
                <a:latin typeface="Courier New" pitchFamily="49" charset="0"/>
                <a:cs typeface="Times New Roman" pitchFamily="18" charset="0"/>
              </a:rPr>
              <a:t> (y + '-' + m + '-' + d);</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void</a:t>
            </a:r>
            <a:r>
              <a:rPr lang="en-US" sz="2400" dirty="0" smtClean="0">
                <a:latin typeface="Courier New" pitchFamily="49" charset="0"/>
                <a:cs typeface="Times New Roman" pitchFamily="18" charset="0"/>
              </a:rPr>
              <a:t> advance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n)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smtClean="0">
                <a:solidFill>
                  <a:srgbClr val="006600"/>
                </a:solidFill>
                <a:latin typeface="Courier New" pitchFamily="49" charset="0"/>
                <a:cs typeface="Times New Roman" pitchFamily="18" charset="0"/>
              </a:rPr>
              <a:t>// </a:t>
            </a:r>
            <a:r>
              <a:rPr lang="en-US" sz="2400" dirty="0" smtClean="0">
                <a:solidFill>
                  <a:srgbClr val="006600"/>
                </a:solidFill>
                <a:cs typeface="Times New Roman" pitchFamily="18" charset="0"/>
              </a:rPr>
              <a:t>Advance this date by </a:t>
            </a:r>
            <a:r>
              <a:rPr lang="en-US" sz="2400" dirty="0" smtClean="0">
                <a:solidFill>
                  <a:srgbClr val="006600"/>
                </a:solidFill>
                <a:latin typeface="Courier New" pitchFamily="49" charset="0"/>
                <a:cs typeface="Times New Roman" pitchFamily="18" charset="0"/>
              </a:rPr>
              <a:t>n</a:t>
            </a:r>
            <a:r>
              <a:rPr lang="en-US" sz="2400" dirty="0" smtClean="0">
                <a:solidFill>
                  <a:srgbClr val="006600"/>
                </a:solidFill>
                <a:cs typeface="Times New Roman" pitchFamily="18" charset="0"/>
              </a:rPr>
              <a:t> days (where </a:t>
            </a:r>
            <a:r>
              <a:rPr lang="en-US" sz="2400" dirty="0" smtClean="0">
                <a:solidFill>
                  <a:srgbClr val="006600"/>
                </a:solidFill>
                <a:latin typeface="Courier New" pitchFamily="49" charset="0"/>
                <a:cs typeface="Times New Roman" pitchFamily="18" charset="0"/>
              </a:rPr>
              <a:t>n</a:t>
            </a:r>
            <a:r>
              <a:rPr lang="en-US" sz="2400" dirty="0" smtClean="0">
                <a:solidFill>
                  <a:srgbClr val="006600"/>
                </a:solidFill>
                <a:cs typeface="Times New Roman" pitchFamily="18" charset="0"/>
              </a:rPr>
              <a:t> ≥ 0).</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this</a:t>
            </a:r>
            <a:r>
              <a:rPr lang="en-US" sz="2400" dirty="0" err="1" smtClean="0">
                <a:latin typeface="Courier New" pitchFamily="49" charset="0"/>
                <a:cs typeface="Times New Roman" pitchFamily="18" charset="0"/>
              </a:rPr>
              <a:t>.e</a:t>
            </a:r>
            <a:r>
              <a:rPr lang="en-US" sz="2400" dirty="0" smtClean="0">
                <a:latin typeface="Courier New" pitchFamily="49" charset="0"/>
                <a:cs typeface="Times New Roman" pitchFamily="18" charset="0"/>
              </a:rPr>
              <a:t> += n;</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p>
        </p:txBody>
      </p:sp>
      <p:sp>
        <p:nvSpPr>
          <p:cNvPr id="7"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206680C2-9AFF-4722-98A2-63DCF49250F8}" type="slidenum">
              <a:rPr lang="en-AU" sz="2000"/>
              <a:pPr>
                <a:defRPr/>
              </a:pPr>
              <a:t>27</a:t>
            </a:fld>
            <a:endParaRPr lang="en-AU" sz="2000" dirty="0"/>
          </a:p>
        </p:txBody>
      </p:sp>
      <p:sp>
        <p:nvSpPr>
          <p:cNvPr id="28678" name="AutoShape 5"/>
          <p:cNvSpPr>
            <a:spLocks noChangeArrowheads="1"/>
          </p:cNvSpPr>
          <p:nvPr/>
        </p:nvSpPr>
        <p:spPr bwMode="auto">
          <a:xfrm>
            <a:off x="5004048" y="2996952"/>
            <a:ext cx="4025584" cy="720080"/>
          </a:xfrm>
          <a:prstGeom prst="wedgeRectCallout">
            <a:avLst>
              <a:gd name="adj1" fmla="val -108231"/>
              <a:gd name="adj2" fmla="val 29120"/>
            </a:avLst>
          </a:prstGeom>
          <a:noFill/>
          <a:ln w="9525">
            <a:solidFill>
              <a:srgbClr val="0000CC"/>
            </a:solidFill>
            <a:miter lim="800000"/>
            <a:headEnd/>
            <a:tailEnd/>
          </a:ln>
        </p:spPr>
        <p:txBody>
          <a:bodyPr lIns="36000" tIns="0" rIns="36000" bIns="0"/>
          <a:lstStyle/>
          <a:p>
            <a:pPr eaLnBrk="0" hangingPunct="0"/>
            <a:r>
              <a:rPr lang="en-GB" sz="2000" dirty="0" smtClean="0">
                <a:solidFill>
                  <a:srgbClr val="0000CC"/>
                </a:solidFill>
              </a:rPr>
              <a:t>Complicated, </a:t>
            </a:r>
            <a:r>
              <a:rPr lang="en-GB" sz="2000" dirty="0">
                <a:solidFill>
                  <a:srgbClr val="0000CC"/>
                </a:solidFill>
              </a:rPr>
              <a:t>see </a:t>
            </a:r>
            <a:r>
              <a:rPr lang="en-GB" sz="2000" dirty="0" smtClean="0">
                <a:solidFill>
                  <a:srgbClr val="0000CC"/>
                </a:solidFill>
              </a:rPr>
              <a:t>Notes page of slides No 25 </a:t>
            </a:r>
            <a:r>
              <a:rPr lang="en-GB" sz="2000" dirty="0">
                <a:solidFill>
                  <a:srgbClr val="0000CC"/>
                </a:solidFill>
              </a:rPr>
              <a:t>– calculate y, m and d  from e</a:t>
            </a:r>
            <a:endParaRPr lang="en-GB" sz="2000" dirty="0">
              <a:solidFill>
                <a:srgbClr val="0000CC"/>
              </a:solidFill>
              <a:cs typeface="Times New Roman" pitchFamily="18" charset="0"/>
            </a:endParaRPr>
          </a:p>
        </p:txBody>
      </p:sp>
    </p:spTree>
  </p:cSld>
  <p:clrMapOvr>
    <a:masterClrMapping/>
  </p:clrMapOvr>
  <p:transition>
    <p:cover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bwMode="auto">
          <a:xfrm>
            <a:off x="428596" y="1071546"/>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ADT design (1)</a:t>
            </a:r>
          </a:p>
        </p:txBody>
      </p:sp>
      <p:sp>
        <p:nvSpPr>
          <p:cNvPr id="29701" name="Rectangle 3"/>
          <p:cNvSpPr>
            <a:spLocks noGrp="1" noChangeArrowheads="1"/>
          </p:cNvSpPr>
          <p:nvPr>
            <p:ph idx="1"/>
          </p:nvPr>
        </p:nvSpPr>
        <p:spPr>
          <a:xfrm>
            <a:off x="285720" y="2000240"/>
            <a:ext cx="8572560" cy="4071966"/>
          </a:xfrm>
        </p:spPr>
        <p:txBody>
          <a:bodyPr/>
          <a:lstStyle/>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Operations are </a:t>
            </a:r>
            <a:r>
              <a:rPr lang="en-US" sz="2800" b="1" dirty="0" smtClean="0">
                <a:cs typeface="Times New Roman" pitchFamily="18" charset="0"/>
              </a:rPr>
              <a:t>sufficient</a:t>
            </a:r>
            <a:r>
              <a:rPr lang="en-US" sz="2800" dirty="0" smtClean="0">
                <a:cs typeface="Times New Roman" pitchFamily="18" charset="0"/>
              </a:rPr>
              <a:t> if together they meet all the ADT’s requirements.</a:t>
            </a:r>
          </a:p>
          <a:p>
            <a:pPr lvl="1" eaLnBrk="1" hangingPunct="1">
              <a:lnSpc>
                <a:spcPct val="90000"/>
              </a:lnSpc>
              <a:tabLst>
                <a:tab pos="762000" algn="l"/>
                <a:tab pos="1143000" algn="l"/>
                <a:tab pos="1524000" algn="l"/>
                <a:tab pos="1905000" algn="l"/>
                <a:tab pos="2286000" algn="l"/>
                <a:tab pos="2667000" algn="l"/>
              </a:tabLst>
            </a:pPr>
            <a:r>
              <a:rPr lang="en-US" b="1" dirty="0" smtClean="0">
                <a:cs typeface="Times New Roman" pitchFamily="18" charset="0"/>
              </a:rPr>
              <a:t>Q:</a:t>
            </a:r>
            <a:r>
              <a:rPr lang="en-US" dirty="0" smtClean="0">
                <a:cs typeface="Times New Roman" pitchFamily="18" charset="0"/>
              </a:rPr>
              <a:t> Can the application be written entirely in terms of calls to these operations?</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An operation is </a:t>
            </a:r>
            <a:r>
              <a:rPr lang="en-US" sz="2800" b="1" dirty="0" smtClean="0">
                <a:cs typeface="Times New Roman" pitchFamily="18" charset="0"/>
              </a:rPr>
              <a:t>necessary</a:t>
            </a:r>
            <a:r>
              <a:rPr lang="en-US" sz="2800" dirty="0" smtClean="0">
                <a:cs typeface="Times New Roman" pitchFamily="18" charset="0"/>
              </a:rPr>
              <a:t> if it is not surplus to the ADT’s requirements.</a:t>
            </a:r>
          </a:p>
          <a:p>
            <a:pPr lvl="1">
              <a:lnSpc>
                <a:spcPct val="90000"/>
              </a:lnSpc>
              <a:tabLst>
                <a:tab pos="762000" algn="l"/>
                <a:tab pos="1143000" algn="l"/>
                <a:tab pos="1524000" algn="l"/>
                <a:tab pos="1905000" algn="l"/>
                <a:tab pos="2286000" algn="l"/>
                <a:tab pos="2667000" algn="l"/>
              </a:tabLst>
            </a:pPr>
            <a:r>
              <a:rPr lang="en-US" b="1" dirty="0" smtClean="0">
                <a:cs typeface="Times New Roman" pitchFamily="18" charset="0"/>
              </a:rPr>
              <a:t>Q: </a:t>
            </a:r>
            <a:r>
              <a:rPr lang="en-US" dirty="0" smtClean="0">
                <a:cs typeface="Times New Roman" pitchFamily="18" charset="0"/>
              </a:rPr>
              <a:t>Could </a:t>
            </a:r>
            <a:r>
              <a:rPr lang="en-US" dirty="0" smtClean="0">
                <a:cs typeface="Times New Roman" pitchFamily="18" charset="0"/>
              </a:rPr>
              <a:t>the </a:t>
            </a:r>
            <a:r>
              <a:rPr lang="en-US" dirty="0" smtClean="0">
                <a:cs typeface="Times New Roman" pitchFamily="18" charset="0"/>
              </a:rPr>
              <a:t>operation be safely omitted?</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A well-designed ADT provides operations that are necessary and sufficient for its requirements.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2635F7E7-3502-43C6-9069-14815DEDA025}" type="slidenum">
              <a:rPr lang="en-AU" sz="2000"/>
              <a:pPr>
                <a:defRPr/>
              </a:pPr>
              <a:t>28</a:t>
            </a:fld>
            <a:endParaRPr lang="en-AU" sz="20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bwMode="auto">
          <a:xfrm>
            <a:off x="428596"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cs typeface="Times New Roman" pitchFamily="18" charset="0"/>
              </a:rPr>
              <a:t>ADT design (2)</a:t>
            </a:r>
          </a:p>
        </p:txBody>
      </p:sp>
      <p:sp>
        <p:nvSpPr>
          <p:cNvPr id="30725" name="Rectangle 3"/>
          <p:cNvSpPr>
            <a:spLocks noGrp="1" noChangeArrowheads="1"/>
          </p:cNvSpPr>
          <p:nvPr>
            <p:ph idx="1"/>
          </p:nvPr>
        </p:nvSpPr>
        <p:spPr>
          <a:xfrm>
            <a:off x="214282" y="1928802"/>
            <a:ext cx="8610600" cy="4143375"/>
          </a:xfrm>
        </p:spPr>
        <p:txBody>
          <a:bodyPr/>
          <a:lstStyle/>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A </a:t>
            </a:r>
            <a:r>
              <a:rPr lang="en-US" sz="2800" b="1" dirty="0" smtClean="0">
                <a:cs typeface="Times New Roman" pitchFamily="18" charset="0"/>
              </a:rPr>
              <a:t>constructor</a:t>
            </a:r>
            <a:r>
              <a:rPr lang="en-US" sz="2800" dirty="0" smtClean="0">
                <a:cs typeface="Times New Roman" pitchFamily="18" charset="0"/>
              </a:rPr>
              <a:t> is an operation that creates a value of the ADT.</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An </a:t>
            </a:r>
            <a:r>
              <a:rPr lang="en-US" sz="2800" b="1" dirty="0" err="1" smtClean="0">
                <a:cs typeface="Times New Roman" pitchFamily="18" charset="0"/>
              </a:rPr>
              <a:t>accessor</a:t>
            </a:r>
            <a:r>
              <a:rPr lang="en-US" sz="2800" dirty="0" smtClean="0">
                <a:cs typeface="Times New Roman" pitchFamily="18" charset="0"/>
              </a:rPr>
              <a:t> is an operation that uses a value of the ADT to compute a value of some other type.</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A </a:t>
            </a:r>
            <a:r>
              <a:rPr lang="en-US" sz="2800" b="1" dirty="0" smtClean="0">
                <a:cs typeface="Times New Roman" pitchFamily="18" charset="0"/>
              </a:rPr>
              <a:t>transformer</a:t>
            </a:r>
            <a:r>
              <a:rPr lang="en-US" sz="2800" dirty="0" smtClean="0">
                <a:cs typeface="Times New Roman" pitchFamily="18" charset="0"/>
              </a:rPr>
              <a:t> is an operation that computes a new value of the same ADT.</a:t>
            </a:r>
          </a:p>
          <a:p>
            <a:pPr eaLnBrk="1" hangingPunct="1">
              <a:lnSpc>
                <a:spcPct val="90000"/>
              </a:lnSpc>
              <a:tabLst>
                <a:tab pos="762000" algn="l"/>
                <a:tab pos="1143000" algn="l"/>
                <a:tab pos="1524000" algn="l"/>
                <a:tab pos="1905000" algn="l"/>
                <a:tab pos="2286000" algn="l"/>
                <a:tab pos="2667000" algn="l"/>
              </a:tabLst>
            </a:pPr>
            <a:r>
              <a:rPr lang="en-US" sz="2800" dirty="0" smtClean="0">
                <a:cs typeface="Times New Roman" pitchFamily="18" charset="0"/>
              </a:rPr>
              <a:t>A well-designed ADT </a:t>
            </a:r>
          </a:p>
          <a:p>
            <a:pPr lvl="1" eaLnBrk="1" hangingPunct="1">
              <a:lnSpc>
                <a:spcPct val="90000"/>
              </a:lnSpc>
              <a:tabLst>
                <a:tab pos="762000" algn="l"/>
                <a:tab pos="1143000" algn="l"/>
                <a:tab pos="1524000" algn="l"/>
                <a:tab pos="1905000" algn="l"/>
                <a:tab pos="2286000" algn="l"/>
                <a:tab pos="2667000" algn="l"/>
              </a:tabLst>
            </a:pPr>
            <a:r>
              <a:rPr lang="en-US" sz="2400" dirty="0" smtClean="0">
                <a:cs typeface="Times New Roman" pitchFamily="18" charset="0"/>
              </a:rPr>
              <a:t>provides </a:t>
            </a:r>
            <a:r>
              <a:rPr lang="en-US" sz="2400" dirty="0" smtClean="0">
                <a:solidFill>
                  <a:srgbClr val="0000FF"/>
                </a:solidFill>
                <a:cs typeface="Times New Roman" pitchFamily="18" charset="0"/>
              </a:rPr>
              <a:t>at least one </a:t>
            </a:r>
            <a:r>
              <a:rPr lang="en-US" sz="2400" i="1" dirty="0" smtClean="0">
                <a:solidFill>
                  <a:srgbClr val="0000FF"/>
                </a:solidFill>
                <a:cs typeface="Times New Roman" pitchFamily="18" charset="0"/>
              </a:rPr>
              <a:t>constructor</a:t>
            </a:r>
            <a:r>
              <a:rPr lang="en-US" sz="2400" dirty="0" smtClean="0">
                <a:cs typeface="Times New Roman" pitchFamily="18" charset="0"/>
              </a:rPr>
              <a:t>, </a:t>
            </a:r>
            <a:r>
              <a:rPr lang="en-US" sz="2400" dirty="0" smtClean="0">
                <a:solidFill>
                  <a:srgbClr val="0000FF"/>
                </a:solidFill>
                <a:cs typeface="Times New Roman" pitchFamily="18" charset="0"/>
              </a:rPr>
              <a:t>at least one </a:t>
            </a:r>
            <a:r>
              <a:rPr lang="en-US" sz="2400" i="1" dirty="0" err="1" smtClean="0">
                <a:solidFill>
                  <a:srgbClr val="0000FF"/>
                </a:solidFill>
                <a:cs typeface="Times New Roman" pitchFamily="18" charset="0"/>
              </a:rPr>
              <a:t>accessor</a:t>
            </a:r>
            <a:r>
              <a:rPr lang="en-US" sz="2400" dirty="0" smtClean="0">
                <a:cs typeface="Times New Roman" pitchFamily="18" charset="0"/>
              </a:rPr>
              <a:t>, and </a:t>
            </a:r>
            <a:r>
              <a:rPr lang="en-US" sz="2400" dirty="0" smtClean="0">
                <a:solidFill>
                  <a:srgbClr val="0000FF"/>
                </a:solidFill>
                <a:cs typeface="Times New Roman" pitchFamily="18" charset="0"/>
              </a:rPr>
              <a:t>at least one </a:t>
            </a:r>
            <a:r>
              <a:rPr lang="en-US" sz="2400" i="1" dirty="0" smtClean="0">
                <a:solidFill>
                  <a:srgbClr val="0000FF"/>
                </a:solidFill>
                <a:cs typeface="Times New Roman" pitchFamily="18" charset="0"/>
              </a:rPr>
              <a:t>transformer</a:t>
            </a:r>
            <a:r>
              <a:rPr lang="en-US" sz="2400" dirty="0" smtClean="0">
                <a:cs typeface="Times New Roman" pitchFamily="18" charset="0"/>
              </a:rPr>
              <a:t>. </a:t>
            </a:r>
          </a:p>
          <a:p>
            <a:pPr lvl="1" eaLnBrk="1" hangingPunct="1">
              <a:lnSpc>
                <a:spcPct val="90000"/>
              </a:lnSpc>
              <a:tabLst>
                <a:tab pos="762000" algn="l"/>
                <a:tab pos="1143000" algn="l"/>
                <a:tab pos="1524000" algn="l"/>
                <a:tab pos="1905000" algn="l"/>
                <a:tab pos="2286000" algn="l"/>
                <a:tab pos="2667000" algn="l"/>
              </a:tabLst>
            </a:pPr>
            <a:r>
              <a:rPr lang="en-US" sz="2400" dirty="0" smtClean="0">
                <a:cs typeface="Times New Roman" pitchFamily="18" charset="0"/>
              </a:rPr>
              <a:t>The constructors and transformers together can generate all values of the ADT.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129D5D6E-865B-4B94-BC2E-5CF67D0EF3D9}" type="slidenum">
              <a:rPr lang="en-AU" sz="2000"/>
              <a:pPr>
                <a:defRPr/>
              </a:pPr>
              <a:t>29</a:t>
            </a:fld>
            <a:endParaRPr lang="en-AU" sz="20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0725">
                                            <p:txEl>
                                              <p:pRg st="4" end="4"/>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07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idx="1"/>
          </p:nvPr>
        </p:nvSpPr>
        <p:spPr>
          <a:xfrm>
            <a:off x="500034" y="2214554"/>
            <a:ext cx="8429652" cy="3000396"/>
          </a:xfrm>
        </p:spPr>
        <p:txBody>
          <a:bodyPr/>
          <a:lstStyle/>
          <a:p>
            <a:pPr eaLnBrk="1" hangingPunct="1"/>
            <a:r>
              <a:rPr lang="en-AU" sz="3600" dirty="0" smtClean="0"/>
              <a:t>Distinguish between data types and abstract data types;</a:t>
            </a:r>
          </a:p>
          <a:p>
            <a:pPr eaLnBrk="1" hangingPunct="1"/>
            <a:r>
              <a:rPr lang="en-AU" sz="3600" dirty="0" smtClean="0"/>
              <a:t>Outline design considerations of </a:t>
            </a:r>
            <a:r>
              <a:rPr lang="en-AU" sz="3600" dirty="0" err="1" smtClean="0"/>
              <a:t>ADTs</a:t>
            </a:r>
            <a:r>
              <a:rPr lang="en-AU" sz="3600" dirty="0" smtClean="0"/>
              <a:t>;</a:t>
            </a:r>
            <a:endParaRPr lang="en-US" sz="3600" dirty="0" smtClean="0"/>
          </a:p>
          <a:p>
            <a:pPr eaLnBrk="1" hangingPunct="1"/>
            <a:r>
              <a:rPr lang="en-US" sz="3600" dirty="0" smtClean="0"/>
              <a:t>Be aware of </a:t>
            </a:r>
            <a:r>
              <a:rPr lang="en-AU" sz="3600" dirty="0" err="1" smtClean="0"/>
              <a:t>ADTs</a:t>
            </a:r>
            <a:r>
              <a:rPr lang="en-AU" sz="3600" dirty="0" smtClean="0"/>
              <a:t> in Java Collection.</a:t>
            </a:r>
            <a:endParaRPr lang="en-US" sz="3600" dirty="0" smtClean="0"/>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8B7E944-3791-4C3F-82E4-E9D7372F45D1}" type="slidenum">
              <a:rPr lang="en-AU" sz="2000"/>
              <a:pPr>
                <a:defRPr/>
              </a:pPr>
              <a:t>3</a:t>
            </a:fld>
            <a:endParaRPr lang="en-AU" sz="2000" dirty="0"/>
          </a:p>
        </p:txBody>
      </p:sp>
      <p:sp>
        <p:nvSpPr>
          <p:cNvPr id="4101" name="Rectangle 3"/>
          <p:cNvSpPr>
            <a:spLocks noChangeArrowheads="1"/>
          </p:cNvSpPr>
          <p:nvPr/>
        </p:nvSpPr>
        <p:spPr bwMode="auto">
          <a:xfrm>
            <a:off x="642910" y="1000108"/>
            <a:ext cx="7772400" cy="685800"/>
          </a:xfrm>
          <a:prstGeom prst="rect">
            <a:avLst/>
          </a:prstGeom>
          <a:noFill/>
          <a:ln w="9525">
            <a:noFill/>
            <a:miter lim="800000"/>
            <a:headEnd/>
            <a:tailEnd/>
          </a:ln>
        </p:spPr>
        <p:txBody>
          <a:bodyPr anchor="ctr"/>
          <a:lstStyle/>
          <a:p>
            <a:pPr marL="0" lvl="1">
              <a:spcBef>
                <a:spcPct val="20000"/>
              </a:spcBef>
            </a:pPr>
            <a:r>
              <a:rPr lang="en-AU" sz="4000" b="1" dirty="0">
                <a:solidFill>
                  <a:srgbClr val="FF3300"/>
                </a:solidFill>
                <a:latin typeface="Arial Narrow" pitchFamily="34" charset="0"/>
              </a:rPr>
              <a:t>Objectives</a:t>
            </a:r>
          </a:p>
        </p:txBody>
      </p:sp>
    </p:spTree>
  </p:cSld>
  <p:clrMapOvr>
    <a:masterClrMapping/>
  </p:clrMapOvr>
  <p:transition>
    <p:cover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bwMode="auto">
          <a:xfrm>
            <a:off x="428596"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dirty="0" smtClean="0">
                <a:solidFill>
                  <a:srgbClr val="FF0000"/>
                </a:solidFill>
                <a:cs typeface="Times New Roman" pitchFamily="18" charset="0"/>
              </a:rPr>
              <a:t>Example: design of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(1)</a:t>
            </a:r>
          </a:p>
        </p:txBody>
      </p:sp>
      <p:sp>
        <p:nvSpPr>
          <p:cNvPr id="31749" name="Rectangle 3"/>
          <p:cNvSpPr>
            <a:spLocks noGrp="1" noChangeArrowheads="1"/>
          </p:cNvSpPr>
          <p:nvPr>
            <p:ph idx="1"/>
          </p:nvPr>
        </p:nvSpPr>
        <p:spPr>
          <a:xfrm>
            <a:off x="357158" y="2071678"/>
            <a:ext cx="8229600" cy="4105275"/>
          </a:xfrm>
        </p:spPr>
        <p:txBody>
          <a:bodyPr/>
          <a:lstStyle/>
          <a:p>
            <a:pPr eaLnBrk="1" hangingPunct="1">
              <a:lnSpc>
                <a:spcPct val="80000"/>
              </a:lnSpc>
              <a:tabLst>
                <a:tab pos="762000" algn="l"/>
                <a:tab pos="1143000" algn="l"/>
                <a:tab pos="1524000" algn="l"/>
                <a:tab pos="1905000" algn="l"/>
                <a:tab pos="2286000" algn="l"/>
                <a:tab pos="2667000" algn="l"/>
              </a:tabLst>
            </a:pPr>
            <a:r>
              <a:rPr lang="en-US" sz="2400" dirty="0" smtClean="0">
                <a:cs typeface="Times New Roman" pitchFamily="18" charset="0"/>
              </a:rPr>
              <a:t>Recall the </a:t>
            </a:r>
            <a:r>
              <a:rPr lang="en-US" sz="2400" dirty="0" smtClean="0">
                <a:latin typeface="Courier New" pitchFamily="49" charset="0"/>
                <a:cs typeface="Times New Roman" pitchFamily="18" charset="0"/>
              </a:rPr>
              <a:t>Date</a:t>
            </a:r>
            <a:r>
              <a:rPr lang="en-US" sz="2400" dirty="0" smtClean="0">
                <a:cs typeface="Times New Roman" pitchFamily="18" charset="0"/>
              </a:rPr>
              <a:t> contract of previous example:</a:t>
            </a:r>
          </a:p>
          <a:p>
            <a:pPr eaLnBrk="1" hangingPunct="1">
              <a:lnSpc>
                <a:spcPct val="8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class</a:t>
            </a:r>
            <a:r>
              <a:rPr lang="en-US" sz="2400" dirty="0" smtClean="0">
                <a:latin typeface="Courier New" pitchFamily="49" charset="0"/>
                <a:cs typeface="Times New Roman" pitchFamily="18" charset="0"/>
              </a:rPr>
              <a:t> Date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Date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y,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m,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d);</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compareTo</a:t>
            </a:r>
            <a:r>
              <a:rPr lang="en-US" sz="2400" dirty="0" smtClean="0">
                <a:latin typeface="Courier New" pitchFamily="49" charset="0"/>
                <a:cs typeface="Times New Roman" pitchFamily="18" charset="0"/>
              </a:rPr>
              <a:t> (Date that);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String </a:t>
            </a:r>
            <a:r>
              <a:rPr lang="en-US" sz="2400" dirty="0" err="1" smtClean="0">
                <a:latin typeface="Courier New" pitchFamily="49" charset="0"/>
                <a:cs typeface="Times New Roman" pitchFamily="18" charset="0"/>
              </a:rPr>
              <a:t>toString</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void</a:t>
            </a:r>
            <a:r>
              <a:rPr lang="en-US" sz="2400" dirty="0" smtClean="0">
                <a:latin typeface="Courier New" pitchFamily="49" charset="0"/>
                <a:cs typeface="Times New Roman" pitchFamily="18" charset="0"/>
              </a:rPr>
              <a:t> advance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n);</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a:t>
            </a:r>
          </a:p>
          <a:p>
            <a:pPr eaLnBrk="1" hangingPunct="1">
              <a:lnSpc>
                <a:spcPct val="80000"/>
              </a:lnSpc>
              <a:buFontTx/>
              <a:buNone/>
              <a:tabLst>
                <a:tab pos="762000" algn="l"/>
                <a:tab pos="1143000" algn="l"/>
                <a:tab pos="1524000" algn="l"/>
                <a:tab pos="1905000" algn="l"/>
                <a:tab pos="2286000" algn="l"/>
                <a:tab pos="2667000" algn="l"/>
              </a:tabLst>
            </a:pPr>
            <a:endParaRPr lang="en-US" sz="2400" dirty="0" smtClean="0">
              <a:latin typeface="Courier New" pitchFamily="49" charset="0"/>
              <a:cs typeface="Times New Roman" pitchFamily="18" charset="0"/>
            </a:endParaRPr>
          </a:p>
          <a:p>
            <a:pPr eaLnBrk="1" hangingPunct="1">
              <a:lnSpc>
                <a:spcPct val="80000"/>
              </a:lnSpc>
              <a:tabLst>
                <a:tab pos="762000" algn="l"/>
                <a:tab pos="1143000" algn="l"/>
                <a:tab pos="1524000" algn="l"/>
                <a:tab pos="1905000" algn="l"/>
                <a:tab pos="2286000" algn="l"/>
                <a:tab pos="2667000" algn="l"/>
              </a:tabLst>
            </a:pPr>
            <a:r>
              <a:rPr lang="en-US" sz="2800" dirty="0" smtClean="0">
                <a:cs typeface="Times New Roman" pitchFamily="18" charset="0"/>
              </a:rPr>
              <a:t>These operations are sufficient.</a:t>
            </a:r>
          </a:p>
          <a:p>
            <a:pPr eaLnBrk="1" hangingPunct="1">
              <a:lnSpc>
                <a:spcPct val="80000"/>
              </a:lnSpc>
              <a:tabLst>
                <a:tab pos="762000" algn="l"/>
                <a:tab pos="1143000" algn="l"/>
                <a:tab pos="1524000" algn="l"/>
                <a:tab pos="1905000" algn="l"/>
                <a:tab pos="2286000" algn="l"/>
                <a:tab pos="2667000" algn="l"/>
              </a:tabLst>
            </a:pPr>
            <a:r>
              <a:rPr lang="en-US" sz="2800" dirty="0" smtClean="0">
                <a:cs typeface="Times New Roman" pitchFamily="18" charset="0"/>
              </a:rPr>
              <a:t>All these operations are necessary.</a:t>
            </a:r>
            <a:endParaRPr lang="en-US" sz="2400" dirty="0" smtClean="0">
              <a:latin typeface="Courier New" pitchFamily="49" charset="0"/>
              <a:cs typeface="Times New Roman" pitchFamily="18" charset="0"/>
            </a:endParaRPr>
          </a:p>
        </p:txBody>
      </p:sp>
      <p:sp>
        <p:nvSpPr>
          <p:cNvPr id="10"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61D5C30-6E37-4280-A518-8F845968AACC}" type="slidenum">
              <a:rPr lang="en-AU" sz="2000"/>
              <a:pPr>
                <a:defRPr/>
              </a:pPr>
              <a:t>30</a:t>
            </a:fld>
            <a:endParaRPr lang="en-AU" sz="2000" dirty="0"/>
          </a:p>
        </p:txBody>
      </p:sp>
      <p:sp>
        <p:nvSpPr>
          <p:cNvPr id="31750" name="AutoShape 4"/>
          <p:cNvSpPr>
            <a:spLocks noChangeArrowheads="1"/>
          </p:cNvSpPr>
          <p:nvPr/>
        </p:nvSpPr>
        <p:spPr bwMode="auto">
          <a:xfrm>
            <a:off x="7500958" y="2357430"/>
            <a:ext cx="1371600" cy="304800"/>
          </a:xfrm>
          <a:prstGeom prst="wedgeRectCallout">
            <a:avLst>
              <a:gd name="adj1" fmla="val -73611"/>
              <a:gd name="adj2" fmla="val 212500"/>
            </a:avLst>
          </a:prstGeom>
          <a:noFill/>
          <a:ln w="9525">
            <a:solidFill>
              <a:srgbClr val="0000CC"/>
            </a:solidFill>
            <a:miter lim="800000"/>
            <a:headEnd/>
            <a:tailEnd/>
          </a:ln>
        </p:spPr>
        <p:txBody>
          <a:bodyPr lIns="36000" tIns="0" rIns="36000" bIns="0"/>
          <a:lstStyle/>
          <a:p>
            <a:pPr eaLnBrk="0" hangingPunct="0"/>
            <a:r>
              <a:rPr lang="en-GB" sz="2000" dirty="0">
                <a:solidFill>
                  <a:srgbClr val="0000CC"/>
                </a:solidFill>
              </a:rPr>
              <a:t>constructor</a:t>
            </a:r>
          </a:p>
        </p:txBody>
      </p:sp>
      <p:sp>
        <p:nvSpPr>
          <p:cNvPr id="31751" name="AutoShape 5"/>
          <p:cNvSpPr>
            <a:spLocks noChangeArrowheads="1"/>
          </p:cNvSpPr>
          <p:nvPr/>
        </p:nvSpPr>
        <p:spPr bwMode="auto">
          <a:xfrm>
            <a:off x="6429388" y="4714884"/>
            <a:ext cx="1371600" cy="374650"/>
          </a:xfrm>
          <a:prstGeom prst="wedgeRectCallout">
            <a:avLst>
              <a:gd name="adj1" fmla="val -177084"/>
              <a:gd name="adj2" fmla="val -201697"/>
            </a:avLst>
          </a:prstGeom>
          <a:noFill/>
          <a:ln w="9525">
            <a:solidFill>
              <a:srgbClr val="0000CC"/>
            </a:solidFill>
            <a:miter lim="800000"/>
            <a:headEnd/>
            <a:tailEnd/>
          </a:ln>
        </p:spPr>
        <p:txBody>
          <a:bodyPr lIns="36000" tIns="0" rIns="36000" bIns="0"/>
          <a:lstStyle/>
          <a:p>
            <a:pPr eaLnBrk="0" hangingPunct="0"/>
            <a:r>
              <a:rPr lang="en-GB" sz="2000" dirty="0">
                <a:solidFill>
                  <a:srgbClr val="0000CC"/>
                </a:solidFill>
              </a:rPr>
              <a:t>transformer</a:t>
            </a:r>
          </a:p>
        </p:txBody>
      </p:sp>
      <p:sp>
        <p:nvSpPr>
          <p:cNvPr id="31752" name="AutoShape 6"/>
          <p:cNvSpPr>
            <a:spLocks noChangeArrowheads="1"/>
          </p:cNvSpPr>
          <p:nvPr/>
        </p:nvSpPr>
        <p:spPr bwMode="auto">
          <a:xfrm>
            <a:off x="7772400" y="3429000"/>
            <a:ext cx="1371600" cy="304800"/>
          </a:xfrm>
          <a:prstGeom prst="wedgeRectCallout">
            <a:avLst>
              <a:gd name="adj1" fmla="val -91898"/>
              <a:gd name="adj2" fmla="val -14065"/>
            </a:avLst>
          </a:prstGeom>
          <a:noFill/>
          <a:ln w="9525">
            <a:solidFill>
              <a:srgbClr val="0000CC"/>
            </a:solidFill>
            <a:miter lim="800000"/>
            <a:headEnd/>
            <a:tailEnd/>
          </a:ln>
        </p:spPr>
        <p:txBody>
          <a:bodyPr lIns="36000" tIns="0" rIns="36000" bIns="0"/>
          <a:lstStyle/>
          <a:p>
            <a:pPr eaLnBrk="0" hangingPunct="0"/>
            <a:r>
              <a:rPr lang="en-GB" sz="2000" dirty="0" err="1">
                <a:solidFill>
                  <a:srgbClr val="0000CC"/>
                </a:solidFill>
              </a:rPr>
              <a:t>accessor</a:t>
            </a:r>
            <a:endParaRPr lang="en-GB" sz="2000" dirty="0">
              <a:solidFill>
                <a:srgbClr val="0000CC"/>
              </a:solidFill>
            </a:endParaRPr>
          </a:p>
        </p:txBody>
      </p:sp>
      <p:sp>
        <p:nvSpPr>
          <p:cNvPr id="31753" name="AutoShape 7"/>
          <p:cNvSpPr>
            <a:spLocks noChangeArrowheads="1"/>
          </p:cNvSpPr>
          <p:nvPr/>
        </p:nvSpPr>
        <p:spPr bwMode="auto">
          <a:xfrm>
            <a:off x="7772400" y="4071942"/>
            <a:ext cx="1371600" cy="304800"/>
          </a:xfrm>
          <a:prstGeom prst="wedgeRectCallout">
            <a:avLst>
              <a:gd name="adj1" fmla="val -187038"/>
              <a:gd name="adj2" fmla="val -145834"/>
            </a:avLst>
          </a:prstGeom>
          <a:noFill/>
          <a:ln w="9525">
            <a:solidFill>
              <a:srgbClr val="0000CC"/>
            </a:solidFill>
            <a:miter lim="800000"/>
            <a:headEnd/>
            <a:tailEnd/>
          </a:ln>
        </p:spPr>
        <p:txBody>
          <a:bodyPr lIns="36000" tIns="0" rIns="36000" bIns="0"/>
          <a:lstStyle/>
          <a:p>
            <a:pPr eaLnBrk="0" hangingPunct="0"/>
            <a:r>
              <a:rPr lang="en-GB" sz="2000">
                <a:solidFill>
                  <a:srgbClr val="0000CC"/>
                </a:solidFill>
              </a:rPr>
              <a:t>accessor</a:t>
            </a:r>
          </a:p>
        </p:txBody>
      </p:sp>
    </p:spTree>
  </p:cSld>
  <p:clrMapOvr>
    <a:masterClrMapping/>
  </p:clrMapOvr>
  <p:transition>
    <p:cover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bwMode="auto">
          <a:xfrm>
            <a:off x="642910"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dirty="0" smtClean="0">
                <a:solidFill>
                  <a:srgbClr val="FF0000"/>
                </a:solidFill>
                <a:cs typeface="Times New Roman" pitchFamily="18" charset="0"/>
              </a:rPr>
              <a:t>Example: design of </a:t>
            </a:r>
            <a:r>
              <a:rPr lang="en-US" sz="3600" b="1" dirty="0" smtClean="0">
                <a:solidFill>
                  <a:srgbClr val="FFFF00"/>
                </a:solidFill>
                <a:cs typeface="Times New Roman" pitchFamily="18" charset="0"/>
              </a:rPr>
              <a:t>Date</a:t>
            </a:r>
            <a:r>
              <a:rPr lang="en-US" sz="3600" b="1" dirty="0" smtClean="0">
                <a:solidFill>
                  <a:srgbClr val="FF0000"/>
                </a:solidFill>
                <a:cs typeface="Times New Roman" pitchFamily="18" charset="0"/>
              </a:rPr>
              <a:t> ADT (2)</a:t>
            </a:r>
          </a:p>
        </p:txBody>
      </p:sp>
      <p:sp>
        <p:nvSpPr>
          <p:cNvPr id="32773" name="Rectangle 3"/>
          <p:cNvSpPr>
            <a:spLocks noGrp="1" noChangeArrowheads="1"/>
          </p:cNvSpPr>
          <p:nvPr>
            <p:ph idx="1"/>
          </p:nvPr>
        </p:nvSpPr>
        <p:spPr>
          <a:xfrm>
            <a:off x="642910" y="1928802"/>
            <a:ext cx="7772400" cy="4191000"/>
          </a:xfrm>
        </p:spPr>
        <p:txBody>
          <a:bodyPr/>
          <a:lstStyle/>
          <a:p>
            <a:pPr eaLnBrk="1" hangingPunct="1">
              <a:tabLst>
                <a:tab pos="762000" algn="l"/>
                <a:tab pos="1143000" algn="l"/>
                <a:tab pos="1524000" algn="l"/>
                <a:tab pos="1905000" algn="l"/>
                <a:tab pos="2286000" algn="l"/>
                <a:tab pos="2667000" algn="l"/>
              </a:tabLst>
            </a:pPr>
            <a:r>
              <a:rPr lang="en-US" sz="2800" dirty="0" smtClean="0">
                <a:cs typeface="Times New Roman" pitchFamily="18" charset="0"/>
              </a:rPr>
              <a:t>Consider yet another possible </a:t>
            </a:r>
            <a:r>
              <a:rPr lang="en-US" sz="2800" dirty="0" smtClean="0">
                <a:latin typeface="Courier New" pitchFamily="49" charset="0"/>
                <a:cs typeface="Times New Roman" pitchFamily="18" charset="0"/>
              </a:rPr>
              <a:t>Date</a:t>
            </a:r>
            <a:r>
              <a:rPr lang="en-US" sz="2800" dirty="0" smtClean="0">
                <a:cs typeface="Times New Roman" pitchFamily="18" charset="0"/>
              </a:rPr>
              <a:t> contract:</a:t>
            </a:r>
          </a:p>
          <a:p>
            <a:pPr eaLnBrk="1" hangingPunct="1">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class</a:t>
            </a:r>
            <a:r>
              <a:rPr lang="en-US" sz="2400" dirty="0" smtClean="0">
                <a:latin typeface="Courier New" pitchFamily="49" charset="0"/>
                <a:cs typeface="Times New Roman" pitchFamily="18" charset="0"/>
              </a:rPr>
              <a:t> Date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private</a:t>
            </a:r>
            <a:r>
              <a:rPr lang="en-US" sz="2400" dirty="0" smtClean="0">
                <a:latin typeface="Courier New" pitchFamily="49"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Courier New" pitchFamily="49" charset="0"/>
                <a:cs typeface="Times New Roman" pitchFamily="18" charset="0"/>
              </a:rPr>
              <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Date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y,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m,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d);</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compareTo</a:t>
            </a:r>
            <a:r>
              <a:rPr lang="en-US" sz="2400" dirty="0" smtClean="0">
                <a:latin typeface="Courier New" pitchFamily="49" charset="0"/>
                <a:cs typeface="Times New Roman" pitchFamily="18" charset="0"/>
              </a:rPr>
              <a:t> (Date that);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String </a:t>
            </a:r>
            <a:r>
              <a:rPr lang="en-US" sz="2400" dirty="0" err="1" smtClean="0">
                <a:latin typeface="Courier New" pitchFamily="49" charset="0"/>
                <a:cs typeface="Times New Roman" pitchFamily="18" charset="0"/>
              </a:rPr>
              <a:t>toString</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public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void</a:t>
            </a:r>
            <a:r>
              <a:rPr lang="en-US" sz="2400" dirty="0" smtClean="0">
                <a:latin typeface="Courier New" pitchFamily="49" charset="0"/>
                <a:cs typeface="Times New Roman" pitchFamily="18" charset="0"/>
              </a:rPr>
              <a:t> advance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n);</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solidFill>
                  <a:srgbClr val="0000CC"/>
                </a:solidFill>
                <a:latin typeface="Courier New" pitchFamily="49" charset="0"/>
                <a:cs typeface="Times New Roman" pitchFamily="18" charset="0"/>
              </a:rPr>
              <a:t>public</a:t>
            </a:r>
            <a:r>
              <a:rPr lang="en-US" sz="2400" dirty="0" smtClean="0">
                <a:solidFill>
                  <a:srgbClr val="0000CC"/>
                </a:solidFill>
                <a:latin typeface="Courier New" pitchFamily="49" charset="0"/>
                <a:cs typeface="Times New Roman" pitchFamily="18" charset="0"/>
              </a:rPr>
              <a:t> </a:t>
            </a:r>
            <a:r>
              <a:rPr lang="en-US" sz="2400" b="1" dirty="0" smtClean="0">
                <a:solidFill>
                  <a:srgbClr val="0000CC"/>
                </a:solidFill>
                <a:latin typeface="Courier New" pitchFamily="49" charset="0"/>
                <a:cs typeface="Times New Roman" pitchFamily="18" charset="0"/>
              </a:rPr>
              <a:t>void</a:t>
            </a:r>
            <a:r>
              <a:rPr lang="en-US" sz="2400" dirty="0" smtClean="0">
                <a:solidFill>
                  <a:srgbClr val="0000CC"/>
                </a:solidFill>
                <a:latin typeface="Courier New" pitchFamily="49" charset="0"/>
                <a:cs typeface="Times New Roman" pitchFamily="18" charset="0"/>
              </a:rPr>
              <a:t> advance1Day ();</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a:t>
            </a:r>
          </a:p>
          <a:p>
            <a:pPr eaLnBrk="1" hangingPunct="1">
              <a:tabLst>
                <a:tab pos="762000" algn="l"/>
                <a:tab pos="1143000" algn="l"/>
                <a:tab pos="1524000" algn="l"/>
                <a:tab pos="1905000" algn="l"/>
                <a:tab pos="2286000" algn="l"/>
                <a:tab pos="2667000" algn="l"/>
              </a:tabLst>
            </a:pPr>
            <a:r>
              <a:rPr lang="en-US" sz="2800" dirty="0" smtClean="0">
                <a:cs typeface="Times New Roman" pitchFamily="18" charset="0"/>
              </a:rPr>
              <a:t>Operation </a:t>
            </a:r>
            <a:r>
              <a:rPr lang="en-US" sz="2800" dirty="0" smtClean="0">
                <a:latin typeface="Courier New" pitchFamily="49" charset="0"/>
                <a:cs typeface="Times New Roman" pitchFamily="18" charset="0"/>
              </a:rPr>
              <a:t>advance1Day</a:t>
            </a:r>
            <a:r>
              <a:rPr lang="en-US" sz="2800" dirty="0" smtClean="0">
                <a:cs typeface="Times New Roman" pitchFamily="18" charset="0"/>
              </a:rPr>
              <a:t> is unnecessary.</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ACBD21E3-2E52-4601-AD81-72DCD7D43896}" type="slidenum">
              <a:rPr lang="en-AU" sz="2000"/>
              <a:pPr>
                <a:defRPr/>
              </a:pPr>
              <a:t>31</a:t>
            </a:fld>
            <a:endParaRPr lang="en-AU" sz="2000" dirty="0"/>
          </a:p>
        </p:txBody>
      </p:sp>
    </p:spTree>
  </p:cSld>
  <p:clrMapOvr>
    <a:masterClrMapping/>
  </p:clrMapOvr>
  <p:transition>
    <p:cover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bwMode="auto">
          <a:xfrm>
            <a:off x="251520" y="1000108"/>
            <a:ext cx="889248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smtClean="0">
                <a:solidFill>
                  <a:srgbClr val="FF0000"/>
                </a:solidFill>
                <a:cs typeface="Times New Roman" pitchFamily="18" charset="0"/>
              </a:rPr>
              <a:t>A contract:  </a:t>
            </a:r>
            <a:r>
              <a:rPr lang="en-US" sz="3600" b="1" dirty="0">
                <a:solidFill>
                  <a:srgbClr val="FF0000"/>
                </a:solidFill>
                <a:cs typeface="Times New Roman" pitchFamily="18" charset="0"/>
              </a:rPr>
              <a:t>Polynomial </a:t>
            </a:r>
            <a:r>
              <a:rPr lang="en-US" sz="3600" b="1" dirty="0" smtClean="0">
                <a:solidFill>
                  <a:srgbClr val="FF0000"/>
                </a:solidFill>
                <a:cs typeface="Times New Roman" pitchFamily="18" charset="0"/>
              </a:rPr>
              <a:t>class (see A2)</a:t>
            </a:r>
          </a:p>
        </p:txBody>
      </p:sp>
      <p:sp>
        <p:nvSpPr>
          <p:cNvPr id="32773" name="Rectangle 3"/>
          <p:cNvSpPr>
            <a:spLocks noGrp="1" noChangeArrowheads="1"/>
          </p:cNvSpPr>
          <p:nvPr>
            <p:ph idx="1"/>
          </p:nvPr>
        </p:nvSpPr>
        <p:spPr>
          <a:xfrm>
            <a:off x="539552" y="1844824"/>
            <a:ext cx="8393586" cy="4824536"/>
          </a:xfrm>
        </p:spPr>
        <p:txBody>
          <a:bodyPr/>
          <a:lstStyle/>
          <a:p>
            <a:pPr marL="0" indent="0" eaLnBrk="1" hangingPunct="1">
              <a:buNone/>
              <a:tabLst>
                <a:tab pos="762000" algn="l"/>
                <a:tab pos="1143000" algn="l"/>
                <a:tab pos="1524000" algn="l"/>
                <a:tab pos="1905000" algn="l"/>
                <a:tab pos="2286000" algn="l"/>
                <a:tab pos="2667000" algn="l"/>
              </a:tabLst>
            </a:pPr>
            <a:r>
              <a:rPr lang="en-US" sz="1600" b="1" dirty="0" smtClean="0">
                <a:latin typeface="Courier New" pitchFamily="49" charset="0"/>
                <a:cs typeface="Times New Roman" pitchFamily="18" charset="0"/>
              </a:rPr>
              <a:t>class </a:t>
            </a:r>
            <a:r>
              <a:rPr lang="en-US" sz="1600" b="1" dirty="0">
                <a:latin typeface="Courier New" pitchFamily="49" charset="0"/>
                <a:cs typeface="Times New Roman" pitchFamily="18" charset="0"/>
              </a:rPr>
              <a:t>Polynomial</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final static private </a:t>
            </a:r>
            <a:r>
              <a:rPr lang="en-US" sz="1600" dirty="0" err="1">
                <a:latin typeface="Courier New" pitchFamily="49" charset="0"/>
                <a:cs typeface="Times New Roman" pitchFamily="18" charset="0"/>
              </a:rPr>
              <a:t>int</a:t>
            </a:r>
            <a:r>
              <a:rPr lang="en-US" sz="1600" dirty="0">
                <a:latin typeface="Courier New" pitchFamily="49" charset="0"/>
                <a:cs typeface="Times New Roman" pitchFamily="18" charset="0"/>
              </a:rPr>
              <a:t> mantissa=52;</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final static private double epsilon=</a:t>
            </a:r>
            <a:r>
              <a:rPr lang="en-US" sz="1600" dirty="0" err="1">
                <a:latin typeface="Courier New" pitchFamily="49" charset="0"/>
                <a:cs typeface="Times New Roman" pitchFamily="18" charset="0"/>
              </a:rPr>
              <a:t>Math.pow</a:t>
            </a:r>
            <a:r>
              <a:rPr lang="en-US" sz="1600" dirty="0">
                <a:latin typeface="Courier New" pitchFamily="49" charset="0"/>
                <a:cs typeface="Times New Roman" pitchFamily="18" charset="0"/>
              </a:rPr>
              <a:t>(2.0,-mantissa);</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private</a:t>
            </a:r>
            <a:r>
              <a:rPr lang="en-US" sz="1600" dirty="0">
                <a:latin typeface="Courier New" pitchFamily="49" charset="0"/>
                <a:cs typeface="Times New Roman" pitchFamily="18" charset="0"/>
              </a:rPr>
              <a:t> double coefficient=0.0;</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 private </a:t>
            </a:r>
            <a:r>
              <a:rPr lang="en-US" sz="1600" dirty="0" err="1">
                <a:latin typeface="Courier New" pitchFamily="49" charset="0"/>
                <a:cs typeface="Times New Roman" pitchFamily="18" charset="0"/>
              </a:rPr>
              <a:t>int</a:t>
            </a:r>
            <a:r>
              <a:rPr lang="en-US" sz="1600" dirty="0">
                <a:latin typeface="Courier New" pitchFamily="49" charset="0"/>
                <a:cs typeface="Times New Roman" pitchFamily="18" charset="0"/>
              </a:rPr>
              <a:t> power=0;</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private</a:t>
            </a:r>
            <a:r>
              <a:rPr lang="en-US" sz="1600" dirty="0">
                <a:latin typeface="Courier New" pitchFamily="49" charset="0"/>
                <a:cs typeface="Times New Roman" pitchFamily="18" charset="0"/>
              </a:rPr>
              <a:t> Polynomial successor=null;</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public Polynomial(double </a:t>
            </a:r>
            <a:r>
              <a:rPr lang="en-US" sz="1600" dirty="0" smtClean="0">
                <a:latin typeface="Courier New" pitchFamily="49" charset="0"/>
                <a:cs typeface="Times New Roman" pitchFamily="18" charset="0"/>
              </a:rPr>
              <a:t>coefficient, </a:t>
            </a:r>
            <a:r>
              <a:rPr lang="en-US" sz="1600" dirty="0" err="1" smtClean="0">
                <a:latin typeface="Courier New" pitchFamily="49" charset="0"/>
                <a:cs typeface="Times New Roman" pitchFamily="18" charset="0"/>
              </a:rPr>
              <a:t>int</a:t>
            </a:r>
            <a:r>
              <a:rPr lang="en-US" sz="1600" dirty="0" smtClean="0">
                <a:latin typeface="Courier New" pitchFamily="49" charset="0"/>
                <a:cs typeface="Times New Roman" pitchFamily="18" charset="0"/>
              </a:rPr>
              <a:t> </a:t>
            </a:r>
            <a:r>
              <a:rPr lang="en-US" sz="1600" dirty="0">
                <a:latin typeface="Courier New" pitchFamily="49" charset="0"/>
                <a:cs typeface="Times New Roman" pitchFamily="18" charset="0"/>
              </a:rPr>
              <a:t>power</a:t>
            </a:r>
            <a:r>
              <a:rPr lang="en-US" sz="1600" dirty="0" smtClean="0">
                <a:latin typeface="Courier New" pitchFamily="49" charset="0"/>
                <a:cs typeface="Times New Roman" pitchFamily="18" charset="0"/>
              </a:rPr>
              <a:t>);</a:t>
            </a:r>
            <a:endParaRPr lang="en-AU" sz="1600" dirty="0">
              <a:latin typeface="Courier New" pitchFamily="49" charset="0"/>
              <a:cs typeface="Times New Roman" pitchFamily="18" charset="0"/>
            </a:endParaRPr>
          </a:p>
          <a:p>
            <a:pPr>
              <a:buNone/>
              <a:tabLst>
                <a:tab pos="762000" algn="l"/>
                <a:tab pos="1143000" algn="l"/>
                <a:tab pos="1524000" algn="l"/>
                <a:tab pos="1905000" algn="l"/>
                <a:tab pos="2286000" algn="l"/>
                <a:tab pos="2667000" algn="l"/>
              </a:tabLst>
            </a:pPr>
            <a:r>
              <a:rPr lang="en-AU" sz="1600" dirty="0" smtClean="0">
                <a:latin typeface="Courier New" pitchFamily="49" charset="0"/>
                <a:cs typeface="Times New Roman" pitchFamily="18" charset="0"/>
              </a:rPr>
              <a:t>  </a:t>
            </a:r>
            <a:r>
              <a:rPr lang="en-AU" sz="1600" b="1" dirty="0" smtClean="0">
                <a:latin typeface="Courier New" pitchFamily="49" charset="0"/>
                <a:cs typeface="Times New Roman" pitchFamily="18" charset="0"/>
              </a:rPr>
              <a:t>private</a:t>
            </a:r>
            <a:r>
              <a:rPr lang="en-AU" sz="1600" dirty="0" smtClean="0">
                <a:latin typeface="Courier New" pitchFamily="49" charset="0"/>
                <a:cs typeface="Times New Roman" pitchFamily="18" charset="0"/>
              </a:rPr>
              <a:t> </a:t>
            </a:r>
            <a:r>
              <a:rPr lang="en-AU" sz="1600" dirty="0">
                <a:latin typeface="Courier New" pitchFamily="49" charset="0"/>
                <a:cs typeface="Times New Roman" pitchFamily="18" charset="0"/>
              </a:rPr>
              <a:t>void add(Polynomial </a:t>
            </a:r>
            <a:r>
              <a:rPr lang="en-AU" sz="1600" dirty="0" smtClean="0">
                <a:latin typeface="Courier New" pitchFamily="49" charset="0"/>
                <a:cs typeface="Times New Roman" pitchFamily="18" charset="0"/>
              </a:rPr>
              <a:t>p, double coefficient, </a:t>
            </a:r>
            <a:r>
              <a:rPr lang="en-AU" sz="1600" dirty="0" err="1" smtClean="0">
                <a:latin typeface="Courier New" pitchFamily="49" charset="0"/>
                <a:cs typeface="Times New Roman" pitchFamily="18" charset="0"/>
              </a:rPr>
              <a:t>int</a:t>
            </a:r>
            <a:r>
              <a:rPr lang="en-AU" sz="1600" dirty="0" smtClean="0">
                <a:latin typeface="Courier New" pitchFamily="49" charset="0"/>
                <a:cs typeface="Times New Roman" pitchFamily="18" charset="0"/>
              </a:rPr>
              <a:t> </a:t>
            </a:r>
            <a:r>
              <a:rPr lang="en-AU" sz="1600" dirty="0">
                <a:latin typeface="Courier New" pitchFamily="49" charset="0"/>
                <a:cs typeface="Times New Roman" pitchFamily="18" charset="0"/>
              </a:rPr>
              <a:t>power</a:t>
            </a:r>
            <a:r>
              <a:rPr lang="en-AU" sz="1600" dirty="0" smtClean="0">
                <a:latin typeface="Courier New" pitchFamily="49" charset="0"/>
                <a:cs typeface="Times New Roman" pitchFamily="18" charset="0"/>
              </a:rPr>
              <a:t>)</a:t>
            </a:r>
            <a:r>
              <a:rPr lang="en-US" sz="1600" dirty="0">
                <a:latin typeface="Courier New" pitchFamily="49" charset="0"/>
                <a:cs typeface="Times New Roman" pitchFamily="18" charset="0"/>
              </a:rPr>
              <a:t>;</a:t>
            </a:r>
            <a:r>
              <a:rPr lang="en-US" sz="1600" dirty="0" smtClean="0">
                <a:latin typeface="Courier New" pitchFamily="49" charset="0"/>
                <a:cs typeface="Times New Roman" pitchFamily="18" charset="0"/>
              </a:rPr>
              <a:t> </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  public </a:t>
            </a:r>
            <a:r>
              <a:rPr lang="en-US" sz="1600" dirty="0">
                <a:latin typeface="Courier New" pitchFamily="49" charset="0"/>
                <a:cs typeface="Times New Roman" pitchFamily="18" charset="0"/>
              </a:rPr>
              <a:t>Polynomial plus(Polynomial that</a:t>
            </a:r>
            <a:r>
              <a:rPr lang="en-US" sz="16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  public </a:t>
            </a:r>
            <a:r>
              <a:rPr lang="en-US" sz="1600" dirty="0">
                <a:latin typeface="Courier New" pitchFamily="49" charset="0"/>
                <a:cs typeface="Times New Roman" pitchFamily="18" charset="0"/>
              </a:rPr>
              <a:t>Polynomial times(Polynomial that</a:t>
            </a:r>
            <a:r>
              <a:rPr lang="en-US" sz="16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  public </a:t>
            </a:r>
            <a:r>
              <a:rPr lang="en-US" sz="1600" dirty="0">
                <a:latin typeface="Courier New" pitchFamily="49" charset="0"/>
                <a:cs typeface="Times New Roman" pitchFamily="18" charset="0"/>
              </a:rPr>
              <a:t>Polynomial differentiate</a:t>
            </a:r>
            <a:r>
              <a:rPr lang="en-US" sz="16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600" dirty="0">
                <a:latin typeface="Courier New" pitchFamily="49" charset="0"/>
                <a:cs typeface="Times New Roman" pitchFamily="18" charset="0"/>
              </a:rPr>
              <a:t> </a:t>
            </a:r>
            <a:r>
              <a:rPr lang="en-US" sz="1600" dirty="0" smtClean="0">
                <a:latin typeface="Courier New" pitchFamily="49" charset="0"/>
                <a:cs typeface="Times New Roman" pitchFamily="18" charset="0"/>
              </a:rPr>
              <a:t> public </a:t>
            </a:r>
            <a:r>
              <a:rPr lang="en-US" sz="1600" dirty="0">
                <a:latin typeface="Courier New" pitchFamily="49" charset="0"/>
                <a:cs typeface="Times New Roman" pitchFamily="18" charset="0"/>
              </a:rPr>
              <a:t>Polynomial integrate</a:t>
            </a:r>
            <a:r>
              <a:rPr lang="en-US" sz="16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  public </a:t>
            </a:r>
            <a:r>
              <a:rPr lang="en-US" sz="1600" dirty="0" err="1">
                <a:latin typeface="Courier New" pitchFamily="49" charset="0"/>
                <a:cs typeface="Times New Roman" pitchFamily="18" charset="0"/>
              </a:rPr>
              <a:t>int</a:t>
            </a:r>
            <a:r>
              <a:rPr lang="en-US" sz="1600" dirty="0">
                <a:latin typeface="Courier New" pitchFamily="49" charset="0"/>
                <a:cs typeface="Times New Roman" pitchFamily="18" charset="0"/>
              </a:rPr>
              <a:t> </a:t>
            </a:r>
            <a:r>
              <a:rPr lang="en-US" sz="1600" dirty="0" err="1">
                <a:latin typeface="Courier New" pitchFamily="49" charset="0"/>
                <a:cs typeface="Times New Roman" pitchFamily="18" charset="0"/>
              </a:rPr>
              <a:t>powerMax</a:t>
            </a:r>
            <a:r>
              <a:rPr lang="en-US" sz="16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  public </a:t>
            </a:r>
            <a:r>
              <a:rPr lang="en-US" sz="1600" dirty="0" err="1">
                <a:latin typeface="Courier New" pitchFamily="49" charset="0"/>
                <a:cs typeface="Times New Roman" pitchFamily="18" charset="0"/>
              </a:rPr>
              <a:t>int</a:t>
            </a:r>
            <a:r>
              <a:rPr lang="en-US" sz="1600" dirty="0">
                <a:latin typeface="Courier New" pitchFamily="49" charset="0"/>
                <a:cs typeface="Times New Roman" pitchFamily="18" charset="0"/>
              </a:rPr>
              <a:t> </a:t>
            </a:r>
            <a:r>
              <a:rPr lang="en-US" sz="1600" dirty="0" err="1">
                <a:latin typeface="Courier New" pitchFamily="49" charset="0"/>
                <a:cs typeface="Times New Roman" pitchFamily="18" charset="0"/>
              </a:rPr>
              <a:t>powerMin</a:t>
            </a:r>
            <a:r>
              <a:rPr lang="en-US" sz="1600" dirty="0" smtClean="0">
                <a:latin typeface="Courier New" pitchFamily="49" charset="0"/>
                <a:cs typeface="Times New Roman" pitchFamily="18" charset="0"/>
              </a:rPr>
              <a:t>();</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 more on Notes page</a:t>
            </a:r>
          </a:p>
          <a:p>
            <a:pPr>
              <a:buNone/>
              <a:tabLst>
                <a:tab pos="762000" algn="l"/>
                <a:tab pos="1143000" algn="l"/>
                <a:tab pos="1524000" algn="l"/>
                <a:tab pos="1905000" algn="l"/>
                <a:tab pos="2286000" algn="l"/>
                <a:tab pos="2667000" algn="l"/>
              </a:tabLst>
            </a:pPr>
            <a:r>
              <a:rPr lang="en-US" sz="1600" dirty="0" smtClean="0">
                <a:latin typeface="Courier New" pitchFamily="49" charset="0"/>
                <a:cs typeface="Times New Roman" pitchFamily="18" charset="0"/>
              </a:rPr>
              <a:t>}</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ACBD21E3-2E52-4601-AD81-72DCD7D43896}" type="slidenum">
              <a:rPr lang="en-AU" sz="2000"/>
              <a:pPr>
                <a:defRPr/>
              </a:pPr>
              <a:t>32</a:t>
            </a:fld>
            <a:endParaRPr lang="en-AU" sz="2000" dirty="0"/>
          </a:p>
        </p:txBody>
      </p:sp>
    </p:spTree>
    <p:extLst>
      <p:ext uri="{BB962C8B-B14F-4D97-AF65-F5344CB8AC3E}">
        <p14:creationId xmlns:p14="http://schemas.microsoft.com/office/powerpoint/2010/main" val="3972368297"/>
      </p:ext>
    </p:extLst>
  </p:cSld>
  <p:clrMapOvr>
    <a:masterClrMapping/>
  </p:clrMapOvr>
  <p:transition>
    <p:cover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7"/>
          <p:cNvSpPr>
            <a:spLocks noGrp="1" noChangeArrowheads="1"/>
          </p:cNvSpPr>
          <p:nvPr>
            <p:ph type="title"/>
          </p:nvPr>
        </p:nvSpPr>
        <p:spPr bwMode="auto">
          <a:xfrm>
            <a:off x="500034" y="1000108"/>
            <a:ext cx="67056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cs typeface="Times New Roman" pitchFamily="18" charset="0"/>
              </a:rPr>
              <a:t>ADTs in the Java class library</a:t>
            </a:r>
          </a:p>
        </p:txBody>
      </p:sp>
      <p:sp>
        <p:nvSpPr>
          <p:cNvPr id="33796" name="Rectangle 3"/>
          <p:cNvSpPr>
            <a:spLocks noGrp="1" noChangeArrowheads="1"/>
          </p:cNvSpPr>
          <p:nvPr>
            <p:ph idx="1"/>
          </p:nvPr>
        </p:nvSpPr>
        <p:spPr>
          <a:xfrm>
            <a:off x="428596" y="1928802"/>
            <a:ext cx="7086600" cy="457200"/>
          </a:xfrm>
        </p:spPr>
        <p:txBody>
          <a:bodyPr/>
          <a:lstStyle/>
          <a:p>
            <a:pPr eaLnBrk="1" hangingPunct="1">
              <a:lnSpc>
                <a:spcPct val="90000"/>
              </a:lnSpc>
            </a:pPr>
            <a:r>
              <a:rPr lang="en-US" sz="2800" dirty="0" smtClean="0">
                <a:cs typeface="Times New Roman" pitchFamily="18" charset="0"/>
              </a:rPr>
              <a:t>Java Collection Framework (simplified)</a:t>
            </a:r>
          </a:p>
        </p:txBody>
      </p:sp>
      <p:sp>
        <p:nvSpPr>
          <p:cNvPr id="7"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33EE88AE-09CD-457F-890B-96C440C8F04D}" type="slidenum">
              <a:rPr lang="en-AU" sz="2000"/>
              <a:pPr>
                <a:defRPr/>
              </a:pPr>
              <a:t>33</a:t>
            </a:fld>
            <a:endParaRPr lang="en-AU" sz="2000" dirty="0"/>
          </a:p>
        </p:txBody>
      </p:sp>
      <p:pic>
        <p:nvPicPr>
          <p:cNvPr id="33797" name="Picture 5" descr="framework"/>
          <p:cNvPicPr>
            <a:picLocks noChangeAspect="1" noChangeArrowheads="1"/>
          </p:cNvPicPr>
          <p:nvPr/>
        </p:nvPicPr>
        <p:blipFill>
          <a:blip r:embed="rId3"/>
          <a:srcRect/>
          <a:stretch>
            <a:fillRect/>
          </a:stretch>
        </p:blipFill>
        <p:spPr bwMode="auto">
          <a:xfrm>
            <a:off x="285720" y="2500306"/>
            <a:ext cx="8667750" cy="3524250"/>
          </a:xfrm>
          <a:prstGeom prst="rect">
            <a:avLst/>
          </a:prstGeom>
          <a:noFill/>
          <a:ln w="9525">
            <a:noFill/>
            <a:miter lim="800000"/>
            <a:headEnd/>
            <a:tailEnd/>
          </a:ln>
        </p:spPr>
      </p:pic>
    </p:spTree>
  </p:cSld>
  <p:clrMapOvr>
    <a:masterClrMapping/>
  </p:clrMapOvr>
  <p:transition>
    <p:cover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bwMode="auto">
          <a:xfrm>
            <a:off x="714348" y="1000108"/>
            <a:ext cx="7772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rPr>
              <a:t>Lecture 8 Study Guide</a:t>
            </a:r>
            <a:endParaRPr lang="en-US" sz="3600" dirty="0" smtClean="0">
              <a:solidFill>
                <a:srgbClr val="FF0000"/>
              </a:solidFill>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0A9A76C7-0751-4D3B-9F74-F5A3612561EF}" type="slidenum">
              <a:rPr lang="en-AU" sz="2000"/>
              <a:pPr>
                <a:defRPr/>
              </a:pPr>
              <a:t>34</a:t>
            </a:fld>
            <a:endParaRPr lang="en-AU" sz="2000" dirty="0"/>
          </a:p>
        </p:txBody>
      </p:sp>
      <p:sp>
        <p:nvSpPr>
          <p:cNvPr id="34821" name="Rectangle 4"/>
          <p:cNvSpPr>
            <a:spLocks noChangeArrowheads="1"/>
          </p:cNvSpPr>
          <p:nvPr/>
        </p:nvSpPr>
        <p:spPr bwMode="auto">
          <a:xfrm>
            <a:off x="428596" y="1844824"/>
            <a:ext cx="8607900" cy="4608512"/>
          </a:xfrm>
          <a:prstGeom prst="rect">
            <a:avLst/>
          </a:prstGeom>
          <a:noFill/>
          <a:ln w="9525">
            <a:noFill/>
            <a:miter lim="800000"/>
            <a:headEnd/>
            <a:tailEnd/>
          </a:ln>
        </p:spPr>
        <p:txBody>
          <a:bodyPr/>
          <a:lstStyle/>
          <a:p>
            <a:pPr marL="342900" indent="-342900">
              <a:spcBef>
                <a:spcPct val="20000"/>
              </a:spcBef>
              <a:buFontTx/>
              <a:buBlip>
                <a:blip r:embed="rId3"/>
              </a:buBlip>
              <a:tabLst>
                <a:tab pos="762000" algn="l"/>
                <a:tab pos="1143000" algn="l"/>
                <a:tab pos="1524000" algn="l"/>
                <a:tab pos="1905000" algn="l"/>
                <a:tab pos="2286000" algn="l"/>
                <a:tab pos="2667000" algn="l"/>
                <a:tab pos="3048000" algn="l"/>
              </a:tabLst>
            </a:pPr>
            <a:r>
              <a:rPr lang="en-US" b="1" dirty="0" smtClean="0">
                <a:latin typeface="Arial Narrow" pitchFamily="34" charset="0"/>
                <a:cs typeface="Times New Roman" pitchFamily="18" charset="0"/>
              </a:rPr>
              <a:t>Reading</a:t>
            </a:r>
            <a:r>
              <a:rPr lang="en-US" b="1" dirty="0">
                <a:latin typeface="Arial Narrow" pitchFamily="34" charset="0"/>
                <a:cs typeface="Times New Roman" pitchFamily="18" charset="0"/>
              </a:rPr>
              <a:t>:</a:t>
            </a:r>
          </a:p>
          <a:p>
            <a:pPr marL="742950" lvl="1" indent="-285750">
              <a:spcBef>
                <a:spcPct val="20000"/>
              </a:spcBef>
              <a:buFontTx/>
              <a:buChar char="–"/>
              <a:tabLst>
                <a:tab pos="762000" algn="l"/>
                <a:tab pos="1143000" algn="l"/>
                <a:tab pos="1524000" algn="l"/>
                <a:tab pos="1905000" algn="l"/>
                <a:tab pos="2286000" algn="l"/>
                <a:tab pos="2667000" algn="l"/>
                <a:tab pos="3048000" algn="l"/>
              </a:tabLst>
            </a:pPr>
            <a:r>
              <a:rPr lang="en-US" dirty="0">
                <a:latin typeface="Arial Narrow" pitchFamily="34" charset="0"/>
                <a:cs typeface="Times New Roman" pitchFamily="18" charset="0"/>
              </a:rPr>
              <a:t>Chapter 5: Java Collections by </a:t>
            </a:r>
            <a:r>
              <a:rPr lang="en-US" dirty="0">
                <a:latin typeface="Arial Narrow" pitchFamily="34" charset="0"/>
              </a:rPr>
              <a:t>D.A. Watt and D.F. Brown (2001)</a:t>
            </a:r>
            <a:r>
              <a:rPr lang="en-US" dirty="0">
                <a:latin typeface="Arial Narrow" pitchFamily="34" charset="0"/>
                <a:cs typeface="Times New Roman" pitchFamily="18" charset="0"/>
              </a:rPr>
              <a:t> </a:t>
            </a:r>
            <a:endParaRPr lang="en-US" dirty="0" smtClean="0">
              <a:latin typeface="Arial Narrow" pitchFamily="34" charset="0"/>
              <a:cs typeface="Times New Roman" pitchFamily="18" charset="0"/>
            </a:endParaRPr>
          </a:p>
          <a:p>
            <a:pPr lvl="1">
              <a:spcBef>
                <a:spcPct val="20000"/>
              </a:spcBef>
              <a:tabLst>
                <a:tab pos="762000" algn="l"/>
                <a:tab pos="1143000" algn="l"/>
                <a:tab pos="1524000" algn="l"/>
                <a:tab pos="1905000" algn="l"/>
                <a:tab pos="2286000" algn="l"/>
                <a:tab pos="2667000" algn="l"/>
                <a:tab pos="3048000" algn="l"/>
              </a:tabLst>
            </a:pPr>
            <a:r>
              <a:rPr lang="en-US" dirty="0" smtClean="0">
                <a:latin typeface="Arial Narrow" pitchFamily="34" charset="0"/>
                <a:cs typeface="Times New Roman" pitchFamily="18" charset="0"/>
              </a:rPr>
              <a:t>or</a:t>
            </a:r>
          </a:p>
          <a:p>
            <a:pPr marL="742950" lvl="1" indent="-285750">
              <a:spcBef>
                <a:spcPct val="20000"/>
              </a:spcBef>
              <a:buFontTx/>
              <a:buChar char="–"/>
              <a:tabLst>
                <a:tab pos="762000" algn="l"/>
                <a:tab pos="1143000" algn="l"/>
                <a:tab pos="1524000" algn="l"/>
                <a:tab pos="1905000" algn="l"/>
                <a:tab pos="2286000" algn="l"/>
                <a:tab pos="2667000" algn="l"/>
                <a:tab pos="3048000" algn="l"/>
              </a:tabLst>
            </a:pPr>
            <a:r>
              <a:rPr lang="en-US" dirty="0">
                <a:latin typeface="Arial Narrow" pitchFamily="34" charset="0"/>
                <a:cs typeface="Times New Roman" pitchFamily="18" charset="0"/>
              </a:rPr>
              <a:t>Chapter </a:t>
            </a:r>
            <a:r>
              <a:rPr lang="en-US" dirty="0" smtClean="0">
                <a:latin typeface="Arial Narrow" pitchFamily="34" charset="0"/>
                <a:cs typeface="Times New Roman" pitchFamily="18" charset="0"/>
              </a:rPr>
              <a:t>2 &amp; </a:t>
            </a:r>
            <a:r>
              <a:rPr lang="en-US" dirty="0" err="1" smtClean="0">
                <a:latin typeface="Arial Narrow" pitchFamily="34" charset="0"/>
                <a:cs typeface="Times New Roman" pitchFamily="18" charset="0"/>
              </a:rPr>
              <a:t>Chapte</a:t>
            </a:r>
            <a:r>
              <a:rPr lang="en-US" dirty="0" smtClean="0">
                <a:latin typeface="Arial Narrow" pitchFamily="34" charset="0"/>
                <a:cs typeface="Times New Roman" pitchFamily="18" charset="0"/>
              </a:rPr>
              <a:t> 5: Data Structures and Algorithms in JAVA, </a:t>
            </a:r>
            <a:br>
              <a:rPr lang="en-US" dirty="0" smtClean="0">
                <a:latin typeface="Arial Narrow" pitchFamily="34" charset="0"/>
                <a:cs typeface="Times New Roman" pitchFamily="18" charset="0"/>
              </a:rPr>
            </a:br>
            <a:r>
              <a:rPr lang="en-US" dirty="0" smtClean="0">
                <a:latin typeface="Arial Narrow" pitchFamily="34" charset="0"/>
                <a:cs typeface="Times New Roman" pitchFamily="18" charset="0"/>
              </a:rPr>
              <a:t>by </a:t>
            </a:r>
            <a:r>
              <a:rPr lang="en-US" dirty="0" smtClean="0">
                <a:latin typeface="Arial Narrow" pitchFamily="34" charset="0"/>
              </a:rPr>
              <a:t>M. T. Goodrich </a:t>
            </a:r>
            <a:r>
              <a:rPr lang="en-US" dirty="0">
                <a:latin typeface="Arial Narrow" pitchFamily="34" charset="0"/>
              </a:rPr>
              <a:t>and </a:t>
            </a:r>
            <a:r>
              <a:rPr lang="en-US" dirty="0" smtClean="0">
                <a:latin typeface="Arial Narrow" pitchFamily="34" charset="0"/>
              </a:rPr>
              <a:t>R. </a:t>
            </a:r>
            <a:r>
              <a:rPr lang="en-US" dirty="0" err="1" smtClean="0">
                <a:latin typeface="Arial Narrow" pitchFamily="34" charset="0"/>
              </a:rPr>
              <a:t>Tamassia</a:t>
            </a:r>
            <a:r>
              <a:rPr lang="en-US" dirty="0" smtClean="0">
                <a:latin typeface="Arial Narrow" pitchFamily="34" charset="0"/>
              </a:rPr>
              <a:t> (2010)</a:t>
            </a:r>
            <a:r>
              <a:rPr lang="en-US" dirty="0" smtClean="0">
                <a:latin typeface="Arial Narrow" pitchFamily="34" charset="0"/>
                <a:cs typeface="Times New Roman" pitchFamily="18" charset="0"/>
              </a:rPr>
              <a:t> </a:t>
            </a:r>
            <a:endParaRPr lang="en-US" dirty="0">
              <a:latin typeface="Arial Narrow" pitchFamily="34" charset="0"/>
              <a:cs typeface="Times New Roman" pitchFamily="18" charset="0"/>
            </a:endParaRPr>
          </a:p>
          <a:p>
            <a:pPr marL="342900" indent="-342900">
              <a:spcBef>
                <a:spcPct val="20000"/>
              </a:spcBef>
              <a:buFontTx/>
              <a:buBlip>
                <a:blip r:embed="rId3"/>
              </a:buBlip>
              <a:tabLst>
                <a:tab pos="762000" algn="l"/>
                <a:tab pos="1143000" algn="l"/>
                <a:tab pos="1524000" algn="l"/>
                <a:tab pos="1905000" algn="l"/>
                <a:tab pos="2286000" algn="l"/>
                <a:tab pos="2667000" algn="l"/>
                <a:tab pos="3048000" algn="l"/>
              </a:tabLst>
            </a:pPr>
            <a:r>
              <a:rPr lang="en-US" sz="2200" b="1" dirty="0" smtClean="0">
                <a:latin typeface="Arial Narrow" pitchFamily="34" charset="0"/>
                <a:cs typeface="Times New Roman" pitchFamily="18" charset="0"/>
              </a:rPr>
              <a:t>Next </a:t>
            </a:r>
            <a:r>
              <a:rPr lang="en-US" sz="2200" b="1" dirty="0">
                <a:latin typeface="Arial Narrow" pitchFamily="34" charset="0"/>
                <a:cs typeface="Times New Roman" pitchFamily="18" charset="0"/>
              </a:rPr>
              <a:t>lecture:</a:t>
            </a:r>
          </a:p>
          <a:p>
            <a:pPr marL="742950" lvl="1" indent="-285750">
              <a:spcBef>
                <a:spcPct val="20000"/>
              </a:spcBef>
              <a:buFontTx/>
              <a:buChar char="–"/>
              <a:tabLst>
                <a:tab pos="762000" algn="l"/>
                <a:tab pos="1143000" algn="l"/>
                <a:tab pos="1524000" algn="l"/>
                <a:tab pos="1905000" algn="l"/>
                <a:tab pos="2286000" algn="l"/>
                <a:tab pos="2667000" algn="l"/>
                <a:tab pos="3048000" algn="l"/>
              </a:tabLst>
            </a:pPr>
            <a:r>
              <a:rPr lang="en-US" sz="2000" dirty="0">
                <a:latin typeface="Arial Narrow" pitchFamily="34" charset="0"/>
                <a:cs typeface="Times New Roman" pitchFamily="18" charset="0"/>
              </a:rPr>
              <a:t>Stack and Queue ADTs</a:t>
            </a:r>
          </a:p>
          <a:p>
            <a:pPr lvl="1">
              <a:spcBef>
                <a:spcPct val="20000"/>
              </a:spcBef>
              <a:tabLst>
                <a:tab pos="762000" algn="l"/>
                <a:tab pos="1143000" algn="l"/>
                <a:tab pos="1524000" algn="l"/>
                <a:tab pos="1905000" algn="l"/>
                <a:tab pos="2286000" algn="l"/>
                <a:tab pos="2667000" algn="l"/>
                <a:tab pos="3048000" algn="l"/>
              </a:tabLst>
            </a:pPr>
            <a:r>
              <a:rPr lang="en-US" sz="2000" dirty="0">
                <a:latin typeface="Arial Narrow" pitchFamily="34" charset="0"/>
                <a:cs typeface="Times New Roman" pitchFamily="18" charset="0"/>
              </a:rPr>
              <a:t>Reading</a:t>
            </a:r>
            <a:r>
              <a:rPr lang="en-US" sz="2000">
                <a:latin typeface="Arial Narrow" pitchFamily="34" charset="0"/>
                <a:cs typeface="Times New Roman" pitchFamily="18" charset="0"/>
              </a:rPr>
              <a:t>: </a:t>
            </a:r>
            <a:endParaRPr lang="en-US" sz="2000" smtClean="0">
              <a:latin typeface="Arial Narrow" pitchFamily="34" charset="0"/>
              <a:cs typeface="Times New Roman" pitchFamily="18" charset="0"/>
            </a:endParaRPr>
          </a:p>
          <a:p>
            <a:pPr marL="742950" lvl="1" indent="-285750">
              <a:spcBef>
                <a:spcPct val="20000"/>
              </a:spcBef>
              <a:buFontTx/>
              <a:buChar char="–"/>
              <a:tabLst>
                <a:tab pos="762000" algn="l"/>
                <a:tab pos="1143000" algn="l"/>
                <a:tab pos="1524000" algn="l"/>
                <a:tab pos="1905000" algn="l"/>
                <a:tab pos="2286000" algn="l"/>
                <a:tab pos="2667000" algn="l"/>
                <a:tab pos="3048000" algn="l"/>
              </a:tabLst>
            </a:pPr>
            <a:r>
              <a:rPr lang="en-US" sz="2000" dirty="0" smtClean="0">
                <a:latin typeface="Arial Narrow" pitchFamily="34" charset="0"/>
                <a:cs typeface="Times New Roman" pitchFamily="18" charset="0"/>
              </a:rPr>
              <a:t>Chapters </a:t>
            </a:r>
            <a:r>
              <a:rPr lang="en-US" sz="2000" dirty="0">
                <a:latin typeface="Arial Narrow" pitchFamily="34" charset="0"/>
                <a:cs typeface="Times New Roman" pitchFamily="18" charset="0"/>
              </a:rPr>
              <a:t>6 &amp; 7: Java Collections by </a:t>
            </a:r>
            <a:r>
              <a:rPr lang="en-US" sz="2000" dirty="0">
                <a:latin typeface="Arial Narrow" pitchFamily="34" charset="0"/>
              </a:rPr>
              <a:t>D.A. Watt and D.F. Brown (2001</a:t>
            </a:r>
            <a:r>
              <a:rPr lang="en-US" sz="2000" dirty="0" smtClean="0">
                <a:latin typeface="Arial Narrow" pitchFamily="34" charset="0"/>
              </a:rPr>
              <a:t>)</a:t>
            </a:r>
          </a:p>
          <a:p>
            <a:pPr lvl="1">
              <a:spcBef>
                <a:spcPct val="20000"/>
              </a:spcBef>
              <a:tabLst>
                <a:tab pos="762000" algn="l"/>
                <a:tab pos="1143000" algn="l"/>
                <a:tab pos="1524000" algn="l"/>
                <a:tab pos="1905000" algn="l"/>
                <a:tab pos="2286000" algn="l"/>
                <a:tab pos="2667000" algn="l"/>
                <a:tab pos="3048000" algn="l"/>
              </a:tabLst>
            </a:pPr>
            <a:r>
              <a:rPr lang="en-US" sz="2000" dirty="0">
                <a:latin typeface="Arial Narrow" pitchFamily="34" charset="0"/>
                <a:cs typeface="Times New Roman" pitchFamily="18" charset="0"/>
              </a:rPr>
              <a:t>or</a:t>
            </a:r>
          </a:p>
          <a:p>
            <a:pPr marL="742950" lvl="1" indent="-285750">
              <a:spcBef>
                <a:spcPct val="20000"/>
              </a:spcBef>
              <a:buFontTx/>
              <a:buChar char="–"/>
              <a:tabLst>
                <a:tab pos="762000" algn="l"/>
                <a:tab pos="1143000" algn="l"/>
                <a:tab pos="1524000" algn="l"/>
                <a:tab pos="1905000" algn="l"/>
                <a:tab pos="2286000" algn="l"/>
                <a:tab pos="2667000" algn="l"/>
                <a:tab pos="3048000" algn="l"/>
              </a:tabLst>
            </a:pPr>
            <a:r>
              <a:rPr lang="en-US" sz="2000" dirty="0">
                <a:latin typeface="Arial Narrow" pitchFamily="34" charset="0"/>
                <a:cs typeface="Times New Roman" pitchFamily="18" charset="0"/>
              </a:rPr>
              <a:t>Chapter 2 &amp; </a:t>
            </a:r>
            <a:r>
              <a:rPr lang="en-US" sz="2000" dirty="0" err="1">
                <a:latin typeface="Arial Narrow" pitchFamily="34" charset="0"/>
                <a:cs typeface="Times New Roman" pitchFamily="18" charset="0"/>
              </a:rPr>
              <a:t>Chapte</a:t>
            </a:r>
            <a:r>
              <a:rPr lang="en-US" sz="2000" dirty="0">
                <a:latin typeface="Arial Narrow" pitchFamily="34" charset="0"/>
                <a:cs typeface="Times New Roman" pitchFamily="18" charset="0"/>
              </a:rPr>
              <a:t> 5: Data Structures and Algorithms in JAVA, </a:t>
            </a:r>
            <a:r>
              <a:rPr lang="en-US" sz="2000" dirty="0" smtClean="0">
                <a:latin typeface="Arial Narrow" pitchFamily="34" charset="0"/>
                <a:cs typeface="Times New Roman" pitchFamily="18" charset="0"/>
              </a:rPr>
              <a:t>by </a:t>
            </a:r>
            <a:r>
              <a:rPr lang="en-US" sz="2000" dirty="0">
                <a:latin typeface="Arial Narrow" pitchFamily="34" charset="0"/>
              </a:rPr>
              <a:t>M. T. Goodrich and R. </a:t>
            </a:r>
            <a:r>
              <a:rPr lang="en-US" sz="2000" dirty="0" err="1">
                <a:latin typeface="Arial Narrow" pitchFamily="34" charset="0"/>
              </a:rPr>
              <a:t>Tamassia</a:t>
            </a:r>
            <a:r>
              <a:rPr lang="en-US" sz="2000" dirty="0">
                <a:latin typeface="Arial Narrow" pitchFamily="34" charset="0"/>
              </a:rPr>
              <a:t> (2010)</a:t>
            </a:r>
            <a:r>
              <a:rPr lang="en-US" sz="2000" dirty="0" smtClean="0">
                <a:latin typeface="Arial Narrow" pitchFamily="34" charset="0"/>
                <a:cs typeface="Times New Roman" pitchFamily="18" charset="0"/>
              </a:rPr>
              <a:t> </a:t>
            </a:r>
            <a:endParaRPr lang="en-US" sz="2000" dirty="0">
              <a:latin typeface="Arial Narrow" pitchFamily="34" charset="0"/>
              <a:cs typeface="Times New Roman" pitchFamily="18" charset="0"/>
            </a:endParaRPr>
          </a:p>
        </p:txBody>
      </p:sp>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bwMode="auto">
          <a:xfrm>
            <a:off x="642910" y="92867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Data types</a:t>
            </a:r>
          </a:p>
        </p:txBody>
      </p:sp>
      <p:sp>
        <p:nvSpPr>
          <p:cNvPr id="5125" name="Rectangle 3"/>
          <p:cNvSpPr>
            <a:spLocks noGrp="1" noChangeArrowheads="1"/>
          </p:cNvSpPr>
          <p:nvPr>
            <p:ph idx="1"/>
          </p:nvPr>
        </p:nvSpPr>
        <p:spPr>
          <a:xfrm>
            <a:off x="571472" y="2000240"/>
            <a:ext cx="7772400" cy="4114800"/>
          </a:xfrm>
        </p:spPr>
        <p:txBody>
          <a:bodyPr/>
          <a:lstStyle/>
          <a:p>
            <a:pPr eaLnBrk="1" hangingPunct="1">
              <a:lnSpc>
                <a:spcPct val="90000"/>
              </a:lnSpc>
            </a:pPr>
            <a:r>
              <a:rPr lang="en-US" sz="2800" dirty="0" smtClean="0">
                <a:cs typeface="Times New Roman" pitchFamily="18" charset="0"/>
              </a:rPr>
              <a:t>We classify all data into </a:t>
            </a:r>
            <a:r>
              <a:rPr lang="en-US" sz="2800" b="1" dirty="0" smtClean="0">
                <a:cs typeface="Times New Roman" pitchFamily="18" charset="0"/>
              </a:rPr>
              <a:t>data types</a:t>
            </a:r>
            <a:r>
              <a:rPr lang="en-US" sz="2800" dirty="0" smtClean="0">
                <a:cs typeface="Times New Roman" pitchFamily="18" charset="0"/>
              </a:rPr>
              <a:t>, such as:</a:t>
            </a:r>
          </a:p>
          <a:p>
            <a:pPr lvl="1" eaLnBrk="1" hangingPunct="1">
              <a:lnSpc>
                <a:spcPct val="90000"/>
              </a:lnSpc>
            </a:pPr>
            <a:r>
              <a:rPr lang="en-US" sz="2400" dirty="0" smtClean="0">
                <a:cs typeface="Times New Roman" pitchFamily="18" charset="0"/>
              </a:rPr>
              <a:t>Booleans</a:t>
            </a:r>
          </a:p>
          <a:p>
            <a:pPr lvl="1" eaLnBrk="1" hangingPunct="1">
              <a:lnSpc>
                <a:spcPct val="90000"/>
              </a:lnSpc>
            </a:pPr>
            <a:r>
              <a:rPr lang="en-US" sz="2400" dirty="0" smtClean="0">
                <a:cs typeface="Times New Roman" pitchFamily="18" charset="0"/>
              </a:rPr>
              <a:t>integers</a:t>
            </a:r>
          </a:p>
          <a:p>
            <a:pPr lvl="1" eaLnBrk="1" hangingPunct="1">
              <a:lnSpc>
                <a:spcPct val="90000"/>
              </a:lnSpc>
            </a:pPr>
            <a:r>
              <a:rPr lang="en-US" sz="2400" dirty="0" smtClean="0">
                <a:cs typeface="Times New Roman" pitchFamily="18" charset="0"/>
              </a:rPr>
              <a:t>objects of various classes. </a:t>
            </a:r>
          </a:p>
          <a:p>
            <a:pPr eaLnBrk="1" hangingPunct="1">
              <a:lnSpc>
                <a:spcPct val="90000"/>
              </a:lnSpc>
            </a:pPr>
            <a:r>
              <a:rPr lang="en-US" sz="2800" dirty="0" smtClean="0">
                <a:cs typeface="Times New Roman" pitchFamily="18" charset="0"/>
              </a:rPr>
              <a:t>Each data type is characterized by:</a:t>
            </a:r>
          </a:p>
          <a:p>
            <a:pPr lvl="1" eaLnBrk="1" hangingPunct="1">
              <a:lnSpc>
                <a:spcPct val="90000"/>
              </a:lnSpc>
            </a:pPr>
            <a:r>
              <a:rPr lang="en-US" sz="2400" dirty="0" smtClean="0">
                <a:cs typeface="Times New Roman" pitchFamily="18" charset="0"/>
              </a:rPr>
              <a:t>a set of </a:t>
            </a:r>
            <a:r>
              <a:rPr lang="en-US" sz="2400" b="1" dirty="0" smtClean="0">
                <a:cs typeface="Times New Roman" pitchFamily="18" charset="0"/>
              </a:rPr>
              <a:t>values</a:t>
            </a:r>
          </a:p>
          <a:p>
            <a:pPr lvl="1" eaLnBrk="1" hangingPunct="1">
              <a:lnSpc>
                <a:spcPct val="90000"/>
              </a:lnSpc>
            </a:pPr>
            <a:r>
              <a:rPr lang="en-US" sz="2400" dirty="0" smtClean="0">
                <a:cs typeface="Times New Roman" pitchFamily="18" charset="0"/>
              </a:rPr>
              <a:t>a </a:t>
            </a:r>
            <a:r>
              <a:rPr lang="en-US" sz="2400" b="1" dirty="0" smtClean="0">
                <a:cs typeface="Times New Roman" pitchFamily="18" charset="0"/>
              </a:rPr>
              <a:t>data representation </a:t>
            </a:r>
            <a:r>
              <a:rPr lang="en-US" sz="2400" dirty="0" smtClean="0">
                <a:cs typeface="Times New Roman" pitchFamily="18" charset="0"/>
              </a:rPr>
              <a:t>which is common to all these values, and</a:t>
            </a:r>
          </a:p>
          <a:p>
            <a:pPr lvl="1" eaLnBrk="1" hangingPunct="1">
              <a:lnSpc>
                <a:spcPct val="90000"/>
              </a:lnSpc>
            </a:pPr>
            <a:r>
              <a:rPr lang="en-US" sz="2400" dirty="0" smtClean="0">
                <a:cs typeface="Times New Roman" pitchFamily="18" charset="0"/>
              </a:rPr>
              <a:t>a set of </a:t>
            </a:r>
            <a:r>
              <a:rPr lang="en-US" sz="2400" b="1" dirty="0" smtClean="0">
                <a:cs typeface="Times New Roman" pitchFamily="18" charset="0"/>
              </a:rPr>
              <a:t>operations </a:t>
            </a:r>
            <a:r>
              <a:rPr lang="en-US" sz="2400" dirty="0" smtClean="0">
                <a:cs typeface="Times New Roman" pitchFamily="18" charset="0"/>
              </a:rPr>
              <a:t>which can be applied uniformly to all these values.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D57F8DE1-3C54-407E-B5B5-B1445FBC3125}" type="slidenum">
              <a:rPr lang="en-AU"/>
              <a:pPr>
                <a:defRPr/>
              </a:pPr>
              <a:t>4</a:t>
            </a:fld>
            <a:endParaRPr lang="en-AU"/>
          </a:p>
        </p:txBody>
      </p:sp>
    </p:spTree>
  </p:cSld>
  <p:clrMapOvr>
    <a:masterClrMapping/>
  </p:clrMapOvr>
  <p:transition>
    <p:cover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bwMode="auto">
          <a:xfrm>
            <a:off x="428596" y="928670"/>
            <a:ext cx="7772400" cy="5334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Some Java built-in data types</a:t>
            </a:r>
          </a:p>
        </p:txBody>
      </p:sp>
      <p:sp>
        <p:nvSpPr>
          <p:cNvPr id="42" name="Slide Number Placeholder 4"/>
          <p:cNvSpPr>
            <a:spLocks noGrp="1"/>
          </p:cNvSpPr>
          <p:nvPr>
            <p:ph type="sldNum" sz="quarter" idx="4294967295"/>
          </p:nvPr>
        </p:nvSpPr>
        <p:spPr>
          <a:xfrm>
            <a:off x="8686800" y="6400800"/>
            <a:ext cx="457200" cy="304800"/>
          </a:xfrm>
          <a:prstGeom prst="rect">
            <a:avLst/>
          </a:prstGeom>
        </p:spPr>
        <p:txBody>
          <a:bodyPr/>
          <a:lstStyle/>
          <a:p>
            <a:pPr>
              <a:defRPr/>
            </a:pPr>
            <a:fld id="{70D56C94-EA9D-4255-B71A-E5D6C960DB19}" type="slidenum">
              <a:rPr lang="en-AU"/>
              <a:pPr>
                <a:defRPr/>
              </a:pPr>
              <a:t>5</a:t>
            </a:fld>
            <a:endParaRPr lang="en-AU" dirty="0"/>
          </a:p>
        </p:txBody>
      </p:sp>
      <p:graphicFrame>
        <p:nvGraphicFramePr>
          <p:cNvPr id="105727" name="Group 255"/>
          <p:cNvGraphicFramePr>
            <a:graphicFrameLocks noGrp="1"/>
          </p:cNvGraphicFramePr>
          <p:nvPr/>
        </p:nvGraphicFramePr>
        <p:xfrm>
          <a:off x="285720" y="1928802"/>
          <a:ext cx="8610600" cy="4345309"/>
        </p:xfrm>
        <a:graphic>
          <a:graphicData uri="http://schemas.openxmlformats.org/drawingml/2006/table">
            <a:tbl>
              <a:tblPr/>
              <a:tblGrid>
                <a:gridCol w="1524000"/>
                <a:gridCol w="2865438"/>
                <a:gridCol w="2163762"/>
                <a:gridCol w="2057400"/>
              </a:tblGrid>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Narrow" pitchFamily="34" charset="0"/>
                        </a:rPr>
                        <a:t>Data Type</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Narrow" pitchFamily="34" charset="0"/>
                        </a:rPr>
                        <a:t>Values</a:t>
                      </a:r>
                    </a:p>
                  </a:txBody>
                  <a:tcP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Narrow" pitchFamily="34" charset="0"/>
                        </a:rPr>
                        <a:t>Data representation</a:t>
                      </a:r>
                    </a:p>
                  </a:txBody>
                  <a:tcP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Narrow" pitchFamily="34" charset="0"/>
                        </a:rPr>
                        <a:t>Operations</a:t>
                      </a:r>
                    </a:p>
                  </a:txBody>
                  <a:tcP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Courier New" pitchFamily="49" charset="0"/>
                        </a:rPr>
                        <a:t>boolean</a:t>
                      </a:r>
                      <a:endParaRPr kumimoji="0" lang="en-GB" sz="2400" b="1"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0000CC"/>
                          </a:solidFill>
                          <a:effectLst/>
                          <a:latin typeface="Arial Narrow" pitchFamily="34" charset="0"/>
                        </a:rPr>
                        <a:t>false, true</a:t>
                      </a:r>
                    </a:p>
                  </a:txBody>
                  <a:tcP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7030A0"/>
                          </a:solidFill>
                          <a:effectLst/>
                          <a:latin typeface="Arial Narrow" pitchFamily="34" charset="0"/>
                        </a:rPr>
                        <a:t>1 byte</a:t>
                      </a:r>
                    </a:p>
                  </a:txBody>
                  <a:tcP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FF0000"/>
                          </a:solidFill>
                          <a:effectLst/>
                          <a:latin typeface="Courier New" pitchFamily="49" charset="0"/>
                        </a:rPr>
                        <a:t>|| &amp;&amp; !</a:t>
                      </a:r>
                    </a:p>
                  </a:txBody>
                  <a:tcP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5048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Courier New" pitchFamily="49" charset="0"/>
                        </a:rPr>
                        <a:t>char</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0000CC"/>
                          </a:solidFill>
                          <a:effectLst/>
                          <a:latin typeface="Arial Narrow" pitchFamily="34" charset="0"/>
                        </a:rPr>
                        <a:t>Unicode characters</a:t>
                      </a:r>
                    </a:p>
                  </a:txBody>
                  <a:tcP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7030A0"/>
                          </a:solidFill>
                          <a:effectLst/>
                          <a:latin typeface="Arial Narrow" pitchFamily="34" charset="0"/>
                        </a:rPr>
                        <a:t>2 bytes</a:t>
                      </a:r>
                    </a:p>
                  </a:txBody>
                  <a:tcP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FF0000"/>
                          </a:solidFill>
                          <a:effectLst/>
                          <a:latin typeface="Arial Narrow" pitchFamily="34" charset="0"/>
                        </a:rPr>
                        <a:t>(as for </a:t>
                      </a:r>
                      <a:r>
                        <a:rPr kumimoji="0" lang="en-GB" sz="2400" b="0" i="0" u="none" strike="noStrike" cap="none" normalizeH="0" baseline="0" dirty="0" err="1" smtClean="0">
                          <a:ln>
                            <a:noFill/>
                          </a:ln>
                          <a:solidFill>
                            <a:srgbClr val="FF0000"/>
                          </a:solidFill>
                          <a:effectLst/>
                          <a:latin typeface="Courier New" pitchFamily="49" charset="0"/>
                        </a:rPr>
                        <a:t>int</a:t>
                      </a:r>
                      <a:r>
                        <a:rPr kumimoji="0" lang="en-GB" sz="2400" b="0" i="0" u="none" strike="noStrike" cap="none" normalizeH="0" baseline="0" dirty="0" smtClean="0">
                          <a:ln>
                            <a:noFill/>
                          </a:ln>
                          <a:solidFill>
                            <a:srgbClr val="FF0000"/>
                          </a:solidFill>
                          <a:effectLst/>
                          <a:latin typeface="Arial Narrow" pitchFamily="34" charset="0"/>
                        </a:rPr>
                        <a:t>)</a:t>
                      </a:r>
                    </a:p>
                  </a:txBody>
                  <a:tcP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Courier New" pitchFamily="49" charset="0"/>
                        </a:rPr>
                        <a:t>int</a:t>
                      </a:r>
                      <a:endParaRPr kumimoji="0" lang="en-GB" sz="2400" b="1"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0000CC"/>
                          </a:solidFill>
                          <a:effectLst/>
                          <a:latin typeface="Arial Narrow" pitchFamily="34" charset="0"/>
                        </a:rPr>
                        <a:t>negative, zero, positive whole numbers</a:t>
                      </a:r>
                    </a:p>
                  </a:txBody>
                  <a:tcP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7030A0"/>
                          </a:solidFill>
                          <a:effectLst/>
                          <a:latin typeface="Arial Narrow" pitchFamily="34" charset="0"/>
                        </a:rPr>
                        <a:t>32-bit twos-complement</a:t>
                      </a:r>
                    </a:p>
                  </a:txBody>
                  <a:tcP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FF0000"/>
                          </a:solidFill>
                          <a:effectLst/>
                          <a:latin typeface="Courier New" pitchFamily="49" charset="0"/>
                        </a:rPr>
                        <a:t>+ - * / %</a:t>
                      </a:r>
                      <a:br>
                        <a:rPr kumimoji="0" lang="en-GB" sz="2400" b="0" i="0" u="none" strike="noStrike" cap="none" normalizeH="0" baseline="0" dirty="0" smtClean="0">
                          <a:ln>
                            <a:noFill/>
                          </a:ln>
                          <a:solidFill>
                            <a:srgbClr val="FF0000"/>
                          </a:solidFill>
                          <a:effectLst/>
                          <a:latin typeface="Courier New" pitchFamily="49" charset="0"/>
                        </a:rPr>
                      </a:br>
                      <a:r>
                        <a:rPr kumimoji="0" lang="en-GB" sz="2400" b="0" i="0" u="none" strike="noStrike" cap="none" normalizeH="0" baseline="0" dirty="0" smtClean="0">
                          <a:ln>
                            <a:noFill/>
                          </a:ln>
                          <a:solidFill>
                            <a:srgbClr val="FF0000"/>
                          </a:solidFill>
                          <a:effectLst/>
                          <a:latin typeface="Courier New" pitchFamily="49" charset="0"/>
                        </a:rPr>
                        <a:t>&lt; &gt; == </a:t>
                      </a:r>
                      <a:r>
                        <a:rPr kumimoji="0" lang="en-GB" sz="2400" b="0" i="0" u="none" strike="noStrike" cap="none" normalizeH="0" baseline="0" dirty="0" smtClean="0">
                          <a:ln>
                            <a:noFill/>
                          </a:ln>
                          <a:solidFill>
                            <a:srgbClr val="FF0000"/>
                          </a:solidFill>
                          <a:effectLst/>
                          <a:latin typeface="Arial Narrow" pitchFamily="34" charset="0"/>
                        </a:rPr>
                        <a:t>etc.</a:t>
                      </a:r>
                    </a:p>
                  </a:txBody>
                  <a:tcP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Courier New" pitchFamily="49" charset="0"/>
                        </a:rPr>
                        <a:t>float</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rgbClr val="0000CC"/>
                          </a:solidFill>
                          <a:effectLst/>
                          <a:latin typeface="Arial Narrow" pitchFamily="34" charset="0"/>
                        </a:rPr>
                        <a:t>negative, zero, positive floating-point numbers</a:t>
                      </a:r>
                    </a:p>
                  </a:txBody>
                  <a:tcP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7030A0"/>
                          </a:solidFill>
                          <a:effectLst/>
                          <a:latin typeface="Arial Narrow" pitchFamily="34" charset="0"/>
                        </a:rPr>
                        <a:t>IEEE 32-bit floating-point</a:t>
                      </a:r>
                    </a:p>
                  </a:txBody>
                  <a:tcP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FF0000"/>
                          </a:solidFill>
                          <a:effectLst/>
                          <a:latin typeface="Arial Narrow" pitchFamily="34" charset="0"/>
                        </a:rPr>
                        <a:t>(</a:t>
                      </a:r>
                      <a:r>
                        <a:rPr kumimoji="0" lang="en-GB" sz="2400" b="0" i="1" u="none" strike="noStrike" cap="none" normalizeH="0" baseline="0" dirty="0" smtClean="0">
                          <a:ln>
                            <a:noFill/>
                          </a:ln>
                          <a:solidFill>
                            <a:srgbClr val="FF0000"/>
                          </a:solidFill>
                          <a:effectLst/>
                          <a:latin typeface="Arial Narrow" pitchFamily="34" charset="0"/>
                        </a:rPr>
                        <a:t>all those for </a:t>
                      </a:r>
                      <a:r>
                        <a:rPr kumimoji="0" lang="en-GB" sz="2400" b="0" i="1" u="none" strike="noStrike" cap="none" normalizeH="0" baseline="0" dirty="0" err="1" smtClean="0">
                          <a:ln>
                            <a:noFill/>
                          </a:ln>
                          <a:solidFill>
                            <a:srgbClr val="FF0000"/>
                          </a:solidFill>
                          <a:effectLst/>
                          <a:latin typeface="Arial Narrow" pitchFamily="34" charset="0"/>
                        </a:rPr>
                        <a:t>int</a:t>
                      </a:r>
                      <a:r>
                        <a:rPr kumimoji="0" lang="en-GB" sz="2400" b="0" i="1" u="none" strike="noStrike" cap="none" normalizeH="0" baseline="0" dirty="0" smtClean="0">
                          <a:ln>
                            <a:noFill/>
                          </a:ln>
                          <a:solidFill>
                            <a:srgbClr val="FF0000"/>
                          </a:solidFill>
                          <a:effectLst/>
                          <a:latin typeface="Arial Narrow" pitchFamily="34" charset="0"/>
                        </a:rPr>
                        <a:t> plus more</a:t>
                      </a:r>
                      <a:r>
                        <a:rPr kumimoji="0" lang="en-GB" sz="2400" b="0" i="0" u="none" strike="noStrike" cap="none" normalizeH="0" baseline="0" dirty="0" smtClean="0">
                          <a:ln>
                            <a:noFill/>
                          </a:ln>
                          <a:solidFill>
                            <a:srgbClr val="FF0000"/>
                          </a:solidFill>
                          <a:effectLst/>
                          <a:latin typeface="Arial Narrow" pitchFamily="34" charset="0"/>
                        </a:rPr>
                        <a:t>)</a:t>
                      </a:r>
                    </a:p>
                  </a:txBody>
                  <a:tcP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Courier New" pitchFamily="49" charset="0"/>
                        </a:rPr>
                        <a:t>String</a:t>
                      </a:r>
                    </a:p>
                  </a:txBody>
                  <a:tcPr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0000CC"/>
                          </a:solidFill>
                          <a:effectLst/>
                          <a:latin typeface="Arial Narrow" pitchFamily="34" charset="0"/>
                        </a:rPr>
                        <a:t>sequences of characters</a:t>
                      </a:r>
                    </a:p>
                  </a:txBody>
                  <a:tcP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7030A0"/>
                          </a:solidFill>
                          <a:effectLst/>
                          <a:latin typeface="Arial Narrow" pitchFamily="34" charset="0"/>
                        </a:rPr>
                        <a:t>array of characters</a:t>
                      </a:r>
                    </a:p>
                  </a:txBody>
                  <a:tcP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rgbClr val="FF0000"/>
                          </a:solidFill>
                          <a:effectLst/>
                          <a:latin typeface="Courier New" pitchFamily="49" charset="0"/>
                        </a:rPr>
                        <a:t>+ length </a:t>
                      </a:r>
                      <a:r>
                        <a:rPr kumimoji="0" lang="en-GB" sz="2400" b="0" i="0" u="none" strike="noStrike" cap="none" normalizeH="0" baseline="0" dirty="0" err="1" smtClean="0">
                          <a:ln>
                            <a:noFill/>
                          </a:ln>
                          <a:solidFill>
                            <a:srgbClr val="FF0000"/>
                          </a:solidFill>
                          <a:effectLst/>
                          <a:latin typeface="Courier New" pitchFamily="49" charset="0"/>
                        </a:rPr>
                        <a:t>charAt</a:t>
                      </a:r>
                      <a:r>
                        <a:rPr kumimoji="0" lang="en-GB" sz="2400" b="0" i="0" u="none" strike="noStrike" cap="none" normalizeH="0" baseline="0" dirty="0" smtClean="0">
                          <a:ln>
                            <a:noFill/>
                          </a:ln>
                          <a:solidFill>
                            <a:srgbClr val="FF0000"/>
                          </a:solidFill>
                          <a:effectLst/>
                          <a:latin typeface="Courier New" pitchFamily="49" charset="0"/>
                        </a:rPr>
                        <a:t> </a:t>
                      </a:r>
                      <a:r>
                        <a:rPr kumimoji="0" lang="en-GB" sz="2400" b="0" i="0" u="none" strike="noStrike" cap="none" normalizeH="0" baseline="0" dirty="0" smtClean="0">
                          <a:ln>
                            <a:noFill/>
                          </a:ln>
                          <a:solidFill>
                            <a:srgbClr val="FF0000"/>
                          </a:solidFill>
                          <a:effectLst/>
                          <a:latin typeface="Arial Narrow" pitchFamily="34" charset="0"/>
                        </a:rPr>
                        <a:t>etc.</a:t>
                      </a:r>
                    </a:p>
                  </a:txBody>
                  <a:tcP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over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bwMode="auto">
          <a:xfrm>
            <a:off x="500034" y="1000108"/>
            <a:ext cx="69342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0000"/>
                </a:solidFill>
                <a:latin typeface="Arial" charset="0"/>
                <a:cs typeface="Times New Roman" pitchFamily="18" charset="0"/>
              </a:rPr>
              <a:t>Introducing new data types</a:t>
            </a:r>
          </a:p>
        </p:txBody>
      </p:sp>
      <p:sp>
        <p:nvSpPr>
          <p:cNvPr id="7173" name="Rectangle 3"/>
          <p:cNvSpPr>
            <a:spLocks noGrp="1" noChangeArrowheads="1"/>
          </p:cNvSpPr>
          <p:nvPr>
            <p:ph idx="1"/>
          </p:nvPr>
        </p:nvSpPr>
        <p:spPr>
          <a:xfrm>
            <a:off x="500034" y="2071678"/>
            <a:ext cx="8358214" cy="4143404"/>
          </a:xfrm>
        </p:spPr>
        <p:txBody>
          <a:bodyPr/>
          <a:lstStyle/>
          <a:p>
            <a:pPr eaLnBrk="1" hangingPunct="1">
              <a:lnSpc>
                <a:spcPct val="90000"/>
              </a:lnSpc>
            </a:pPr>
            <a:r>
              <a:rPr lang="en-US" sz="2800" dirty="0" smtClean="0">
                <a:cs typeface="Times New Roman" pitchFamily="18" charset="0"/>
              </a:rPr>
              <a:t>To introduce a new data type, we must define its values, data representation, and operations.</a:t>
            </a:r>
          </a:p>
          <a:p>
            <a:pPr eaLnBrk="1" hangingPunct="1">
              <a:lnSpc>
                <a:spcPct val="90000"/>
              </a:lnSpc>
            </a:pPr>
            <a:r>
              <a:rPr lang="en-US" sz="2800" dirty="0" smtClean="0">
                <a:cs typeface="Times New Roman" pitchFamily="18" charset="0"/>
              </a:rPr>
              <a:t>In Java, use a </a:t>
            </a:r>
            <a:r>
              <a:rPr lang="en-US" sz="2800" b="1" dirty="0" smtClean="0">
                <a:cs typeface="Times New Roman" pitchFamily="18" charset="0"/>
              </a:rPr>
              <a:t>class declaration</a:t>
            </a:r>
            <a:r>
              <a:rPr lang="en-US" sz="2800" dirty="0" smtClean="0">
                <a:cs typeface="Times New Roman" pitchFamily="18" charset="0"/>
              </a:rPr>
              <a:t>:</a:t>
            </a:r>
          </a:p>
          <a:p>
            <a:pPr lvl="1" eaLnBrk="1" hangingPunct="1">
              <a:lnSpc>
                <a:spcPct val="90000"/>
              </a:lnSpc>
            </a:pPr>
            <a:r>
              <a:rPr lang="en-US" sz="2200" dirty="0" smtClean="0">
                <a:cs typeface="Times New Roman" pitchFamily="18" charset="0"/>
              </a:rPr>
              <a:t>The class’s </a:t>
            </a:r>
            <a:r>
              <a:rPr lang="en-US" sz="2200" b="1" dirty="0" smtClean="0">
                <a:cs typeface="Times New Roman" pitchFamily="18" charset="0"/>
              </a:rPr>
              <a:t>instance variables</a:t>
            </a:r>
            <a:r>
              <a:rPr lang="en-US" sz="2200" dirty="0" smtClean="0">
                <a:cs typeface="Times New Roman" pitchFamily="18" charset="0"/>
              </a:rPr>
              <a:t> determine the values and data representation.</a:t>
            </a:r>
          </a:p>
          <a:p>
            <a:pPr lvl="1" eaLnBrk="1" hangingPunct="1">
              <a:lnSpc>
                <a:spcPct val="90000"/>
              </a:lnSpc>
            </a:pPr>
            <a:r>
              <a:rPr lang="en-US" sz="2200" dirty="0" smtClean="0">
                <a:cs typeface="Times New Roman" pitchFamily="18" charset="0"/>
              </a:rPr>
              <a:t>The class’s </a:t>
            </a:r>
            <a:r>
              <a:rPr lang="en-US" sz="2200" b="1" dirty="0" smtClean="0">
                <a:cs typeface="Times New Roman" pitchFamily="18" charset="0"/>
              </a:rPr>
              <a:t>constructors</a:t>
            </a:r>
            <a:r>
              <a:rPr lang="en-US" sz="2200" dirty="0" smtClean="0">
                <a:cs typeface="Times New Roman" pitchFamily="18" charset="0"/>
              </a:rPr>
              <a:t> and </a:t>
            </a:r>
            <a:r>
              <a:rPr lang="en-US" sz="2200" b="1" dirty="0" smtClean="0">
                <a:cs typeface="Times New Roman" pitchFamily="18" charset="0"/>
              </a:rPr>
              <a:t>methods</a:t>
            </a:r>
            <a:r>
              <a:rPr lang="en-US" sz="2200" dirty="0" smtClean="0">
                <a:cs typeface="Times New Roman" pitchFamily="18" charset="0"/>
              </a:rPr>
              <a:t> are the operations.</a:t>
            </a:r>
          </a:p>
          <a:p>
            <a:pPr lvl="1">
              <a:lnSpc>
                <a:spcPct val="90000"/>
              </a:lnSpc>
            </a:pPr>
            <a:r>
              <a:rPr lang="en-US" sz="2400" dirty="0" smtClean="0">
                <a:cs typeface="Times New Roman" pitchFamily="18" charset="0"/>
              </a:rPr>
              <a:t>Each object of the class</a:t>
            </a:r>
          </a:p>
          <a:p>
            <a:pPr lvl="2">
              <a:lnSpc>
                <a:spcPct val="90000"/>
              </a:lnSpc>
            </a:pPr>
            <a:r>
              <a:rPr lang="en-US" sz="2000" dirty="0" smtClean="0">
                <a:cs typeface="Times New Roman" pitchFamily="18" charset="0"/>
              </a:rPr>
              <a:t>has those instance variables</a:t>
            </a:r>
          </a:p>
          <a:p>
            <a:pPr lvl="2">
              <a:lnSpc>
                <a:spcPct val="90000"/>
              </a:lnSpc>
            </a:pPr>
            <a:r>
              <a:rPr lang="en-US" sz="2000" dirty="0" smtClean="0">
                <a:cs typeface="Times New Roman" pitchFamily="18" charset="0"/>
              </a:rPr>
              <a:t>is created by one of those constructors</a:t>
            </a:r>
          </a:p>
          <a:p>
            <a:pPr lvl="2">
              <a:lnSpc>
                <a:spcPct val="90000"/>
              </a:lnSpc>
            </a:pPr>
            <a:r>
              <a:rPr lang="en-US" sz="2000" dirty="0" smtClean="0">
                <a:cs typeface="Times New Roman" pitchFamily="18" charset="0"/>
              </a:rPr>
              <a:t>may be inspected and/or updated by any of those methods.</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7AA715C2-6809-4BE0-A966-7175B1168AE3}" type="slidenum">
              <a:rPr lang="en-AU"/>
              <a:pPr>
                <a:defRPr/>
              </a:pPr>
              <a:t>6</a:t>
            </a:fld>
            <a:endParaRPr lang="en-AU"/>
          </a:p>
        </p:txBody>
      </p:sp>
    </p:spTree>
  </p:cSld>
  <p:clrMapOvr>
    <a:masterClrMapping/>
  </p:clrMapOvr>
  <p:transition>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bwMode="auto">
          <a:xfrm>
            <a:off x="500034" y="1071546"/>
            <a:ext cx="6858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dirty="0" smtClean="0">
                <a:solidFill>
                  <a:srgbClr val="FF0000"/>
                </a:solidFill>
                <a:cs typeface="Times New Roman" pitchFamily="18" charset="0"/>
              </a:rPr>
              <a:t>Example: </a:t>
            </a:r>
            <a:r>
              <a:rPr lang="en-US" sz="3600" dirty="0" smtClean="0">
                <a:solidFill>
                  <a:srgbClr val="FFFF00"/>
                </a:solidFill>
                <a:cs typeface="Times New Roman" pitchFamily="18" charset="0"/>
              </a:rPr>
              <a:t>Date</a:t>
            </a:r>
            <a:r>
              <a:rPr lang="en-US" sz="3600" dirty="0" smtClean="0">
                <a:solidFill>
                  <a:srgbClr val="FF0000"/>
                </a:solidFill>
                <a:cs typeface="Times New Roman" pitchFamily="18" charset="0"/>
              </a:rPr>
              <a:t> data type (1)</a:t>
            </a:r>
          </a:p>
        </p:txBody>
      </p:sp>
      <p:sp>
        <p:nvSpPr>
          <p:cNvPr id="8197" name="Rectangle 3"/>
          <p:cNvSpPr>
            <a:spLocks noGrp="1" noChangeArrowheads="1"/>
          </p:cNvSpPr>
          <p:nvPr>
            <p:ph idx="1"/>
          </p:nvPr>
        </p:nvSpPr>
        <p:spPr>
          <a:xfrm>
            <a:off x="142844" y="2071678"/>
            <a:ext cx="9001156" cy="3962400"/>
          </a:xfrm>
        </p:spPr>
        <p:txBody>
          <a:bodyPr/>
          <a:lstStyle/>
          <a:p>
            <a:pPr eaLnBrk="1" hangingPunct="1">
              <a:lnSpc>
                <a:spcPct val="90000"/>
              </a:lnSpc>
              <a:tabLst>
                <a:tab pos="762000" algn="l"/>
                <a:tab pos="1143000" algn="l"/>
                <a:tab pos="1524000" algn="l"/>
                <a:tab pos="1905000" algn="l"/>
                <a:tab pos="2286000" algn="l"/>
                <a:tab pos="2667000" algn="l"/>
              </a:tabLst>
            </a:pPr>
            <a:r>
              <a:rPr lang="en-US" sz="2400" b="1" dirty="0" smtClean="0">
                <a:cs typeface="Times New Roman" pitchFamily="18" charset="0"/>
              </a:rPr>
              <a:t>Class declaration:</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class</a:t>
            </a:r>
            <a:r>
              <a:rPr lang="en-US" sz="2200" dirty="0" smtClean="0">
                <a:latin typeface="Courier New" pitchFamily="49" charset="0"/>
                <a:cs typeface="Times New Roman" pitchFamily="18" charset="0"/>
              </a:rPr>
              <a:t> Date {</a:t>
            </a:r>
            <a:br>
              <a:rPr lang="en-US" sz="2200" dirty="0" smtClean="0">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a:t>
            </a:r>
            <a:r>
              <a:rPr lang="en-US" sz="2200" dirty="0" smtClean="0">
                <a:solidFill>
                  <a:srgbClr val="006600"/>
                </a:solidFill>
                <a:cs typeface="Times New Roman" pitchFamily="18" charset="0"/>
              </a:rPr>
              <a:t>Each </a:t>
            </a:r>
            <a:r>
              <a:rPr lang="en-US" sz="2200" dirty="0" smtClean="0">
                <a:solidFill>
                  <a:srgbClr val="006600"/>
                </a:solidFill>
                <a:latin typeface="Courier New" pitchFamily="49" charset="0"/>
                <a:cs typeface="Times New Roman" pitchFamily="18" charset="0"/>
              </a:rPr>
              <a:t>Date</a:t>
            </a:r>
            <a:r>
              <a:rPr lang="en-US" sz="2200" dirty="0" smtClean="0">
                <a:solidFill>
                  <a:srgbClr val="006600"/>
                </a:solidFill>
                <a:cs typeface="Times New Roman" pitchFamily="18" charset="0"/>
              </a:rPr>
              <a:t> value is a past, present, or future date.</a:t>
            </a:r>
            <a:endParaRPr lang="en-US" sz="2200" dirty="0" smtClean="0">
              <a:solidFill>
                <a:srgbClr val="006600"/>
              </a:solidFill>
              <a:latin typeface="Courier New" pitchFamily="49" charset="0"/>
              <a:cs typeface="Times New Roman" pitchFamily="18" charset="0"/>
            </a:endParaRPr>
          </a:p>
          <a:p>
            <a:pPr eaLnBrk="1" hangingPunct="1">
              <a:lnSpc>
                <a:spcPct val="90000"/>
              </a:lnSpc>
              <a:buFontTx/>
              <a:buNone/>
              <a:tabLst>
                <a:tab pos="762000" algn="l"/>
                <a:tab pos="1143000" algn="l"/>
                <a:tab pos="1524000" algn="l"/>
                <a:tab pos="1905000" algn="l"/>
                <a:tab pos="2286000" algn="l"/>
                <a:tab pos="2667000" algn="l"/>
              </a:tabLst>
            </a:pPr>
            <a:r>
              <a:rPr lang="en-US" sz="2200" dirty="0" smtClean="0">
                <a:solidFill>
                  <a:srgbClr val="006600"/>
                </a:solidFill>
                <a:latin typeface="Courier New" pitchFamily="49" charset="0"/>
                <a:cs typeface="Times New Roman" pitchFamily="18" charset="0"/>
              </a:rPr>
              <a:t>		// </a:t>
            </a:r>
            <a:r>
              <a:rPr lang="en-US" sz="2100" dirty="0" smtClean="0">
                <a:solidFill>
                  <a:srgbClr val="006600"/>
                </a:solidFill>
                <a:cs typeface="Times New Roman" pitchFamily="18" charset="0"/>
              </a:rPr>
              <a:t>This date is represented by a year number </a:t>
            </a:r>
            <a:r>
              <a:rPr lang="en-US" sz="2100" dirty="0" smtClean="0">
                <a:solidFill>
                  <a:srgbClr val="006600"/>
                </a:solidFill>
                <a:latin typeface="Courier New" pitchFamily="49" charset="0"/>
                <a:cs typeface="Times New Roman" pitchFamily="18" charset="0"/>
              </a:rPr>
              <a:t>y</a:t>
            </a:r>
            <a:r>
              <a:rPr lang="en-US" sz="2100" dirty="0" smtClean="0">
                <a:solidFill>
                  <a:srgbClr val="006600"/>
                </a:solidFill>
                <a:cs typeface="Times New Roman" pitchFamily="18" charset="0"/>
              </a:rPr>
              <a:t>, a month number </a:t>
            </a:r>
            <a:r>
              <a:rPr lang="en-US" sz="2200" dirty="0" smtClean="0">
                <a:solidFill>
                  <a:srgbClr val="006600"/>
                </a:solidFill>
                <a:latin typeface="Courier New" pitchFamily="49" charset="0"/>
                <a:cs typeface="Times New Roman" pitchFamily="18" charset="0"/>
              </a:rPr>
              <a:t/>
            </a:r>
            <a:br>
              <a:rPr lang="en-US" sz="2200" dirty="0" smtClean="0">
                <a:solidFill>
                  <a:srgbClr val="006600"/>
                </a:solidFill>
                <a:latin typeface="Courier New" pitchFamily="49" charset="0"/>
                <a:cs typeface="Times New Roman" pitchFamily="18" charset="0"/>
              </a:rPr>
            </a:br>
            <a:r>
              <a:rPr lang="en-US" sz="2200" dirty="0" smtClean="0">
                <a:solidFill>
                  <a:srgbClr val="006600"/>
                </a:solidFill>
                <a:latin typeface="Courier New" pitchFamily="49" charset="0"/>
                <a:cs typeface="Times New Roman" pitchFamily="18" charset="0"/>
              </a:rPr>
              <a:t>	// m</a:t>
            </a:r>
            <a:r>
              <a:rPr lang="en-US" sz="2200" dirty="0" smtClean="0">
                <a:solidFill>
                  <a:srgbClr val="006600"/>
                </a:solidFill>
                <a:cs typeface="Times New Roman" pitchFamily="18" charset="0"/>
              </a:rPr>
              <a:t> (1</a:t>
            </a:r>
            <a:r>
              <a:rPr lang="en-US" sz="2200" dirty="0" smtClean="0">
                <a:solidFill>
                  <a:srgbClr val="006600"/>
                </a:solidFill>
                <a:latin typeface="Times New Roman" pitchFamily="18" charset="0"/>
                <a:cs typeface="Times New Roman" pitchFamily="18" charset="0"/>
              </a:rPr>
              <a:t>…</a:t>
            </a:r>
            <a:r>
              <a:rPr lang="en-US" sz="2200" dirty="0" smtClean="0">
                <a:solidFill>
                  <a:srgbClr val="006600"/>
                </a:solidFill>
                <a:cs typeface="Times New Roman" pitchFamily="18" charset="0"/>
              </a:rPr>
              <a:t>12), and a day-in-month number </a:t>
            </a:r>
            <a:r>
              <a:rPr lang="en-US" sz="2200" dirty="0" smtClean="0">
                <a:solidFill>
                  <a:srgbClr val="006600"/>
                </a:solidFill>
                <a:latin typeface="Courier New" pitchFamily="49" charset="0"/>
                <a:cs typeface="Times New Roman" pitchFamily="18" charset="0"/>
              </a:rPr>
              <a:t>d</a:t>
            </a:r>
            <a:r>
              <a:rPr lang="en-US" sz="2200" dirty="0" smtClean="0">
                <a:solidFill>
                  <a:srgbClr val="006600"/>
                </a:solidFill>
                <a:cs typeface="Times New Roman" pitchFamily="18" charset="0"/>
              </a:rPr>
              <a:t> (1</a:t>
            </a:r>
            <a:r>
              <a:rPr lang="en-US" sz="2200" dirty="0" smtClean="0">
                <a:solidFill>
                  <a:srgbClr val="006600"/>
                </a:solidFill>
                <a:latin typeface="Times New Roman" pitchFamily="18" charset="0"/>
                <a:cs typeface="Times New Roman" pitchFamily="18" charset="0"/>
              </a:rPr>
              <a:t>…</a:t>
            </a:r>
            <a:r>
              <a:rPr lang="en-US" sz="2200" dirty="0" smtClean="0">
                <a:solidFill>
                  <a:srgbClr val="006600"/>
                </a:solidFill>
                <a:cs typeface="Times New Roman" pitchFamily="18" charset="0"/>
              </a:rPr>
              <a:t>31):</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m, d;</a:t>
            </a:r>
          </a:p>
          <a:p>
            <a:pPr eaLnBrk="1" hangingPunct="1">
              <a:lnSpc>
                <a:spcPct val="90000"/>
              </a:lnSpc>
              <a:buFontTx/>
              <a:buNone/>
              <a:tabLst>
                <a:tab pos="762000" algn="l"/>
                <a:tab pos="1143000" algn="l"/>
                <a:tab pos="1524000" algn="l"/>
                <a:tab pos="1905000" algn="l"/>
                <a:tab pos="2286000" algn="l"/>
                <a:tab pos="2667000" algn="l"/>
              </a:tabLst>
            </a:pP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Date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m,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d)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Construct a date with year </a:t>
            </a:r>
            <a:r>
              <a:rPr lang="en-US" sz="2200" dirty="0" smtClean="0">
                <a:solidFill>
                  <a:srgbClr val="006600"/>
                </a:solidFill>
                <a:latin typeface="Courier New" pitchFamily="49" charset="0"/>
                <a:cs typeface="Times New Roman" pitchFamily="18" charset="0"/>
              </a:rPr>
              <a:t>y</a:t>
            </a:r>
            <a:r>
              <a:rPr lang="en-US" sz="2200" dirty="0" smtClean="0">
                <a:solidFill>
                  <a:srgbClr val="006600"/>
                </a:solidFill>
                <a:cs typeface="Times New Roman" pitchFamily="18" charset="0"/>
              </a:rPr>
              <a:t>, month </a:t>
            </a:r>
            <a:r>
              <a:rPr lang="en-US" sz="2200" dirty="0" smtClean="0">
                <a:solidFill>
                  <a:srgbClr val="006600"/>
                </a:solidFill>
                <a:latin typeface="Courier New" pitchFamily="49" charset="0"/>
                <a:cs typeface="Times New Roman" pitchFamily="18" charset="0"/>
              </a:rPr>
              <a:t>m</a:t>
            </a:r>
            <a:r>
              <a:rPr lang="en-US" sz="2200" dirty="0" smtClean="0">
                <a:solidFill>
                  <a:srgbClr val="006600"/>
                </a:solidFill>
                <a:cs typeface="Times New Roman" pitchFamily="18" charset="0"/>
              </a:rPr>
              <a:t>, and day-in-month </a:t>
            </a:r>
            <a:r>
              <a:rPr lang="en-US" sz="2200" dirty="0" smtClean="0">
                <a:solidFill>
                  <a:srgbClr val="006600"/>
                </a:solidFill>
                <a:latin typeface="Courier New" pitchFamily="49" charset="0"/>
                <a:cs typeface="Times New Roman" pitchFamily="18" charset="0"/>
              </a:rPr>
              <a:t>d</a:t>
            </a:r>
            <a:r>
              <a:rPr lang="en-US" sz="2200" dirty="0" smtClean="0">
                <a:cs typeface="Times New Roman" pitchFamily="18" charset="0"/>
              </a:rPr>
              <a:t>.</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if</a:t>
            </a:r>
            <a:r>
              <a:rPr lang="en-US" sz="2200" dirty="0" smtClean="0">
                <a:latin typeface="Courier New" pitchFamily="49" charset="0"/>
                <a:cs typeface="Times New Roman" pitchFamily="18" charset="0"/>
              </a:rPr>
              <a:t> (m &lt; 1 || </a:t>
            </a:r>
            <a:r>
              <a:rPr lang="en-US" sz="2200" dirty="0" smtClean="0">
                <a:latin typeface="Times New Roman" pitchFamily="18" charset="0"/>
                <a:cs typeface="Times New Roman" pitchFamily="18" charset="0"/>
              </a:rPr>
              <a:t>…</a:t>
            </a:r>
            <a:r>
              <a:rPr lang="en-US" sz="2200" dirty="0" smtClean="0">
                <a:latin typeface="Courier New" pitchFamily="49" charset="0"/>
                <a:cs typeface="Times New Roman" pitchFamily="18" charset="0"/>
              </a:rPr>
              <a:t> )  </a:t>
            </a:r>
            <a:r>
              <a:rPr lang="en-US" sz="2200" b="1" dirty="0" smtClean="0">
                <a:latin typeface="Courier New" pitchFamily="49" charset="0"/>
                <a:cs typeface="Times New Roman" pitchFamily="18" charset="0"/>
              </a:rPr>
              <a:t>throw</a:t>
            </a:r>
            <a:r>
              <a:rPr lang="en-US" sz="2200" dirty="0" smtClean="0">
                <a:latin typeface="Courier New" pitchFamily="49" charset="0"/>
                <a:cs typeface="Times New Roman" pitchFamily="18" charset="0"/>
              </a:rPr>
              <a:t> </a:t>
            </a:r>
            <a:r>
              <a:rPr lang="en-US" sz="2200" dirty="0" smtClean="0">
                <a:latin typeface="Times New Roman" pitchFamily="18" charset="0"/>
                <a:cs typeface="Times New Roman" pitchFamily="18" charset="0"/>
              </a:rPr>
              <a:t>…</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.y</a:t>
            </a:r>
            <a:r>
              <a:rPr lang="en-US" sz="2200" dirty="0" smtClean="0">
                <a:latin typeface="Courier New" pitchFamily="49" charset="0"/>
                <a:cs typeface="Times New Roman" pitchFamily="18" charset="0"/>
              </a:rPr>
              <a:t> = y;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.m</a:t>
            </a:r>
            <a:r>
              <a:rPr lang="en-US" sz="2200" dirty="0" smtClean="0">
                <a:latin typeface="Courier New" pitchFamily="49" charset="0"/>
                <a:cs typeface="Times New Roman" pitchFamily="18" charset="0"/>
              </a:rPr>
              <a:t> = m;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.d</a:t>
            </a:r>
            <a:r>
              <a:rPr lang="en-US" sz="2200" dirty="0" smtClean="0">
                <a:latin typeface="Courier New" pitchFamily="49" charset="0"/>
                <a:cs typeface="Times New Roman" pitchFamily="18" charset="0"/>
              </a:rPr>
              <a:t> = d;</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66128767-BF69-46F3-AA95-1C77CFFD5B65}" type="slidenum">
              <a:rPr lang="en-AU"/>
              <a:pPr>
                <a:defRPr/>
              </a:pPr>
              <a:t>7</a:t>
            </a:fld>
            <a:endParaRPr lang="en-AU"/>
          </a:p>
        </p:txBody>
      </p:sp>
      <p:sp>
        <p:nvSpPr>
          <p:cNvPr id="2" name="TextBox 1"/>
          <p:cNvSpPr txBox="1"/>
          <p:nvPr/>
        </p:nvSpPr>
        <p:spPr>
          <a:xfrm>
            <a:off x="467544" y="5964088"/>
            <a:ext cx="5256584" cy="400110"/>
          </a:xfrm>
          <a:prstGeom prst="rect">
            <a:avLst/>
          </a:prstGeom>
          <a:noFill/>
          <a:ln>
            <a:solidFill>
              <a:srgbClr val="002060"/>
            </a:solidFill>
          </a:ln>
        </p:spPr>
        <p:txBody>
          <a:bodyPr wrap="square" rtlCol="0">
            <a:spAutoFit/>
          </a:bodyPr>
          <a:lstStyle/>
          <a:p>
            <a:r>
              <a:rPr lang="en-AU" sz="2000" dirty="0" smtClean="0">
                <a:solidFill>
                  <a:srgbClr val="0000FF"/>
                </a:solidFill>
              </a:rPr>
              <a:t>See notes page for details of the class declaration </a:t>
            </a:r>
            <a:endParaRPr lang="en-AU" sz="2000" dirty="0">
              <a:solidFill>
                <a:srgbClr val="0000FF"/>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bwMode="auto">
          <a:xfrm>
            <a:off x="500034" y="1000108"/>
            <a:ext cx="69342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a:t>
            </a:r>
            <a:r>
              <a:rPr lang="en-US" sz="3600" dirty="0" smtClean="0">
                <a:solidFill>
                  <a:srgbClr val="FFFF00"/>
                </a:solidFill>
                <a:cs typeface="Times New Roman" pitchFamily="18" charset="0"/>
              </a:rPr>
              <a:t>Date</a:t>
            </a:r>
            <a:r>
              <a:rPr lang="en-US" sz="3600" dirty="0" smtClean="0">
                <a:solidFill>
                  <a:srgbClr val="FF0000"/>
                </a:solidFill>
                <a:cs typeface="Times New Roman" pitchFamily="18" charset="0"/>
              </a:rPr>
              <a:t> data type (2)</a:t>
            </a:r>
          </a:p>
        </p:txBody>
      </p:sp>
      <p:sp>
        <p:nvSpPr>
          <p:cNvPr id="9221" name="Rectangle 3"/>
          <p:cNvSpPr>
            <a:spLocks noGrp="1" noChangeArrowheads="1"/>
          </p:cNvSpPr>
          <p:nvPr>
            <p:ph idx="1"/>
          </p:nvPr>
        </p:nvSpPr>
        <p:spPr>
          <a:xfrm>
            <a:off x="304800" y="1905000"/>
            <a:ext cx="8534400" cy="4800600"/>
          </a:xfrm>
        </p:spPr>
        <p:txBody>
          <a:bodyPr/>
          <a:lstStyle/>
          <a:p>
            <a:pPr eaLnBrk="1" hangingPunct="1">
              <a:lnSpc>
                <a:spcPct val="90000"/>
              </a:lnSpc>
              <a:tabLst>
                <a:tab pos="762000" algn="l"/>
                <a:tab pos="1143000" algn="l"/>
                <a:tab pos="1524000" algn="l"/>
                <a:tab pos="1905000" algn="l"/>
                <a:tab pos="2286000" algn="l"/>
                <a:tab pos="2667000" algn="l"/>
              </a:tabLst>
            </a:pPr>
            <a:r>
              <a:rPr lang="en-US" sz="2400" b="1" dirty="0" smtClean="0">
                <a:cs typeface="Times New Roman" pitchFamily="18" charset="0"/>
              </a:rPr>
              <a:t>Class declaration </a:t>
            </a:r>
            <a:r>
              <a:rPr lang="en-US" sz="2400" b="1" i="1" dirty="0" smtClean="0">
                <a:cs typeface="Times New Roman" pitchFamily="18" charset="0"/>
              </a:rPr>
              <a:t>(continued)</a:t>
            </a:r>
            <a:r>
              <a:rPr lang="en-US" sz="2400" b="1" dirty="0" smtClean="0">
                <a:cs typeface="Times New Roman" pitchFamily="18" charset="0"/>
              </a:rPr>
              <a:t>:</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public</a:t>
            </a: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void</a:t>
            </a:r>
            <a:r>
              <a:rPr lang="en-US" sz="2200" dirty="0" smtClean="0">
                <a:latin typeface="Courier New" pitchFamily="49" charset="0"/>
                <a:cs typeface="Times New Roman" pitchFamily="18" charset="0"/>
              </a:rPr>
              <a:t> advance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n)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Advance this date by </a:t>
            </a:r>
            <a:r>
              <a:rPr lang="en-US" sz="2200" dirty="0" smtClean="0">
                <a:solidFill>
                  <a:srgbClr val="006600"/>
                </a:solidFill>
                <a:latin typeface="Courier New" pitchFamily="49" charset="0"/>
                <a:cs typeface="Times New Roman" pitchFamily="18" charset="0"/>
              </a:rPr>
              <a:t>n</a:t>
            </a:r>
            <a:r>
              <a:rPr lang="en-US" sz="2200" dirty="0" smtClean="0">
                <a:solidFill>
                  <a:srgbClr val="006600"/>
                </a:solidFill>
                <a:cs typeface="Times New Roman" pitchFamily="18" charset="0"/>
              </a:rPr>
              <a:t> days (where </a:t>
            </a:r>
            <a:r>
              <a:rPr lang="en-US" sz="2200" dirty="0" smtClean="0">
                <a:solidFill>
                  <a:srgbClr val="006600"/>
                </a:solidFill>
                <a:latin typeface="Courier New" pitchFamily="49" charset="0"/>
                <a:cs typeface="Times New Roman" pitchFamily="18" charset="0"/>
              </a:rPr>
              <a:t>n</a:t>
            </a:r>
            <a:r>
              <a:rPr lang="en-US" sz="2200" dirty="0" smtClean="0">
                <a:solidFill>
                  <a:srgbClr val="006600"/>
                </a:solidFill>
                <a:cs typeface="Times New Roman" pitchFamily="18" charset="0"/>
              </a:rPr>
              <a:t> ≥ 0).</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y =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.y</a:t>
            </a:r>
            <a:r>
              <a:rPr lang="en-US" sz="2200" dirty="0" smtClean="0">
                <a:latin typeface="Courier New" pitchFamily="49" charset="0"/>
                <a:cs typeface="Times New Roman" pitchFamily="18" charset="0"/>
              </a:rPr>
              <a:t>, m =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.m</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d =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.d</a:t>
            </a:r>
            <a:r>
              <a:rPr lang="en-US" sz="2200" dirty="0" smtClean="0">
                <a:latin typeface="Courier New" pitchFamily="49" charset="0"/>
                <a:cs typeface="Times New Roman" pitchFamily="18" charset="0"/>
              </a:rPr>
              <a:t> + n;</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for</a:t>
            </a:r>
            <a:r>
              <a:rPr lang="en-US" sz="2200" dirty="0" smtClean="0">
                <a:latin typeface="Courier New" pitchFamily="49" charset="0"/>
                <a:cs typeface="Times New Roman" pitchFamily="18" charset="0"/>
              </a:rPr>
              <a:t> (;;)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int</a:t>
            </a:r>
            <a:r>
              <a:rPr lang="en-US" sz="2200" dirty="0" smtClean="0">
                <a:latin typeface="Courier New" pitchFamily="49" charset="0"/>
                <a:cs typeface="Times New Roman" pitchFamily="18" charset="0"/>
              </a:rPr>
              <a:t> last = …;  </a:t>
            </a:r>
            <a:r>
              <a:rPr lang="en-US" sz="2200" dirty="0" smtClean="0">
                <a:solidFill>
                  <a:srgbClr val="006600"/>
                </a:solidFill>
                <a:latin typeface="Courier New" pitchFamily="49" charset="0"/>
                <a:cs typeface="Times New Roman" pitchFamily="18" charset="0"/>
              </a:rPr>
              <a:t>// </a:t>
            </a:r>
            <a:r>
              <a:rPr lang="en-US" sz="2200" dirty="0" smtClean="0">
                <a:solidFill>
                  <a:srgbClr val="006600"/>
                </a:solidFill>
                <a:cs typeface="Times New Roman" pitchFamily="18" charset="0"/>
              </a:rPr>
              <a:t>no. of days in </a:t>
            </a:r>
            <a:r>
              <a:rPr lang="en-US" sz="2200" dirty="0" smtClean="0">
                <a:solidFill>
                  <a:srgbClr val="006600"/>
                </a:solidFill>
                <a:latin typeface="Courier New" pitchFamily="49" charset="0"/>
                <a:cs typeface="Times New Roman" pitchFamily="18" charset="0"/>
              </a:rPr>
              <a:t>m</a:t>
            </a:r>
            <a:r>
              <a:rPr lang="en-US" sz="2200" dirty="0" smtClean="0">
                <a:solidFill>
                  <a:srgbClr val="006600"/>
                </a:solidFill>
                <a:cs typeface="Times New Roman" pitchFamily="18" charset="0"/>
              </a:rPr>
              <a:t>/</a:t>
            </a:r>
            <a:r>
              <a:rPr lang="en-US" sz="2200" dirty="0" smtClean="0">
                <a:solidFill>
                  <a:srgbClr val="006600"/>
                </a:solidFill>
                <a:latin typeface="Courier New" pitchFamily="49" charset="0"/>
                <a:cs typeface="Times New Roman" pitchFamily="18" charset="0"/>
              </a:rPr>
              <a:t>y</a:t>
            </a:r>
            <a:r>
              <a:rPr lang="en-US" sz="2200" dirty="0" smtClean="0">
                <a:latin typeface="Courier New" pitchFamily="49" charset="0"/>
                <a:cs typeface="Times New Roman" pitchFamily="18" charset="0"/>
              </a:rPr>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if</a:t>
            </a:r>
            <a:r>
              <a:rPr lang="en-US" sz="2200" dirty="0" smtClean="0">
                <a:latin typeface="Courier New" pitchFamily="49" charset="0"/>
                <a:cs typeface="Times New Roman" pitchFamily="18" charset="0"/>
              </a:rPr>
              <a:t> (d &lt;= last)  </a:t>
            </a:r>
            <a:r>
              <a:rPr lang="en-US" sz="2200" b="1" dirty="0" smtClean="0">
                <a:latin typeface="Courier New" pitchFamily="49" charset="0"/>
                <a:cs typeface="Times New Roman" pitchFamily="18" charset="0"/>
              </a:rPr>
              <a:t>break</a:t>
            </a:r>
            <a:r>
              <a:rPr lang="en-US" sz="2200" dirty="0" smtClean="0">
                <a:latin typeface="Courier New" pitchFamily="49" charset="0"/>
                <a:cs typeface="Times New Roman" pitchFamily="18" charset="0"/>
              </a:rPr>
              <a: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d -= last;</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if</a:t>
            </a:r>
            <a:r>
              <a:rPr lang="en-US" sz="2200" dirty="0" smtClean="0">
                <a:latin typeface="Courier New" pitchFamily="49" charset="0"/>
                <a:cs typeface="Times New Roman" pitchFamily="18" charset="0"/>
              </a:rPr>
              <a:t> (m &lt; 12)  m++;</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smtClean="0">
                <a:latin typeface="Courier New" pitchFamily="49" charset="0"/>
                <a:cs typeface="Times New Roman" pitchFamily="18" charset="0"/>
              </a:rPr>
              <a:t>else</a:t>
            </a:r>
            <a:r>
              <a:rPr lang="en-US" sz="2200" dirty="0" smtClean="0">
                <a:latin typeface="Courier New" pitchFamily="49" charset="0"/>
                <a:cs typeface="Times New Roman" pitchFamily="18" charset="0"/>
              </a:rPr>
              <a:t>  { m = 1;  y++;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br>
              <a:rPr lang="en-US" sz="2200" dirty="0" smtClean="0">
                <a:latin typeface="Courier New" pitchFamily="49" charset="0"/>
                <a:cs typeface="Times New Roman" pitchFamily="18" charset="0"/>
              </a:rPr>
            </a:br>
            <a:r>
              <a:rPr lang="en-US" sz="2200" dirty="0" smtClean="0">
                <a:latin typeface="Courier New" pitchFamily="49" charset="0"/>
                <a:cs typeface="Times New Roman" pitchFamily="18" charset="0"/>
              </a:rPr>
              <a:t>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.y</a:t>
            </a:r>
            <a:r>
              <a:rPr lang="en-US" sz="2200" dirty="0" smtClean="0">
                <a:latin typeface="Courier New" pitchFamily="49" charset="0"/>
                <a:cs typeface="Times New Roman" pitchFamily="18" charset="0"/>
              </a:rPr>
              <a:t> = y;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.m</a:t>
            </a:r>
            <a:r>
              <a:rPr lang="en-US" sz="2200" dirty="0" smtClean="0">
                <a:latin typeface="Courier New" pitchFamily="49" charset="0"/>
                <a:cs typeface="Times New Roman" pitchFamily="18" charset="0"/>
              </a:rPr>
              <a:t> = m;  </a:t>
            </a:r>
            <a:r>
              <a:rPr lang="en-US" sz="2200" b="1" dirty="0" err="1" smtClean="0">
                <a:latin typeface="Courier New" pitchFamily="49" charset="0"/>
                <a:cs typeface="Times New Roman" pitchFamily="18" charset="0"/>
              </a:rPr>
              <a:t>this</a:t>
            </a:r>
            <a:r>
              <a:rPr lang="en-US" sz="2200" dirty="0" err="1" smtClean="0">
                <a:latin typeface="Courier New" pitchFamily="49" charset="0"/>
                <a:cs typeface="Times New Roman" pitchFamily="18" charset="0"/>
              </a:rPr>
              <a:t>.d</a:t>
            </a:r>
            <a:r>
              <a:rPr lang="en-US" sz="2200" dirty="0" smtClean="0">
                <a:latin typeface="Courier New" pitchFamily="49" charset="0"/>
                <a:cs typeface="Times New Roman" pitchFamily="18" charset="0"/>
              </a:rPr>
              <a:t> = d;}</a:t>
            </a:r>
          </a:p>
          <a:p>
            <a:pPr eaLnBrk="1" hangingPunct="1">
              <a:lnSpc>
                <a:spcPct val="90000"/>
              </a:lnSpc>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a:t>
            </a: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EBFFD969-C560-4C92-9333-58B4B7AB18C2}" type="slidenum">
              <a:rPr lang="en-AU"/>
              <a:pPr>
                <a:defRPr/>
              </a:pPr>
              <a:t>8</a:t>
            </a:fld>
            <a:endParaRPr lang="en-AU"/>
          </a:p>
        </p:txBody>
      </p:sp>
    </p:spTree>
  </p:cSld>
  <p:clrMapOvr>
    <a:masterClrMapping/>
  </p:clrMapOvr>
  <p:transition>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bwMode="auto">
          <a:xfrm>
            <a:off x="571472" y="1000108"/>
            <a:ext cx="69342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dirty="0" smtClean="0">
                <a:solidFill>
                  <a:srgbClr val="FF0000"/>
                </a:solidFill>
                <a:cs typeface="Times New Roman" pitchFamily="18" charset="0"/>
              </a:rPr>
              <a:t>Example: </a:t>
            </a:r>
            <a:r>
              <a:rPr lang="en-US" sz="3600" dirty="0" smtClean="0">
                <a:solidFill>
                  <a:srgbClr val="FFFF00"/>
                </a:solidFill>
                <a:cs typeface="Times New Roman" pitchFamily="18" charset="0"/>
              </a:rPr>
              <a:t>Date</a:t>
            </a:r>
            <a:r>
              <a:rPr lang="en-US" sz="3600" dirty="0" smtClean="0">
                <a:solidFill>
                  <a:srgbClr val="FF0000"/>
                </a:solidFill>
                <a:cs typeface="Times New Roman" pitchFamily="18" charset="0"/>
              </a:rPr>
              <a:t> data type (3)</a:t>
            </a:r>
          </a:p>
        </p:txBody>
      </p:sp>
      <p:sp>
        <p:nvSpPr>
          <p:cNvPr id="10245" name="Rectangle 3"/>
          <p:cNvSpPr>
            <a:spLocks noGrp="1" noChangeArrowheads="1"/>
          </p:cNvSpPr>
          <p:nvPr>
            <p:ph idx="1"/>
          </p:nvPr>
        </p:nvSpPr>
        <p:spPr>
          <a:xfrm>
            <a:off x="500034" y="2357430"/>
            <a:ext cx="8229600" cy="3024188"/>
          </a:xfrm>
        </p:spPr>
        <p:txBody>
          <a:bodyPr/>
          <a:lstStyle/>
          <a:p>
            <a:pPr eaLnBrk="1" hangingPunct="1">
              <a:tabLst>
                <a:tab pos="762000" algn="l"/>
                <a:tab pos="1143000" algn="l"/>
                <a:tab pos="1524000" algn="l"/>
                <a:tab pos="1905000" algn="l"/>
                <a:tab pos="2286000" algn="l"/>
                <a:tab pos="2667000" algn="l"/>
              </a:tabLst>
            </a:pPr>
            <a:r>
              <a:rPr lang="en-US" sz="2400" dirty="0" smtClean="0">
                <a:cs typeface="Times New Roman" pitchFamily="18" charset="0"/>
              </a:rPr>
              <a:t>Possible application code:</a:t>
            </a:r>
          </a:p>
          <a:p>
            <a:pPr eaLnBrk="1" hangingPunct="1">
              <a:buFontTx/>
              <a:buNone/>
              <a:tabLst>
                <a:tab pos="762000" algn="l"/>
                <a:tab pos="1143000" algn="l"/>
                <a:tab pos="1524000" algn="l"/>
                <a:tab pos="1905000" algn="l"/>
                <a:tab pos="2286000" algn="l"/>
                <a:tab pos="2667000" algn="l"/>
              </a:tabLst>
            </a:pPr>
            <a:r>
              <a:rPr lang="en-US" sz="2400" dirty="0" smtClean="0">
                <a:latin typeface="Courier New" pitchFamily="49" charset="0"/>
                <a:cs typeface="Times New Roman" pitchFamily="18" charset="0"/>
              </a:rPr>
              <a:t>	Date today = </a:t>
            </a:r>
            <a:r>
              <a:rPr lang="en-US" sz="2400" b="1" dirty="0" smtClean="0">
                <a:latin typeface="Courier New" pitchFamily="49" charset="0"/>
                <a:cs typeface="Times New Roman" pitchFamily="18" charset="0"/>
              </a:rPr>
              <a:t>new</a:t>
            </a:r>
            <a:r>
              <a:rPr lang="en-US" sz="2400" dirty="0" smtClean="0">
                <a:latin typeface="Courier New" pitchFamily="49" charset="0"/>
                <a:cs typeface="Times New Roman" pitchFamily="18" charset="0"/>
              </a:rPr>
              <a:t> </a:t>
            </a:r>
            <a:r>
              <a:rPr lang="en-US" sz="2400" dirty="0" smtClean="0">
                <a:latin typeface="Courier New" pitchFamily="49" charset="0"/>
                <a:cs typeface="Times New Roman" pitchFamily="18" charset="0"/>
              </a:rPr>
              <a:t>Date(2015, </a:t>
            </a:r>
            <a:r>
              <a:rPr lang="en-US" sz="2400" dirty="0">
                <a:latin typeface="Courier New" pitchFamily="49" charset="0"/>
                <a:cs typeface="Times New Roman" pitchFamily="18" charset="0"/>
              </a:rPr>
              <a:t>4</a:t>
            </a:r>
            <a:r>
              <a:rPr lang="en-US" sz="2400" dirty="0" smtClean="0">
                <a:latin typeface="Courier New" pitchFamily="49" charset="0"/>
                <a:cs typeface="Times New Roman" pitchFamily="18" charset="0"/>
              </a:rPr>
              <a:t>, 1</a:t>
            </a:r>
            <a:r>
              <a:rPr lang="en-US" sz="2400" dirty="0">
                <a:latin typeface="Courier New" pitchFamily="49" charset="0"/>
                <a:cs typeface="Times New Roman" pitchFamily="18" charset="0"/>
              </a:rPr>
              <a:t>5</a:t>
            </a:r>
            <a:r>
              <a:rPr lang="en-US" sz="2400" dirty="0" smtClean="0">
                <a:latin typeface="Courier New" pitchFamily="49" charset="0"/>
                <a:cs typeface="Times New Roman" pitchFamily="18" charset="0"/>
              </a:rPr>
              <a:t>);</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err="1" smtClean="0">
                <a:latin typeface="Courier New" pitchFamily="49" charset="0"/>
                <a:cs typeface="Times New Roman" pitchFamily="18" charset="0"/>
              </a:rPr>
              <a:t>today.advance</a:t>
            </a:r>
            <a:r>
              <a:rPr lang="en-US" sz="2400" dirty="0" smtClean="0">
                <a:latin typeface="Courier New" pitchFamily="49" charset="0"/>
                <a:cs typeface="Times New Roman" pitchFamily="18" charset="0"/>
              </a:rPr>
              <a:t>(32);</a:t>
            </a:r>
            <a:br>
              <a:rPr lang="en-US" sz="2400" dirty="0" smtClean="0">
                <a:latin typeface="Courier New" pitchFamily="49" charset="0"/>
                <a:cs typeface="Times New Roman" pitchFamily="18" charset="0"/>
              </a:rPr>
            </a:br>
            <a:r>
              <a:rPr lang="en-US" sz="2400" dirty="0" err="1" smtClean="0">
                <a:latin typeface="Courier New" pitchFamily="49" charset="0"/>
                <a:cs typeface="Times New Roman" pitchFamily="18" charset="0"/>
              </a:rPr>
              <a:t>System.out.println</a:t>
            </a:r>
            <a:r>
              <a:rPr lang="en-US" sz="2400" dirty="0" smtClean="0">
                <a:latin typeface="Courier New" pitchFamily="49" charset="0"/>
                <a:cs typeface="Times New Roman" pitchFamily="18" charset="0"/>
              </a:rPr>
              <a:t>(</a:t>
            </a:r>
            <a:r>
              <a:rPr lang="en-US" sz="2400" dirty="0" err="1" smtClean="0">
                <a:latin typeface="Courier New" pitchFamily="49" charset="0"/>
                <a:cs typeface="Times New Roman" pitchFamily="18" charset="0"/>
              </a:rPr>
              <a:t>today.y</a:t>
            </a:r>
            <a:r>
              <a:rPr lang="en-US" sz="2400" dirty="0" smtClean="0">
                <a:latin typeface="Courier New" pitchFamily="49" charset="0"/>
                <a:cs typeface="Times New Roman" pitchFamily="18" charset="0"/>
              </a:rPr>
              <a:t> + '-' + </a:t>
            </a:r>
            <a:r>
              <a:rPr lang="en-US" sz="2400" dirty="0" err="1" smtClean="0">
                <a:latin typeface="Courier New" pitchFamily="49" charset="0"/>
                <a:cs typeface="Times New Roman" pitchFamily="18" charset="0"/>
              </a:rPr>
              <a:t>today.m</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 '-' + </a:t>
            </a:r>
            <a:r>
              <a:rPr lang="en-US" sz="2400" dirty="0" err="1" smtClean="0">
                <a:latin typeface="Courier New" pitchFamily="49" charset="0"/>
                <a:cs typeface="Times New Roman" pitchFamily="18" charset="0"/>
              </a:rPr>
              <a:t>today.d</a:t>
            </a:r>
            <a:r>
              <a:rPr lang="en-US" sz="2400" dirty="0" smtClean="0">
                <a:latin typeface="Courier New" pitchFamily="49" charset="0"/>
                <a:cs typeface="Times New Roman" pitchFamily="18" charset="0"/>
              </a:rPr>
              <a:t>);</a:t>
            </a:r>
          </a:p>
          <a:p>
            <a:pPr eaLnBrk="1" hangingPunct="1">
              <a:buFontTx/>
              <a:buNone/>
              <a:tabLst>
                <a:tab pos="762000" algn="l"/>
                <a:tab pos="1143000" algn="l"/>
                <a:tab pos="1524000" algn="l"/>
                <a:tab pos="1905000" algn="l"/>
                <a:tab pos="2286000" algn="l"/>
                <a:tab pos="2667000" algn="l"/>
              </a:tabLst>
            </a:pPr>
            <a:r>
              <a:rPr lang="en-US" sz="2400" dirty="0" smtClean="0">
                <a:cs typeface="Times New Roman" pitchFamily="18" charset="0"/>
              </a:rPr>
              <a:t>	</a:t>
            </a:r>
            <a:r>
              <a:rPr lang="en-US" sz="2400" dirty="0" smtClean="0">
                <a:solidFill>
                  <a:srgbClr val="0000CC"/>
                </a:solidFill>
                <a:cs typeface="Times New Roman" pitchFamily="18" charset="0"/>
              </a:rPr>
              <a:t>The execution of above should print: </a:t>
            </a:r>
          </a:p>
          <a:p>
            <a:pPr eaLnBrk="1" hangingPunct="1">
              <a:buFontTx/>
              <a:buNone/>
              <a:tabLst>
                <a:tab pos="762000" algn="l"/>
                <a:tab pos="1143000" algn="l"/>
                <a:tab pos="1524000" algn="l"/>
                <a:tab pos="1905000" algn="l"/>
                <a:tab pos="2286000" algn="l"/>
                <a:tab pos="2667000" algn="l"/>
              </a:tabLst>
            </a:pPr>
            <a:r>
              <a:rPr lang="en-US" sz="2400" dirty="0" smtClean="0">
                <a:solidFill>
                  <a:srgbClr val="0000CC"/>
                </a:solidFill>
                <a:cs typeface="Times New Roman" pitchFamily="18" charset="0"/>
              </a:rPr>
              <a:t>                         </a:t>
            </a:r>
            <a:r>
              <a:rPr lang="en-US" sz="2400" dirty="0" smtClean="0">
                <a:solidFill>
                  <a:srgbClr val="0000CC"/>
                </a:solidFill>
                <a:cs typeface="Times New Roman" pitchFamily="18" charset="0"/>
              </a:rPr>
              <a:t>2014-05-17.</a:t>
            </a:r>
            <a:endParaRPr lang="en-US" sz="2400" dirty="0" smtClean="0">
              <a:solidFill>
                <a:srgbClr val="0000CC"/>
              </a:solidFill>
              <a:cs typeface="Times New Roman" pitchFamily="18" charset="0"/>
            </a:endParaRPr>
          </a:p>
        </p:txBody>
      </p:sp>
      <p:sp>
        <p:nvSpPr>
          <p:cNvPr id="6" name="Slide Number Placeholder 5"/>
          <p:cNvSpPr>
            <a:spLocks noGrp="1"/>
          </p:cNvSpPr>
          <p:nvPr>
            <p:ph type="sldNum" sz="quarter" idx="4294967295"/>
          </p:nvPr>
        </p:nvSpPr>
        <p:spPr>
          <a:xfrm>
            <a:off x="8686800" y="6400800"/>
            <a:ext cx="457200" cy="304800"/>
          </a:xfrm>
          <a:prstGeom prst="rect">
            <a:avLst/>
          </a:prstGeom>
        </p:spPr>
        <p:txBody>
          <a:bodyPr/>
          <a:lstStyle/>
          <a:p>
            <a:pPr>
              <a:defRPr/>
            </a:pPr>
            <a:fld id="{2D46BCA2-0AD9-4D29-AC73-F2510E697B0D}" type="slidenum">
              <a:rPr lang="en-AU"/>
              <a:pPr>
                <a:defRPr/>
              </a:pPr>
              <a:t>9</a:t>
            </a:fld>
            <a:endParaRPr lang="en-AU"/>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3_blue-use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ecu_ppt3_blue-used</Template>
  <TotalTime>4917</TotalTime>
  <Words>1776</Words>
  <Application>Microsoft Office PowerPoint</Application>
  <PresentationFormat>On-screen Show (4:3)</PresentationFormat>
  <Paragraphs>425</Paragraphs>
  <Slides>34</Slides>
  <Notes>33</Notes>
  <HiddenSlides>1</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ecu_ppt3_blue-used</vt:lpstr>
      <vt:lpstr>Custom Design</vt:lpstr>
      <vt:lpstr>CSP2348/CSP5243 Data Structures </vt:lpstr>
      <vt:lpstr>PowerPoint Presentation</vt:lpstr>
      <vt:lpstr>PowerPoint Presentation</vt:lpstr>
      <vt:lpstr>Data types</vt:lpstr>
      <vt:lpstr>Some Java built-in data types</vt:lpstr>
      <vt:lpstr>Introducing new data types</vt:lpstr>
      <vt:lpstr>Example: Date data type (1)</vt:lpstr>
      <vt:lpstr>Example: Date data type (2)</vt:lpstr>
      <vt:lpstr>Example: Date data type (3)</vt:lpstr>
      <vt:lpstr>Example: Date data type (4)</vt:lpstr>
      <vt:lpstr>Example: Date data type again (1)</vt:lpstr>
      <vt:lpstr>Example: Date data type again (2)</vt:lpstr>
      <vt:lpstr>Public vs. private data representation</vt:lpstr>
      <vt:lpstr>Abstract data types</vt:lpstr>
      <vt:lpstr>ADT specification (1)</vt:lpstr>
      <vt:lpstr>ADT specification (2)</vt:lpstr>
      <vt:lpstr>ADT specification (3)</vt:lpstr>
      <vt:lpstr>Example: contract for Date ADT (1)</vt:lpstr>
      <vt:lpstr>Example: contract for Date ADT (2)</vt:lpstr>
      <vt:lpstr>Example: contract for Date ADT (3)</vt:lpstr>
      <vt:lpstr>ADT implementation</vt:lpstr>
      <vt:lpstr>Example: first implementation of Date ADT (1)</vt:lpstr>
      <vt:lpstr>Example: first implementation of Date ADT (2)</vt:lpstr>
      <vt:lpstr>Example: first implementation of Date ADT (3)</vt:lpstr>
      <vt:lpstr>Example: second implementation of Date ADT (1)</vt:lpstr>
      <vt:lpstr>Example: second implementation of Date ADT (2)</vt:lpstr>
      <vt:lpstr>Example: second implementation of Date ADT (3)</vt:lpstr>
      <vt:lpstr>ADT design (1)</vt:lpstr>
      <vt:lpstr>ADT design (2)</vt:lpstr>
      <vt:lpstr>Example: design of Date ADT (1)</vt:lpstr>
      <vt:lpstr>Example: design of Date ADT (2)</vt:lpstr>
      <vt:lpstr>A contract:  Polynomial class (see A2)</vt:lpstr>
      <vt:lpstr>ADTs in the Java class library</vt:lpstr>
      <vt:lpstr>Lecture 8 Study Guide</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ADTs</dc:title>
  <dc:creator>Watt &amp; Guo</dc:creator>
  <cp:lastModifiedBy>Jitian XIAO</cp:lastModifiedBy>
  <cp:revision>432</cp:revision>
  <cp:lastPrinted>2000-10-24T16:09:57Z</cp:lastPrinted>
  <dcterms:created xsi:type="dcterms:W3CDTF">2000-05-02T12:16:58Z</dcterms:created>
  <dcterms:modified xsi:type="dcterms:W3CDTF">2015-04-20T01:56:00Z</dcterms:modified>
</cp:coreProperties>
</file>