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7" r:id="rId3"/>
    <p:sldId id="369" r:id="rId4"/>
    <p:sldId id="372" r:id="rId5"/>
    <p:sldId id="373" r:id="rId6"/>
    <p:sldId id="371" r:id="rId7"/>
    <p:sldId id="374" r:id="rId8"/>
    <p:sldId id="361" r:id="rId9"/>
    <p:sldId id="333" r:id="rId10"/>
    <p:sldId id="394" r:id="rId11"/>
    <p:sldId id="280" r:id="rId12"/>
    <p:sldId id="377" r:id="rId13"/>
    <p:sldId id="339" r:id="rId14"/>
    <p:sldId id="380" r:id="rId15"/>
    <p:sldId id="381" r:id="rId16"/>
    <p:sldId id="338" r:id="rId17"/>
    <p:sldId id="281" r:id="rId18"/>
    <p:sldId id="282" r:id="rId19"/>
    <p:sldId id="382" r:id="rId20"/>
    <p:sldId id="383" r:id="rId21"/>
    <p:sldId id="384" r:id="rId22"/>
    <p:sldId id="347" r:id="rId23"/>
    <p:sldId id="290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299" r:id="rId33"/>
    <p:sldId id="393" r:id="rId34"/>
    <p:sldId id="351" r:id="rId35"/>
    <p:sldId id="395" r:id="rId36"/>
    <p:sldId id="396" r:id="rId37"/>
    <p:sldId id="397" r:id="rId38"/>
    <p:sldId id="398" r:id="rId39"/>
    <p:sldId id="354" r:id="rId40"/>
    <p:sldId id="400" r:id="rId41"/>
    <p:sldId id="304" r:id="rId42"/>
    <p:sldId id="360" r:id="rId43"/>
    <p:sldId id="359" r:id="rId44"/>
  </p:sldIdLst>
  <p:sldSz cx="9144000" cy="6858000" type="screen4x3"/>
  <p:notesSz cx="6854825" cy="97504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FF"/>
    <a:srgbClr val="77777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 autoAdjust="0"/>
    <p:restoredTop sz="82703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3.xml"/><Relationship Id="rId3" Type="http://schemas.openxmlformats.org/officeDocument/2006/relationships/slide" Target="slides/slide9.xml"/><Relationship Id="rId7" Type="http://schemas.openxmlformats.org/officeDocument/2006/relationships/slide" Target="slides/slide32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23.xml"/><Relationship Id="rId11" Type="http://schemas.openxmlformats.org/officeDocument/2006/relationships/slide" Target="slides/slide43.xml"/><Relationship Id="rId5" Type="http://schemas.openxmlformats.org/officeDocument/2006/relationships/slide" Target="slides/slide18.xml"/><Relationship Id="rId10" Type="http://schemas.openxmlformats.org/officeDocument/2006/relationships/slide" Target="slides/slide42.xml"/><Relationship Id="rId4" Type="http://schemas.openxmlformats.org/officeDocument/2006/relationships/slide" Target="slides/slide11.xml"/><Relationship Id="rId9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C7CE55B-78E2-4098-810C-B4339F43362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84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BDCBE01-1D04-4534-A479-6DCA7C03E7A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641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D08EF-2C9E-4B5A-9EC0-C20E61C2B0B5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All we’ve done is split the outside from the inside – breaking one data set into two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By adding the PK of the outer group as a FK in the inner group, we preserve the one-to-many link between them.  For every instance of an invoice (R11), there may be many instances of an ordered item (R12) with the same Invoice #.</a:t>
            </a:r>
          </a:p>
          <a:p>
            <a:endParaRPr lang="en-AU" baseline="0" dirty="0" smtClean="0"/>
          </a:p>
          <a:p>
            <a:r>
              <a:rPr lang="en-AU" baseline="0" dirty="0" smtClean="0"/>
              <a:t>By making the Invoice # FK in R12 into part of the primary key, we are still able to uniquely identify each ordered item.  Remember, this relation does not just store item details alone – the presence of the Invoice # attribute means that the same Item # could appear many times in that relation, with different Invoice # (i.e. the same item being purchased in different invoices) – the quantity attribute is specific to the item within a specific invoice.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R11 is fine as it is – no partial dependencies</a:t>
            </a:r>
            <a:r>
              <a:rPr lang="en-AU" baseline="0" dirty="0" smtClean="0"/>
              <a:t> (all attributes are entirely dependant on primary key / primary key is not compound).</a:t>
            </a:r>
          </a:p>
          <a:p>
            <a:endParaRPr lang="en-AU" baseline="0" dirty="0" smtClean="0"/>
          </a:p>
          <a:p>
            <a:r>
              <a:rPr lang="en-AU" baseline="0" dirty="0" smtClean="0"/>
              <a:t>In R12, the Description and Unit Price attributes are only dependant on part of the key – the Item #, so it is split off into a new </a:t>
            </a:r>
            <a:r>
              <a:rPr lang="en-AU" baseline="0" dirty="0" err="1" smtClean="0"/>
              <a:t>relationp</a:t>
            </a:r>
            <a:r>
              <a:rPr lang="en-AU" baseline="0" dirty="0" smtClean="0"/>
              <a:t> – R121.  The determinate, Item #, is added to R121.</a:t>
            </a:r>
          </a:p>
          <a:p>
            <a:endParaRPr lang="en-AU" baseline="0" dirty="0" smtClean="0"/>
          </a:p>
          <a:p>
            <a:r>
              <a:rPr lang="en-AU" baseline="0" dirty="0" smtClean="0"/>
              <a:t>R122 is the same as R12 (minus the partially dependent attributes), except Item # is now a foreign key.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dirty="0" smtClean="0">
                <a:latin typeface="Arial" pitchFamily="34" charset="0"/>
              </a:rPr>
              <a:t>While removing repeating groups is generally the focus of 1NF, the other element is that the table is an accurate and faithful representation of a relation.  For this to be true, it must…</a:t>
            </a:r>
          </a:p>
          <a:p>
            <a:pPr>
              <a:buFontTx/>
              <a:buChar char="•"/>
            </a:pPr>
            <a:r>
              <a:rPr lang="en-AU" dirty="0" smtClean="0">
                <a:latin typeface="Arial" pitchFamily="34" charset="0"/>
              </a:rPr>
              <a:t> Not be dependant on the </a:t>
            </a:r>
            <a:r>
              <a:rPr lang="en-AU" i="1" dirty="0" smtClean="0">
                <a:latin typeface="Arial" pitchFamily="34" charset="0"/>
              </a:rPr>
              <a:t>order</a:t>
            </a:r>
            <a:r>
              <a:rPr lang="en-AU" dirty="0" smtClean="0">
                <a:latin typeface="Arial" pitchFamily="34" charset="0"/>
              </a:rPr>
              <a:t> of rows or columns (left to right or top to bottom)</a:t>
            </a:r>
          </a:p>
          <a:p>
            <a:pPr>
              <a:buFontTx/>
              <a:buChar char="•"/>
            </a:pPr>
            <a:r>
              <a:rPr lang="en-AU" dirty="0" smtClean="0">
                <a:latin typeface="Arial" pitchFamily="34" charset="0"/>
              </a:rPr>
              <a:t> Not contain any duplicate rows</a:t>
            </a:r>
          </a:p>
          <a:p>
            <a:pPr>
              <a:buFontTx/>
              <a:buChar char="•"/>
            </a:pPr>
            <a:r>
              <a:rPr lang="en-AU" dirty="0" smtClean="0">
                <a:latin typeface="Arial" pitchFamily="34" charset="0"/>
              </a:rPr>
              <a:t> Each cell (row &amp; column intersection) must contain a single atomic value</a:t>
            </a:r>
          </a:p>
          <a:p>
            <a:pPr>
              <a:buFontTx/>
              <a:buChar char="•"/>
            </a:pPr>
            <a:r>
              <a:rPr lang="en-AU" dirty="0" smtClean="0">
                <a:latin typeface="Arial" pitchFamily="34" charset="0"/>
              </a:rPr>
              <a:t> The content of each cell matches the domain of that field (data type and restrictions)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68A4D-3A24-48B5-AA53-652A1D6044F2}" type="slidenum">
              <a:rPr lang="en-AU" smtClean="0"/>
              <a:pPr/>
              <a:t>3</a:t>
            </a:fld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R121 and</a:t>
            </a:r>
            <a:r>
              <a:rPr lang="en-AU" baseline="0" dirty="0" smtClean="0"/>
              <a:t> R122 do not contain any transitive dependencies – all of their attributes depend entirely on the primary key, not on other non-key attributes.  R11 contains customer details which rely on the Customer # attribute.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First we take the attributes that depend on a non-key attribute out into a new relation.</a:t>
            </a:r>
          </a:p>
          <a:p>
            <a:r>
              <a:rPr lang="en-AU" baseline="0" dirty="0" smtClean="0"/>
              <a:t>We add a copy of the attribute they depend on into the new relation and make it the PK.</a:t>
            </a:r>
          </a:p>
          <a:p>
            <a:r>
              <a:rPr lang="en-AU" baseline="0" dirty="0" smtClean="0"/>
              <a:t>We then make the attribute in the original relation a FK.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Looking at the data, we can determine/assume the following: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 Class Limit is dependent on Car Class – e.g. Touring is always 2200cc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 smtClean="0"/>
              <a:t> Owner Name is dependent on Owner Phone – e.g.</a:t>
            </a:r>
            <a:r>
              <a:rPr lang="en-AU" sz="2000" baseline="0" dirty="0" smtClean="0"/>
              <a:t> 9265 3321 is always the phone number for J </a:t>
            </a:r>
            <a:r>
              <a:rPr lang="en-AU" sz="2000" baseline="0" dirty="0" err="1" smtClean="0"/>
              <a:t>Gaden</a:t>
            </a:r>
            <a:r>
              <a:rPr lang="en-AU" sz="2000" baseline="0" dirty="0" smtClean="0"/>
              <a:t> (NOTE: It would also be possible/recommended to add an Owner # attribute)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baseline="0" dirty="0" smtClean="0"/>
              <a:t> One person can own more than one car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 smtClean="0"/>
              <a:t> A single driver can onl</a:t>
            </a:r>
            <a:r>
              <a:rPr lang="en-AU" sz="2000" baseline="0" dirty="0" smtClean="0"/>
              <a:t>y enter each race once (obvious)</a:t>
            </a:r>
            <a:endParaRPr lang="en-A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At last!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39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At last!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40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1396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Some people can look at a data set and rapidly</a:t>
            </a:r>
            <a:r>
              <a:rPr lang="en-AU" baseline="0" dirty="0" smtClean="0"/>
              <a:t> sketch out the normalised entities/attributes/relations... If you can, go for it – it may help you to work things out backwards, or check your working through the steps...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42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dirty="0" smtClean="0">
                <a:latin typeface="Arial" pitchFamily="34" charset="0"/>
              </a:rPr>
              <a:t>Another long lecture, but a valuable one.</a:t>
            </a:r>
            <a:r>
              <a:rPr lang="en-AU" baseline="0" dirty="0" smtClean="0">
                <a:latin typeface="Arial" pitchFamily="34" charset="0"/>
              </a:rPr>
              <a:t>  Remember, normalisation is not something that needs to be done on all databases – it is a method of converting flat file / unnormalised data – which is prone to errors redundancy and anomalies – into a normalised set of relations.</a:t>
            </a:r>
          </a:p>
          <a:p>
            <a:endParaRPr lang="en-AU" baseline="0" dirty="0" smtClean="0">
              <a:latin typeface="Arial" pitchFamily="34" charset="0"/>
            </a:endParaRPr>
          </a:p>
          <a:p>
            <a:r>
              <a:rPr lang="en-AU" baseline="0" dirty="0" smtClean="0">
                <a:latin typeface="Arial" pitchFamily="34" charset="0"/>
              </a:rPr>
              <a:t>Normally, you would design a database in 3NF from the beginning.</a:t>
            </a:r>
            <a:endParaRPr lang="en-AU" dirty="0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70FA-F736-4704-A0C2-A6550942513C}" type="slidenum">
              <a:rPr lang="en-AU" smtClean="0"/>
              <a:pPr/>
              <a:t>43</a:t>
            </a:fld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baseline="0" dirty="0" smtClean="0">
                <a:latin typeface="Arial" pitchFamily="34" charset="0"/>
              </a:rPr>
              <a:t>This is not correct, since it is saying that for each invoice there are many customers, and for each of those customers there are many orders... </a:t>
            </a:r>
            <a:r>
              <a:rPr lang="en-AU" baseline="0" dirty="0" err="1" smtClean="0">
                <a:latin typeface="Arial" pitchFamily="34" charset="0"/>
              </a:rPr>
              <a:t>Whut</a:t>
            </a:r>
            <a:r>
              <a:rPr lang="en-AU" baseline="0" dirty="0" smtClean="0">
                <a:latin typeface="Arial" pitchFamily="34" charset="0"/>
              </a:rPr>
              <a:t>?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8D43F-A8D3-4447-B033-DB65BDD308F6}" type="slidenum">
              <a:rPr lang="en-AU" smtClean="0"/>
              <a:pPr/>
              <a:t>6</a:t>
            </a:fld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baseline="0" dirty="0" smtClean="0">
                <a:latin typeface="Arial" pitchFamily="34" charset="0"/>
              </a:rPr>
              <a:t>Much more sensible!  For each customer there are many invoices, and for each of those invoices there are many items.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8D43F-A8D3-4447-B033-DB65BDD308F6}" type="slidenum">
              <a:rPr lang="en-AU" smtClean="0"/>
              <a:pPr/>
              <a:t>7</a:t>
            </a:fld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8EAE5-DC83-4D6E-A670-563CB8DFC304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Like mentioned last week, if a database is in 3NF, it</a:t>
            </a:r>
            <a:r>
              <a:rPr lang="en-AU" baseline="0" dirty="0" smtClean="0"/>
              <a:t> usually has no further redundancies that 4NF and 5NF would eliminate, hence most of the time they </a:t>
            </a:r>
            <a:r>
              <a:rPr lang="en-AU" i="1" baseline="0" dirty="0" smtClean="0"/>
              <a:t>already are </a:t>
            </a:r>
            <a:r>
              <a:rPr lang="en-AU" baseline="0" dirty="0" smtClean="0"/>
              <a:t>in 4NF and 5NF without any further work.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Essentially, 1NF involves taking the “tables in tables” we</a:t>
            </a:r>
            <a:r>
              <a:rPr lang="en-AU" baseline="0" dirty="0" smtClean="0"/>
              <a:t> identified last week out into their own tables, and making sure we have a foreign key to maintain the relationship between rows in different tables.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baseline="0" dirty="0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8D43F-A8D3-4447-B033-DB65BDD308F6}" type="slidenum">
              <a:rPr lang="en-AU" smtClean="0"/>
              <a:pPr/>
              <a:t>12</a:t>
            </a:fld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Technically, since this is still one data set, this is not two primary keys but a compound key.  By combining Invoice # and Item #, we can uniquely identify each instance of the relation (i.e. Every instance of an item in every instance of an invoice).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CBE01-1D04-4534-A479-6DCA7C03E7A9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/>
          <a:ea typeface="ＭＳ Ｐゴシック" pitchFamily="-65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•"/>
        <a:defRPr sz="22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»"/>
        <a:defRPr sz="18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772400" cy="1447800"/>
          </a:xfrm>
        </p:spPr>
        <p:txBody>
          <a:bodyPr/>
          <a:lstStyle/>
          <a:p>
            <a:r>
              <a:rPr lang="en-AU" dirty="0" smtClean="0"/>
              <a:t>CSG1207/CSI5135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Systems and Database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57600"/>
            <a:ext cx="6400800" cy="2133600"/>
          </a:xfrm>
        </p:spPr>
        <p:txBody>
          <a:bodyPr/>
          <a:lstStyle/>
          <a:p>
            <a:pPr eaLnBrk="1" hangingPunct="1"/>
            <a:r>
              <a:rPr lang="en-AU" dirty="0" smtClean="0"/>
              <a:t>Lecture 02</a:t>
            </a:r>
          </a:p>
          <a:p>
            <a:pPr eaLnBrk="1" hangingPunct="1"/>
            <a:endParaRPr lang="en-AU" sz="1200" dirty="0" smtClean="0"/>
          </a:p>
          <a:p>
            <a:pPr eaLnBrk="1" hangingPunct="1"/>
            <a:r>
              <a:rPr lang="en-AU" sz="3600" dirty="0" smtClean="0"/>
              <a:t> Normalisation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Relational Symbolic Notation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AU" sz="2400" dirty="0" smtClean="0"/>
              <a:t>During the normalisation process, we use relational symbol notation, (e.g. </a:t>
            </a:r>
            <a:r>
              <a:rPr lang="en-AU" sz="2400" b="1" dirty="0" smtClean="0"/>
              <a:t>R1</a:t>
            </a:r>
            <a:r>
              <a:rPr lang="en-AU" sz="2400" dirty="0" smtClean="0"/>
              <a:t>, </a:t>
            </a:r>
            <a:r>
              <a:rPr lang="en-AU" sz="2400" b="1" dirty="0" smtClean="0"/>
              <a:t>R2</a:t>
            </a:r>
            <a:r>
              <a:rPr lang="en-AU" sz="2400" dirty="0" smtClean="0"/>
              <a:t>) to represent relations, rather than relation names</a:t>
            </a:r>
          </a:p>
          <a:p>
            <a:pPr lvl="3">
              <a:defRPr/>
            </a:pPr>
            <a:endParaRPr lang="en-AU" sz="1600" dirty="0" smtClean="0"/>
          </a:p>
          <a:p>
            <a:pPr>
              <a:defRPr/>
            </a:pPr>
            <a:r>
              <a:rPr lang="en-AU" sz="2400" dirty="0" smtClean="0"/>
              <a:t>When a relation, say </a:t>
            </a:r>
            <a:r>
              <a:rPr lang="en-AU" sz="2400" b="1" dirty="0" smtClean="0"/>
              <a:t>R1</a:t>
            </a:r>
            <a:r>
              <a:rPr lang="en-AU" sz="2400" dirty="0" smtClean="0"/>
              <a:t>, is split into two or more relations, the new relations will be named </a:t>
            </a:r>
            <a:r>
              <a:rPr lang="en-AU" sz="2400" b="1" dirty="0" smtClean="0"/>
              <a:t>R11</a:t>
            </a:r>
            <a:r>
              <a:rPr lang="en-AU" sz="2400" dirty="0" smtClean="0"/>
              <a:t>, </a:t>
            </a:r>
            <a:r>
              <a:rPr lang="en-AU" sz="2400" b="1" dirty="0" smtClean="0"/>
              <a:t>R12</a:t>
            </a:r>
            <a:r>
              <a:rPr lang="en-AU" sz="2400" dirty="0" smtClean="0"/>
              <a:t>, </a:t>
            </a:r>
            <a:r>
              <a:rPr lang="en-AU" sz="2400" b="1" dirty="0" smtClean="0"/>
              <a:t>R13</a:t>
            </a:r>
            <a:r>
              <a:rPr lang="en-AU" sz="2400" dirty="0" smtClean="0"/>
              <a:t>… </a:t>
            </a:r>
          </a:p>
          <a:p>
            <a:pPr lvl="1">
              <a:defRPr/>
            </a:pPr>
            <a:r>
              <a:rPr lang="en-AU" sz="2000" dirty="0" smtClean="0"/>
              <a:t>Like labelling sections of a report, you add another number each time you split into a further/deeper “level” of relations</a:t>
            </a:r>
          </a:p>
          <a:p>
            <a:pPr lvl="1">
              <a:defRPr/>
            </a:pPr>
            <a:r>
              <a:rPr lang="en-AU" sz="2000" dirty="0" smtClean="0"/>
              <a:t>e.g., if </a:t>
            </a:r>
            <a:r>
              <a:rPr lang="en-AU" sz="2000" b="1" dirty="0" smtClean="0"/>
              <a:t>R1223</a:t>
            </a:r>
            <a:r>
              <a:rPr lang="en-AU" sz="2000" dirty="0" smtClean="0"/>
              <a:t> is split, the resultant relations will be named </a:t>
            </a:r>
            <a:r>
              <a:rPr lang="en-AU" sz="2000" b="1" dirty="0" smtClean="0"/>
              <a:t>R12231</a:t>
            </a:r>
            <a:r>
              <a:rPr lang="en-AU" sz="2000" dirty="0" smtClean="0"/>
              <a:t>, </a:t>
            </a:r>
            <a:r>
              <a:rPr lang="en-AU" sz="2000" b="1" dirty="0" smtClean="0"/>
              <a:t>R12232</a:t>
            </a:r>
            <a:r>
              <a:rPr lang="en-AU" sz="2000" dirty="0" smtClean="0"/>
              <a:t>, </a:t>
            </a:r>
            <a:r>
              <a:rPr lang="en-AU" sz="2000" b="1" dirty="0" smtClean="0"/>
              <a:t>R12233</a:t>
            </a:r>
            <a:r>
              <a:rPr lang="en-AU" sz="2000" dirty="0" smtClean="0"/>
              <a:t>…</a:t>
            </a:r>
          </a:p>
          <a:p>
            <a:pPr lvl="1">
              <a:defRPr/>
            </a:pPr>
            <a:r>
              <a:rPr lang="en-AU" sz="2000" dirty="0" smtClean="0"/>
              <a:t>This makes it easy for us to trace the relation splitting if we find something wrong in some late stage of the normalisation process </a:t>
            </a:r>
          </a:p>
          <a:p>
            <a:pPr lvl="3">
              <a:defRPr/>
            </a:pPr>
            <a:endParaRPr lang="en-AU" sz="1600" dirty="0" smtClean="0"/>
          </a:p>
          <a:p>
            <a:pPr lvl="0">
              <a:buClr>
                <a:srgbClr val="2D2D8A"/>
              </a:buClr>
              <a:defRPr/>
            </a:pPr>
            <a:r>
              <a:rPr lang="en-AU" sz="2400" dirty="0" smtClean="0">
                <a:solidFill>
                  <a:srgbClr val="000000"/>
                </a:solidFill>
              </a:rPr>
              <a:t>When showing progressing through the normal forms, use </a:t>
            </a:r>
            <a:r>
              <a:rPr lang="en-AU" sz="2400" strike="sngStrike" dirty="0" smtClean="0">
                <a:solidFill>
                  <a:srgbClr val="000000"/>
                </a:solidFill>
              </a:rPr>
              <a:t>strikethrough</a:t>
            </a:r>
            <a:r>
              <a:rPr lang="en-AU" sz="2400" dirty="0" smtClean="0">
                <a:solidFill>
                  <a:srgbClr val="000000"/>
                </a:solidFill>
              </a:rPr>
              <a:t> to indicate when a relation has been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First Normal Form (1NF)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257800"/>
          </a:xfrm>
        </p:spPr>
        <p:txBody>
          <a:bodyPr/>
          <a:lstStyle/>
          <a:p>
            <a:pPr marL="354013" indent="-354013" eaLnBrk="1" hangingPunct="1">
              <a:lnSpc>
                <a:spcPct val="80000"/>
              </a:lnSpc>
            </a:pPr>
            <a:r>
              <a:rPr lang="en-AU" sz="2400" b="1" dirty="0" smtClean="0"/>
              <a:t>1NF: </a:t>
            </a:r>
            <a:r>
              <a:rPr lang="en-AU" sz="2400" dirty="0" smtClean="0"/>
              <a:t>A relation is in 1NF if all its underlying attributes contain atomic values only (</a:t>
            </a:r>
            <a:r>
              <a:rPr lang="en-AU" sz="2400" i="1" dirty="0" smtClean="0"/>
              <a:t>i.e. no repeating groups</a:t>
            </a:r>
            <a:r>
              <a:rPr lang="en-AU" sz="24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AU" sz="1800" dirty="0" smtClean="0"/>
          </a:p>
          <a:p>
            <a:pPr marL="354013" indent="-354013" eaLnBrk="1" hangingPunct="1">
              <a:lnSpc>
                <a:spcPct val="80000"/>
              </a:lnSpc>
            </a:pPr>
            <a:r>
              <a:rPr lang="en-AU" sz="2400" dirty="0" smtClean="0"/>
              <a:t>Once we have identified the unnormalised data set we must convert it into relations in 1NF</a:t>
            </a:r>
          </a:p>
          <a:p>
            <a:pPr marL="354013" indent="-354013" eaLnBrk="1" hangingPunct="1">
              <a:lnSpc>
                <a:spcPct val="80000"/>
              </a:lnSpc>
            </a:pPr>
            <a:endParaRPr lang="en-AU" sz="1800" dirty="0" smtClean="0"/>
          </a:p>
          <a:p>
            <a:pPr marL="354013" indent="-354013" eaLnBrk="1" hangingPunct="1">
              <a:lnSpc>
                <a:spcPct val="80000"/>
              </a:lnSpc>
            </a:pPr>
            <a:r>
              <a:rPr lang="en-AU" sz="2400" dirty="0" smtClean="0"/>
              <a:t>This is achieved through: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AU" sz="2000" dirty="0" smtClean="0">
                <a:cs typeface="Times New Roman" pitchFamily="18" charset="0"/>
              </a:rPr>
              <a:t>Identification of primary keys in all groups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AU" sz="2000" dirty="0" smtClean="0">
                <a:cs typeface="Times New Roman" pitchFamily="18" charset="0"/>
              </a:rPr>
              <a:t>Removal of any repeating groups in the unnormalised data set into new relations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000" dirty="0" smtClean="0"/>
              <a:t>Introduction of foreign keys in the relations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endParaRPr lang="en-US" sz="2000" dirty="0" smtClean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endParaRPr lang="en-US" sz="2000" dirty="0" smtClean="0"/>
          </a:p>
          <a:p>
            <a:pPr marL="354013" indent="-296863">
              <a:lnSpc>
                <a:spcPct val="80000"/>
              </a:lnSpc>
            </a:pPr>
            <a:r>
              <a:rPr lang="en-US" sz="2400" dirty="0" smtClean="0"/>
              <a:t>We are essentially splitting the inner and outer parts of our repeating groups into separate relations</a:t>
            </a: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from 0NF to 1NF – Example</a:t>
            </a:r>
            <a:endParaRPr lang="en-US" dirty="0" smtClean="0">
              <a:latin typeface="Arial Narrow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292225"/>
          <a:ext cx="7391400" cy="2270760"/>
        </p:xfrm>
        <a:graphic>
          <a:graphicData uri="http://schemas.openxmlformats.org/drawingml/2006/table">
            <a:tbl>
              <a:tblPr/>
              <a:tblGrid>
                <a:gridCol w="1143000"/>
                <a:gridCol w="1281113"/>
                <a:gridCol w="800100"/>
                <a:gridCol w="906462"/>
                <a:gridCol w="1443038"/>
                <a:gridCol w="1681162"/>
                <a:gridCol w="13652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Invoice # 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Order Date: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254186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29/6/09</a:t>
                      </a: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#: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Name: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Phone #: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Address: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78901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Fred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Bloggs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9370 6111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3 Uphill Rise, Ferndale, WA 6303</a:t>
                      </a: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Item #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Qty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Unit Price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Subtotal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9898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Bearing, Ball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$2.50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$62.50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9999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Bearing, Roller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$5.00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$50.00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8888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Seal, shaft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$3.00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$30.00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777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Glasses, Safety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$10.00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$100.00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1555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Punch, 5mm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$4.00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$4.00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0" y="911225"/>
            <a:ext cx="7543800" cy="533400"/>
          </a:xfrm>
          <a:prstGeom prst="rect">
            <a:avLst/>
          </a:prstGeom>
        </p:spPr>
        <p:txBody>
          <a:bodyPr/>
          <a:lstStyle/>
          <a:p>
            <a:pPr marL="609600" indent="-609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AU" sz="1600" kern="0" dirty="0">
                <a:latin typeface="+mn-lt"/>
                <a:cs typeface="Times New Roman" pitchFamily="18" charset="0"/>
              </a:rPr>
              <a:t> </a:t>
            </a:r>
            <a:r>
              <a:rPr lang="en-AU" sz="2200" b="0" u="sng" kern="0" dirty="0">
                <a:cs typeface="Times New Roman" pitchFamily="18" charset="0"/>
              </a:rPr>
              <a:t>Sales Invoice</a:t>
            </a:r>
            <a:endParaRPr lang="en-AU" sz="2200" u="sng" kern="0" dirty="0">
              <a:latin typeface="+mn-lt"/>
              <a:cs typeface="Times New Roman" pitchFamily="18" charset="0"/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AU" sz="2800" kern="0" dirty="0">
              <a:latin typeface="+mn-lt"/>
              <a:cs typeface="Times New Roman" pitchFamily="18" charset="0"/>
            </a:endParaRPr>
          </a:p>
        </p:txBody>
      </p:sp>
      <p:sp>
        <p:nvSpPr>
          <p:cNvPr id="41022" name="Rectangle 9"/>
          <p:cNvSpPr>
            <a:spLocks noChangeArrowheads="1"/>
          </p:cNvSpPr>
          <p:nvPr/>
        </p:nvSpPr>
        <p:spPr bwMode="auto">
          <a:xfrm>
            <a:off x="762000" y="835025"/>
            <a:ext cx="7543800" cy="3048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3578225"/>
            <a:ext cx="1524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j-lt"/>
              </a:rPr>
              <a:t>Total: $246.50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4038600"/>
            <a:ext cx="8610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We will use our third example to demonstrate the normalisation process, using the solution from last week: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000" dirty="0"/>
              <a:t>R1   = 	(</a:t>
            </a:r>
            <a:r>
              <a:rPr lang="en-AU" sz="2000" b="0" dirty="0"/>
              <a:t>Invoice #, </a:t>
            </a:r>
            <a:r>
              <a:rPr lang="en-AU" sz="2000" b="0" dirty="0" smtClean="0"/>
              <a:t>Order </a:t>
            </a:r>
            <a:r>
              <a:rPr lang="en-AU" sz="2000" b="0" dirty="0"/>
              <a:t>Date, Customer #, Name, Phone, Address, 	</a:t>
            </a:r>
            <a:r>
              <a:rPr lang="en-AU" sz="2000" dirty="0"/>
              <a:t>{</a:t>
            </a:r>
            <a:r>
              <a:rPr lang="en-AU" sz="2000" b="0" dirty="0">
                <a:solidFill>
                  <a:schemeClr val="accent6"/>
                </a:solidFill>
              </a:rPr>
              <a:t>Item #, Description, Qty, Unit Price</a:t>
            </a:r>
            <a:r>
              <a:rPr lang="en-AU" sz="2000" dirty="0"/>
              <a:t>})</a:t>
            </a:r>
            <a:endParaRPr lang="en-A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0NF to 1NF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AU" sz="2200" dirty="0" smtClean="0"/>
              <a:t>First, </a:t>
            </a:r>
            <a:r>
              <a:rPr lang="en-AU" sz="2200" i="1" dirty="0" smtClean="0"/>
              <a:t>identify primary keys </a:t>
            </a:r>
            <a:r>
              <a:rPr lang="en-AU" sz="2200" dirty="0" smtClean="0"/>
              <a:t>for the outermost group and all repeating groups in the unnormalised data set:</a:t>
            </a:r>
          </a:p>
          <a:p>
            <a:pPr marL="838200" lvl="1" indent="-381000">
              <a:buNone/>
              <a:defRPr/>
            </a:pP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	R1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Order Date, Customer #, Name, Phone, Address, 	        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{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Description, Qty, Unit Price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})</a:t>
            </a:r>
          </a:p>
          <a:p>
            <a:pPr marL="838200" lvl="1" indent="-381000">
              <a:buNone/>
              <a:defRPr/>
            </a:pPr>
            <a:endParaRPr lang="en-AU" sz="1200" dirty="0" smtClean="0">
              <a:solidFill>
                <a:srgbClr val="0000FF"/>
              </a:solidFill>
            </a:endParaRPr>
          </a:p>
          <a:p>
            <a:pPr marL="514350" indent="-457200">
              <a:buSzPct val="100000"/>
              <a:defRPr/>
            </a:pPr>
            <a:r>
              <a:rPr lang="en-AU" sz="2200" dirty="0" smtClean="0"/>
              <a:t>A primary key is an attribute (or attributes) that uniquely identifies each instance of a relation (row in a table)</a:t>
            </a:r>
          </a:p>
          <a:p>
            <a:pPr marL="914400" lvl="1" indent="-457200">
              <a:buSzPct val="100000"/>
              <a:defRPr/>
            </a:pPr>
            <a:r>
              <a:rPr lang="en-AU" sz="2000" dirty="0" smtClean="0"/>
              <a:t>Each invoice will have a different </a:t>
            </a:r>
            <a:r>
              <a:rPr lang="en-AU" sz="2000" b="1" dirty="0" smtClean="0"/>
              <a:t>Invoice #</a:t>
            </a:r>
          </a:p>
          <a:p>
            <a:pPr marL="914400" lvl="1" indent="-457200">
              <a:buSzPct val="100000"/>
              <a:defRPr/>
            </a:pPr>
            <a:r>
              <a:rPr lang="en-AU" sz="2000" dirty="0" smtClean="0"/>
              <a:t>Each item will have a different </a:t>
            </a:r>
            <a:r>
              <a:rPr lang="en-AU" sz="2000" b="1" dirty="0" smtClean="0"/>
              <a:t>Item #</a:t>
            </a:r>
          </a:p>
          <a:p>
            <a:pPr marL="1771650" lvl="3" indent="-457200">
              <a:buSzPct val="100000"/>
              <a:defRPr/>
            </a:pPr>
            <a:endParaRPr lang="en-AU" sz="1200" b="1" dirty="0" smtClean="0"/>
          </a:p>
          <a:p>
            <a:pPr marL="514350" indent="-457200">
              <a:buSzPct val="100000"/>
              <a:defRPr/>
            </a:pPr>
            <a:r>
              <a:rPr lang="en-AU" sz="2200" dirty="0" smtClean="0"/>
              <a:t>In this example, all our groups have simple and obvious primary key attributes, but this is not always the case:</a:t>
            </a:r>
          </a:p>
          <a:p>
            <a:pPr marL="914400" lvl="1" indent="-457200">
              <a:buSzPct val="100000"/>
              <a:defRPr/>
            </a:pPr>
            <a:r>
              <a:rPr lang="en-AU" sz="2000" dirty="0" smtClean="0"/>
              <a:t>May need to combine multiple attributes (compound key)</a:t>
            </a:r>
          </a:p>
          <a:p>
            <a:pPr marL="914400" lvl="1" indent="-457200">
              <a:buSzPct val="100000"/>
              <a:defRPr/>
            </a:pPr>
            <a:r>
              <a:rPr lang="en-AU" sz="2000" dirty="0" smtClean="0"/>
              <a:t>If no appropriate primary key attribute exists in the original data,   it is reasonable to add one if it is logical that it would exist</a:t>
            </a:r>
          </a:p>
          <a:p>
            <a:pPr marL="914400" lvl="1" indent="-457200">
              <a:buSzPct val="100000"/>
              <a:defRPr/>
            </a:pPr>
            <a:r>
              <a:rPr lang="en-AU" sz="2000" i="1" dirty="0" smtClean="0"/>
              <a:t>Remember that throughout the normalisation process, all relations should have a valid primary key at all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0NF to 1NF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10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  <a:defRPr/>
            </a:pPr>
            <a:r>
              <a:rPr lang="en-AU" sz="2200" dirty="0" smtClean="0"/>
              <a:t>Next, </a:t>
            </a:r>
            <a:r>
              <a:rPr lang="en-AU" sz="2200" i="1" dirty="0" smtClean="0"/>
              <a:t>remove the outermost repeating group </a:t>
            </a:r>
            <a:r>
              <a:rPr lang="en-AU" sz="2200" dirty="0" smtClean="0"/>
              <a:t>(and any nested repeating groups it contains) and place it in a new relation</a:t>
            </a:r>
          </a:p>
          <a:p>
            <a:pPr marL="838200" lvl="1" indent="-381000">
              <a:buNone/>
              <a:defRPr/>
            </a:pPr>
            <a:endParaRPr lang="en-AU" sz="1200" dirty="0" smtClean="0">
              <a:solidFill>
                <a:srgbClr val="0000FF"/>
              </a:solidFill>
            </a:endParaRPr>
          </a:p>
          <a:p>
            <a:pPr marL="514350" indent="-457200">
              <a:buSzPct val="100000"/>
              <a:defRPr/>
            </a:pPr>
            <a:r>
              <a:rPr lang="en-AU" sz="2200" dirty="0" smtClean="0"/>
              <a:t>We now have two relations:</a:t>
            </a:r>
          </a:p>
          <a:p>
            <a:pPr marL="514350" indent="-457200">
              <a:buSzPct val="100000"/>
              <a:buNone/>
              <a:defRPr/>
            </a:pPr>
            <a:r>
              <a:rPr lang="en-AU" sz="2400" b="1" dirty="0" smtClean="0">
                <a:solidFill>
                  <a:schemeClr val="accent6"/>
                </a:solidFill>
                <a:cs typeface="Times New Roman" pitchFamily="18" charset="0"/>
              </a:rPr>
              <a:t>		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R11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Order Date, Customer #, Name, Phone, Address)</a:t>
            </a:r>
          </a:p>
          <a:p>
            <a:pPr marL="514350" indent="-457200">
              <a:buSzPct val="100000"/>
              <a:buNone/>
              <a:defRPr/>
            </a:pP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chemeClr val="accent2"/>
                </a:solidFill>
                <a:cs typeface="Times New Roman" pitchFamily="18" charset="0"/>
              </a:rPr>
              <a:t>2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Description, Qty, Unit Price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)</a:t>
            </a:r>
            <a:endParaRPr lang="en-AU" sz="1800" dirty="0" smtClean="0">
              <a:solidFill>
                <a:schemeClr val="accent6"/>
              </a:solidFill>
              <a:cs typeface="Times New Roman" pitchFamily="18" charset="0"/>
            </a:endParaRPr>
          </a:p>
          <a:p>
            <a:pPr marL="514350" indent="-457200">
              <a:buSzPct val="100000"/>
              <a:buNone/>
              <a:defRPr/>
            </a:pPr>
            <a:endParaRPr lang="en-AU" sz="1600" b="1" dirty="0" smtClean="0">
              <a:solidFill>
                <a:schemeClr val="accent6"/>
              </a:solidFill>
              <a:cs typeface="Times New Roman" pitchFamily="18" charset="0"/>
            </a:endParaRPr>
          </a:p>
          <a:p>
            <a:pPr marL="914400" lvl="1" indent="-457200">
              <a:buSzPct val="100000"/>
              <a:defRPr/>
            </a:pPr>
            <a:r>
              <a:rPr lang="en-AU" sz="1800" dirty="0" smtClean="0"/>
              <a:t>The original data set has been split into two relations – one for the outer group of attributes, and one for the inside of the repeating group</a:t>
            </a:r>
          </a:p>
          <a:p>
            <a:pPr marL="914400" lvl="1" indent="-457200">
              <a:buSzPct val="100000"/>
              <a:defRPr/>
            </a:pPr>
            <a:endParaRPr lang="en-AU" sz="1800" dirty="0" smtClean="0"/>
          </a:p>
          <a:p>
            <a:pPr marL="914400" lvl="1" indent="-457200">
              <a:buSzPct val="100000"/>
              <a:defRPr/>
            </a:pPr>
            <a:r>
              <a:rPr lang="en-AU" sz="1800" dirty="0" smtClean="0"/>
              <a:t>Note the new names (R11 and R12) – You can switch these names if it feels more logical to you</a:t>
            </a:r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0NF to 1NF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86800" cy="5562600"/>
          </a:xfrm>
        </p:spPr>
        <p:txBody>
          <a:bodyPr/>
          <a:lstStyle/>
          <a:p>
            <a:pPr marL="514350" indent="-457200">
              <a:buSzPct val="100000"/>
              <a:buFont typeface="+mj-lt"/>
              <a:buAutoNum type="arabicPeriod" startAt="3"/>
              <a:defRPr/>
            </a:pPr>
            <a:r>
              <a:rPr lang="en-AU" sz="2200" dirty="0" smtClean="0"/>
              <a:t>Then add a copy of the primary key of the outer group into the relation created for the inner group (to </a:t>
            </a:r>
            <a:r>
              <a:rPr lang="en-AU" sz="2200" i="1" dirty="0" smtClean="0"/>
              <a:t>preserve the link between them</a:t>
            </a:r>
            <a:r>
              <a:rPr lang="en-AU" sz="2200" dirty="0" smtClean="0"/>
              <a:t>) – it becomes a foreign key: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#, Name, Phone, Address) </a:t>
            </a: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i="1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Description, Qty,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endParaRPr lang="en-AU" sz="1050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914400" lvl="1" indent="-457200">
              <a:buSzPct val="100000"/>
              <a:defRPr/>
            </a:pPr>
            <a:r>
              <a:rPr lang="en-AU" sz="2000" dirty="0" smtClean="0"/>
              <a:t>It is a foreign key, as indicated by the italics</a:t>
            </a:r>
          </a:p>
          <a:p>
            <a:pPr marL="914400" lvl="1" indent="-457200">
              <a:buSzPct val="100000"/>
              <a:defRPr/>
            </a:pPr>
            <a:r>
              <a:rPr lang="en-AU" sz="2000" dirty="0" smtClean="0"/>
              <a:t>For each instance of R12, the value of the Invoice # attribute identifies the corresponding instance of R11</a:t>
            </a:r>
          </a:p>
          <a:p>
            <a:pPr marL="2228850" lvl="4" indent="-457200">
              <a:buSzPct val="100000"/>
              <a:defRPr/>
            </a:pPr>
            <a:endParaRPr lang="en-AU" sz="1400" dirty="0" smtClean="0"/>
          </a:p>
          <a:p>
            <a:pPr marL="514350" indent="-457200">
              <a:buSzPct val="100000"/>
              <a:defRPr/>
            </a:pPr>
            <a:r>
              <a:rPr lang="en-AU" sz="2200" dirty="0" smtClean="0"/>
              <a:t>Wait!  R12 does not currently have a valid primary key.  Item # on its own cannot uniquely identify each instance of the relation</a:t>
            </a:r>
          </a:p>
          <a:p>
            <a:pPr marL="914400" lvl="1" indent="-457200">
              <a:buSzPct val="100000"/>
              <a:defRPr/>
            </a:pPr>
            <a:r>
              <a:rPr lang="en-AU" sz="1800" dirty="0" smtClean="0"/>
              <a:t>Often, the foreign key we have added will need to become part of the primary key, forming a compound key</a:t>
            </a:r>
          </a:p>
          <a:p>
            <a:pPr marL="914400" lvl="1" indent="-457200"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Description, Qty,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914400" lvl="1" indent="-457200">
              <a:buSzPct val="100000"/>
              <a:buNone/>
              <a:defRPr/>
            </a:pPr>
            <a:endParaRPr lang="en-AU" sz="11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914400" lvl="1" indent="-457200">
              <a:buSzPct val="100000"/>
              <a:defRPr/>
            </a:pPr>
            <a:r>
              <a:rPr lang="en-AU" sz="1800" dirty="0" smtClean="0"/>
              <a:t>Each instance of this relation can now be uniquely identified – there will only ever be one instance of a certain item within a certain invoice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from 0NF to 1NF – Example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1"/>
            <a:ext cx="8458200" cy="4953000"/>
          </a:xfrm>
        </p:spPr>
        <p:txBody>
          <a:bodyPr/>
          <a:lstStyle/>
          <a:p>
            <a:pPr marL="514350" indent="-457200">
              <a:buSzPct val="100000"/>
            </a:pPr>
            <a:r>
              <a:rPr lang="en-AU" sz="2400" dirty="0" smtClean="0"/>
              <a:t>Final relations at 1NF:</a:t>
            </a:r>
          </a:p>
          <a:p>
            <a:pPr marL="514350" indent="-457200">
              <a:buSzPct val="100000"/>
              <a:buNone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#, Name, Phone, Address)</a:t>
            </a:r>
          </a:p>
          <a:p>
            <a:pPr marL="514350" indent="-457200">
              <a:buSzPct val="100000"/>
              <a:buNone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Description, Qty,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SzPct val="100000"/>
              <a:buNone/>
            </a:pPr>
            <a:endParaRPr lang="en-AU" sz="2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This process must be repeated for any remaining repeating groups in the new relations</a:t>
            </a:r>
          </a:p>
          <a:p>
            <a:pPr marL="914400" lvl="1" indent="-457200">
              <a:buSzPct val="100000"/>
            </a:pPr>
            <a:r>
              <a:rPr lang="en-AU" sz="2000" dirty="0" smtClean="0"/>
              <a:t>There are no more in this example</a:t>
            </a:r>
          </a:p>
          <a:p>
            <a:pPr marL="914400" lvl="1" indent="-457200">
              <a:buSzPct val="100000"/>
            </a:pPr>
            <a:endParaRPr lang="en-AU" sz="20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Remember to ensure that all resultant relations have a valid primary key, and a foreign key to preserve links</a:t>
            </a:r>
          </a:p>
          <a:p>
            <a:pPr marL="914400" lvl="1" indent="-457200">
              <a:buSzPct val="100000"/>
            </a:pPr>
            <a:r>
              <a:rPr lang="en-AU" sz="2000" dirty="0" smtClean="0"/>
              <a:t>It is likely that the foreign key will also become part of the primary key in the new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Example Summary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808080"/>
              </a:buClr>
              <a:buSzPct val="100000"/>
              <a:defRPr/>
            </a:pPr>
            <a:r>
              <a:rPr lang="en-AU" sz="15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 = (</a:t>
            </a:r>
            <a:r>
              <a:rPr lang="en-AU" sz="15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5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#, Name, Phone, Address, </a:t>
            </a:r>
            <a:r>
              <a:rPr lang="en-AU" sz="15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{</a:t>
            </a:r>
            <a:r>
              <a:rPr lang="en-AU" sz="15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5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5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Qty, Unit Price</a:t>
            </a:r>
            <a:r>
              <a:rPr lang="en-AU" sz="15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})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6324600" y="1314509"/>
            <a:ext cx="609600" cy="60960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057400" y="1314508"/>
            <a:ext cx="1371600" cy="1047691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600" y="2325469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#, Name, Phone, Address)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4097082" y="2000309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Qty,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2667000" y="3124199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 indent="-446088" algn="r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b="0" i="1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Qty,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sz="2000" kern="0" dirty="0">
              <a:solidFill>
                <a:srgbClr val="2D2D8A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705600" y="2762309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95600" y="41909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Qty,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6706394" y="3828315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800" y="5029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kern="0" dirty="0" smtClean="0">
                <a:latin typeface="Arial"/>
                <a:ea typeface="ＭＳ Ｐゴシック" pitchFamily="-65" charset="-128"/>
                <a:cs typeface="Times New Roman" pitchFamily="18" charset="0"/>
              </a:rPr>
              <a:t>1NF: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 = (</a:t>
            </a:r>
            <a:r>
              <a:rPr lang="en-AU" sz="20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#, Name, Phone, Address)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20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20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20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Qty, Unit Price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" y="1066800"/>
            <a:ext cx="8839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Second Normal Form (2NF)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400" b="1" dirty="0" smtClean="0"/>
              <a:t>2NF: </a:t>
            </a:r>
            <a:r>
              <a:rPr lang="en-AU" sz="2400" dirty="0" smtClean="0"/>
              <a:t>A relation is in 2NF if it is in 1NF, and every non-key attribute is </a:t>
            </a:r>
            <a:r>
              <a:rPr lang="en-AU" sz="2400" i="1" dirty="0" smtClean="0"/>
              <a:t>fully dependent on the entire primary key </a:t>
            </a:r>
          </a:p>
          <a:p>
            <a:pPr lvl="1">
              <a:lnSpc>
                <a:spcPct val="90000"/>
              </a:lnSpc>
            </a:pPr>
            <a:endParaRPr lang="en-AU" sz="2000" dirty="0" smtClean="0"/>
          </a:p>
          <a:p>
            <a:pPr eaLnBrk="1" hangingPunct="1">
              <a:lnSpc>
                <a:spcPct val="90000"/>
              </a:lnSpc>
            </a:pPr>
            <a:r>
              <a:rPr lang="en-AU" sz="2400" dirty="0" smtClean="0"/>
              <a:t>To go from 1NF to 2NF, you must </a:t>
            </a:r>
            <a:r>
              <a:rPr lang="en-AU" sz="2400" i="1" dirty="0" smtClean="0"/>
              <a:t>remove all partial dependencies</a:t>
            </a:r>
            <a:r>
              <a:rPr lang="en-AU" sz="2400" dirty="0" smtClean="0"/>
              <a:t> that exist in the relations</a:t>
            </a:r>
          </a:p>
          <a:p>
            <a:pPr eaLnBrk="1" hangingPunct="1">
              <a:lnSpc>
                <a:spcPct val="90000"/>
              </a:lnSpc>
            </a:pPr>
            <a:endParaRPr lang="en-AU" sz="2400" dirty="0" smtClean="0"/>
          </a:p>
          <a:p>
            <a:pPr lvl="1">
              <a:lnSpc>
                <a:spcPct val="90000"/>
              </a:lnSpc>
            </a:pPr>
            <a:r>
              <a:rPr lang="en-AU" sz="2000" dirty="0" smtClean="0"/>
              <a:t>A partial dependency occurs when an attribute is not wholly-dependent on the </a:t>
            </a:r>
            <a:r>
              <a:rPr lang="en-AU" sz="2000" i="1" dirty="0" smtClean="0"/>
              <a:t>entire</a:t>
            </a:r>
            <a:r>
              <a:rPr lang="en-AU" sz="2000" dirty="0" smtClean="0"/>
              <a:t> primary key</a:t>
            </a:r>
          </a:p>
          <a:p>
            <a:pPr lvl="1">
              <a:lnSpc>
                <a:spcPct val="90000"/>
              </a:lnSpc>
            </a:pPr>
            <a:endParaRPr lang="en-AU" sz="2000" dirty="0" smtClean="0"/>
          </a:p>
          <a:p>
            <a:pPr lvl="1">
              <a:lnSpc>
                <a:spcPct val="90000"/>
              </a:lnSpc>
            </a:pPr>
            <a:r>
              <a:rPr lang="en-AU" sz="2000" dirty="0" smtClean="0"/>
              <a:t>Can only occur in relations that have more than one primary key attribute (i.e. a compound key)</a:t>
            </a:r>
          </a:p>
          <a:p>
            <a:pPr lvl="1">
              <a:lnSpc>
                <a:spcPct val="90000"/>
              </a:lnSpc>
            </a:pPr>
            <a:endParaRPr lang="en-AU" sz="2000" dirty="0" smtClean="0"/>
          </a:p>
          <a:p>
            <a:pPr lvl="1">
              <a:lnSpc>
                <a:spcPct val="90000"/>
              </a:lnSpc>
            </a:pPr>
            <a:r>
              <a:rPr lang="en-AU" sz="2000" dirty="0" smtClean="0"/>
              <a:t>Often occurs when the primary key was expanded to include the foreign key after a relation with a repeating group was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1NF to 2NF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pPr marL="514350" lvl="0" indent="-457200">
              <a:buClr>
                <a:srgbClr val="2D2D8A"/>
              </a:buClr>
              <a:buSzPct val="100000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Upon reaching 1NF, the relations in our example are: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22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R11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#, 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Description, Qty,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AU" sz="1400" dirty="0" smtClean="0"/>
          </a:p>
          <a:p>
            <a:pPr marL="857250" lvl="1" indent="-457200">
              <a:defRPr/>
            </a:pPr>
            <a:r>
              <a:rPr lang="en-AU" sz="1800" dirty="0" smtClean="0"/>
              <a:t>R11 does not have a compound key, so it has no partial dependencies</a:t>
            </a:r>
          </a:p>
          <a:p>
            <a:pPr marL="857250" lvl="1" indent="-457200">
              <a:defRPr/>
            </a:pPr>
            <a:r>
              <a:rPr lang="en-AU" sz="1800" dirty="0" smtClean="0"/>
              <a:t>R12 has a compound key, and we can see that the Description and Unit Price attributes depend only on Item #   (Qty depends on the whole key)</a:t>
            </a:r>
          </a:p>
          <a:p>
            <a:pPr marL="857250" lvl="1" indent="-457200">
              <a:defRPr/>
            </a:pPr>
            <a:endParaRPr lang="en-AU" sz="14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AU" sz="2200" dirty="0" smtClean="0"/>
              <a:t>First, remove any attributes that depend on only part of the key and place them into a new relation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AU" sz="1400" dirty="0" smtClean="0"/>
          </a:p>
          <a:p>
            <a:pPr marL="514350" lvl="0" indent="-457200">
              <a:buClr>
                <a:srgbClr val="2D2D8A"/>
              </a:buClr>
              <a:buSzPct val="100000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We now have two relations: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21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Qty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Description,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857250" lvl="1" indent="-457200">
              <a:defRPr/>
            </a:pPr>
            <a:r>
              <a:rPr lang="en-AU" sz="1800" dirty="0" smtClean="0"/>
              <a:t>R12 has been split, removing the attributes that don’t depend on the whole primary key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Review Discussion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838200"/>
            <a:ext cx="8553450" cy="5643563"/>
          </a:xfrm>
        </p:spPr>
        <p:txBody>
          <a:bodyPr/>
          <a:lstStyle/>
          <a:p>
            <a:pPr eaLnBrk="1" hangingPunct="1"/>
            <a:r>
              <a:rPr lang="en-AU" sz="2400" b="1" dirty="0" smtClean="0">
                <a:ea typeface="ＭＳ Ｐゴシック" pitchFamily="34" charset="-128"/>
              </a:rPr>
              <a:t>Topics: 	</a:t>
            </a:r>
            <a:r>
              <a:rPr lang="en-AU" sz="2400" dirty="0" smtClean="0">
                <a:ea typeface="ＭＳ Ｐゴシック" pitchFamily="34" charset="-128"/>
              </a:rPr>
              <a:t>Gathering Unnormalised Data Sets</a:t>
            </a:r>
          </a:p>
          <a:p>
            <a:pPr eaLnBrk="1" hangingPunct="1"/>
            <a:endParaRPr lang="en-AU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AU" sz="2400" b="1" dirty="0" smtClean="0">
                <a:ea typeface="ＭＳ Ｐゴシック" pitchFamily="34" charset="-128"/>
              </a:rPr>
              <a:t>Duration: </a:t>
            </a:r>
            <a:r>
              <a:rPr lang="en-AU" sz="2400" dirty="0" smtClean="0">
                <a:ea typeface="ＭＳ Ｐゴシック" pitchFamily="34" charset="-128"/>
              </a:rPr>
              <a:t>	10 minutes</a:t>
            </a:r>
          </a:p>
          <a:p>
            <a:pPr eaLnBrk="1" hangingPunct="1"/>
            <a:endParaRPr lang="en-AU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AU" sz="2400" b="1" dirty="0" smtClean="0">
                <a:ea typeface="ＭＳ Ｐゴシック" pitchFamily="34" charset="-128"/>
              </a:rPr>
              <a:t>Discussion Tasks:</a:t>
            </a:r>
          </a:p>
          <a:p>
            <a:pPr eaLnBrk="1" hangingPunct="1"/>
            <a:endParaRPr lang="en-AU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Recap guidelines for gathering unnormalised data sets</a:t>
            </a:r>
          </a:p>
          <a:p>
            <a:pPr lvl="1" eaLnBrk="1" hangingPunct="1"/>
            <a:endParaRPr lang="en-AU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Go over some examples from last week once again to identify repeating groups and avoid common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1NF to 2NF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pPr marL="514350" lvl="0" indent="-457200">
              <a:buClr>
                <a:srgbClr val="2D2D8A"/>
              </a:buClr>
              <a:buSzPct val="100000"/>
              <a:buFont typeface="+mj-lt"/>
              <a:buAutoNum type="arabicPeriod" startAt="2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Then, copy over the part of the primary key that the attributes depend on and make it the </a:t>
            </a:r>
            <a:r>
              <a:rPr lang="en-AU" sz="2200" i="1" dirty="0" smtClean="0">
                <a:solidFill>
                  <a:srgbClr val="000000"/>
                </a:solidFill>
              </a:rPr>
              <a:t>primary key for the new relation</a:t>
            </a:r>
            <a:r>
              <a:rPr lang="en-AU" sz="2200" dirty="0" smtClean="0">
                <a:solidFill>
                  <a:srgbClr val="000000"/>
                </a:solidFill>
              </a:rPr>
              <a:t>: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21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Qty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Description,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514350" lvl="0" indent="-457200">
              <a:buClr>
                <a:srgbClr val="2D2D8A"/>
              </a:buClr>
              <a:buSzPct val="100000"/>
              <a:buFont typeface="+mj-lt"/>
              <a:buAutoNum type="arabicPeriod" startAt="3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That part of the primary key in the original relation is now a </a:t>
            </a:r>
            <a:r>
              <a:rPr lang="en-AU" sz="2200" i="1" dirty="0" smtClean="0">
                <a:solidFill>
                  <a:srgbClr val="000000"/>
                </a:solidFill>
              </a:rPr>
              <a:t>foreign key</a:t>
            </a:r>
            <a:r>
              <a:rPr lang="en-AU" sz="2200" dirty="0" smtClean="0">
                <a:solidFill>
                  <a:srgbClr val="000000"/>
                </a:solidFill>
              </a:rPr>
              <a:t>, as it refers to the primary key of another relation: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21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Qty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Description,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857250" lvl="1" indent="-457200">
              <a:defRPr/>
            </a:pPr>
            <a:r>
              <a:rPr lang="en-AU" sz="1800" dirty="0" smtClean="0"/>
              <a:t>Item # in R121 is now a foreign key – italicised</a:t>
            </a:r>
          </a:p>
          <a:p>
            <a:pPr marL="857250" lvl="1" indent="-457200">
              <a:defRPr/>
            </a:pPr>
            <a:r>
              <a:rPr lang="en-AU" sz="1800" dirty="0" smtClean="0"/>
              <a:t>Invoice # is also a foreign key, as it relates to the invoice details in R11</a:t>
            </a:r>
          </a:p>
          <a:p>
            <a:pPr marL="857250" lvl="1" indent="-457200">
              <a:defRPr/>
            </a:pPr>
            <a:r>
              <a:rPr lang="en-AU" sz="1800" dirty="0" smtClean="0"/>
              <a:t>Together, they are the primary key of R121 – an item in an invoice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from 1NF to 2NF – Example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5562599"/>
          </a:xfrm>
        </p:spPr>
        <p:txBody>
          <a:bodyPr/>
          <a:lstStyle/>
          <a:p>
            <a:pPr marL="514350" indent="-457200">
              <a:buSzPct val="100000"/>
            </a:pPr>
            <a:r>
              <a:rPr lang="en-AU" sz="2400" dirty="0" smtClean="0"/>
              <a:t>Final relations at 2NF: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#, 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21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Qty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Description,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SzPct val="100000"/>
              <a:buNone/>
            </a:pPr>
            <a:endParaRPr lang="en-AU" sz="2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This process must be repeated for all partial dependencies in all relations</a:t>
            </a:r>
          </a:p>
          <a:p>
            <a:pPr marL="914400" lvl="1" indent="-457200">
              <a:buSzPct val="100000"/>
            </a:pPr>
            <a:r>
              <a:rPr lang="en-AU" sz="2000" dirty="0" smtClean="0"/>
              <a:t>There are no more in this example</a:t>
            </a:r>
          </a:p>
          <a:p>
            <a:pPr marL="2228850" lvl="4" indent="-457200">
              <a:buSzPct val="100000"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All relations have valid primary keys</a:t>
            </a:r>
          </a:p>
          <a:p>
            <a:pPr marL="2228850" lvl="4" indent="-457200">
              <a:buSzPct val="100000"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Foreign keys preserve the links between relations</a:t>
            </a:r>
          </a:p>
          <a:p>
            <a:pPr marL="2228850" lvl="4" indent="-457200">
              <a:buSzPct val="100000"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You can start to see the normalised structure emerging!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Example Summary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457200" algn="ctr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 = (</a:t>
            </a:r>
            <a:r>
              <a:rPr lang="en-AU" sz="20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#, Name, Phone, Address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lvl="0" indent="-457200" algn="ctr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20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20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20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Qty, Unit Price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sz="2800" kern="0" dirty="0" smtClean="0">
              <a:solidFill>
                <a:srgbClr val="2D2D8A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971800" y="1733491"/>
            <a:ext cx="609600" cy="60960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" y="2362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spcBef>
                <a:spcPct val="20000"/>
              </a:spcBef>
              <a:buClr>
                <a:srgbClr val="808080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21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Qty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sz="2000" kern="0" dirty="0" smtClean="0">
              <a:solidFill>
                <a:srgbClr val="2D2D8A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29718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457200" algn="r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Description,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6391245" y="2047845"/>
            <a:ext cx="1314510" cy="6857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40386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r">
              <a:spcBef>
                <a:spcPct val="20000"/>
              </a:spcBef>
              <a:buClr>
                <a:srgbClr val="808080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Description,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sz="2000" kern="0" dirty="0" smtClean="0">
              <a:solidFill>
                <a:srgbClr val="2D2D8A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7087394" y="3733007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" y="4953607"/>
            <a:ext cx="861060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kern="0" dirty="0" smtClean="0">
                <a:latin typeface="Arial"/>
                <a:ea typeface="ＭＳ Ｐゴシック" pitchFamily="-65" charset="-128"/>
                <a:cs typeface="Times New Roman" pitchFamily="18" charset="0"/>
              </a:rPr>
              <a:t>	2NF: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R11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#, Name, Phone, Address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21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Qty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Description,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1404000"/>
            <a:ext cx="617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0" y="838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  <a:latin typeface="+mn-lt"/>
                <a:sym typeface="Wingdings" pitchFamily="2" charset="2"/>
              </a:rPr>
              <a:t></a:t>
            </a:r>
            <a:endParaRPr lang="en-AU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440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21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Qty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2515394" y="3123406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  <p:bldP spid="25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Third Normal Form (3NF)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638800"/>
          </a:xfrm>
        </p:spPr>
        <p:txBody>
          <a:bodyPr/>
          <a:lstStyle/>
          <a:p>
            <a:pPr eaLnBrk="1" hangingPunct="1"/>
            <a:r>
              <a:rPr lang="en-AU" sz="2400" b="1" dirty="0" smtClean="0">
                <a:cs typeface="Times New Roman" pitchFamily="18" charset="0"/>
              </a:rPr>
              <a:t>3NF</a:t>
            </a:r>
            <a:r>
              <a:rPr lang="en-AU" sz="2400" dirty="0" smtClean="0">
                <a:cs typeface="Times New Roman" pitchFamily="18" charset="0"/>
              </a:rPr>
              <a:t>: A relation is in 3NF if it is in 2NF and </a:t>
            </a:r>
            <a:r>
              <a:rPr lang="en-AU" sz="2400" i="1" dirty="0" smtClean="0">
                <a:cs typeface="Times New Roman" pitchFamily="18" charset="0"/>
              </a:rPr>
              <a:t>every non-key attribute is mutually independent</a:t>
            </a:r>
            <a:endParaRPr lang="en-AU" sz="2400" dirty="0" smtClean="0">
              <a:cs typeface="Times New Roman" pitchFamily="18" charset="0"/>
            </a:endParaRPr>
          </a:p>
          <a:p>
            <a:pPr lvl="2"/>
            <a:endParaRPr lang="en-AU" sz="1800" dirty="0" smtClean="0">
              <a:cs typeface="Times New Roman" pitchFamily="18" charset="0"/>
            </a:endParaRPr>
          </a:p>
          <a:p>
            <a:pPr eaLnBrk="1" hangingPunct="1"/>
            <a:r>
              <a:rPr lang="en-AU" sz="2400" dirty="0" smtClean="0">
                <a:cs typeface="Times New Roman" pitchFamily="18" charset="0"/>
              </a:rPr>
              <a:t>To achieve 3NF, we need to </a:t>
            </a:r>
            <a:r>
              <a:rPr lang="en-AU" sz="2400" i="1" dirty="0" smtClean="0">
                <a:cs typeface="Times New Roman" pitchFamily="18" charset="0"/>
              </a:rPr>
              <a:t>remove all transitive dependencies between non-key attributes</a:t>
            </a:r>
          </a:p>
          <a:p>
            <a:pPr lvl="4"/>
            <a:endParaRPr lang="en-AU" sz="1400" dirty="0" smtClean="0">
              <a:cs typeface="Times New Roman" pitchFamily="18" charset="0"/>
            </a:endParaRPr>
          </a:p>
          <a:p>
            <a:pPr lvl="1" eaLnBrk="1" hangingPunct="1"/>
            <a:r>
              <a:rPr lang="en-AU" sz="2000" dirty="0" smtClean="0">
                <a:cs typeface="Times New Roman" pitchFamily="18" charset="0"/>
              </a:rPr>
              <a:t>A </a:t>
            </a:r>
            <a:r>
              <a:rPr lang="en-AU" sz="2000" i="1" dirty="0" smtClean="0">
                <a:cs typeface="Times New Roman" pitchFamily="18" charset="0"/>
              </a:rPr>
              <a:t>transitive dependency </a:t>
            </a:r>
            <a:r>
              <a:rPr lang="en-AU" sz="2000" dirty="0" smtClean="0">
                <a:cs typeface="Times New Roman" pitchFamily="18" charset="0"/>
              </a:rPr>
              <a:t>exists where one or more non-key attributes are dependent on another non-key attribute(s), not just on the designated primary key</a:t>
            </a:r>
          </a:p>
          <a:p>
            <a:pPr lvl="4"/>
            <a:endParaRPr lang="en-AU" sz="1400" dirty="0" smtClean="0">
              <a:cs typeface="Times New Roman" pitchFamily="18" charset="0"/>
            </a:endParaRPr>
          </a:p>
          <a:p>
            <a:pPr lvl="1" eaLnBrk="1" hangingPunct="1"/>
            <a:r>
              <a:rPr lang="en-AU" sz="2000" dirty="0" smtClean="0">
                <a:cs typeface="Times New Roman" pitchFamily="18" charset="0"/>
              </a:rPr>
              <a:t>i.e. There is a dependency between non-key attributes in a relation</a:t>
            </a:r>
          </a:p>
          <a:p>
            <a:pPr lvl="2"/>
            <a:endParaRPr lang="en-AU" i="1" dirty="0" smtClean="0">
              <a:cs typeface="Times New Roman" pitchFamily="18" charset="0"/>
            </a:endParaRPr>
          </a:p>
          <a:p>
            <a:r>
              <a:rPr lang="en-AU" sz="2400" b="1" i="1" dirty="0" smtClean="0">
                <a:cs typeface="Times New Roman" pitchFamily="18" charset="0"/>
              </a:rPr>
              <a:t>Note: </a:t>
            </a:r>
            <a:r>
              <a:rPr lang="en-AU" sz="2400" i="1" dirty="0" smtClean="0">
                <a:cs typeface="Times New Roman" pitchFamily="18" charset="0"/>
              </a:rPr>
              <a:t>If no transitive dependencies exist, 3NF is achieved without having to change any of the existing relations</a:t>
            </a:r>
          </a:p>
          <a:p>
            <a:pPr lvl="1"/>
            <a:r>
              <a:rPr lang="en-AU" sz="2000" i="1" dirty="0" smtClean="0">
                <a:cs typeface="Times New Roman" pitchFamily="18" charset="0"/>
              </a:rPr>
              <a:t>Some scenarios will also have no partial dependencies, meaning that 2NF is the same as 1NF</a:t>
            </a:r>
            <a:endParaRPr lang="en-AU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2NF to 3NF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pPr marL="514350" lvl="0" indent="-457200">
              <a:buClr>
                <a:srgbClr val="2D2D8A"/>
              </a:buClr>
              <a:buSzPct val="100000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Upon reaching 2NF, the relations in our example are: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#, 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21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Qty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Description,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AU" sz="1400" dirty="0" smtClean="0"/>
          </a:p>
          <a:p>
            <a:pPr marL="857250" lvl="1" indent="-457200">
              <a:defRPr/>
            </a:pPr>
            <a:r>
              <a:rPr lang="en-AU" sz="1800" dirty="0" smtClean="0"/>
              <a:t>All attributes in R121 and R122 depend only on the primary key</a:t>
            </a:r>
          </a:p>
          <a:p>
            <a:pPr marL="857250" lvl="1" indent="-457200">
              <a:defRPr/>
            </a:pPr>
            <a:r>
              <a:rPr lang="en-AU" sz="1800" dirty="0" smtClean="0"/>
              <a:t>The Name, Phone and Address attributes in R11 rely on Customer #</a:t>
            </a:r>
          </a:p>
          <a:p>
            <a:pPr marL="857250" lvl="1" indent="-457200">
              <a:defRPr/>
            </a:pPr>
            <a:endParaRPr lang="en-AU" sz="14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AU" sz="2200" dirty="0" smtClean="0"/>
              <a:t>First, </a:t>
            </a:r>
            <a:r>
              <a:rPr lang="en-AU" sz="2200" i="1" dirty="0" smtClean="0"/>
              <a:t>remove any attributes that depend on non-key attribute(s) </a:t>
            </a:r>
            <a:r>
              <a:rPr lang="en-AU" sz="2200" dirty="0" smtClean="0"/>
              <a:t>and place them into a new relation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AU" sz="1400" dirty="0" smtClean="0"/>
          </a:p>
          <a:p>
            <a:pPr marL="514350" lvl="0" indent="-457200">
              <a:buClr>
                <a:srgbClr val="2D2D8A"/>
              </a:buClr>
              <a:buSzPct val="100000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We now have two relations: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R112 = (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857250" lvl="1" indent="-457200">
              <a:defRPr/>
            </a:pPr>
            <a:r>
              <a:rPr lang="en-AU" sz="1800" dirty="0" smtClean="0"/>
              <a:t>R11 has been split, removing the attributes that depend on non-key attribute(s) 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Steps from 2NF to 3NF –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pPr marL="514350" lvl="0" indent="-457200">
              <a:buClr>
                <a:srgbClr val="2D2D8A"/>
              </a:buClr>
              <a:buSzPct val="100000"/>
              <a:buFont typeface="+mj-lt"/>
              <a:buAutoNum type="arabicPeriod" startAt="2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Then, copy over the attribute(s) that the removed attributes depend on and make it the </a:t>
            </a:r>
            <a:r>
              <a:rPr lang="en-AU" sz="2200" i="1" dirty="0" smtClean="0">
                <a:solidFill>
                  <a:srgbClr val="000000"/>
                </a:solidFill>
              </a:rPr>
              <a:t>primary key for the new relation</a:t>
            </a:r>
            <a:r>
              <a:rPr lang="en-AU" sz="2200" dirty="0" smtClean="0">
                <a:solidFill>
                  <a:srgbClr val="000000"/>
                </a:solidFill>
              </a:rPr>
              <a:t>: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Customer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R112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Customer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514350" lvl="0" indent="-457200">
              <a:buClr>
                <a:srgbClr val="2D2D8A"/>
              </a:buClr>
              <a:buSzPct val="100000"/>
              <a:buFont typeface="+mj-lt"/>
              <a:buAutoNum type="arabicPeriod" startAt="3"/>
              <a:defRPr/>
            </a:pPr>
            <a:r>
              <a:rPr lang="en-AU" sz="2200" dirty="0" smtClean="0">
                <a:solidFill>
                  <a:srgbClr val="000000"/>
                </a:solidFill>
              </a:rPr>
              <a:t>That attribute(s) in the original relation is now a </a:t>
            </a:r>
            <a:r>
              <a:rPr lang="en-AU" sz="2200" i="1" dirty="0" smtClean="0">
                <a:solidFill>
                  <a:srgbClr val="000000"/>
                </a:solidFill>
              </a:rPr>
              <a:t>foreign key</a:t>
            </a:r>
            <a:r>
              <a:rPr lang="en-AU" sz="2200" dirty="0" smtClean="0">
                <a:solidFill>
                  <a:srgbClr val="000000"/>
                </a:solidFill>
              </a:rPr>
              <a:t>, as it refers to the primary key of another relation: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</a:t>
            </a:r>
            <a:r>
              <a:rPr lang="en-AU" sz="1800" i="1" dirty="0" smtClean="0">
                <a:solidFill>
                  <a:srgbClr val="2D2D8A"/>
                </a:solidFill>
                <a:cs typeface="Times New Roman" pitchFamily="18" charset="0"/>
              </a:rPr>
              <a:t>Customer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R112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Customer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endParaRPr lang="en-AU" sz="1800" b="1" dirty="0" smtClean="0">
              <a:solidFill>
                <a:srgbClr val="2D2D8A"/>
              </a:solidFill>
              <a:cs typeface="Times New Roman" pitchFamily="18" charset="0"/>
            </a:endParaRPr>
          </a:p>
          <a:p>
            <a:pPr marL="857250" lvl="1" indent="-457200">
              <a:defRPr/>
            </a:pPr>
            <a:r>
              <a:rPr lang="en-AU" sz="1800" dirty="0" smtClean="0"/>
              <a:t>Customer # in R111 is now a foreign key</a:t>
            </a:r>
          </a:p>
          <a:p>
            <a:pPr marL="857250" lvl="1" indent="-457200">
              <a:defRPr/>
            </a:pPr>
            <a:r>
              <a:rPr lang="en-AU" sz="1800" dirty="0" smtClean="0"/>
              <a:t>Customer # in R112 is the primary key of the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from 2NF to 3NF – Example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5562599"/>
          </a:xfrm>
        </p:spPr>
        <p:txBody>
          <a:bodyPr/>
          <a:lstStyle/>
          <a:p>
            <a:pPr marL="514350" indent="-457200">
              <a:buSzPct val="100000"/>
            </a:pPr>
            <a:r>
              <a:rPr lang="en-AU" sz="2400" dirty="0" smtClean="0"/>
              <a:t>Final relations at 3NF: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R111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Order Date, </a:t>
            </a:r>
            <a:r>
              <a:rPr lang="en-AU" sz="1800" i="1" dirty="0" smtClean="0">
                <a:solidFill>
                  <a:srgbClr val="2D2D8A"/>
                </a:solidFill>
                <a:cs typeface="Times New Roman" pitchFamily="18" charset="0"/>
              </a:rPr>
              <a:t>Customer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R112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Customer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Name, Phone, Address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21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Invoice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Qty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lvl="0" indent="-457200">
              <a:buClr>
                <a:srgbClr val="2D2D8A"/>
              </a:buClr>
              <a:buSzPct val="100000"/>
              <a:buNone/>
              <a:defRPr/>
            </a:pP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		R1</a:t>
            </a:r>
            <a:r>
              <a:rPr lang="en-AU" sz="1800" b="1" dirty="0" smtClean="0">
                <a:solidFill>
                  <a:srgbClr val="333399"/>
                </a:solidFill>
                <a:cs typeface="Times New Roman" pitchFamily="18" charset="0"/>
              </a:rPr>
              <a:t>22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Item #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,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 Description, Unit Price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)</a:t>
            </a:r>
          </a:p>
          <a:p>
            <a:pPr marL="514350" indent="-457200">
              <a:buSzPct val="100000"/>
              <a:buNone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This process must be repeated for all transitive dependencies in all relations</a:t>
            </a:r>
          </a:p>
          <a:p>
            <a:pPr marL="914400" lvl="1" indent="-457200">
              <a:buSzPct val="100000"/>
            </a:pPr>
            <a:r>
              <a:rPr lang="en-AU" sz="2000" dirty="0" smtClean="0"/>
              <a:t>There are no more in this example</a:t>
            </a:r>
          </a:p>
          <a:p>
            <a:pPr marL="2228850" lvl="4" indent="-457200">
              <a:buSzPct val="100000"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All relations have valid primary keys, and each relation contains attributes that directly relate to it</a:t>
            </a:r>
          </a:p>
          <a:p>
            <a:pPr marL="2228850" lvl="4" indent="-457200">
              <a:buSzPct val="100000"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Foreign keys preserve the links between relations</a:t>
            </a:r>
          </a:p>
          <a:p>
            <a:pPr marL="2228850" lvl="4" indent="-457200">
              <a:buSzPct val="100000"/>
            </a:pPr>
            <a:endParaRPr lang="en-AU" sz="1400" dirty="0" smtClean="0"/>
          </a:p>
          <a:p>
            <a:pPr marL="514350" indent="-457200">
              <a:buSzPct val="100000"/>
            </a:pPr>
            <a:r>
              <a:rPr lang="en-AU" sz="2400" dirty="0" smtClean="0"/>
              <a:t>The example is now considered normalised!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Example Summary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838200"/>
            <a:ext cx="822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20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21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20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20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Qty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</a:t>
            </a:r>
            <a:r>
              <a:rPr lang="en-AU" sz="20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22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20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Description, Unit Price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 = (</a:t>
            </a:r>
            <a:r>
              <a:rPr lang="en-AU" sz="20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20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#, Name, Phone, Address</a:t>
            </a:r>
            <a:r>
              <a:rPr lang="en-AU" sz="20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971800" y="2114491"/>
            <a:ext cx="609600" cy="60960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" y="27432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Clr>
                <a:srgbClr val="808080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R111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Customer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sz="2000" kern="0" dirty="0" smtClean="0">
              <a:solidFill>
                <a:srgbClr val="2D2D8A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33528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457200" algn="r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R112 = (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Name, Phone, Address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6391245" y="2428845"/>
            <a:ext cx="1314510" cy="6857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95600" y="4419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r">
              <a:spcBef>
                <a:spcPct val="20000"/>
              </a:spcBef>
              <a:buClr>
                <a:srgbClr val="808080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R112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Customer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Name, Phone, Address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sz="2000" kern="0" dirty="0" smtClean="0">
              <a:solidFill>
                <a:srgbClr val="2D2D8A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7087394" y="4114007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" y="4876800"/>
            <a:ext cx="86106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kern="0" dirty="0" smtClean="0">
                <a:latin typeface="Arial"/>
                <a:ea typeface="ＭＳ Ｐゴシック" pitchFamily="-65" charset="-128"/>
                <a:cs typeface="Times New Roman" pitchFamily="18" charset="0"/>
              </a:rPr>
              <a:t>	3NF: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R111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</a:t>
            </a:r>
            <a:r>
              <a:rPr lang="en-AU" sz="1800" b="0" i="1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Customer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R112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Customer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Name, Phone, Address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21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</a:t>
            </a:r>
            <a:r>
              <a:rPr lang="en-AU" sz="1800" i="1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Qty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  <a:p>
            <a:pPr marL="514350" lvl="0" indent="-457200">
              <a:spcBef>
                <a:spcPct val="20000"/>
              </a:spcBef>
              <a:buClr>
                <a:srgbClr val="2D2D8A"/>
              </a:buClr>
              <a:buSzPct val="100000"/>
              <a:defRPr/>
            </a:pP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		R1</a:t>
            </a:r>
            <a:r>
              <a:rPr lang="en-AU" sz="1800" kern="0" dirty="0" smtClean="0">
                <a:solidFill>
                  <a:srgbClr val="333399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22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Item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Description, Unit Price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90600" y="1782000"/>
            <a:ext cx="76962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0" y="838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  <a:latin typeface="+mn-lt"/>
                <a:sym typeface="Wingdings" pitchFamily="2" charset="2"/>
              </a:rPr>
              <a:t></a:t>
            </a:r>
            <a:endParaRPr lang="en-AU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821668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R111 = (</a:t>
            </a:r>
            <a:r>
              <a:rPr lang="en-AU" sz="1800" u="sng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 #</a:t>
            </a:r>
            <a:r>
              <a:rPr lang="en-AU" sz="1800" b="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, Order Date, </a:t>
            </a:r>
            <a:r>
              <a:rPr lang="en-AU" sz="1800" b="0" i="1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Customer #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)</a:t>
            </a:r>
            <a:endParaRPr lang="en-AU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2515394" y="3504406"/>
            <a:ext cx="609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1214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  <a:latin typeface="+mn-lt"/>
                <a:sym typeface="Wingdings" pitchFamily="2" charset="2"/>
              </a:rPr>
              <a:t></a:t>
            </a:r>
            <a:endParaRPr lang="en-AU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  <p:bldP spid="25" grpId="0"/>
      <p:bldP spid="19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Revisiting the Example with Alternative 0NF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 the start of this lecture we identified another valid unnormalised data set of this example:</a:t>
            </a:r>
          </a:p>
          <a:p>
            <a:pPr marL="0" lvl="0" indent="0">
              <a:spcBef>
                <a:spcPct val="0"/>
              </a:spcBef>
              <a:buClrTx/>
              <a:buNone/>
              <a:defRPr/>
            </a:pPr>
            <a:r>
              <a:rPr lang="en-AU" sz="1800" b="1" kern="1200" dirty="0" smtClean="0">
                <a:solidFill>
                  <a:srgbClr val="333399"/>
                </a:solidFill>
                <a:latin typeface="Tahoma" pitchFamily="34" charset="0"/>
              </a:rPr>
              <a:t>	R1 = (</a:t>
            </a:r>
            <a:r>
              <a:rPr lang="en-AU" sz="1800" kern="1200" dirty="0" smtClean="0">
                <a:solidFill>
                  <a:srgbClr val="333399"/>
                </a:solidFill>
                <a:latin typeface="Tahoma" pitchFamily="34" charset="0"/>
              </a:rPr>
              <a:t>Customer #, Name, Phone, Address, </a:t>
            </a:r>
            <a:r>
              <a:rPr lang="en-AU" sz="1800" b="1" kern="1200" dirty="0" smtClean="0">
                <a:solidFill>
                  <a:srgbClr val="333399"/>
                </a:solidFill>
                <a:latin typeface="Tahoma" pitchFamily="34" charset="0"/>
              </a:rPr>
              <a:t>{</a:t>
            </a:r>
            <a:r>
              <a:rPr lang="en-AU" sz="1800" kern="1200" dirty="0" smtClean="0">
                <a:solidFill>
                  <a:srgbClr val="333399"/>
                </a:solidFill>
                <a:latin typeface="Tahoma" pitchFamily="34" charset="0"/>
              </a:rPr>
              <a:t>Invoice #, Order 	Date, 	         </a:t>
            </a:r>
            <a:r>
              <a:rPr lang="en-AU" sz="1800" b="1" kern="1200" dirty="0" smtClean="0">
                <a:solidFill>
                  <a:srgbClr val="333399"/>
                </a:solidFill>
                <a:latin typeface="Tahoma" pitchFamily="34" charset="0"/>
              </a:rPr>
              <a:t>{</a:t>
            </a:r>
            <a:r>
              <a:rPr lang="en-AU" sz="1800" kern="1200" dirty="0" smtClean="0">
                <a:solidFill>
                  <a:srgbClr val="333399"/>
                </a:solidFill>
                <a:latin typeface="Tahoma" pitchFamily="34" charset="0"/>
              </a:rPr>
              <a:t>Item #, Description, Qty, Unit Price</a:t>
            </a:r>
            <a:r>
              <a:rPr lang="en-AU" sz="1800" b="1" kern="1200" dirty="0" smtClean="0">
                <a:solidFill>
                  <a:srgbClr val="333399"/>
                </a:solidFill>
                <a:latin typeface="Tahoma" pitchFamily="34" charset="0"/>
              </a:rPr>
              <a:t>}})</a:t>
            </a:r>
          </a:p>
          <a:p>
            <a:pPr marL="0" lvl="0" indent="0">
              <a:spcBef>
                <a:spcPct val="0"/>
              </a:spcBef>
              <a:buClrTx/>
              <a:buNone/>
              <a:defRPr/>
            </a:pPr>
            <a:endParaRPr lang="en-AU" sz="1600" b="1" kern="120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1"/>
            <a:r>
              <a:rPr lang="en-AU" sz="2000" dirty="0" smtClean="0"/>
              <a:t>Invoice details are identified as a repeating group</a:t>
            </a:r>
          </a:p>
          <a:p>
            <a:pPr lvl="1"/>
            <a:endParaRPr lang="en-AU" sz="2000" dirty="0" smtClean="0"/>
          </a:p>
          <a:p>
            <a:r>
              <a:rPr lang="en-AU" sz="2400" dirty="0" smtClean="0"/>
              <a:t>This unnormalised data set is just as valid and correct, and will normalise to the same set of relations as those we ended with on the previous slide</a:t>
            </a:r>
          </a:p>
          <a:p>
            <a:endParaRPr lang="en-AU" sz="2400" dirty="0" smtClean="0"/>
          </a:p>
          <a:p>
            <a:r>
              <a:rPr lang="en-AU" sz="2400" dirty="0" smtClean="0"/>
              <a:t>We will go over the process quicker this time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 0NF to 1NF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200" dirty="0" smtClean="0"/>
              <a:t>Keys identified for all groups:</a:t>
            </a:r>
          </a:p>
          <a:p>
            <a:pPr marL="0" lvl="0" indent="0">
              <a:spcBef>
                <a:spcPct val="0"/>
              </a:spcBef>
              <a:buClrTx/>
              <a:buNone/>
              <a:tabLst>
                <a:tab pos="446088" algn="l"/>
              </a:tabLst>
              <a:defRPr/>
            </a:pPr>
            <a:r>
              <a:rPr lang="en-AU" sz="1800" b="1" kern="1200" dirty="0" smtClean="0">
                <a:solidFill>
                  <a:srgbClr val="333399"/>
                </a:solidFill>
              </a:rPr>
              <a:t>	R1 = (</a:t>
            </a:r>
            <a:r>
              <a:rPr lang="en-AU" sz="1800" b="1" u="sng" kern="1200" dirty="0" smtClean="0">
                <a:solidFill>
                  <a:srgbClr val="333399"/>
                </a:solidFill>
              </a:rPr>
              <a:t>Customer #</a:t>
            </a:r>
            <a:r>
              <a:rPr lang="en-AU" sz="1800" kern="1200" dirty="0" smtClean="0">
                <a:solidFill>
                  <a:srgbClr val="333399"/>
                </a:solidFill>
              </a:rPr>
              <a:t>, Name, Phone, Address, </a:t>
            </a:r>
            <a:r>
              <a:rPr lang="en-AU" sz="1800" b="1" kern="1200" dirty="0" smtClean="0">
                <a:solidFill>
                  <a:srgbClr val="333399"/>
                </a:solidFill>
              </a:rPr>
              <a:t>{</a:t>
            </a:r>
            <a:r>
              <a:rPr lang="en-AU" sz="1800" b="1" u="sng" kern="1200" dirty="0" smtClean="0">
                <a:solidFill>
                  <a:srgbClr val="333399"/>
                </a:solidFill>
              </a:rPr>
              <a:t>Invoice #</a:t>
            </a:r>
            <a:r>
              <a:rPr lang="en-AU" sz="1800" kern="1200" dirty="0" smtClean="0">
                <a:solidFill>
                  <a:srgbClr val="333399"/>
                </a:solidFill>
              </a:rPr>
              <a:t>, Order Date,  		  </a:t>
            </a:r>
            <a:r>
              <a:rPr lang="en-AU" sz="1800" b="1" kern="1200" dirty="0" smtClean="0">
                <a:solidFill>
                  <a:srgbClr val="333399"/>
                </a:solidFill>
              </a:rPr>
              <a:t>{</a:t>
            </a:r>
            <a:r>
              <a:rPr lang="en-AU" sz="1800" b="1" u="sng" kern="1200" dirty="0" smtClean="0">
                <a:solidFill>
                  <a:srgbClr val="333399"/>
                </a:solidFill>
              </a:rPr>
              <a:t>Item #</a:t>
            </a:r>
            <a:r>
              <a:rPr lang="en-AU" sz="1800" kern="1200" dirty="0" smtClean="0">
                <a:solidFill>
                  <a:srgbClr val="333399"/>
                </a:solidFill>
              </a:rPr>
              <a:t>, Description, Qty, Unit Price</a:t>
            </a:r>
            <a:r>
              <a:rPr lang="en-AU" sz="1800" b="1" kern="1200" dirty="0" smtClean="0">
                <a:solidFill>
                  <a:srgbClr val="333399"/>
                </a:solidFill>
              </a:rPr>
              <a:t>}})</a:t>
            </a:r>
          </a:p>
          <a:p>
            <a:pPr lvl="4"/>
            <a:endParaRPr lang="en-AU" sz="1400" dirty="0" smtClean="0"/>
          </a:p>
          <a:p>
            <a:r>
              <a:rPr lang="en-AU" sz="2200" dirty="0" smtClean="0"/>
              <a:t>Outermost repeating group removed (splitting R1):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Name, Phone, Address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R12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</a:t>
            </a:r>
            <a:r>
              <a:rPr lang="en-AU" sz="1800" i="1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Order Date, 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{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Description, Qty, Unit Price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})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 marL="0" lvl="0" indent="0">
              <a:spcBef>
                <a:spcPct val="0"/>
              </a:spcBef>
              <a:buClrTx/>
              <a:buNone/>
              <a:defRPr/>
            </a:pPr>
            <a:endParaRPr lang="en-AU" sz="1100" b="1" kern="120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1"/>
            <a:r>
              <a:rPr lang="en-AU" sz="2000" dirty="0" smtClean="0"/>
              <a:t>Invoice # is still a valid primary key for R12, so it does not need to be expanded to include Customer #</a:t>
            </a:r>
          </a:p>
          <a:p>
            <a:pPr lvl="4"/>
            <a:endParaRPr lang="en-AU" sz="1400" dirty="0" smtClean="0"/>
          </a:p>
          <a:p>
            <a:r>
              <a:rPr lang="en-AU" sz="2200" dirty="0" smtClean="0"/>
              <a:t>Outermost repeating group removed (splitting R12):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2"/>
                </a:solidFill>
              </a:rPr>
              <a:t>	R121 = (</a:t>
            </a:r>
            <a:r>
              <a:rPr lang="en-AU" sz="1800" b="1" u="sng" dirty="0" smtClean="0">
                <a:solidFill>
                  <a:schemeClr val="accent2"/>
                </a:solidFill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</a:rPr>
              <a:t>, </a:t>
            </a:r>
            <a:r>
              <a:rPr lang="en-AU" sz="1800" i="1" dirty="0" smtClean="0">
                <a:solidFill>
                  <a:schemeClr val="accent2"/>
                </a:solidFill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</a:rPr>
              <a:t>, Order Date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2"/>
                </a:solidFill>
              </a:rPr>
              <a:t>	R122 = (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</a:rPr>
              <a:t>, </a:t>
            </a:r>
            <a:r>
              <a:rPr lang="en-AU" sz="1800" b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Description, Qty, Unit Price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 marL="0" lvl="0" indent="0">
              <a:spcBef>
                <a:spcPct val="0"/>
              </a:spcBef>
              <a:buClrTx/>
              <a:buNone/>
              <a:defRPr/>
            </a:pPr>
            <a:endParaRPr lang="en-AU" sz="1100" b="1" kern="120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1"/>
            <a:r>
              <a:rPr lang="en-AU" sz="2000" dirty="0" smtClean="0"/>
              <a:t>As in previous version of example, Invoice # becomes part of the primary key in R122 to ensure that it remains valid</a:t>
            </a:r>
          </a:p>
          <a:p>
            <a:pPr>
              <a:buNone/>
            </a:pPr>
            <a:endParaRPr lang="en-AU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 smtClean="0"/>
              <a:t>The first step of normalisation involves gathering or identifying an unnormalised data set – a collection of all the attributes (their names, not the data itself) that need to be stored</a:t>
            </a:r>
          </a:p>
          <a:p>
            <a:pPr eaLnBrk="1" hangingPunct="1">
              <a:lnSpc>
                <a:spcPct val="90000"/>
              </a:lnSpc>
            </a:pPr>
            <a:endParaRPr lang="en-AU" sz="2400" dirty="0" smtClean="0"/>
          </a:p>
          <a:p>
            <a:pPr eaLnBrk="1" hangingPunct="1">
              <a:lnSpc>
                <a:spcPct val="90000"/>
              </a:lnSpc>
            </a:pPr>
            <a:r>
              <a:rPr lang="en-AU" sz="2400" dirty="0" smtClean="0"/>
              <a:t>Where groups of attributes exist in a nested manner, they are known as repeating groups – “</a:t>
            </a:r>
            <a:r>
              <a:rPr lang="en-AU" sz="2400" i="1" dirty="0" smtClean="0"/>
              <a:t>tables within tables</a:t>
            </a:r>
            <a:r>
              <a:rPr lang="en-AU" sz="2400" dirty="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A repeating group is a set of attributes that can have more than one value for a given primary key (value)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i.e. For a single instance of the “outer” attributes, there can be multiple instances of a group of “inner” attributes</a:t>
            </a:r>
          </a:p>
          <a:p>
            <a:pPr lvl="1" eaLnBrk="1" hangingPunct="1">
              <a:lnSpc>
                <a:spcPct val="90000"/>
              </a:lnSpc>
            </a:pPr>
            <a:endParaRPr lang="en-AU" sz="2000" dirty="0" smtClean="0"/>
          </a:p>
          <a:p>
            <a:pPr eaLnBrk="1" hangingPunct="1">
              <a:lnSpc>
                <a:spcPct val="90000"/>
              </a:lnSpc>
            </a:pPr>
            <a:r>
              <a:rPr lang="en-AU" sz="2400" dirty="0" smtClean="0"/>
              <a:t>This step is often rushed, but is perhaps the most critical of the entire normalisation process. 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smtClean="0"/>
              <a:t>If the unnormalised data set contains errors then it is more than likely that these errors will be carried throughout the entire normalisation resulting in possible data anomalies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000" b="0" kern="0" dirty="0">
                <a:solidFill>
                  <a:schemeClr val="bg1"/>
                </a:solidFill>
                <a:latin typeface="Arial Narrow"/>
                <a:ea typeface="MS PGothic" pitchFamily="34" charset="-128"/>
                <a:cs typeface="+mj-cs"/>
              </a:rPr>
              <a:t>Gathering Unnormalised Data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 1NF to 2NF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200" dirty="0" smtClean="0"/>
              <a:t>Final relations at 1NF: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Name, Phone, Address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</a:t>
            </a:r>
            <a:r>
              <a:rPr lang="en-AU" sz="1800" i="1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Order Date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R122 = (</a:t>
            </a:r>
            <a:r>
              <a:rPr lang="en-AU" sz="1800" b="1" i="1" u="sng" dirty="0" smtClean="0">
                <a:solidFill>
                  <a:schemeClr val="accent2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Description, Qty, Unit Price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 lvl="4"/>
            <a:endParaRPr lang="en-AU" sz="1400" dirty="0" smtClean="0"/>
          </a:p>
          <a:p>
            <a:pPr lvl="4"/>
            <a:endParaRPr lang="en-AU" sz="1400" dirty="0" smtClean="0"/>
          </a:p>
          <a:p>
            <a:r>
              <a:rPr lang="en-AU" sz="2200" dirty="0" smtClean="0"/>
              <a:t>Remove partially dependent attributes in R122: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2"/>
                </a:solidFill>
              </a:rPr>
              <a:t>	R1221 = (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</a:rPr>
              <a:t>, </a:t>
            </a:r>
            <a:r>
              <a:rPr lang="en-AU" sz="1800" b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Qty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AU" sz="1800" dirty="0" smtClean="0">
                <a:solidFill>
                  <a:schemeClr val="accent2"/>
                </a:solidFill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</a:rPr>
              <a:t>R1222 = (</a:t>
            </a:r>
            <a:r>
              <a:rPr lang="en-AU" sz="1800" dirty="0" smtClean="0">
                <a:solidFill>
                  <a:schemeClr val="accent2"/>
                </a:solidFill>
              </a:rPr>
              <a:t>Description, Unit Price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 lvl="4"/>
            <a:endParaRPr lang="en-AU" sz="1400" dirty="0" smtClean="0"/>
          </a:p>
          <a:p>
            <a:pPr lvl="4"/>
            <a:endParaRPr lang="en-AU" sz="1400" dirty="0" smtClean="0"/>
          </a:p>
          <a:p>
            <a:r>
              <a:rPr lang="en-AU" sz="2200" dirty="0" smtClean="0"/>
              <a:t>Create primary and foreign keys as needed: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2"/>
                </a:solidFill>
              </a:rPr>
              <a:t>	R1221 = (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</a:rPr>
              <a:t>, 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Qty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AU" sz="1800" dirty="0" smtClean="0">
                <a:solidFill>
                  <a:schemeClr val="accent2"/>
                </a:solidFill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</a:rPr>
              <a:t>R1222 = (</a:t>
            </a:r>
            <a:r>
              <a:rPr lang="en-AU" sz="1800" b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Description, Unit Price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 2NF to 3NF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000" dirty="0" smtClean="0"/>
              <a:t>Final relations at 2NF</a:t>
            </a:r>
            <a:r>
              <a:rPr lang="en-AU" sz="2200" dirty="0" smtClean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Name, Phone, Address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</a:t>
            </a:r>
            <a:r>
              <a:rPr lang="en-AU" sz="1800" i="1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Order Date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2"/>
                </a:solidFill>
              </a:rPr>
              <a:t>	R1221 = (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</a:rPr>
              <a:t>, 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Qty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AU" sz="1800" dirty="0" smtClean="0">
                <a:solidFill>
                  <a:schemeClr val="accent2"/>
                </a:solidFill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</a:rPr>
              <a:t>R1222 = (</a:t>
            </a:r>
            <a:r>
              <a:rPr lang="en-AU" sz="1800" b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Description, Unit Price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 lvl="4"/>
            <a:endParaRPr lang="en-AU" sz="1200" dirty="0" smtClean="0"/>
          </a:p>
          <a:p>
            <a:r>
              <a:rPr lang="en-AU" sz="2200" dirty="0" smtClean="0"/>
              <a:t>No transitive dependencies</a:t>
            </a:r>
          </a:p>
          <a:p>
            <a:pPr lvl="1"/>
            <a:r>
              <a:rPr lang="en-AU" sz="1800" dirty="0" smtClean="0"/>
              <a:t>Customer details separated from invoice details in 1NF</a:t>
            </a:r>
          </a:p>
          <a:p>
            <a:pPr lvl="1"/>
            <a:r>
              <a:rPr lang="en-AU" sz="1800" dirty="0" smtClean="0"/>
              <a:t>Hence, no changes are needed to achieve 3NF</a:t>
            </a:r>
          </a:p>
          <a:p>
            <a:pPr lvl="4"/>
            <a:endParaRPr lang="en-AU" sz="1200" dirty="0" smtClean="0"/>
          </a:p>
          <a:p>
            <a:r>
              <a:rPr lang="en-AU" sz="2000" dirty="0" smtClean="0"/>
              <a:t>Final relations at 3NF</a:t>
            </a:r>
            <a:r>
              <a:rPr lang="en-AU" sz="2200" dirty="0" smtClean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Name, Phone, Address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R121 = (</a:t>
            </a:r>
            <a:r>
              <a:rPr lang="en-AU" sz="1800" b="1" u="sng" dirty="0" smtClean="0">
                <a:solidFill>
                  <a:schemeClr val="accent2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</a:t>
            </a:r>
            <a:r>
              <a:rPr lang="en-AU" sz="1800" i="1" dirty="0" smtClean="0">
                <a:solidFill>
                  <a:schemeClr val="accent2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, Order Date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2"/>
                </a:solidFill>
              </a:rPr>
              <a:t>	R1221 = (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Invoice #</a:t>
            </a:r>
            <a:r>
              <a:rPr lang="en-AU" sz="1800" dirty="0" smtClean="0">
                <a:solidFill>
                  <a:schemeClr val="accent2"/>
                </a:solidFill>
              </a:rPr>
              <a:t>, </a:t>
            </a:r>
            <a:r>
              <a:rPr lang="en-AU" sz="1800" b="1" i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Qty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AU" sz="1800" dirty="0" smtClean="0">
                <a:solidFill>
                  <a:schemeClr val="accent2"/>
                </a:solidFill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</a:rPr>
              <a:t>R1222 = (</a:t>
            </a:r>
            <a:r>
              <a:rPr lang="en-AU" sz="1800" b="1" u="sng" dirty="0" smtClean="0">
                <a:solidFill>
                  <a:schemeClr val="accent2"/>
                </a:solidFill>
              </a:rPr>
              <a:t>Item #</a:t>
            </a:r>
            <a:r>
              <a:rPr lang="en-AU" sz="1800" dirty="0" smtClean="0">
                <a:solidFill>
                  <a:schemeClr val="accent2"/>
                </a:solidFill>
              </a:rPr>
              <a:t>, Description, Unit Price</a:t>
            </a:r>
            <a:r>
              <a:rPr lang="en-AU" sz="1800" b="1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endParaRPr lang="en-AU" sz="1800" dirty="0" smtClean="0"/>
          </a:p>
          <a:p>
            <a:pPr lvl="1"/>
            <a:r>
              <a:rPr lang="en-AU" sz="1800" dirty="0" smtClean="0"/>
              <a:t>Result of normalisation is the same as before, with different relation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Name the Resultant Relations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cs typeface="Times New Roman" pitchFamily="18" charset="0"/>
              </a:rPr>
              <a:t>The final step in the normalisation process is to give each of the final relations a </a:t>
            </a:r>
            <a:r>
              <a:rPr lang="en-AU" sz="2400" i="1" dirty="0" smtClean="0">
                <a:cs typeface="Times New Roman" pitchFamily="18" charset="0"/>
              </a:rPr>
              <a:t>meaningful name</a:t>
            </a:r>
            <a:endParaRPr lang="en-AU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AU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cs typeface="Times New Roman" pitchFamily="18" charset="0"/>
              </a:rPr>
              <a:t>While this step is not mandatory it is useful, especially when converting normalised relations into E-R models (next week)</a:t>
            </a:r>
          </a:p>
          <a:p>
            <a:pPr eaLnBrk="1" hangingPunct="1">
              <a:lnSpc>
                <a:spcPct val="90000"/>
              </a:lnSpc>
            </a:pPr>
            <a:endParaRPr lang="en-AU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cs typeface="Times New Roman" pitchFamily="18" charset="0"/>
              </a:rPr>
              <a:t>At first you may find it hard to think of a proper name, but with experience you will begin to see trends and gain a better “feel” for the purpose of each relation</a:t>
            </a:r>
          </a:p>
          <a:p>
            <a:pPr eaLnBrk="1" hangingPunct="1">
              <a:lnSpc>
                <a:spcPct val="90000"/>
              </a:lnSpc>
            </a:pPr>
            <a:endParaRPr lang="en-AU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AU" sz="2000" dirty="0" smtClean="0">
                <a:cs typeface="Times New Roman" pitchFamily="18" charset="0"/>
              </a:rPr>
              <a:t>If you cannot determine the purpose or meaning of each relation, it is likely that you have made an error in your normalisation</a:t>
            </a:r>
          </a:p>
          <a:p>
            <a:pPr lvl="1">
              <a:lnSpc>
                <a:spcPct val="90000"/>
              </a:lnSpc>
            </a:pPr>
            <a:endParaRPr lang="en-AU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AU" sz="2000" dirty="0" smtClean="0">
                <a:cs typeface="Times New Roman" pitchFamily="18" charset="0"/>
              </a:rPr>
              <a:t>Take this as a sign that you should check your working</a:t>
            </a:r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Name the Resultant Relations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 smtClean="0">
                <a:cs typeface="Times New Roman" pitchFamily="18" charset="0"/>
              </a:rPr>
              <a:t>Relations in 3NF: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rgbClr val="2D2D8A"/>
              </a:buClr>
              <a:buNone/>
            </a:pPr>
            <a:r>
              <a:rPr lang="en-AU" sz="1800" b="1" kern="1200" dirty="0" smtClean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rgbClr val="333399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, Name, Phone, Address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rgbClr val="333399"/>
              </a:solidFill>
              <a:latin typeface="Calibri"/>
              <a:ea typeface="SimSun"/>
              <a:cs typeface="Cordia New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Clr>
                <a:srgbClr val="2D2D8A"/>
              </a:buClr>
              <a:buNone/>
            </a:pP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R121 = (</a:t>
            </a:r>
            <a:r>
              <a:rPr lang="en-AU" sz="1800" b="1" u="sng" dirty="0" smtClean="0">
                <a:solidFill>
                  <a:srgbClr val="333399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, </a:t>
            </a:r>
            <a:r>
              <a:rPr lang="en-AU" sz="1800" i="1" dirty="0" smtClean="0">
                <a:solidFill>
                  <a:srgbClr val="333399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, Order Date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rgbClr val="333399"/>
              </a:solidFill>
              <a:latin typeface="Calibri"/>
              <a:ea typeface="SimSun"/>
              <a:cs typeface="Cordia New"/>
            </a:endParaRPr>
          </a:p>
          <a:p>
            <a:pPr lvl="0">
              <a:buClr>
                <a:srgbClr val="2D2D8A"/>
              </a:buClr>
              <a:buNone/>
            </a:pPr>
            <a:r>
              <a:rPr lang="en-AU" sz="1800" b="1" dirty="0" smtClean="0">
                <a:solidFill>
                  <a:srgbClr val="333399"/>
                </a:solidFill>
              </a:rPr>
              <a:t>	R1221 = (</a:t>
            </a:r>
            <a:r>
              <a:rPr lang="en-AU" sz="1800" b="1" i="1" u="sng" dirty="0" smtClean="0">
                <a:solidFill>
                  <a:srgbClr val="333399"/>
                </a:solidFill>
              </a:rPr>
              <a:t>Invoice #</a:t>
            </a:r>
            <a:r>
              <a:rPr lang="en-AU" sz="1800" dirty="0" smtClean="0">
                <a:solidFill>
                  <a:srgbClr val="333399"/>
                </a:solidFill>
              </a:rPr>
              <a:t>, </a:t>
            </a:r>
            <a:r>
              <a:rPr lang="en-AU" sz="1800" b="1" i="1" u="sng" dirty="0" smtClean="0">
                <a:solidFill>
                  <a:srgbClr val="333399"/>
                </a:solidFill>
              </a:rPr>
              <a:t>Item #</a:t>
            </a:r>
            <a:r>
              <a:rPr lang="en-AU" sz="1800" dirty="0" smtClean="0">
                <a:solidFill>
                  <a:srgbClr val="333399"/>
                </a:solidFill>
              </a:rPr>
              <a:t>, Qty</a:t>
            </a:r>
            <a:r>
              <a:rPr lang="en-AU" sz="1800" b="1" dirty="0" smtClean="0">
                <a:solidFill>
                  <a:srgbClr val="333399"/>
                </a:solidFill>
              </a:rPr>
              <a:t>)</a:t>
            </a:r>
          </a:p>
          <a:p>
            <a:pPr lvl="0">
              <a:buClr>
                <a:srgbClr val="2D2D8A"/>
              </a:buClr>
              <a:buNone/>
            </a:pPr>
            <a:r>
              <a:rPr lang="en-AU" sz="1800" dirty="0" smtClean="0">
                <a:solidFill>
                  <a:srgbClr val="333399"/>
                </a:solidFill>
              </a:rPr>
              <a:t>	</a:t>
            </a:r>
            <a:r>
              <a:rPr lang="en-AU" sz="1800" b="1" dirty="0" smtClean="0">
                <a:solidFill>
                  <a:srgbClr val="333399"/>
                </a:solidFill>
              </a:rPr>
              <a:t>R1222 = (</a:t>
            </a:r>
            <a:r>
              <a:rPr lang="en-AU" sz="1800" b="1" u="sng" dirty="0" smtClean="0">
                <a:solidFill>
                  <a:srgbClr val="333399"/>
                </a:solidFill>
              </a:rPr>
              <a:t>Item #</a:t>
            </a:r>
            <a:r>
              <a:rPr lang="en-AU" sz="1800" dirty="0" smtClean="0">
                <a:solidFill>
                  <a:srgbClr val="333399"/>
                </a:solidFill>
              </a:rPr>
              <a:t>, Description, Unit Price</a:t>
            </a:r>
            <a:r>
              <a:rPr lang="en-AU" sz="1800" b="1" dirty="0" smtClean="0">
                <a:solidFill>
                  <a:srgbClr val="333399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AU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AU" sz="2000" dirty="0" smtClean="0">
                <a:cs typeface="Times New Roman" pitchFamily="18" charset="0"/>
              </a:rPr>
              <a:t>If a word does not exist to adequately describe a relation, the names of related relations can be combined to make a name</a:t>
            </a:r>
          </a:p>
          <a:p>
            <a:pPr lvl="0">
              <a:buClr>
                <a:srgbClr val="2D2D8A"/>
              </a:buClr>
              <a:buNone/>
            </a:pPr>
            <a:endParaRPr lang="en-AU" sz="1600" b="1" dirty="0" smtClean="0">
              <a:solidFill>
                <a:srgbClr val="333399"/>
              </a:solidFill>
            </a:endParaRPr>
          </a:p>
          <a:p>
            <a:pPr lvl="0">
              <a:buClr>
                <a:srgbClr val="2D2D8A"/>
              </a:buClr>
              <a:buNone/>
            </a:pPr>
            <a:endParaRPr lang="en-AU" sz="1600" b="1" dirty="0" smtClean="0">
              <a:solidFill>
                <a:srgbClr val="333399"/>
              </a:solidFill>
            </a:endParaRPr>
          </a:p>
          <a:p>
            <a:pPr lvl="0">
              <a:lnSpc>
                <a:spcPct val="90000"/>
              </a:lnSpc>
              <a:buClr>
                <a:srgbClr val="2D2D8A"/>
              </a:buClr>
            </a:pPr>
            <a:r>
              <a:rPr lang="en-AU" sz="2400" dirty="0" smtClean="0">
                <a:solidFill>
                  <a:srgbClr val="000000"/>
                </a:solidFill>
                <a:cs typeface="Times New Roman" pitchFamily="18" charset="0"/>
              </a:rPr>
              <a:t>Final relation schema: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rgbClr val="2D2D8A"/>
              </a:buClr>
              <a:buNone/>
            </a:pPr>
            <a:r>
              <a:rPr lang="en-AU" sz="1800" b="1" kern="1200" dirty="0" smtClean="0">
                <a:solidFill>
                  <a:srgbClr val="333399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rgbClr val="2D2D8A"/>
                </a:solidFill>
                <a:cs typeface="Times New Roman" pitchFamily="18" charset="0"/>
              </a:rPr>
              <a:t>Customer   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(</a:t>
            </a:r>
            <a:r>
              <a:rPr lang="en-AU" sz="1800" b="1" u="sng" dirty="0" smtClean="0">
                <a:solidFill>
                  <a:srgbClr val="333399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, Name, Phone, Address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rgbClr val="333399"/>
              </a:solidFill>
              <a:latin typeface="Calibri"/>
              <a:ea typeface="SimSun"/>
              <a:cs typeface="Cordia New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Clr>
                <a:srgbClr val="2D2D8A"/>
              </a:buClr>
              <a:buNone/>
            </a:pP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Invoice   (</a:t>
            </a:r>
            <a:r>
              <a:rPr lang="en-AU" sz="1800" b="1" u="sng" dirty="0" smtClean="0">
                <a:solidFill>
                  <a:srgbClr val="333399"/>
                </a:solidFill>
                <a:ea typeface="SimSun"/>
                <a:cs typeface="Cordia New"/>
              </a:rPr>
              <a:t>Invoice #</a:t>
            </a: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, </a:t>
            </a:r>
            <a:r>
              <a:rPr lang="en-AU" sz="1800" i="1" dirty="0" smtClean="0">
                <a:solidFill>
                  <a:srgbClr val="333399"/>
                </a:solidFill>
                <a:ea typeface="SimSun"/>
                <a:cs typeface="Cordia New"/>
              </a:rPr>
              <a:t>Customer #</a:t>
            </a:r>
            <a:r>
              <a:rPr lang="en-AU" sz="1800" dirty="0" smtClean="0">
                <a:solidFill>
                  <a:srgbClr val="333399"/>
                </a:solidFill>
                <a:ea typeface="SimSun"/>
                <a:cs typeface="Cordia New"/>
              </a:rPr>
              <a:t>, Order Date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rgbClr val="333399"/>
              </a:solidFill>
              <a:latin typeface="Calibri"/>
              <a:ea typeface="SimSun"/>
              <a:cs typeface="Cordia New"/>
            </a:endParaRPr>
          </a:p>
          <a:p>
            <a:pPr lvl="0">
              <a:buClr>
                <a:srgbClr val="2D2D8A"/>
              </a:buClr>
              <a:buNone/>
            </a:pPr>
            <a:r>
              <a:rPr lang="en-AU" sz="1800" b="1" dirty="0" smtClean="0">
                <a:solidFill>
                  <a:srgbClr val="333399"/>
                </a:solidFill>
              </a:rPr>
              <a:t>	</a:t>
            </a:r>
            <a:r>
              <a:rPr lang="en-AU" sz="1800" b="1" dirty="0" err="1" smtClean="0">
                <a:solidFill>
                  <a:srgbClr val="333399"/>
                </a:solidFill>
                <a:ea typeface="SimSun"/>
                <a:cs typeface="Cordia New"/>
              </a:rPr>
              <a:t>InvoiceItem</a:t>
            </a:r>
            <a:r>
              <a:rPr lang="en-AU" sz="1800" b="1" dirty="0" smtClean="0">
                <a:solidFill>
                  <a:srgbClr val="333399"/>
                </a:solidFill>
                <a:ea typeface="SimSun"/>
                <a:cs typeface="Cordia New"/>
              </a:rPr>
              <a:t>   </a:t>
            </a:r>
            <a:r>
              <a:rPr lang="en-AU" sz="1800" b="1" dirty="0" smtClean="0">
                <a:solidFill>
                  <a:srgbClr val="333399"/>
                </a:solidFill>
              </a:rPr>
              <a:t>(</a:t>
            </a:r>
            <a:r>
              <a:rPr lang="en-AU" sz="1800" b="1" i="1" u="sng" dirty="0" smtClean="0">
                <a:solidFill>
                  <a:srgbClr val="333399"/>
                </a:solidFill>
              </a:rPr>
              <a:t>Invoice #</a:t>
            </a:r>
            <a:r>
              <a:rPr lang="en-AU" sz="1800" dirty="0" smtClean="0">
                <a:solidFill>
                  <a:srgbClr val="333399"/>
                </a:solidFill>
              </a:rPr>
              <a:t>, </a:t>
            </a:r>
            <a:r>
              <a:rPr lang="en-AU" sz="1800" b="1" i="1" u="sng" dirty="0" smtClean="0">
                <a:solidFill>
                  <a:srgbClr val="333399"/>
                </a:solidFill>
              </a:rPr>
              <a:t>Item #</a:t>
            </a:r>
            <a:r>
              <a:rPr lang="en-AU" sz="1800" dirty="0" smtClean="0">
                <a:solidFill>
                  <a:srgbClr val="333399"/>
                </a:solidFill>
              </a:rPr>
              <a:t>, Qty</a:t>
            </a:r>
            <a:r>
              <a:rPr lang="en-AU" sz="1800" b="1" dirty="0" smtClean="0">
                <a:solidFill>
                  <a:srgbClr val="333399"/>
                </a:solidFill>
              </a:rPr>
              <a:t>)</a:t>
            </a:r>
          </a:p>
          <a:p>
            <a:pPr lvl="0">
              <a:buClr>
                <a:srgbClr val="2D2D8A"/>
              </a:buClr>
              <a:buNone/>
            </a:pPr>
            <a:r>
              <a:rPr lang="en-AU" sz="1800" dirty="0" smtClean="0">
                <a:solidFill>
                  <a:srgbClr val="333399"/>
                </a:solidFill>
              </a:rPr>
              <a:t>	</a:t>
            </a:r>
            <a:r>
              <a:rPr lang="en-AU" sz="1800" b="1" dirty="0" smtClean="0">
                <a:solidFill>
                  <a:srgbClr val="333399"/>
                </a:solidFill>
              </a:rPr>
              <a:t>Item   (</a:t>
            </a:r>
            <a:r>
              <a:rPr lang="en-AU" sz="1800" b="1" u="sng" dirty="0" smtClean="0">
                <a:solidFill>
                  <a:srgbClr val="333399"/>
                </a:solidFill>
              </a:rPr>
              <a:t>Item #</a:t>
            </a:r>
            <a:r>
              <a:rPr lang="en-AU" sz="1800" dirty="0" smtClean="0">
                <a:solidFill>
                  <a:srgbClr val="333399"/>
                </a:solidFill>
              </a:rPr>
              <a:t>, Description, Unit Price</a:t>
            </a:r>
            <a:r>
              <a:rPr lang="en-AU" sz="1800" b="1" dirty="0" smtClean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393200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  <a:sym typeface="Wingdings" pitchFamily="2" charset="2"/>
              </a:rPr>
              <a:t>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	Customer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334000" y="177120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  <a:sym typeface="Wingdings" pitchFamily="2" charset="2"/>
              </a:rPr>
              <a:t>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	Invoice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334000" y="2124000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  <a:sym typeface="Wingdings" pitchFamily="2" charset="2"/>
              </a:rPr>
              <a:t>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	</a:t>
            </a:r>
            <a:r>
              <a:rPr lang="en-AU" sz="1800" kern="0" dirty="0" err="1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InvoiceItem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334000" y="245880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  <a:sym typeface="Wingdings" pitchFamily="2" charset="2"/>
              </a:rPr>
              <a:t></a:t>
            </a:r>
            <a:r>
              <a:rPr lang="en-AU" sz="1800" kern="0" dirty="0" smtClean="0">
                <a:solidFill>
                  <a:srgbClr val="2D2D8A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 	Item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7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from 2NF to 3NF – Example 5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6858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AU" sz="2400" dirty="0" smtClean="0"/>
              <a:t>Lets go over another example:  A car race</a:t>
            </a:r>
          </a:p>
          <a:p>
            <a:pPr marL="457200" indent="-457200" eaLnBrk="1" hangingPunct="1">
              <a:defRPr/>
            </a:pPr>
            <a:endParaRPr lang="en-AU" sz="2400" dirty="0" smtClean="0"/>
          </a:p>
          <a:p>
            <a:pPr marL="457200" indent="-457200" eaLnBrk="1" hangingPunct="1">
              <a:defRPr/>
            </a:pPr>
            <a:endParaRPr lang="en-AU" sz="2400" dirty="0" smtClean="0"/>
          </a:p>
          <a:p>
            <a:pPr marL="457200" indent="-457200" eaLnBrk="1" hangingPunct="1">
              <a:defRPr/>
            </a:pPr>
            <a:endParaRPr lang="en-AU" sz="2400" dirty="0" smtClean="0"/>
          </a:p>
          <a:p>
            <a:pPr marL="457200" indent="-457200" eaLnBrk="1" hangingPunct="1">
              <a:defRPr/>
            </a:pPr>
            <a:endParaRPr lang="en-AU" sz="2400" dirty="0" smtClean="0"/>
          </a:p>
          <a:p>
            <a:pPr marL="457200" indent="-457200" eaLnBrk="1" hangingPunct="1">
              <a:defRPr/>
            </a:pPr>
            <a:endParaRPr lang="en-AU" sz="2400" dirty="0" smtClean="0"/>
          </a:p>
          <a:p>
            <a:pPr marL="457200" indent="-457200" eaLnBrk="1" hangingPunct="1">
              <a:defRPr/>
            </a:pPr>
            <a:endParaRPr lang="en-AU" sz="2400" dirty="0" smtClean="0"/>
          </a:p>
          <a:p>
            <a:pPr marL="457200" indent="-457200" eaLnBrk="1" hangingPunct="1">
              <a:defRPr/>
            </a:pPr>
            <a:endParaRPr lang="en-AU" sz="1400" dirty="0" smtClean="0"/>
          </a:p>
          <a:p>
            <a:pPr marL="457200" indent="-457200">
              <a:defRPr/>
            </a:pPr>
            <a:r>
              <a:rPr lang="en-AU" sz="2400" dirty="0" smtClean="0"/>
              <a:t>This table/form shows the races one driver has entered</a:t>
            </a:r>
          </a:p>
          <a:p>
            <a:pPr marL="457200" indent="-457200">
              <a:defRPr/>
            </a:pPr>
            <a:endParaRPr lang="en-AU" sz="2400" dirty="0" smtClean="0"/>
          </a:p>
          <a:p>
            <a:pPr marL="457200" indent="-457200">
              <a:defRPr/>
            </a:pPr>
            <a:r>
              <a:rPr lang="en-AU" sz="2400" dirty="0" smtClean="0"/>
              <a:t>A possible unnormalised data set (0NF):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64162"/>
              </p:ext>
            </p:extLst>
          </p:nvPr>
        </p:nvGraphicFramePr>
        <p:xfrm>
          <a:off x="380999" y="1905000"/>
          <a:ext cx="8305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1181456"/>
                <a:gridCol w="723544"/>
                <a:gridCol w="1143000"/>
                <a:gridCol w="1295400"/>
                <a:gridCol w="1524000"/>
                <a:gridCol w="1524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Race #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Race</a:t>
                      </a:r>
                      <a:r>
                        <a:rPr lang="en-US" sz="1600" b="1" baseline="0" dirty="0" smtClean="0"/>
                        <a:t> Date</a:t>
                      </a:r>
                      <a:endParaRPr 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Car #</a:t>
                      </a:r>
                      <a:endParaRPr 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Car Class</a:t>
                      </a:r>
                      <a:endParaRPr 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Class Limit</a:t>
                      </a:r>
                      <a:endParaRPr 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Owner Phone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Owner Name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06 Jun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2476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Sedan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1800cc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9884 5254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 Barnes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06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1973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Touring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2200cc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9265 3321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J Gaden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13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2997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Touring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2200cc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9855 4744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 Mills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13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1774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Rally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1100cc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9265 3321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J Gaden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20 Jun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2476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Sedan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1800cc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9884 5254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 Barnes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800" b="0" dirty="0" smtClean="0"/>
              <a:t>Driver #: </a:t>
            </a:r>
            <a:r>
              <a:rPr lang="en-AU" sz="1800" dirty="0" smtClean="0"/>
              <a:t>41</a:t>
            </a:r>
            <a:r>
              <a:rPr lang="en-AU" sz="1800" b="0" dirty="0" smtClean="0"/>
              <a:t>    Driver Name: </a:t>
            </a:r>
            <a:r>
              <a:rPr lang="en-AU" sz="1800" dirty="0" smtClean="0"/>
              <a:t>Joe </a:t>
            </a:r>
            <a:r>
              <a:rPr lang="en-AU" sz="1800" dirty="0" err="1" smtClean="0"/>
              <a:t>Bloggs</a:t>
            </a:r>
            <a:endParaRPr lang="en-AU" sz="1800" dirty="0"/>
          </a:p>
        </p:txBody>
      </p:sp>
      <p:sp>
        <p:nvSpPr>
          <p:cNvPr id="6" name="Rectangle 5"/>
          <p:cNvSpPr/>
          <p:nvPr/>
        </p:nvSpPr>
        <p:spPr>
          <a:xfrm>
            <a:off x="304800" y="5722203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2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 = 	(</a:t>
            </a:r>
            <a:r>
              <a:rPr lang="en-AU" sz="22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Driver #, Driver Name, </a:t>
            </a:r>
            <a:r>
              <a:rPr lang="en-AU" sz="22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{</a:t>
            </a:r>
            <a:r>
              <a:rPr lang="en-AU" sz="2200" b="0" dirty="0" smtClean="0">
                <a:solidFill>
                  <a:srgbClr val="2D2D8A"/>
                </a:solidFill>
                <a:latin typeface="Arial"/>
                <a:cs typeface="Times New Roman" pitchFamily="18" charset="0"/>
              </a:rPr>
              <a:t>Race #, </a:t>
            </a:r>
            <a:r>
              <a:rPr lang="en-AU" sz="22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Race Date, Car #, 	Car Class, Class Limit, Owner Phone, Owner Name</a:t>
            </a:r>
            <a:r>
              <a:rPr lang="en-AU" sz="22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})</a:t>
            </a:r>
            <a:endParaRPr lang="en-AU" sz="2200" dirty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0NF to 1NF 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200" dirty="0" smtClean="0"/>
              <a:t>Keys identified for all groups:</a:t>
            </a:r>
          </a:p>
          <a:p>
            <a:pPr>
              <a:spcBef>
                <a:spcPct val="50000"/>
              </a:spcBef>
              <a:buNone/>
            </a:pP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	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R1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Driver Name, 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{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Race Date, Car #, Car Class, Class Limit, 	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 Owner Phone,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Owner Name</a:t>
            </a:r>
            <a:r>
              <a:rPr lang="en-AU" sz="1800" b="1" dirty="0" smtClean="0">
                <a:solidFill>
                  <a:schemeClr val="accent6"/>
                </a:solidFill>
                <a:cs typeface="Times New Roman" pitchFamily="18" charset="0"/>
              </a:rPr>
              <a:t>})</a:t>
            </a:r>
          </a:p>
          <a:p>
            <a:pPr lvl="4"/>
            <a:endParaRPr lang="en-AU" sz="1400" dirty="0" smtClean="0"/>
          </a:p>
          <a:p>
            <a:r>
              <a:rPr lang="en-AU" sz="2200" dirty="0" smtClean="0"/>
              <a:t>Outermost repeating group removed (splitting R1):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Driver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R12 = (</a:t>
            </a:r>
            <a:r>
              <a:rPr lang="en-AU" sz="18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Race Date, Car #, Car Class, Class Limit, 			   Owner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Phone,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Owner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 marL="0" lvl="0" indent="0">
              <a:spcBef>
                <a:spcPct val="0"/>
              </a:spcBef>
              <a:buClrTx/>
              <a:buNone/>
              <a:defRPr/>
            </a:pPr>
            <a:endParaRPr lang="en-AU" sz="1100" b="1" kern="1200" dirty="0" smtClean="0">
              <a:solidFill>
                <a:srgbClr val="333399"/>
              </a:solidFill>
              <a:latin typeface="Tahoma" pitchFamily="34" charset="0"/>
            </a:endParaRPr>
          </a:p>
          <a:p>
            <a:pPr lvl="1"/>
            <a:r>
              <a:rPr lang="en-AU" sz="2000" dirty="0" smtClean="0"/>
              <a:t>Race # is not a valid PK with Driver # in the relation, since there are many drivers in each race, so the PK is expanded to include Driver #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Driver # is a FK, maintaining the link between R12 and R11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1NF to 2NF 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200" dirty="0" smtClean="0"/>
              <a:t>Final relations at 1NF: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Driver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R12 = (</a:t>
            </a:r>
            <a:r>
              <a:rPr lang="en-AU" sz="18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rgbClr val="2D2D8A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Race Date, Car #, Car Class, Class Limit, 			   Owner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Phone, Owner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AU" sz="1800" b="1" dirty="0" smtClean="0">
              <a:solidFill>
                <a:schemeClr val="accent2"/>
              </a:solidFill>
              <a:ea typeface="SimSun"/>
              <a:cs typeface="Cordia New"/>
            </a:endParaRPr>
          </a:p>
          <a:p>
            <a:pPr lvl="1">
              <a:buClr>
                <a:srgbClr val="808080"/>
              </a:buClr>
            </a:pPr>
            <a:r>
              <a:rPr lang="en-AU" sz="2000" dirty="0" smtClean="0">
                <a:solidFill>
                  <a:srgbClr val="000000"/>
                </a:solidFill>
              </a:rPr>
              <a:t>Race Date only depends on Race #, not the whole PK</a:t>
            </a:r>
          </a:p>
          <a:p>
            <a:pPr lvl="4"/>
            <a:endParaRPr lang="en-AU" sz="2000" dirty="0" smtClean="0"/>
          </a:p>
          <a:p>
            <a:r>
              <a:rPr lang="en-AU" sz="2200" dirty="0" smtClean="0"/>
              <a:t>Remove partially dependent attribute in R12:</a:t>
            </a:r>
          </a:p>
          <a:p>
            <a:pPr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R121 = (</a:t>
            </a:r>
            <a:r>
              <a:rPr lang="en-AU" sz="16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6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6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600" dirty="0" smtClean="0">
                <a:solidFill>
                  <a:schemeClr val="accent6"/>
                </a:solidFill>
                <a:cs typeface="Times New Roman" pitchFamily="18" charset="0"/>
              </a:rPr>
              <a:t>, Car #, Car Class, Class Limit, </a:t>
            </a:r>
            <a:r>
              <a:rPr lang="en-AU" sz="1600" dirty="0">
                <a:solidFill>
                  <a:schemeClr val="accent6"/>
                </a:solidFill>
                <a:cs typeface="Times New Roman" pitchFamily="18" charset="0"/>
              </a:rPr>
              <a:t>Owner Phone, Owner Name</a:t>
            </a: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spcAft>
                <a:spcPts val="0"/>
              </a:spcAft>
              <a:buNone/>
            </a:pP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	R122 = (</a:t>
            </a:r>
            <a:r>
              <a:rPr lang="en-AU" sz="1600" dirty="0" smtClean="0">
                <a:solidFill>
                  <a:schemeClr val="accent6"/>
                </a:solidFill>
                <a:cs typeface="Times New Roman" pitchFamily="18" charset="0"/>
              </a:rPr>
              <a:t>Race Date</a:t>
            </a: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6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 lvl="4"/>
            <a:endParaRPr lang="en-AU" sz="2000" dirty="0" smtClean="0"/>
          </a:p>
          <a:p>
            <a:r>
              <a:rPr lang="en-AU" sz="2200" dirty="0" smtClean="0"/>
              <a:t>Create primary and foreign keys as needed:</a:t>
            </a:r>
          </a:p>
          <a:p>
            <a:pPr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R121 = (</a:t>
            </a:r>
            <a:r>
              <a:rPr lang="en-AU" sz="16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6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600" b="1" i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600" dirty="0" smtClean="0">
                <a:solidFill>
                  <a:schemeClr val="accent6"/>
                </a:solidFill>
                <a:cs typeface="Times New Roman" pitchFamily="18" charset="0"/>
              </a:rPr>
              <a:t>, Car #, Car Class, Class Limit, </a:t>
            </a:r>
            <a:r>
              <a:rPr lang="en-AU" sz="1600" dirty="0">
                <a:solidFill>
                  <a:schemeClr val="accent6"/>
                </a:solidFill>
                <a:cs typeface="Times New Roman" pitchFamily="18" charset="0"/>
              </a:rPr>
              <a:t>Owner Phone, Owner Name</a:t>
            </a: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spcAft>
                <a:spcPts val="0"/>
              </a:spcAft>
              <a:buNone/>
            </a:pP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	R122 = (</a:t>
            </a:r>
            <a:r>
              <a:rPr lang="en-AU" sz="16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600" dirty="0" smtClean="0">
                <a:solidFill>
                  <a:schemeClr val="accent6"/>
                </a:solidFill>
                <a:cs typeface="Times New Roman" pitchFamily="18" charset="0"/>
              </a:rPr>
              <a:t>, Race Date</a:t>
            </a:r>
            <a:r>
              <a:rPr lang="en-AU" sz="16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 lvl="1"/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2NF to 3NF 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000" dirty="0" smtClean="0"/>
              <a:t>Final relations at 2NF</a:t>
            </a:r>
            <a:r>
              <a:rPr lang="en-AU" sz="2200" dirty="0" smtClean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Driver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spcAft>
                <a:spcPts val="0"/>
              </a:spcAft>
              <a:buNone/>
            </a:pPr>
            <a:r>
              <a:rPr lang="en-AU" sz="1800" dirty="0" smtClean="0">
                <a:solidFill>
                  <a:schemeClr val="accent2"/>
                </a:solidFill>
                <a:ea typeface="SimSun"/>
                <a:cs typeface="Cordia New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R121 = (</a:t>
            </a:r>
            <a:r>
              <a:rPr lang="en-AU" sz="18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Car #, Car Class, Class Limit,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Owner Phone,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	   	     Owner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R122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Race Date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 lvl="4"/>
            <a:endParaRPr lang="en-AU" sz="1200" dirty="0" smtClean="0"/>
          </a:p>
          <a:p>
            <a:pPr lvl="1"/>
            <a:r>
              <a:rPr lang="en-AU" sz="1800" dirty="0" smtClean="0"/>
              <a:t>Car Class, Class Limit, Owner and Owner Phone all depend on Car #</a:t>
            </a:r>
          </a:p>
          <a:p>
            <a:pPr lvl="4"/>
            <a:endParaRPr lang="en-AU" sz="1200" dirty="0" smtClean="0"/>
          </a:p>
          <a:p>
            <a:pPr lvl="0">
              <a:buClr>
                <a:srgbClr val="2D2D8A"/>
              </a:buClr>
            </a:pPr>
            <a:r>
              <a:rPr lang="en-AU" sz="2200" dirty="0" smtClean="0">
                <a:solidFill>
                  <a:srgbClr val="000000"/>
                </a:solidFill>
              </a:rPr>
              <a:t>Remove transitive dependent attributes in R121: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R1211 = (</a:t>
            </a:r>
            <a:r>
              <a:rPr lang="en-AU" sz="18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Car #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/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R1212 = (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Car Class, Class Limit,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Owner Phone, Owner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 lvl="4"/>
            <a:endParaRPr lang="en-AU" sz="2000" dirty="0" smtClean="0"/>
          </a:p>
          <a:p>
            <a:r>
              <a:rPr lang="en-AU" sz="2200" dirty="0" smtClean="0"/>
              <a:t>Create primary and foreign keys as needed: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R1211 = (</a:t>
            </a:r>
            <a:r>
              <a:rPr lang="en-AU" sz="18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i="1" dirty="0" smtClean="0">
                <a:solidFill>
                  <a:schemeClr val="accent6"/>
                </a:solidFill>
                <a:cs typeface="Times New Roman" pitchFamily="18" charset="0"/>
              </a:rPr>
              <a:t>Car #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/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R1212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Car #</a:t>
            </a:r>
            <a:r>
              <a:rPr lang="en-AU" sz="1800" i="1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Car Class, Class Limit,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Owner Phone, Owner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 lvl="4"/>
            <a:endParaRPr lang="en-AU" sz="1200" dirty="0" smtClean="0"/>
          </a:p>
          <a:p>
            <a:pPr lvl="1"/>
            <a:r>
              <a:rPr lang="en-AU" sz="1800" dirty="0" smtClean="0"/>
              <a:t>There are still transitive dependencies in R1212 – not in 3NF yet!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2NF to 3NF 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14400"/>
            <a:ext cx="8816974" cy="5714999"/>
          </a:xfrm>
        </p:spPr>
        <p:txBody>
          <a:bodyPr/>
          <a:lstStyle/>
          <a:p>
            <a:r>
              <a:rPr lang="en-AU" sz="2000" dirty="0" smtClean="0"/>
              <a:t>Current Relationships</a:t>
            </a:r>
            <a:r>
              <a:rPr lang="en-AU" sz="2200" dirty="0" smtClean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Driver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  <a:endParaRPr lang="en-AU" sz="1800" b="1" dirty="0" smtClean="0">
              <a:solidFill>
                <a:schemeClr val="accent2"/>
              </a:solidFill>
              <a:latin typeface="Calibri"/>
              <a:ea typeface="SimSun"/>
              <a:cs typeface="Cordia New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R1211 = (</a:t>
            </a:r>
            <a:r>
              <a:rPr lang="en-AU" sz="1800" b="1" i="1" u="sng" dirty="0" smtClean="0">
                <a:solidFill>
                  <a:schemeClr val="accent6"/>
                </a:solidFill>
                <a:cs typeface="Times New Roman" pitchFamily="18" charset="0"/>
              </a:rPr>
              <a:t>Driver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b="1" i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i="1" dirty="0" smtClean="0">
                <a:solidFill>
                  <a:schemeClr val="accent6"/>
                </a:solidFill>
                <a:cs typeface="Times New Roman" pitchFamily="18" charset="0"/>
              </a:rPr>
              <a:t>Car #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dirty="0" smtClean="0"/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R1212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Car #</a:t>
            </a:r>
            <a:r>
              <a:rPr lang="en-AU" sz="1800" i="1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Car Class, Class Limit, 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Owner Phone, Owner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spcAft>
                <a:spcPts val="0"/>
              </a:spcAft>
              <a:buNone/>
            </a:pP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	R122 = (</a:t>
            </a:r>
            <a:r>
              <a:rPr lang="en-AU" sz="1800" b="1" u="sng" dirty="0" smtClean="0">
                <a:solidFill>
                  <a:srgbClr val="2D2D8A"/>
                </a:solidFill>
                <a:cs typeface="Times New Roman" pitchFamily="18" charset="0"/>
              </a:rPr>
              <a:t>Race #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Race Date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 lvl="4"/>
            <a:endParaRPr lang="en-AU" sz="1200" dirty="0" smtClean="0"/>
          </a:p>
          <a:p>
            <a:pPr lvl="1"/>
            <a:r>
              <a:rPr lang="en-AU" sz="1800" dirty="0" smtClean="0"/>
              <a:t>Class Limit depends on Car Class</a:t>
            </a:r>
          </a:p>
          <a:p>
            <a:pPr lvl="1"/>
            <a:r>
              <a:rPr lang="en-AU" sz="1800" dirty="0" smtClean="0"/>
              <a:t>Owner Name depends on Owner Phone</a:t>
            </a:r>
          </a:p>
          <a:p>
            <a:pPr lvl="4"/>
            <a:endParaRPr lang="en-AU" sz="1200" dirty="0" smtClean="0"/>
          </a:p>
          <a:p>
            <a:pPr lvl="4"/>
            <a:endParaRPr lang="en-AU" sz="1200" dirty="0" smtClean="0"/>
          </a:p>
          <a:p>
            <a:pPr lvl="0">
              <a:buClr>
                <a:srgbClr val="2D2D8A"/>
              </a:buClr>
            </a:pPr>
            <a:r>
              <a:rPr lang="en-AU" sz="2200" dirty="0" smtClean="0">
                <a:solidFill>
                  <a:srgbClr val="000000"/>
                </a:solidFill>
              </a:rPr>
              <a:t>Remove transitive dependencies and create keys as needed: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R12121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Car #</a:t>
            </a:r>
            <a:r>
              <a:rPr lang="en-AU" sz="1800" i="1" dirty="0" smtClean="0">
                <a:solidFill>
                  <a:schemeClr val="accent6"/>
                </a:solidFill>
                <a:cs typeface="Times New Roman" pitchFamily="18" charset="0"/>
              </a:rPr>
              <a:t>, Car Class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</a:t>
            </a:r>
            <a:r>
              <a:rPr lang="en-AU" sz="1800" i="1" dirty="0" smtClean="0">
                <a:solidFill>
                  <a:schemeClr val="accent6"/>
                </a:solidFill>
                <a:cs typeface="Times New Roman" pitchFamily="18" charset="0"/>
              </a:rPr>
              <a:t>Owner Phone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R12122 = (</a:t>
            </a:r>
            <a:r>
              <a:rPr lang="en-AU" sz="1800" b="1" u="sng" dirty="0" smtClean="0">
                <a:solidFill>
                  <a:schemeClr val="accent6"/>
                </a:solidFill>
                <a:cs typeface="Times New Roman" pitchFamily="18" charset="0"/>
              </a:rPr>
              <a:t>Car Class</a:t>
            </a:r>
            <a:r>
              <a:rPr lang="en-AU" sz="1800" dirty="0" smtClean="0">
                <a:solidFill>
                  <a:schemeClr val="accent6"/>
                </a:solidFill>
                <a:cs typeface="Times New Roman" pitchFamily="18" charset="0"/>
              </a:rPr>
              <a:t>, Class Limit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AU" sz="1800" b="1" kern="1200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 R12123 = (</a:t>
            </a:r>
            <a:r>
              <a:rPr lang="en-AU" sz="1800" b="1" u="sng" dirty="0">
                <a:solidFill>
                  <a:schemeClr val="accent6"/>
                </a:solidFill>
                <a:cs typeface="Times New Roman" pitchFamily="18" charset="0"/>
              </a:rPr>
              <a:t>Owner Phone</a:t>
            </a:r>
            <a:r>
              <a:rPr lang="en-AU" sz="1800" dirty="0">
                <a:solidFill>
                  <a:schemeClr val="accent6"/>
                </a:solidFill>
                <a:cs typeface="Times New Roman" pitchFamily="18" charset="0"/>
              </a:rPr>
              <a:t>, Owner Name</a:t>
            </a:r>
            <a:r>
              <a:rPr lang="en-AU" sz="1800" b="1" dirty="0" smtClean="0">
                <a:solidFill>
                  <a:schemeClr val="accent2"/>
                </a:solidFill>
                <a:ea typeface="SimSun"/>
                <a:cs typeface="Cordia New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AU" sz="1800" b="1" dirty="0" smtClean="0">
              <a:solidFill>
                <a:schemeClr val="accent2"/>
              </a:solidFill>
              <a:ea typeface="SimSun"/>
              <a:cs typeface="Cordia New"/>
            </a:endParaRPr>
          </a:p>
          <a:p>
            <a:pPr lvl="1"/>
            <a:r>
              <a:rPr lang="en-AU" sz="1800" dirty="0" smtClean="0"/>
              <a:t>There are no more transitive dependencies – we’re at 3NF!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Final 3NF Relations for Example 2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685800"/>
          </a:xfrm>
        </p:spPr>
        <p:txBody>
          <a:bodyPr/>
          <a:lstStyle/>
          <a:p>
            <a:pPr marL="457200" indent="-457200">
              <a:defRPr/>
            </a:pPr>
            <a:r>
              <a:rPr lang="en-AU" sz="2400" dirty="0" smtClean="0"/>
              <a:t>Final 3NF relations:</a:t>
            </a:r>
          </a:p>
          <a:p>
            <a:pPr marL="457200" indent="-457200" eaLnBrk="1" hangingPunct="1">
              <a:defRPr/>
            </a:pPr>
            <a:endParaRPr lang="en-AU" dirty="0" smtClean="0"/>
          </a:p>
          <a:p>
            <a:pPr marL="457200" indent="-457200" eaLnBrk="1" hangingPunct="1">
              <a:defRPr/>
            </a:pPr>
            <a:endParaRPr lang="en-AU" dirty="0" smtClean="0"/>
          </a:p>
          <a:p>
            <a:pPr marL="457200" indent="-457200" eaLnBrk="1" hangingPunct="1">
              <a:defRPr/>
            </a:pPr>
            <a:endParaRPr lang="en-AU" dirty="0" smtClean="0"/>
          </a:p>
          <a:p>
            <a:pPr marL="457200" indent="-457200" eaLnBrk="1" hangingPunct="1">
              <a:defRPr/>
            </a:pPr>
            <a:endParaRPr lang="en-AU" dirty="0" smtClean="0"/>
          </a:p>
        </p:txBody>
      </p:sp>
      <p:sp>
        <p:nvSpPr>
          <p:cNvPr id="9" name="Rectangle 8"/>
          <p:cNvSpPr/>
          <p:nvPr/>
        </p:nvSpPr>
        <p:spPr>
          <a:xfrm>
            <a:off x="838200" y="1600200"/>
            <a:ext cx="7315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R11 =	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Driver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Driver Name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 lvl="0">
              <a:spcBef>
                <a:spcPct val="50000"/>
              </a:spcBef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R1211 = 	(</a:t>
            </a:r>
            <a:r>
              <a:rPr lang="en-AU" sz="2800" i="1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Driver #</a:t>
            </a:r>
            <a:r>
              <a:rPr lang="en-AU" sz="2800" b="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i="1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Race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b="0" i="1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#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 lvl="0">
              <a:spcBef>
                <a:spcPct val="50000"/>
              </a:spcBef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R12121 = 	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b="0" i="1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Class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b="0" i="1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Owner Phone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 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 lvl="0">
              <a:spcBef>
                <a:spcPct val="50000"/>
              </a:spcBef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R12122 = 	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Class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Class Limit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 lvl="0">
              <a:spcBef>
                <a:spcPct val="50000"/>
              </a:spcBef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R12123 = 	(</a:t>
            </a:r>
            <a:r>
              <a:rPr lang="en-AU" sz="2800" u="sng" dirty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Owner Phone</a:t>
            </a:r>
            <a:r>
              <a:rPr lang="en-AU" sz="2800" b="0" dirty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Owner Name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</a:p>
          <a:p>
            <a:pPr lvl="0">
              <a:spcBef>
                <a:spcPct val="50000"/>
              </a:spcBef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R122 =  	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Race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Race Date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7" name="7-Point Star 46"/>
          <p:cNvSpPr/>
          <p:nvPr/>
        </p:nvSpPr>
        <p:spPr>
          <a:xfrm rot="975573">
            <a:off x="6522418" y="4514295"/>
            <a:ext cx="2608840" cy="2096611"/>
          </a:xfrm>
          <a:prstGeom prst="star7">
            <a:avLst>
              <a:gd name="adj" fmla="val 29255"/>
              <a:gd name="hf" fmla="val 102572"/>
              <a:gd name="vf" fmla="val 105210"/>
            </a:avLst>
          </a:prstGeom>
          <a:gradFill flip="none" rotWithShape="1">
            <a:gsLst>
              <a:gs pos="0">
                <a:srgbClr val="FFFF00"/>
              </a:gs>
              <a:gs pos="7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u="sng" dirty="0" smtClean="0">
                <a:solidFill>
                  <a:schemeClr val="tx1"/>
                </a:solidFill>
              </a:rPr>
              <a:t>3NF</a:t>
            </a:r>
            <a:endParaRPr lang="en-AU" sz="3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Narrow" pitchFamily="34" charset="0"/>
              </a:rPr>
              <a:t>Unnormalised Example 2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9" y="990600"/>
          <a:ext cx="8382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1676400"/>
                <a:gridCol w="1447800"/>
                <a:gridCol w="1752600"/>
                <a:gridCol w="2590800"/>
              </a:tblGrid>
              <a:tr h="44500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Staff#</a:t>
                      </a:r>
                      <a:endParaRPr lang="en-US" sz="14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StaffName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DoB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err="1" smtClean="0"/>
                        <a:t>DepartmentID</a:t>
                      </a:r>
                      <a:endParaRPr lang="en-US" sz="1400" b="1" u="sng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DepartmentName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1205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Joe </a:t>
                      </a:r>
                      <a:r>
                        <a:rPr lang="en-US" sz="1400" b="1" dirty="0" err="1" smtClean="0"/>
                        <a:t>Bloggs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22/01/1978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Accounting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1168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Mary Smith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30/08/1985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Human Resources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1354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Sam Woods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12/10/1990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2145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Kate </a:t>
                      </a:r>
                      <a:r>
                        <a:rPr lang="en-US" sz="1400" b="1" dirty="0" err="1" smtClean="0"/>
                        <a:t>Murry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21/02/1987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Accounting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1927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Barry Jones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26/04/1974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ADMN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Administration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1745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Tom Green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27/11/1978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1683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Wendy Lucas</a:t>
                      </a:r>
                      <a:endParaRPr 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05/07/1971</a:t>
                      </a:r>
                      <a:endParaRPr 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HREC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Human Resources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4272070"/>
            <a:ext cx="8610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If we were to identify department details as a repeating group within staff details, it would look like this...</a:t>
            </a:r>
          </a:p>
        </p:txBody>
      </p:sp>
      <p:sp>
        <p:nvSpPr>
          <p:cNvPr id="7" name="Rectangle 6"/>
          <p:cNvSpPr/>
          <p:nvPr/>
        </p:nvSpPr>
        <p:spPr bwMode="auto">
          <a:xfrm flipV="1">
            <a:off x="4419600" y="990600"/>
            <a:ext cx="4343400" cy="301752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5181600"/>
            <a:ext cx="830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000" dirty="0"/>
              <a:t>R1   = 	</a:t>
            </a:r>
            <a:r>
              <a:rPr lang="en-AU" sz="2000" dirty="0" smtClean="0"/>
              <a:t>(</a:t>
            </a:r>
            <a:r>
              <a:rPr lang="en-AU" sz="2000" b="0" dirty="0" smtClean="0"/>
              <a:t>Staff#, </a:t>
            </a:r>
            <a:r>
              <a:rPr lang="en-AU" sz="2000" b="0" dirty="0" err="1" smtClean="0"/>
              <a:t>StaffName</a:t>
            </a:r>
            <a:r>
              <a:rPr lang="en-AU" sz="2000" b="0" dirty="0" smtClean="0"/>
              <a:t>, </a:t>
            </a:r>
            <a:r>
              <a:rPr lang="en-AU" sz="2000" b="0" dirty="0" err="1" smtClean="0"/>
              <a:t>DoB</a:t>
            </a:r>
            <a:r>
              <a:rPr lang="en-AU" sz="2000" b="0" dirty="0" smtClean="0"/>
              <a:t>, </a:t>
            </a:r>
            <a:r>
              <a:rPr lang="en-AU" sz="2000" dirty="0" smtClean="0"/>
              <a:t>{</a:t>
            </a:r>
            <a:r>
              <a:rPr lang="en-AU" sz="2000" b="0" dirty="0" err="1" smtClean="0">
                <a:solidFill>
                  <a:schemeClr val="accent6"/>
                </a:solidFill>
              </a:rPr>
              <a:t>DepartmentID</a:t>
            </a:r>
            <a:r>
              <a:rPr lang="en-AU" sz="2000" b="0" dirty="0" smtClean="0">
                <a:solidFill>
                  <a:schemeClr val="accent6"/>
                </a:solidFill>
              </a:rPr>
              <a:t>, </a:t>
            </a:r>
            <a:r>
              <a:rPr lang="en-AU" sz="2000" b="0" dirty="0" err="1" smtClean="0">
                <a:solidFill>
                  <a:schemeClr val="accent6"/>
                </a:solidFill>
              </a:rPr>
              <a:t>DepartmentName</a:t>
            </a:r>
            <a:r>
              <a:rPr lang="en-AU" sz="2000" dirty="0" smtClean="0"/>
              <a:t>})</a:t>
            </a:r>
            <a:endParaRPr lang="en-AU" sz="1800" dirty="0"/>
          </a:p>
        </p:txBody>
      </p:sp>
      <p:sp>
        <p:nvSpPr>
          <p:cNvPr id="9" name="Rectangle 8"/>
          <p:cNvSpPr/>
          <p:nvPr/>
        </p:nvSpPr>
        <p:spPr>
          <a:xfrm>
            <a:off x="381000" y="5872270"/>
            <a:ext cx="8610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i="1" kern="0" dirty="0" smtClean="0">
                <a:latin typeface="+mn-lt"/>
                <a:ea typeface="MS PGothic" pitchFamily="34" charset="-128"/>
              </a:rPr>
              <a:t>This is incorrect – it is saying that for each staff member, there can be many departments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Final Named Relations for Example 2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685800"/>
          </a:xfrm>
        </p:spPr>
        <p:txBody>
          <a:bodyPr/>
          <a:lstStyle/>
          <a:p>
            <a:pPr marL="457200" indent="-457200">
              <a:defRPr/>
            </a:pPr>
            <a:r>
              <a:rPr lang="en-AU" sz="2400" dirty="0"/>
              <a:t>The  last thing we need to do is name our relations</a:t>
            </a:r>
          </a:p>
          <a:p>
            <a:pPr marL="457200" indent="-457200">
              <a:defRPr/>
            </a:pPr>
            <a:r>
              <a:rPr lang="en-AU" sz="2400" dirty="0"/>
              <a:t>Suggest appropriate names for them: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1981200"/>
            <a:ext cx="7772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149475" algn="l"/>
              </a:tabLst>
            </a:pP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Driver	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Driver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Driver Name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  <a:tabLst>
                <a:tab pos="2149475" algn="l"/>
              </a:tabLst>
            </a:pPr>
            <a:r>
              <a:rPr lang="en-AU" sz="2800" dirty="0" smtClean="0">
                <a:solidFill>
                  <a:srgbClr val="2D2D8A"/>
                </a:solidFill>
                <a:latin typeface="Arial"/>
                <a:cs typeface="Times New Roman" pitchFamily="18" charset="0"/>
              </a:rPr>
              <a:t>Race Entry	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(</a:t>
            </a:r>
            <a:r>
              <a:rPr lang="en-AU" sz="2800" i="1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Driver #</a:t>
            </a:r>
            <a:r>
              <a:rPr lang="en-AU" sz="2800" b="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i="1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Race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b="0" i="1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#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  <a:tabLst>
                <a:tab pos="2149475" algn="l"/>
              </a:tabLst>
            </a:pPr>
            <a:r>
              <a:rPr lang="en-AU" sz="2800" dirty="0" smtClean="0">
                <a:solidFill>
                  <a:srgbClr val="2D2D8A"/>
                </a:solidFill>
                <a:latin typeface="Arial"/>
                <a:cs typeface="Times New Roman" pitchFamily="18" charset="0"/>
              </a:rPr>
              <a:t>Car	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b="0" i="1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Class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</a:t>
            </a:r>
            <a:r>
              <a:rPr lang="en-AU" sz="2800" b="0" i="1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Owner Phone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 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 lvl="0">
              <a:spcBef>
                <a:spcPct val="50000"/>
              </a:spcBef>
              <a:tabLst>
                <a:tab pos="2149475" algn="l"/>
              </a:tabLst>
            </a:pPr>
            <a:r>
              <a:rPr lang="en-AU" sz="2800" dirty="0" smtClean="0">
                <a:solidFill>
                  <a:srgbClr val="2D2D8A"/>
                </a:solidFill>
                <a:latin typeface="Arial"/>
                <a:cs typeface="Times New Roman" pitchFamily="18" charset="0"/>
              </a:rPr>
              <a:t>Class	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Car Class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Class Limit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sz="2800" b="0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  <a:p>
            <a:pPr lvl="0">
              <a:spcBef>
                <a:spcPct val="50000"/>
              </a:spcBef>
              <a:tabLst>
                <a:tab pos="2149475" algn="l"/>
              </a:tabLst>
            </a:pPr>
            <a:r>
              <a:rPr lang="en-AU" sz="2800" dirty="0" smtClean="0">
                <a:solidFill>
                  <a:srgbClr val="2D2D8A"/>
                </a:solidFill>
                <a:latin typeface="Arial"/>
                <a:cs typeface="Times New Roman" pitchFamily="18" charset="0"/>
              </a:rPr>
              <a:t>Owner	</a:t>
            </a:r>
            <a:r>
              <a:rPr lang="en-AU" sz="2800" dirty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(</a:t>
            </a:r>
            <a:r>
              <a:rPr lang="en-AU" sz="2800" u="sng" dirty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Owner Phone</a:t>
            </a:r>
            <a:r>
              <a:rPr lang="en-AU" sz="2800" b="0" dirty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Owner Name</a:t>
            </a:r>
            <a:r>
              <a:rPr lang="en-AU" sz="2800" dirty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</a:p>
          <a:p>
            <a:pPr lvl="0">
              <a:spcBef>
                <a:spcPct val="50000"/>
              </a:spcBef>
              <a:tabLst>
                <a:tab pos="2149475" algn="l"/>
              </a:tabLst>
            </a:pPr>
            <a:r>
              <a:rPr lang="en-AU" sz="2800" dirty="0" smtClean="0">
                <a:solidFill>
                  <a:srgbClr val="2D2D8A"/>
                </a:solidFill>
                <a:latin typeface="Arial"/>
                <a:cs typeface="Times New Roman" pitchFamily="18" charset="0"/>
              </a:rPr>
              <a:t>Race	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(</a:t>
            </a:r>
            <a:r>
              <a:rPr lang="en-AU" sz="2800" u="sng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Race #</a:t>
            </a:r>
            <a:r>
              <a:rPr lang="en-AU" sz="2800" b="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, Race Date</a:t>
            </a:r>
            <a:r>
              <a:rPr lang="en-AU" sz="2800" dirty="0" smtClean="0">
                <a:solidFill>
                  <a:schemeClr val="accent6"/>
                </a:solidFill>
                <a:latin typeface="+mn-lt"/>
                <a:cs typeface="Times New Roman" pitchFamily="18" charset="0"/>
              </a:rPr>
              <a:t>)</a:t>
            </a:r>
            <a:endParaRPr lang="en-AU" dirty="0" smtClean="0">
              <a:solidFill>
                <a:schemeClr val="accent6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980847"/>
            <a:ext cx="21336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2D2D8A"/>
                </a:solidFill>
                <a:latin typeface="Arial"/>
                <a:cs typeface="Times New Roman" pitchFamily="18" charset="0"/>
              </a:rPr>
              <a:t>?????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66800" y="2590800"/>
            <a:ext cx="21336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2D2D8A"/>
                </a:solidFill>
                <a:latin typeface="Arial"/>
                <a:cs typeface="Times New Roman" pitchFamily="18" charset="0"/>
              </a:rPr>
              <a:t>?????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066800" y="3200400"/>
            <a:ext cx="21336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2D2D8A"/>
                </a:solidFill>
                <a:latin typeface="Arial"/>
                <a:cs typeface="Times New Roman" pitchFamily="18" charset="0"/>
              </a:rPr>
              <a:t>?????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066800" y="3886200"/>
            <a:ext cx="21336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2D2D8A"/>
                </a:solidFill>
                <a:latin typeface="Arial"/>
                <a:cs typeface="Times New Roman" pitchFamily="18" charset="0"/>
              </a:rPr>
              <a:t>?????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12954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2D2D8A"/>
                </a:solidFill>
                <a:latin typeface="Arial"/>
                <a:cs typeface="Times New Roman" pitchFamily="18" charset="0"/>
              </a:rPr>
              <a:t>?????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066800" y="5180197"/>
            <a:ext cx="12954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2D2D8A"/>
                </a:solidFill>
                <a:latin typeface="Arial"/>
                <a:cs typeface="Times New Roman" pitchFamily="18" charset="0"/>
              </a:rPr>
              <a:t>?????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5344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 smtClean="0">
                <a:cs typeface="Times New Roman" pitchFamily="18" charset="0"/>
              </a:rPr>
              <a:t>Normalisation</a:t>
            </a:r>
            <a:r>
              <a:rPr lang="en-AU" sz="2400" dirty="0" smtClean="0">
                <a:cs typeface="Times New Roman" pitchFamily="18" charset="0"/>
              </a:rPr>
              <a:t> steps: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A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Gather the unnormalised data set (covered in Week 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AU" dirty="0" smtClean="0"/>
              <a:t>Remove the </a:t>
            </a:r>
            <a:r>
              <a:rPr lang="en-AU" i="1" dirty="0" smtClean="0"/>
              <a:t>repeating groups and identify keys </a:t>
            </a:r>
            <a:r>
              <a:rPr lang="en-AU" dirty="0" smtClean="0"/>
              <a:t>(</a:t>
            </a:r>
            <a:r>
              <a:rPr lang="en-AU" b="1" dirty="0" smtClean="0"/>
              <a:t>1NF</a:t>
            </a:r>
            <a:r>
              <a:rPr lang="en-AU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AU" dirty="0" smtClean="0"/>
              <a:t>Remove all </a:t>
            </a:r>
            <a:r>
              <a:rPr lang="en-AU" i="1" dirty="0" smtClean="0"/>
              <a:t>partial dependencies </a:t>
            </a:r>
            <a:r>
              <a:rPr lang="en-AU" dirty="0" smtClean="0"/>
              <a:t>(</a:t>
            </a:r>
            <a:r>
              <a:rPr lang="en-AU" b="1" dirty="0" smtClean="0"/>
              <a:t>2NF</a:t>
            </a:r>
            <a:r>
              <a:rPr lang="en-AU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AU" dirty="0" smtClean="0"/>
              <a:t>Remove all </a:t>
            </a:r>
            <a:r>
              <a:rPr lang="en-AU" i="1" dirty="0" smtClean="0"/>
              <a:t>transitive dependencies </a:t>
            </a:r>
            <a:r>
              <a:rPr lang="en-AU" dirty="0" smtClean="0"/>
              <a:t>(</a:t>
            </a:r>
            <a:r>
              <a:rPr lang="en-AU" b="1" dirty="0" smtClean="0"/>
              <a:t>3NF</a:t>
            </a:r>
            <a:r>
              <a:rPr lang="en-AU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AU" dirty="0" smtClean="0"/>
              <a:t>Name the resultant relations</a:t>
            </a:r>
            <a:endParaRPr lang="en-AU" dirty="0" smtClean="0"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39624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Tx/>
              <a:buChar char="•"/>
              <a:tabLst/>
              <a:defRPr/>
            </a:pPr>
            <a:r>
              <a:rPr kumimoji="0" lang="en-AU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Times New Roman" pitchFamily="18" charset="0"/>
              </a:rPr>
              <a:t>Remember, all of the steps must be completed</a:t>
            </a:r>
            <a:r>
              <a:rPr kumimoji="0" lang="en-AU" sz="28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Times New Roman" pitchFamily="18" charset="0"/>
              </a:rPr>
              <a:t> correctly and in order for the result </a:t>
            </a:r>
            <a:r>
              <a:rPr lang="en-AU" sz="2800" b="0" i="1" kern="0" dirty="0" smtClean="0">
                <a:latin typeface="+mn-lt"/>
                <a:ea typeface="ＭＳ Ｐゴシック" pitchFamily="-65" charset="-128"/>
                <a:cs typeface="Times New Roman" pitchFamily="18" charset="0"/>
              </a:rPr>
              <a:t>to be correct</a:t>
            </a:r>
            <a:endParaRPr kumimoji="0" lang="en-AU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This Makes NO Sense!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Tx/>
              <a:buChar char="•"/>
              <a:tabLst/>
              <a:defRPr/>
            </a:pPr>
            <a:r>
              <a:rPr kumimoji="0" lang="en-AU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Times New Roman" pitchFamily="18" charset="0"/>
              </a:rPr>
              <a:t>Are you simply Not</a:t>
            </a:r>
            <a:r>
              <a:rPr kumimoji="0" lang="en-AU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Times New Roman" pitchFamily="18" charset="0"/>
              </a:rPr>
              <a:t> Getting It or not seeing the point of / need for normalisation?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FontTx/>
              <a:buChar char="•"/>
              <a:defRPr/>
            </a:pPr>
            <a:endParaRPr lang="en-AU" b="0" kern="0" dirty="0" smtClean="0">
              <a:latin typeface="+mn-lt"/>
              <a:ea typeface="ＭＳ Ｐゴシック" pitchFamily="-65" charset="-128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Tx/>
              <a:buChar char="•"/>
              <a:tabLst/>
              <a:defRPr/>
            </a:pPr>
            <a:r>
              <a:rPr lang="en-AU" b="0" kern="0" baseline="0" dirty="0" smtClean="0">
                <a:latin typeface="+mn-lt"/>
                <a:ea typeface="ＭＳ Ｐゴシック" pitchFamily="-65" charset="-128"/>
                <a:cs typeface="Times New Roman" pitchFamily="18" charset="0"/>
              </a:rPr>
              <a:t>It</a:t>
            </a:r>
            <a:r>
              <a:rPr lang="en-AU" b="0" kern="0" dirty="0" smtClean="0">
                <a:latin typeface="+mn-lt"/>
                <a:ea typeface="ＭＳ Ｐゴシック" pitchFamily="-65" charset="-128"/>
                <a:cs typeface="Times New Roman" pitchFamily="18" charset="0"/>
              </a:rPr>
              <a:t> may help to consider the following: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FontTx/>
              <a:buChar char="•"/>
            </a:pPr>
            <a:endParaRPr lang="en-AU" sz="2000" b="0" kern="0" baseline="0" dirty="0" smtClean="0">
              <a:latin typeface="+mn-lt"/>
              <a:ea typeface="ＭＳ Ｐゴシック" pitchFamily="-65" charset="-128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808080"/>
              </a:buClr>
              <a:buFontTx/>
              <a:buChar char="–"/>
            </a:pPr>
            <a:r>
              <a:rPr lang="en-AU" sz="2000" b="0" kern="0" dirty="0" smtClean="0">
                <a:ea typeface="ＭＳ Ｐゴシック" pitchFamily="-65" charset="-128"/>
                <a:cs typeface="Times New Roman" pitchFamily="18" charset="0"/>
              </a:rPr>
              <a:t>Normalisation is not a process that always “needs to be worked through” to design a database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808080"/>
              </a:buClr>
              <a:buFontTx/>
              <a:buChar char="–"/>
            </a:pPr>
            <a:endParaRPr lang="en-AU" sz="2000" b="0" kern="0" dirty="0" smtClean="0">
              <a:ea typeface="ＭＳ Ｐゴシック" pitchFamily="-65" charset="-128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808080"/>
              </a:buClr>
              <a:buFontTx/>
              <a:buChar char="–"/>
            </a:pPr>
            <a:r>
              <a:rPr lang="en-AU" sz="2000" b="0" kern="0" dirty="0" smtClean="0">
                <a:ea typeface="ＭＳ Ｐゴシック" pitchFamily="-65" charset="-128"/>
                <a:cs typeface="Times New Roman" pitchFamily="18" charset="0"/>
              </a:rPr>
              <a:t>It is a method of converting flat file / unnormalised data – </a:t>
            </a:r>
            <a:r>
              <a:rPr lang="en-AU" sz="2000" b="0" i="1" kern="0" dirty="0" smtClean="0">
                <a:ea typeface="ＭＳ Ｐゴシック" pitchFamily="-65" charset="-128"/>
                <a:cs typeface="Times New Roman" pitchFamily="18" charset="0"/>
              </a:rPr>
              <a:t>which is prone to errors redundancy and anomalies </a:t>
            </a:r>
            <a:r>
              <a:rPr lang="en-AU" sz="2000" b="0" kern="0" dirty="0" smtClean="0">
                <a:ea typeface="ＭＳ Ｐゴシック" pitchFamily="-65" charset="-128"/>
                <a:cs typeface="Times New Roman" pitchFamily="18" charset="0"/>
              </a:rPr>
              <a:t>– into a normalised set of relations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808080"/>
              </a:buClr>
              <a:buFontTx/>
              <a:buChar char="–"/>
            </a:pPr>
            <a:endParaRPr lang="en-AU" sz="2000" b="0" kern="0" dirty="0" smtClean="0">
              <a:solidFill>
                <a:srgbClr val="000000"/>
              </a:solidFill>
              <a:latin typeface="Arial"/>
              <a:ea typeface="ＭＳ Ｐゴシック" pitchFamily="-65" charset="-128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808080"/>
              </a:buClr>
              <a:buFontTx/>
              <a:buChar char="–"/>
            </a:pPr>
            <a:r>
              <a:rPr lang="en-AU" sz="2000" b="0" kern="0" dirty="0" smtClean="0">
                <a:solidFill>
                  <a:srgbClr val="000000"/>
                </a:solidFill>
                <a:latin typeface="Arial"/>
                <a:ea typeface="ＭＳ Ｐゴシック" pitchFamily="-65" charset="-128"/>
                <a:cs typeface="Times New Roman" pitchFamily="18" charset="0"/>
              </a:rPr>
              <a:t>Once you understand the purpose and end results of normalisation, you can design and implement a database in 3NF without going through the normalisation process step-by-step</a:t>
            </a:r>
            <a:endParaRPr lang="en-AU" sz="2000" b="0" kern="0" dirty="0" smtClean="0">
              <a:latin typeface="+mn-lt"/>
              <a:ea typeface="ＭＳ Ｐゴシック" pitchFamily="-65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5400" dirty="0" smtClean="0">
                <a:ea typeface="ＭＳ Ｐゴシック" pitchFamily="-65" charset="-128"/>
              </a:rPr>
              <a:t>The End </a:t>
            </a:r>
            <a:r>
              <a:rPr lang="en-AU" sz="5400" dirty="0" smtClean="0">
                <a:ea typeface="ＭＳ Ｐゴシック" pitchFamily="-65" charset="-128"/>
                <a:sym typeface="Wingdings" pitchFamily="2" charset="2"/>
              </a:rPr>
              <a:t></a:t>
            </a:r>
            <a:endParaRPr lang="en-AU" sz="5400" dirty="0" smtClean="0">
              <a:ea typeface="ＭＳ Ｐゴシック" pitchFamily="-65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See you in workshop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Narrow" pitchFamily="34" charset="0"/>
              </a:rPr>
              <a:t>Unnormalised Example 2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9" y="990600"/>
          <a:ext cx="8382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1676400"/>
                <a:gridCol w="1447800"/>
                <a:gridCol w="1752600"/>
                <a:gridCol w="2590800"/>
              </a:tblGrid>
              <a:tr h="44500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Staff#</a:t>
                      </a:r>
                      <a:endParaRPr lang="en-US" sz="14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StaffName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DoB</a:t>
                      </a:r>
                      <a:endParaRPr 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err="1" smtClean="0"/>
                        <a:t>DepartmentID</a:t>
                      </a:r>
                      <a:endParaRPr lang="en-US" sz="1400" b="1" u="sng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DepartmentName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1205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Joe </a:t>
                      </a:r>
                      <a:r>
                        <a:rPr lang="en-US" sz="1400" b="1" dirty="0" err="1" smtClean="0"/>
                        <a:t>Bloggs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22/01/1978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Accounting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1168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Mary Smith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30/08/1985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Human Resources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1354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Sam Woods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12/10/1990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2145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Kate </a:t>
                      </a:r>
                      <a:r>
                        <a:rPr lang="en-US" sz="1400" b="1" dirty="0" err="1" smtClean="0"/>
                        <a:t>Murry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21/02/1987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Accounting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1927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Barry Jones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26/04/1974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ADMN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Administration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1745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Tom Green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27/11/1978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1683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Wendy Lucas</a:t>
                      </a:r>
                      <a:endParaRPr 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05/07/1971</a:t>
                      </a:r>
                      <a:endParaRPr 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HREC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Human Resources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4272070"/>
            <a:ext cx="8610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The correct way is to identify staff details as a repeating group within the department details...</a:t>
            </a:r>
          </a:p>
        </p:txBody>
      </p:sp>
      <p:sp>
        <p:nvSpPr>
          <p:cNvPr id="7" name="Rectangle 6"/>
          <p:cNvSpPr/>
          <p:nvPr/>
        </p:nvSpPr>
        <p:spPr bwMode="auto">
          <a:xfrm flipV="1">
            <a:off x="381000" y="990600"/>
            <a:ext cx="4038600" cy="301752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5162490"/>
            <a:ext cx="830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000" dirty="0"/>
              <a:t>R1   = 	</a:t>
            </a:r>
            <a:r>
              <a:rPr lang="en-AU" sz="2000" dirty="0" smtClean="0"/>
              <a:t>(</a:t>
            </a:r>
            <a:r>
              <a:rPr lang="en-AU" sz="2000" b="0" dirty="0" err="1" smtClean="0"/>
              <a:t>DepartmentID</a:t>
            </a:r>
            <a:r>
              <a:rPr lang="en-AU" sz="2000" b="0" dirty="0" smtClean="0"/>
              <a:t>, </a:t>
            </a:r>
            <a:r>
              <a:rPr lang="en-AU" sz="2000" b="0" dirty="0" err="1" smtClean="0"/>
              <a:t>DepartmentName</a:t>
            </a:r>
            <a:r>
              <a:rPr lang="en-AU" sz="2000" b="0" dirty="0" smtClean="0"/>
              <a:t>, </a:t>
            </a:r>
            <a:r>
              <a:rPr lang="en-AU" sz="2000" dirty="0" smtClean="0"/>
              <a:t>{</a:t>
            </a:r>
            <a:r>
              <a:rPr lang="en-AU" sz="2000" b="0" dirty="0" smtClean="0">
                <a:solidFill>
                  <a:schemeClr val="accent6"/>
                </a:solidFill>
              </a:rPr>
              <a:t>Staff#, </a:t>
            </a:r>
            <a:r>
              <a:rPr lang="en-AU" sz="2000" b="0" dirty="0" err="1" smtClean="0">
                <a:solidFill>
                  <a:schemeClr val="accent6"/>
                </a:solidFill>
              </a:rPr>
              <a:t>StaffName</a:t>
            </a:r>
            <a:r>
              <a:rPr lang="en-AU" sz="2000" b="0" dirty="0" smtClean="0">
                <a:solidFill>
                  <a:schemeClr val="accent6"/>
                </a:solidFill>
              </a:rPr>
              <a:t>, </a:t>
            </a:r>
            <a:r>
              <a:rPr lang="en-AU" sz="2000" b="0" dirty="0" err="1" smtClean="0">
                <a:solidFill>
                  <a:schemeClr val="accent6"/>
                </a:solidFill>
              </a:rPr>
              <a:t>DoB</a:t>
            </a:r>
            <a:r>
              <a:rPr lang="en-AU" sz="2000" dirty="0" smtClean="0"/>
              <a:t>})</a:t>
            </a:r>
            <a:endParaRPr lang="en-A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</a:rPr>
              <a:t>Unnormalised Example 3</a:t>
            </a:r>
            <a:endParaRPr lang="en-US" dirty="0" smtClean="0">
              <a:latin typeface="Arial Narrow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292225"/>
          <a:ext cx="7391400" cy="2270760"/>
        </p:xfrm>
        <a:graphic>
          <a:graphicData uri="http://schemas.openxmlformats.org/drawingml/2006/table">
            <a:tbl>
              <a:tblPr/>
              <a:tblGrid>
                <a:gridCol w="1143000"/>
                <a:gridCol w="1281113"/>
                <a:gridCol w="800100"/>
                <a:gridCol w="906462"/>
                <a:gridCol w="1443038"/>
                <a:gridCol w="1681162"/>
                <a:gridCol w="13652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Invoice # 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Order Date: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254186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29/6/09</a:t>
                      </a: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#: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Name: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Phone #: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Address: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78901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Fred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Bloggs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9370 6111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3 Uphill Rise, Ferndale, WA 6303</a:t>
                      </a: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Item #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Qty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Unit Price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Subtotal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9898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Bearing, Ball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$2.50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$62.50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9999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Bearing, Roller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$5.00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$50.00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8888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Seal, shaft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$3.00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$30.00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777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Glasses, Safety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$10.00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$100.00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1555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Punch, 5mm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$4.00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$4.00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0" y="911225"/>
            <a:ext cx="7543800" cy="533400"/>
          </a:xfrm>
          <a:prstGeom prst="rect">
            <a:avLst/>
          </a:prstGeom>
        </p:spPr>
        <p:txBody>
          <a:bodyPr/>
          <a:lstStyle/>
          <a:p>
            <a:pPr marL="609600" indent="-609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AU" sz="1600" kern="0" dirty="0">
                <a:latin typeface="+mn-lt"/>
                <a:cs typeface="Times New Roman" pitchFamily="18" charset="0"/>
              </a:rPr>
              <a:t> </a:t>
            </a:r>
            <a:r>
              <a:rPr lang="en-AU" sz="2200" b="0" u="sng" kern="0" dirty="0">
                <a:cs typeface="Times New Roman" pitchFamily="18" charset="0"/>
              </a:rPr>
              <a:t>Sales Invoice</a:t>
            </a:r>
            <a:endParaRPr lang="en-AU" sz="2200" u="sng" kern="0" dirty="0">
              <a:latin typeface="+mn-lt"/>
              <a:cs typeface="Times New Roman" pitchFamily="18" charset="0"/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AU" sz="2800" kern="0" dirty="0">
              <a:latin typeface="+mn-lt"/>
              <a:cs typeface="Times New Roman" pitchFamily="18" charset="0"/>
            </a:endParaRPr>
          </a:p>
        </p:txBody>
      </p:sp>
      <p:sp>
        <p:nvSpPr>
          <p:cNvPr id="41022" name="Rectangle 9"/>
          <p:cNvSpPr>
            <a:spLocks noChangeArrowheads="1"/>
          </p:cNvSpPr>
          <p:nvPr/>
        </p:nvSpPr>
        <p:spPr bwMode="auto">
          <a:xfrm>
            <a:off x="762000" y="835025"/>
            <a:ext cx="7543800" cy="3048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3578225"/>
            <a:ext cx="1524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j-lt"/>
              </a:rPr>
              <a:t>Total: $246.50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000" dirty="0"/>
              <a:t>R1   = 	(</a:t>
            </a:r>
            <a:r>
              <a:rPr lang="en-AU" sz="2000" b="0" dirty="0"/>
              <a:t>Invoice #, </a:t>
            </a:r>
            <a:r>
              <a:rPr lang="en-AU" sz="2000" b="0" dirty="0" smtClean="0"/>
              <a:t>Order </a:t>
            </a:r>
            <a:r>
              <a:rPr lang="en-AU" sz="2000" b="0" dirty="0"/>
              <a:t>Date, </a:t>
            </a:r>
            <a:r>
              <a:rPr lang="en-AU" sz="2000" dirty="0" smtClean="0"/>
              <a:t>{</a:t>
            </a:r>
            <a:r>
              <a:rPr lang="en-AU" sz="2000" b="0" dirty="0" smtClean="0">
                <a:solidFill>
                  <a:schemeClr val="accent2"/>
                </a:solidFill>
              </a:rPr>
              <a:t>Customer </a:t>
            </a:r>
            <a:r>
              <a:rPr lang="en-AU" sz="2000" b="0" dirty="0">
                <a:solidFill>
                  <a:schemeClr val="accent2"/>
                </a:solidFill>
              </a:rPr>
              <a:t>#, Name, Phone, Address, </a:t>
            </a:r>
            <a:r>
              <a:rPr lang="en-AU" sz="2000" b="0" dirty="0"/>
              <a:t>	</a:t>
            </a:r>
            <a:r>
              <a:rPr lang="en-AU" sz="2000" dirty="0"/>
              <a:t>{</a:t>
            </a:r>
            <a:r>
              <a:rPr lang="en-AU" sz="2000" b="0" dirty="0">
                <a:solidFill>
                  <a:schemeClr val="accent6"/>
                </a:solidFill>
              </a:rPr>
              <a:t>Item #, Description, Qty, Unit Price</a:t>
            </a:r>
            <a:r>
              <a:rPr lang="en-AU" sz="2000" dirty="0" smtClean="0"/>
              <a:t>}})</a:t>
            </a:r>
            <a:endParaRPr lang="en-AU" sz="1800" dirty="0"/>
          </a:p>
        </p:txBody>
      </p:sp>
      <p:sp>
        <p:nvSpPr>
          <p:cNvPr id="10" name="Rectangle 9"/>
          <p:cNvSpPr/>
          <p:nvPr/>
        </p:nvSpPr>
        <p:spPr bwMode="auto">
          <a:xfrm flipV="1">
            <a:off x="3429000" y="1295400"/>
            <a:ext cx="4191000" cy="9144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038600"/>
            <a:ext cx="861060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Remember to eliminate the </a:t>
            </a:r>
            <a:r>
              <a:rPr lang="en-AU" b="0" i="1" kern="0" dirty="0" smtClean="0">
                <a:latin typeface="+mn-lt"/>
                <a:ea typeface="MS PGothic" pitchFamily="34" charset="-128"/>
              </a:rPr>
              <a:t>derived attributes</a:t>
            </a:r>
            <a:r>
              <a:rPr lang="en-AU" b="0" kern="0" dirty="0" smtClean="0">
                <a:latin typeface="+mn-lt"/>
                <a:ea typeface="MS PGothic" pitchFamily="34" charset="-128"/>
              </a:rPr>
              <a:t>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In each invoice, there are multiple items...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Customer details are all related attributes, but they are </a:t>
            </a:r>
            <a:r>
              <a:rPr lang="en-AU" b="0" i="1" kern="0" dirty="0" smtClean="0">
                <a:latin typeface="+mn-lt"/>
                <a:ea typeface="MS PGothic" pitchFamily="34" charset="-128"/>
              </a:rPr>
              <a:t>not repeating</a:t>
            </a:r>
            <a:r>
              <a:rPr lang="en-AU" b="0" kern="0" dirty="0" smtClean="0">
                <a:latin typeface="+mn-lt"/>
                <a:ea typeface="MS PGothic" pitchFamily="34" charset="-128"/>
              </a:rPr>
              <a:t> within an invoice, so the following is </a:t>
            </a:r>
            <a:r>
              <a:rPr lang="en-AU" kern="0" dirty="0" smtClean="0">
                <a:latin typeface="+mn-lt"/>
                <a:ea typeface="MS PGothic" pitchFamily="34" charset="-128"/>
              </a:rPr>
              <a:t>not correct</a:t>
            </a:r>
            <a:r>
              <a:rPr lang="en-AU" b="0" kern="0" dirty="0" smtClean="0">
                <a:latin typeface="+mn-lt"/>
                <a:ea typeface="MS PGothic" pitchFamily="34" charset="-128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defRPr/>
            </a:pPr>
            <a:endParaRPr lang="en-AU" b="0" kern="0" dirty="0" smtClean="0">
              <a:latin typeface="+mn-lt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914400" y="2206625"/>
            <a:ext cx="5562600" cy="13716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3962400"/>
            <a:ext cx="8610600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However!  It is reasonable to assume that one customer may have many invoices, so it is perfectly valid to do this: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endParaRPr lang="en-AU" b="0" kern="0" dirty="0" smtClean="0">
              <a:latin typeface="+mn-lt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endParaRPr lang="en-AU" b="0" kern="0" dirty="0" smtClean="0">
              <a:latin typeface="+mn-lt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endParaRPr lang="en-AU" b="0" kern="0" dirty="0" smtClean="0">
              <a:latin typeface="+mn-lt"/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One customer, many invoices.  One invoice, many items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D2D8A"/>
              </a:buClr>
              <a:buFontTx/>
              <a:buChar char="•"/>
              <a:defRPr/>
            </a:pPr>
            <a:r>
              <a:rPr lang="en-AU" b="0" kern="0" dirty="0" smtClean="0">
                <a:latin typeface="+mn-lt"/>
                <a:ea typeface="MS PGothic" pitchFamily="34" charset="-128"/>
              </a:rPr>
              <a:t>The solution in the previous lecture is also valid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</a:rPr>
              <a:t>Unnormalised Example 3</a:t>
            </a:r>
            <a:endParaRPr lang="en-US" dirty="0" smtClean="0">
              <a:latin typeface="Arial Narrow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292225"/>
          <a:ext cx="7391400" cy="2270760"/>
        </p:xfrm>
        <a:graphic>
          <a:graphicData uri="http://schemas.openxmlformats.org/drawingml/2006/table">
            <a:tbl>
              <a:tblPr/>
              <a:tblGrid>
                <a:gridCol w="1143000"/>
                <a:gridCol w="1281113"/>
                <a:gridCol w="800100"/>
                <a:gridCol w="906462"/>
                <a:gridCol w="1443038"/>
                <a:gridCol w="1681162"/>
                <a:gridCol w="13652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Invoice # 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Order Date: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254186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29/6/09</a:t>
                      </a: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#: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Name: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Phone #:</a:t>
                      </a:r>
                    </a:p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Customer Address: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78901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Fred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Bloggs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9370 6111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3 Uphill Rise, Ferndale, WA 6303</a:t>
                      </a:r>
                    </a:p>
                  </a:txBody>
                  <a:tcPr marL="28665" marR="2866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Item #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Qty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Unit Price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Subtotal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9898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Bearing, Ball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$2.50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$62.50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9999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Bearing, Roller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$5.00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$50.00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8888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Seal, shaft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$3.00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$30.00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777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Glasses, Safety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$10.00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$100.00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1555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Punch, 5mm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$4.00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$4.00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665" marR="2866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0" y="911225"/>
            <a:ext cx="7543800" cy="533400"/>
          </a:xfrm>
          <a:prstGeom prst="rect">
            <a:avLst/>
          </a:prstGeom>
        </p:spPr>
        <p:txBody>
          <a:bodyPr/>
          <a:lstStyle/>
          <a:p>
            <a:pPr marL="609600" indent="-609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AU" sz="1600" kern="0" dirty="0">
                <a:latin typeface="+mn-lt"/>
                <a:cs typeface="Times New Roman" pitchFamily="18" charset="0"/>
              </a:rPr>
              <a:t> </a:t>
            </a:r>
            <a:r>
              <a:rPr lang="en-AU" sz="2200" b="0" u="sng" kern="0" dirty="0">
                <a:cs typeface="Times New Roman" pitchFamily="18" charset="0"/>
              </a:rPr>
              <a:t>Sales Invoice</a:t>
            </a:r>
            <a:endParaRPr lang="en-AU" sz="2200" u="sng" kern="0" dirty="0">
              <a:latin typeface="+mn-lt"/>
              <a:cs typeface="Times New Roman" pitchFamily="18" charset="0"/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AU" sz="2800" kern="0" dirty="0">
              <a:latin typeface="+mn-lt"/>
              <a:cs typeface="Times New Roman" pitchFamily="18" charset="0"/>
            </a:endParaRPr>
          </a:p>
        </p:txBody>
      </p:sp>
      <p:sp>
        <p:nvSpPr>
          <p:cNvPr id="41022" name="Rectangle 9"/>
          <p:cNvSpPr>
            <a:spLocks noChangeArrowheads="1"/>
          </p:cNvSpPr>
          <p:nvPr/>
        </p:nvSpPr>
        <p:spPr bwMode="auto">
          <a:xfrm>
            <a:off x="762000" y="835025"/>
            <a:ext cx="7543800" cy="3048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3578225"/>
            <a:ext cx="1524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400" dirty="0">
                <a:latin typeface="+mj-lt"/>
              </a:rPr>
              <a:t>Total: $246.50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AU" sz="2000" dirty="0"/>
              <a:t>R1   = 	</a:t>
            </a:r>
            <a:r>
              <a:rPr lang="en-AU" sz="2000" dirty="0" smtClean="0"/>
              <a:t>(</a:t>
            </a:r>
            <a:r>
              <a:rPr lang="en-AU" sz="2000" b="0" dirty="0" smtClean="0"/>
              <a:t>Customer #, Name, Phone, Address, </a:t>
            </a:r>
            <a:r>
              <a:rPr lang="en-AU" sz="2000" dirty="0" smtClean="0"/>
              <a:t>{</a:t>
            </a:r>
            <a:r>
              <a:rPr lang="en-AU" sz="2000" b="0" dirty="0" smtClean="0">
                <a:solidFill>
                  <a:schemeClr val="accent2"/>
                </a:solidFill>
              </a:rPr>
              <a:t>Invoice #, Order Date, </a:t>
            </a:r>
            <a:r>
              <a:rPr lang="en-AU" sz="2000" b="0" dirty="0"/>
              <a:t>	</a:t>
            </a:r>
            <a:r>
              <a:rPr lang="en-AU" sz="2000" dirty="0"/>
              <a:t>{</a:t>
            </a:r>
            <a:r>
              <a:rPr lang="en-AU" sz="2000" b="0" dirty="0">
                <a:solidFill>
                  <a:schemeClr val="accent6"/>
                </a:solidFill>
              </a:rPr>
              <a:t>Item #, Description, Qty, Unit Price</a:t>
            </a:r>
            <a:r>
              <a:rPr lang="en-AU" sz="2000" dirty="0" smtClean="0"/>
              <a:t>}})</a:t>
            </a:r>
            <a:endParaRPr lang="en-A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02 - Objectives</a:t>
            </a:r>
            <a:endParaRPr lang="en-AU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 smtClean="0"/>
              <a:t>After completing this module, you should be able to:</a:t>
            </a:r>
          </a:p>
          <a:p>
            <a:pPr eaLnBrk="1" hangingPunct="1">
              <a:lnSpc>
                <a:spcPct val="90000"/>
              </a:lnSpc>
            </a:pPr>
            <a:endParaRPr lang="en-AU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Understand primary and foreign keys, and how they are used to maintain relationships between data sets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Understand the concepts of partial and transitive dependencies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Understand and apply the process of normalisation from an unnormalised data set to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Normalisation Process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cs typeface="Times New Roman" pitchFamily="18" charset="0"/>
              </a:rPr>
              <a:t>The normalisation process follows a series of steps: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 smtClean="0">
                <a:solidFill>
                  <a:schemeClr val="bg2"/>
                </a:solidFill>
                <a:cs typeface="Times New Roman" pitchFamily="18" charset="0"/>
              </a:rPr>
              <a:t>Gather the unnormalised data set (0NF)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AU" sz="2000" i="1" dirty="0" smtClean="0">
                <a:solidFill>
                  <a:schemeClr val="bg2"/>
                </a:solidFill>
                <a:cs typeface="Times New Roman" pitchFamily="18" charset="0"/>
              </a:rPr>
              <a:t>(Covered last week)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 smtClean="0">
                <a:cs typeface="Times New Roman" pitchFamily="18" charset="0"/>
              </a:rPr>
              <a:t>Convert to first normal form (1NF)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 smtClean="0">
                <a:cs typeface="Times New Roman" pitchFamily="18" charset="0"/>
              </a:rPr>
              <a:t>Convert to second normal form (2NF)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 smtClean="0">
                <a:cs typeface="Times New Roman" pitchFamily="18" charset="0"/>
              </a:rPr>
              <a:t>Convert to third normal form (3NF)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AU" sz="20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AU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AU" sz="2400" b="1" i="1" dirty="0" smtClean="0"/>
              <a:t>Note: </a:t>
            </a:r>
            <a:r>
              <a:rPr lang="en-AU" sz="2400" i="1" dirty="0" smtClean="0"/>
              <a:t>We could do higher normal forms, e.g., 4NF and 5NF, etc, but they are not commonly used or needed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AU" sz="11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u_ppt4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ecu_ppt4_blue</Template>
  <TotalTime>5444</TotalTime>
  <Words>3210</Words>
  <Application>Microsoft Office PowerPoint</Application>
  <PresentationFormat>On-screen Show (4:3)</PresentationFormat>
  <Paragraphs>808</Paragraphs>
  <Slides>43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ecu_ppt4_blue</vt:lpstr>
      <vt:lpstr>CSG1207/CSI5135 Systems and Database Design</vt:lpstr>
      <vt:lpstr>Review Discussion</vt:lpstr>
      <vt:lpstr>PowerPoint Presentation</vt:lpstr>
      <vt:lpstr>Unnormalised Example 2</vt:lpstr>
      <vt:lpstr>Unnormalised Example 2</vt:lpstr>
      <vt:lpstr>Unnormalised Example 3</vt:lpstr>
      <vt:lpstr>Unnormalised Example 3</vt:lpstr>
      <vt:lpstr>Lecture 02 - Objectives</vt:lpstr>
      <vt:lpstr>Normalisation Process</vt:lpstr>
      <vt:lpstr>Relational Symbolic Notation</vt:lpstr>
      <vt:lpstr>First Normal Form (1NF)</vt:lpstr>
      <vt:lpstr>Steps from 0NF to 1NF – Example</vt:lpstr>
      <vt:lpstr>Steps from 0NF to 1NF – Example</vt:lpstr>
      <vt:lpstr>Steps from 0NF to 1NF – Example</vt:lpstr>
      <vt:lpstr>Steps from 0NF to 1NF – Example</vt:lpstr>
      <vt:lpstr>Steps from 0NF to 1NF – Example</vt:lpstr>
      <vt:lpstr>Example Summary</vt:lpstr>
      <vt:lpstr>Second Normal Form (2NF)</vt:lpstr>
      <vt:lpstr>Steps from 1NF to 2NF – Example</vt:lpstr>
      <vt:lpstr>Steps from 1NF to 2NF – Example</vt:lpstr>
      <vt:lpstr>Steps from 1NF to 2NF – Example</vt:lpstr>
      <vt:lpstr>Example Summary</vt:lpstr>
      <vt:lpstr>Third Normal Form (3NF)</vt:lpstr>
      <vt:lpstr>Steps from 2NF to 3NF – Example</vt:lpstr>
      <vt:lpstr>Steps from 2NF to 3NF – Example</vt:lpstr>
      <vt:lpstr>Steps from 2NF to 3NF – Example</vt:lpstr>
      <vt:lpstr>Example Summary</vt:lpstr>
      <vt:lpstr>Revisiting the Example with Alternative 0NF</vt:lpstr>
      <vt:lpstr>Alternative 0NF to 1NF Example</vt:lpstr>
      <vt:lpstr>Alternative 1NF to 2NF Example</vt:lpstr>
      <vt:lpstr>Alternative 2NF to 3NF Example</vt:lpstr>
      <vt:lpstr>Name the Resultant Relations</vt:lpstr>
      <vt:lpstr>Name the Resultant Relations</vt:lpstr>
      <vt:lpstr>Steps from 2NF to 3NF – Example 5</vt:lpstr>
      <vt:lpstr>0NF to 1NF Example 2</vt:lpstr>
      <vt:lpstr>1NF to 2NF Example 2</vt:lpstr>
      <vt:lpstr>2NF to 3NF Example 2</vt:lpstr>
      <vt:lpstr>2NF to 3NF Example 2</vt:lpstr>
      <vt:lpstr>Final 3NF Relations for Example 2</vt:lpstr>
      <vt:lpstr>Final Named Relations for Example 2</vt:lpstr>
      <vt:lpstr>Summary</vt:lpstr>
      <vt:lpstr>This Makes NO Sense!</vt:lpstr>
      <vt:lpstr>The End 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CSG1207 – Lecture 2</dc:title>
  <dc:creator>C Bolan, J Xiao, G Baatard</dc:creator>
  <cp:lastModifiedBy>Greg Baatard</cp:lastModifiedBy>
  <cp:revision>434</cp:revision>
  <cp:lastPrinted>1601-01-01T00:00:00Z</cp:lastPrinted>
  <dcterms:created xsi:type="dcterms:W3CDTF">2001-07-22T09:21:41Z</dcterms:created>
  <dcterms:modified xsi:type="dcterms:W3CDTF">2014-11-28T02:38:12Z</dcterms:modified>
</cp:coreProperties>
</file>