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8" r:id="rId2"/>
    <p:sldId id="261" r:id="rId3"/>
    <p:sldId id="298" r:id="rId4"/>
    <p:sldId id="262" r:id="rId5"/>
    <p:sldId id="299" r:id="rId6"/>
    <p:sldId id="300" r:id="rId7"/>
    <p:sldId id="301" r:id="rId8"/>
    <p:sldId id="306" r:id="rId9"/>
    <p:sldId id="263" r:id="rId10"/>
    <p:sldId id="309" r:id="rId11"/>
    <p:sldId id="307" r:id="rId12"/>
    <p:sldId id="308" r:id="rId13"/>
    <p:sldId id="265" r:id="rId14"/>
    <p:sldId id="310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96" r:id="rId24"/>
    <p:sldId id="277" r:id="rId25"/>
    <p:sldId id="279" r:id="rId26"/>
    <p:sldId id="318" r:id="rId27"/>
    <p:sldId id="319" r:id="rId28"/>
    <p:sldId id="322" r:id="rId29"/>
    <p:sldId id="320" r:id="rId30"/>
    <p:sldId id="278" r:id="rId31"/>
    <p:sldId id="321" r:id="rId32"/>
    <p:sldId id="323" r:id="rId33"/>
    <p:sldId id="281" r:id="rId34"/>
    <p:sldId id="316" r:id="rId35"/>
    <p:sldId id="285" r:id="rId36"/>
    <p:sldId id="324" r:id="rId37"/>
    <p:sldId id="286" r:id="rId38"/>
    <p:sldId id="287" r:id="rId39"/>
    <p:sldId id="288" r:id="rId40"/>
    <p:sldId id="290" r:id="rId41"/>
    <p:sldId id="289" r:id="rId42"/>
    <p:sldId id="291" r:id="rId43"/>
    <p:sldId id="305" r:id="rId4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4660"/>
  </p:normalViewPr>
  <p:slideViewPr>
    <p:cSldViewPr>
      <p:cViewPr>
        <p:scale>
          <a:sx n="100" d="100"/>
          <a:sy n="100" d="100"/>
        </p:scale>
        <p:origin x="-55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ＭＳ Ｐゴシック" pitchFamily="-65" charset="-128"/>
              </a:defRPr>
            </a:lvl1pPr>
          </a:lstStyle>
          <a:p>
            <a:pPr>
              <a:defRPr/>
            </a:pPr>
            <a:fld id="{3E56F39E-B552-408B-A1F8-E3F23FFDE743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ＭＳ Ｐゴシック" pitchFamily="-65" charset="-128"/>
              </a:defRPr>
            </a:lvl1pPr>
          </a:lstStyle>
          <a:p>
            <a:pPr>
              <a:defRPr/>
            </a:pPr>
            <a:fld id="{F0542BF6-BEC3-453C-8C36-101734FD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3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24F1FB-BB8D-4705-B9AD-208A9591858A}" type="slidenum">
              <a:rPr lang="en-AU">
                <a:ea typeface="ＭＳ Ｐゴシック" pitchFamily="34" charset="-128"/>
              </a:rPr>
              <a:pPr/>
              <a:t>1</a:t>
            </a:fld>
            <a:endParaRPr lang="en-AU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  <a:ea typeface="ＭＳ Ｐゴシック" pitchFamily="-65" charset="-128"/>
              </a:rPr>
              <a:t>School of Computer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  <a:ea typeface="ＭＳ Ｐゴシック" pitchFamily="-65" charset="-128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nfotalkconsulting.com/image/integrity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2175" y="2478088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49275"/>
            <a:ext cx="7772400" cy="1470025"/>
          </a:xfrm>
        </p:spPr>
        <p:txBody>
          <a:bodyPr/>
          <a:lstStyle/>
          <a:p>
            <a:pPr eaLnBrk="1" hangingPunct="1"/>
            <a:r>
              <a:rPr lang="en-AU" b="1" smtClean="0">
                <a:latin typeface="Arial Narrow" pitchFamily="34" charset="0"/>
                <a:ea typeface="ＭＳ Ｐゴシック" pitchFamily="34" charset="-128"/>
              </a:rPr>
              <a:t>Data Integrity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781300"/>
            <a:ext cx="6400800" cy="1752600"/>
          </a:xfrm>
        </p:spPr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Computer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complex, mathematical algorithm (formula)</a:t>
            </a:r>
          </a:p>
          <a:p>
            <a:pPr lvl="1"/>
            <a:r>
              <a:rPr lang="en-US" dirty="0" smtClean="0"/>
              <a:t>MD4 ,MD5</a:t>
            </a:r>
          </a:p>
          <a:p>
            <a:pPr lvl="1"/>
            <a:r>
              <a:rPr lang="en-US" dirty="0" smtClean="0"/>
              <a:t>SHA1, SHA256, SHA512</a:t>
            </a:r>
          </a:p>
          <a:p>
            <a:pPr lvl="1"/>
            <a:r>
              <a:rPr lang="en-US" dirty="0" smtClean="0"/>
              <a:t>RIPEMD160</a:t>
            </a:r>
          </a:p>
          <a:p>
            <a:pPr lvl="1"/>
            <a:r>
              <a:rPr lang="en-US" dirty="0" smtClean="0"/>
              <a:t>PANAMA</a:t>
            </a:r>
          </a:p>
          <a:p>
            <a:pPr lvl="1"/>
            <a:r>
              <a:rPr lang="en-US" dirty="0" smtClean="0"/>
              <a:t>TIGER</a:t>
            </a:r>
          </a:p>
          <a:p>
            <a:pPr lvl="1"/>
            <a:r>
              <a:rPr lang="en-US" dirty="0" smtClean="0"/>
              <a:t>And many others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Message-Digest Algorithm 5 (MD5)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Developed by Ron </a:t>
            </a:r>
            <a:r>
              <a:rPr lang="en-US" dirty="0" err="1" smtClean="0">
                <a:ea typeface="ＭＳ Ｐゴシック" pitchFamily="34" charset="-128"/>
              </a:rPr>
              <a:t>Rivest</a:t>
            </a:r>
            <a:r>
              <a:rPr lang="en-US" dirty="0" smtClean="0">
                <a:ea typeface="ＭＳ Ｐゴシック" pitchFamily="34" charset="-128"/>
              </a:rPr>
              <a:t> in 1991</a:t>
            </a:r>
          </a:p>
          <a:p>
            <a:r>
              <a:rPr lang="en-US" dirty="0" smtClean="0">
                <a:ea typeface="ＭＳ Ｐゴシック" pitchFamily="34" charset="-128"/>
              </a:rPr>
              <a:t>Outputs 128 bit hash values</a:t>
            </a:r>
          </a:p>
          <a:p>
            <a:r>
              <a:rPr lang="en-US" dirty="0" smtClean="0">
                <a:ea typeface="ＭＳ Ｐゴシック" pitchFamily="34" charset="-128"/>
              </a:rPr>
              <a:t>Widely used in legacy applications </a:t>
            </a:r>
          </a:p>
          <a:p>
            <a:r>
              <a:rPr lang="en-US" dirty="0" smtClean="0">
                <a:ea typeface="ＭＳ Ｐゴシック" pitchFamily="34" charset="-128"/>
              </a:rPr>
              <a:t>Considered academically broken </a:t>
            </a:r>
          </a:p>
          <a:p>
            <a:r>
              <a:rPr lang="en-US" dirty="0" smtClean="0">
                <a:ea typeface="ＭＳ Ｐゴシック" pitchFamily="34" charset="-128"/>
              </a:rPr>
              <a:t>Faster than SHA-1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Secure Hash Algorithm 1 (SHA-1)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Developed by NSA and approved by NIST</a:t>
            </a:r>
          </a:p>
          <a:p>
            <a:r>
              <a:rPr lang="en-US" dirty="0" smtClean="0">
                <a:ea typeface="ＭＳ Ｐゴシック" pitchFamily="34" charset="-128"/>
              </a:rPr>
              <a:t>Outputs 160 bit hash values</a:t>
            </a:r>
          </a:p>
          <a:p>
            <a:r>
              <a:rPr lang="en-US" dirty="0" smtClean="0">
                <a:ea typeface="ＭＳ Ｐゴシック" pitchFamily="34" charset="-128"/>
              </a:rPr>
              <a:t>Contains less implementation issues than MD5 (as it should!)</a:t>
            </a:r>
          </a:p>
          <a:p>
            <a:r>
              <a:rPr lang="en-US" dirty="0" smtClean="0">
                <a:ea typeface="ＭＳ Ｐゴシック" pitchFamily="34" charset="-128"/>
              </a:rPr>
              <a:t>Is computationally more intensive than MD5</a:t>
            </a:r>
          </a:p>
          <a:p>
            <a:r>
              <a:rPr lang="en-US" dirty="0" smtClean="0">
                <a:ea typeface="ＭＳ Ｐゴシック" pitchFamily="34" charset="-128"/>
              </a:rPr>
              <a:t>Superseded by the SHA-2 family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SHA-256, SHA-384 and SHA-512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Hash Functions Example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865313"/>
            <a:ext cx="3602037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1866900"/>
            <a:ext cx="3602038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 Questions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MD5 how many hexadecimal digits should the function produce?</a:t>
            </a:r>
          </a:p>
          <a:p>
            <a:r>
              <a:rPr lang="en-US" dirty="0" smtClean="0"/>
              <a:t>For SHA-1 how many hexadecimal digits should the function produce?</a:t>
            </a:r>
          </a:p>
          <a:p>
            <a:r>
              <a:rPr lang="en-US" dirty="0" smtClean="0"/>
              <a:t>How many unique outputs should MD5 theoretically produce? </a:t>
            </a:r>
            <a:endParaRPr lang="en-US" sz="1600" i="1" dirty="0" smtClean="0"/>
          </a:p>
          <a:p>
            <a:r>
              <a:rPr lang="en-US" dirty="0" smtClean="0"/>
              <a:t>Are there any issues with the number of unique values that MD5 can produce?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Hash Function Characteristics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A cryptographic hash function should have the following properties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Input of any length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Output (hash or digest) of a fixed length 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Easy to compute in one direction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Difficult to compute in the reverse direction (rainbow tables...</a:t>
            </a:r>
            <a:r>
              <a:rPr lang="en-AU" dirty="0" smtClean="0">
                <a:ea typeface="ＭＳ Ｐゴシック" pitchFamily="34" charset="-128"/>
                <a:sym typeface="Wingdings"/>
              </a:rPr>
              <a:t>)</a:t>
            </a:r>
            <a:endParaRPr lang="en-AU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The collision rate should be acceptably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Cryptographic Hash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D = H(m)</a:t>
            </a:r>
          </a:p>
          <a:p>
            <a:pPr eaLnBrk="1" hangingPunct="1"/>
            <a:r>
              <a:rPr lang="en-AU" i="1" dirty="0" smtClean="0">
                <a:ea typeface="ＭＳ Ｐゴシック" pitchFamily="34" charset="-128"/>
              </a:rPr>
              <a:t>D</a:t>
            </a:r>
            <a:r>
              <a:rPr lang="en-AU" dirty="0" smtClean="0">
                <a:ea typeface="ＭＳ Ｐゴシック" pitchFamily="34" charset="-128"/>
              </a:rPr>
              <a:t> is the resulting digest, </a:t>
            </a:r>
            <a:r>
              <a:rPr lang="en-AU" i="1" dirty="0" smtClean="0">
                <a:ea typeface="ＭＳ Ｐゴシック" pitchFamily="34" charset="-128"/>
              </a:rPr>
              <a:t>H</a:t>
            </a:r>
            <a:r>
              <a:rPr lang="en-AU" dirty="0" smtClean="0">
                <a:ea typeface="ＭＳ Ｐゴシック" pitchFamily="34" charset="-128"/>
              </a:rPr>
              <a:t> represents the hash function and </a:t>
            </a:r>
            <a:r>
              <a:rPr lang="en-AU" i="1" dirty="0" smtClean="0">
                <a:ea typeface="ＭＳ Ｐゴシック" pitchFamily="34" charset="-128"/>
              </a:rPr>
              <a:t>m</a:t>
            </a:r>
            <a:r>
              <a:rPr lang="en-AU" dirty="0" smtClean="0">
                <a:ea typeface="ＭＳ Ｐゴシック" pitchFamily="34" charset="-128"/>
              </a:rPr>
              <a:t> is the message/object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The digest is a hexadecimal number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This digest should be unique to that object or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Cryptographic Hash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6113"/>
            <a:ext cx="8893175" cy="4681537"/>
          </a:xfrm>
        </p:spPr>
        <p:txBody>
          <a:bodyPr/>
          <a:lstStyle/>
          <a:p>
            <a:pPr eaLnBrk="1" hangingPunct="1"/>
            <a:r>
              <a:rPr lang="en-AU" sz="3000" dirty="0" smtClean="0">
                <a:ea typeface="ＭＳ Ｐゴシック" pitchFamily="34" charset="-128"/>
              </a:rPr>
              <a:t>A hash algorithm is used to obtain a digest of a digital object</a:t>
            </a:r>
          </a:p>
          <a:p>
            <a:pPr eaLnBrk="1" hangingPunct="1"/>
            <a:r>
              <a:rPr lang="en-AU" sz="3000" dirty="0" smtClean="0">
                <a:ea typeface="ＭＳ Ｐゴシック" pitchFamily="34" charset="-128"/>
              </a:rPr>
              <a:t>The same algorithm could be used to generate another digest</a:t>
            </a:r>
          </a:p>
          <a:p>
            <a:pPr eaLnBrk="1" hangingPunct="1"/>
            <a:r>
              <a:rPr lang="en-AU" sz="3000" dirty="0" smtClean="0">
                <a:ea typeface="ＭＳ Ｐゴシック" pitchFamily="34" charset="-128"/>
              </a:rPr>
              <a:t>If the outputs are the same then the two objects are identical down to the last bit (forensically verified)</a:t>
            </a:r>
          </a:p>
          <a:p>
            <a:pPr eaLnBrk="1" hangingPunct="1"/>
            <a:r>
              <a:rPr lang="en-AU" sz="3000" dirty="0" smtClean="0">
                <a:ea typeface="ＭＳ Ｐゴシック" pitchFamily="34" charset="-128"/>
              </a:rPr>
              <a:t>If so much as one bit is different between the two objects, the outputs will be completely different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Hash Functions</a:t>
            </a: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3700859" y="1977430"/>
            <a:ext cx="863600" cy="647700"/>
            <a:chOff x="1632" y="1248"/>
            <a:chExt cx="2682" cy="2286"/>
          </a:xfrm>
        </p:grpSpPr>
        <p:sp>
          <p:nvSpPr>
            <p:cNvPr id="15386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5387" name="AutoShape 6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5388" name="AutoShape 7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grpSp>
        <p:nvGrpSpPr>
          <p:cNvPr id="15364" name="Group 8"/>
          <p:cNvGrpSpPr>
            <a:grpSpLocks/>
          </p:cNvGrpSpPr>
          <p:nvPr/>
        </p:nvGrpSpPr>
        <p:grpSpPr bwMode="auto">
          <a:xfrm>
            <a:off x="1037034" y="4280892"/>
            <a:ext cx="647700" cy="719138"/>
            <a:chOff x="2304" y="1584"/>
            <a:chExt cx="1740" cy="1554"/>
          </a:xfrm>
        </p:grpSpPr>
        <p:sp>
          <p:nvSpPr>
            <p:cNvPr id="15382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969 w 21600"/>
                <a:gd name="T25" fmla="*/ 8133 h 21600"/>
                <a:gd name="T26" fmla="*/ 17078 w 21600"/>
                <a:gd name="T27" fmla="*/ 134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Sound"/>
            <p:cNvSpPr>
              <a:spLocks noEditPoints="1" noChangeArrowheads="1"/>
            </p:cNvSpPr>
            <p:nvPr/>
          </p:nvSpPr>
          <p:spPr bwMode="auto">
            <a:xfrm>
              <a:off x="2722" y="1584"/>
              <a:ext cx="1011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AU">
                <a:ea typeface="ＭＳ Ｐゴシック" pitchFamily="-65" charset="-128"/>
              </a:endParaRPr>
            </a:p>
          </p:txBody>
        </p:sp>
        <p:sp>
          <p:nvSpPr>
            <p:cNvPr id="69643" name="Photo"/>
            <p:cNvSpPr>
              <a:spLocks noEditPoints="1" noChangeArrowheads="1"/>
            </p:cNvSpPr>
            <p:nvPr/>
          </p:nvSpPr>
          <p:spPr bwMode="auto">
            <a:xfrm>
              <a:off x="3110" y="2040"/>
              <a:ext cx="934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AU">
                <a:ea typeface="ＭＳ Ｐゴシック" pitchFamily="-65" charset="-128"/>
              </a:endParaRPr>
            </a:p>
          </p:txBody>
        </p:sp>
        <p:sp>
          <p:nvSpPr>
            <p:cNvPr id="69644" name="Music"/>
            <p:cNvSpPr>
              <a:spLocks noEditPoints="1" noChangeArrowheads="1"/>
            </p:cNvSpPr>
            <p:nvPr/>
          </p:nvSpPr>
          <p:spPr bwMode="auto">
            <a:xfrm>
              <a:off x="3217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AU">
                <a:ea typeface="ＭＳ Ｐゴシック" pitchFamily="-65" charset="-128"/>
              </a:endParaRPr>
            </a:p>
          </p:txBody>
        </p:sp>
      </p:grpSp>
      <p:sp>
        <p:nvSpPr>
          <p:cNvPr id="69645" name="Document"/>
          <p:cNvSpPr>
            <a:spLocks noEditPoints="1" noChangeArrowheads="1"/>
          </p:cNvSpPr>
          <p:nvPr/>
        </p:nvSpPr>
        <p:spPr bwMode="auto">
          <a:xfrm rot="-10800000">
            <a:off x="1037034" y="1977430"/>
            <a:ext cx="431800" cy="64928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AU">
              <a:ea typeface="ＭＳ Ｐゴシック" pitchFamily="-65" charset="-128"/>
            </a:endParaRPr>
          </a:p>
        </p:txBody>
      </p:sp>
      <p:pic>
        <p:nvPicPr>
          <p:cNvPr id="15366" name="Picture 19" descr="SY00846_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88509" y="2199680"/>
            <a:ext cx="638175" cy="619125"/>
          </a:xfrm>
          <a:solidFill>
            <a:schemeClr val="tx1"/>
          </a:solidFill>
        </p:spPr>
      </p:pic>
      <p:sp>
        <p:nvSpPr>
          <p:cNvPr id="15367" name="Text Box 25"/>
          <p:cNvSpPr txBox="1">
            <a:spLocks noChangeArrowheads="1"/>
          </p:cNvSpPr>
          <p:nvPr/>
        </p:nvSpPr>
        <p:spPr bwMode="auto">
          <a:xfrm>
            <a:off x="3484959" y="3274417"/>
            <a:ext cx="2305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Hash Algorithm generates a hash value or digest</a:t>
            </a:r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>
            <a:off x="1900634" y="2337792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31"/>
          <p:cNvSpPr txBox="1">
            <a:spLocks noChangeArrowheads="1"/>
          </p:cNvSpPr>
          <p:nvPr/>
        </p:nvSpPr>
        <p:spPr bwMode="auto">
          <a:xfrm>
            <a:off x="4895850" y="6021288"/>
            <a:ext cx="424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/>
              <a:t>Digests can be recomputed later to see if file/object has changed.</a:t>
            </a:r>
          </a:p>
        </p:txBody>
      </p:sp>
      <p:sp>
        <p:nvSpPr>
          <p:cNvPr id="15370" name="Line 33"/>
          <p:cNvSpPr>
            <a:spLocks noChangeShapeType="1"/>
          </p:cNvSpPr>
          <p:nvPr/>
        </p:nvSpPr>
        <p:spPr bwMode="auto">
          <a:xfrm>
            <a:off x="4853384" y="2337792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371" name="Group 34"/>
          <p:cNvGrpSpPr>
            <a:grpSpLocks/>
          </p:cNvGrpSpPr>
          <p:nvPr/>
        </p:nvGrpSpPr>
        <p:grpSpPr bwMode="auto">
          <a:xfrm>
            <a:off x="3700859" y="4425355"/>
            <a:ext cx="863600" cy="647700"/>
            <a:chOff x="1632" y="1248"/>
            <a:chExt cx="2682" cy="2286"/>
          </a:xfrm>
        </p:grpSpPr>
        <p:sp>
          <p:nvSpPr>
            <p:cNvPr id="1537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5380" name="AutoShape 36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5381" name="AutoShape 37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sp>
        <p:nvSpPr>
          <p:cNvPr id="15372" name="Line 39"/>
          <p:cNvSpPr>
            <a:spLocks noChangeShapeType="1"/>
          </p:cNvSpPr>
          <p:nvPr/>
        </p:nvSpPr>
        <p:spPr bwMode="auto">
          <a:xfrm>
            <a:off x="1900634" y="4785717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40"/>
          <p:cNvSpPr>
            <a:spLocks noChangeShapeType="1"/>
          </p:cNvSpPr>
          <p:nvPr/>
        </p:nvSpPr>
        <p:spPr bwMode="auto">
          <a:xfrm>
            <a:off x="4853384" y="4785717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Text Box 41"/>
          <p:cNvSpPr txBox="1">
            <a:spLocks noChangeArrowheads="1"/>
          </p:cNvSpPr>
          <p:nvPr/>
        </p:nvSpPr>
        <p:spPr bwMode="auto">
          <a:xfrm>
            <a:off x="892572" y="2769592"/>
            <a:ext cx="1463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Object A – 500K Word document</a:t>
            </a:r>
          </a:p>
        </p:txBody>
      </p:sp>
      <p:sp>
        <p:nvSpPr>
          <p:cNvPr id="15375" name="Text Box 42"/>
          <p:cNvSpPr txBox="1">
            <a:spLocks noChangeArrowheads="1"/>
          </p:cNvSpPr>
          <p:nvPr/>
        </p:nvSpPr>
        <p:spPr bwMode="auto">
          <a:xfrm>
            <a:off x="879376" y="5157788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/>
              <a:t>Object B – 1Gb video file</a:t>
            </a:r>
          </a:p>
        </p:txBody>
      </p:sp>
      <p:pic>
        <p:nvPicPr>
          <p:cNvPr id="15376" name="Picture 38" descr="SY0084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9147" y="4498380"/>
            <a:ext cx="647700" cy="59848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</p:pic>
      <p:pic>
        <p:nvPicPr>
          <p:cNvPr id="15377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5434" y="2133005"/>
            <a:ext cx="723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8" name="Picture 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5434" y="4347567"/>
            <a:ext cx="742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Hash Function Collisions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When two entirely different digital objects produce the same hash output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Hash function collisions are a negative trait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Hash algorithms must have a very low collision rate</a:t>
            </a:r>
          </a:p>
          <a:p>
            <a:pPr lvl="1" eaLnBrk="1" hangingPunct="1"/>
            <a:r>
              <a:rPr lang="en-AU" sz="2400" dirty="0" smtClean="0">
                <a:ea typeface="ＭＳ Ｐゴシック" pitchFamily="34" charset="-128"/>
              </a:rPr>
              <a:t>The probability that two objects happen to result in the same digest value is so small that it is not even worth considering</a:t>
            </a:r>
          </a:p>
          <a:p>
            <a:pPr lvl="1" eaLnBrk="1" hangingPunct="1"/>
            <a:r>
              <a:rPr lang="en-AU" sz="2400" dirty="0" smtClean="0">
                <a:ea typeface="ＭＳ Ｐゴシック" pitchFamily="34" charset="-128"/>
              </a:rPr>
              <a:t>The results of hash functions are routinely used in a court of law to prove that two binary objects are identical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Last Week…….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539552" y="2492376"/>
            <a:ext cx="8352928" cy="3776662"/>
            <a:chOff x="56317" y="228601"/>
            <a:chExt cx="11793049" cy="5938553"/>
          </a:xfrm>
        </p:grpSpPr>
        <p:pic>
          <p:nvPicPr>
            <p:cNvPr id="3076" name="Picture 4" descr="01-08d.wm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134600" y="3657600"/>
              <a:ext cx="1260475" cy="160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 descr="01-08a.wm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05400" y="3581400"/>
              <a:ext cx="1817726" cy="1764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 descr="01-08b.wm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28304" y="1697244"/>
              <a:ext cx="1348238" cy="1517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7"/>
            <p:cNvSpPr/>
            <p:nvPr/>
          </p:nvSpPr>
          <p:spPr bwMode="auto">
            <a:xfrm>
              <a:off x="2191266" y="2322945"/>
              <a:ext cx="1541073" cy="686465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encrypt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 flipV="1">
              <a:off x="2799955" y="3089290"/>
              <a:ext cx="495329" cy="45681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8152193" y="2322945"/>
              <a:ext cx="1562225" cy="686465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decrypt</a:t>
              </a:r>
            </a:p>
          </p:txBody>
        </p:sp>
        <p:sp>
          <p:nvSpPr>
            <p:cNvPr id="11" name="Down Arrow 10"/>
            <p:cNvSpPr/>
            <p:nvPr/>
          </p:nvSpPr>
          <p:spPr bwMode="auto">
            <a:xfrm flipV="1">
              <a:off x="8591489" y="3089290"/>
              <a:ext cx="495329" cy="456813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479616" y="2477712"/>
              <a:ext cx="593945" cy="37942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9832122" y="2477712"/>
              <a:ext cx="593945" cy="37942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9364" y="3119245"/>
              <a:ext cx="1837871" cy="581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Cipher text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093" y="3850644"/>
              <a:ext cx="1093757" cy="4118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8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pitchFamily="-65" charset="-128"/>
                </a:rPr>
                <a:t>plaintext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8083" y="4190133"/>
              <a:ext cx="1979072" cy="12356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shared</a:t>
              </a:r>
            </a:p>
            <a:p>
              <a:pPr algn="ctr">
                <a:defRPr/>
              </a:pPr>
              <a:r>
                <a:rPr lang="en-US" dirty="0">
                  <a:ea typeface="ＭＳ Ｐゴシック" pitchFamily="-65" charset="-128"/>
                </a:rPr>
                <a:t>secret</a:t>
              </a:r>
            </a:p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49618" y="4190133"/>
              <a:ext cx="1979072" cy="12356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a typeface="ＭＳ Ｐゴシック" pitchFamily="-65" charset="-128"/>
                </a:rPr>
                <a:t>s</a:t>
              </a:r>
              <a:r>
                <a:rPr lang="en-US" dirty="0">
                  <a:latin typeface="+mn-lt"/>
                  <a:ea typeface="ＭＳ Ｐゴシック" pitchFamily="-65" charset="-128"/>
                </a:rPr>
                <a:t>hared</a:t>
              </a:r>
            </a:p>
            <a:p>
              <a:pPr algn="ctr">
                <a:defRPr/>
              </a:pPr>
              <a:r>
                <a:rPr lang="en-US" dirty="0">
                  <a:ea typeface="ＭＳ Ｐゴシック" pitchFamily="-65" charset="-128"/>
                </a:rPr>
                <a:t>s</a:t>
              </a:r>
              <a:r>
                <a:rPr lang="en-US" dirty="0">
                  <a:latin typeface="+mn-lt"/>
                  <a:ea typeface="ＭＳ Ｐゴシック" pitchFamily="-65" charset="-128"/>
                </a:rPr>
                <a:t>ecret</a:t>
              </a:r>
            </a:p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key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99724" y="767788"/>
              <a:ext cx="2687325" cy="1000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+mn-lt"/>
                  <a:ea typeface="ＭＳ Ｐゴシック" pitchFamily="-65" charset="-128"/>
                </a:rPr>
                <a:t>Communication</a:t>
              </a:r>
              <a:br>
                <a:rPr lang="en-US" sz="1400" b="1" dirty="0">
                  <a:latin typeface="+mn-lt"/>
                  <a:ea typeface="ＭＳ Ｐゴシック" pitchFamily="-65" charset="-128"/>
                </a:rPr>
              </a:br>
              <a:r>
                <a:rPr lang="en-US" sz="1400" b="1" dirty="0">
                  <a:latin typeface="+mn-lt"/>
                  <a:ea typeface="ＭＳ Ｐゴシック" pitchFamily="-65" charset="-128"/>
                </a:rPr>
                <a:t>channel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7589" y="982464"/>
              <a:ext cx="1389610" cy="589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+mn-lt"/>
                  <a:ea typeface="ＭＳ Ｐゴシック" pitchFamily="-65" charset="-128"/>
                </a:rPr>
                <a:t>Sender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79236" y="982464"/>
              <a:ext cx="1734771" cy="589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latin typeface="+mn-lt"/>
                  <a:ea typeface="ＭＳ Ｐゴシック" pitchFamily="-65" charset="-128"/>
                </a:rPr>
                <a:t>Recipient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1830433" y="2743562"/>
              <a:ext cx="487515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182178" y="2667427"/>
              <a:ext cx="487765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32820" y="5343395"/>
              <a:ext cx="2221133" cy="8237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FF0000"/>
                  </a:solidFill>
                  <a:latin typeface="+mn-lt"/>
                  <a:ea typeface="ＭＳ Ｐゴシック" pitchFamily="-65" charset="-128"/>
                </a:rPr>
                <a:t>Attacker</a:t>
              </a:r>
            </a:p>
            <a:p>
              <a:pPr algn="ctr">
                <a:defRPr/>
              </a:pPr>
              <a:r>
                <a:rPr lang="en-US" sz="1400" b="1" dirty="0">
                  <a:solidFill>
                    <a:srgbClr val="FF0000"/>
                  </a:solidFill>
                  <a:ea typeface="ＭＳ Ｐゴシック" pitchFamily="-65" charset="-128"/>
                </a:rPr>
                <a:t>(eavesdropping)</a:t>
              </a:r>
              <a:endParaRPr lang="en-US" sz="1400" b="1" dirty="0">
                <a:solidFill>
                  <a:srgbClr val="FF0000"/>
                </a:solidFill>
                <a:latin typeface="+mn-lt"/>
                <a:ea typeface="ＭＳ Ｐゴシック" pitchFamily="-65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886989" y="2477712"/>
              <a:ext cx="1371679" cy="37942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6630347" y="2477712"/>
              <a:ext cx="1371679" cy="37942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10448" y="3124237"/>
              <a:ext cx="1438918" cy="5292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ＭＳ Ｐゴシック" pitchFamily="-65" charset="-128"/>
                </a:rPr>
                <a:t>plaintext</a:t>
              </a:r>
            </a:p>
          </p:txBody>
        </p:sp>
        <p:pic>
          <p:nvPicPr>
            <p:cNvPr id="3098" name="Picture 26" descr="01-08b.wm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317" y="1697244"/>
              <a:ext cx="1348238" cy="1517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9" name="Picture 27" descr="01-08b.wm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399464" y="1697244"/>
              <a:ext cx="1348238" cy="1517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Picture 28" descr="01-08c.wm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400" y="3733800"/>
              <a:ext cx="11366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1" name="Picture 29" descr="01-08e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61274" y="3581400"/>
              <a:ext cx="1420126" cy="62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2" name="Picture 30" descr="01-08f.wmf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-1549114">
              <a:off x="5502817" y="1848950"/>
              <a:ext cx="678458" cy="945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Picture 31" descr="01-08e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001000" y="3581400"/>
              <a:ext cx="1420126" cy="62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Hash Function Collisions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647901" y="1994247"/>
            <a:ext cx="863600" cy="647700"/>
            <a:chOff x="1632" y="1248"/>
            <a:chExt cx="2682" cy="2286"/>
          </a:xfrm>
        </p:grpSpPr>
        <p:sp>
          <p:nvSpPr>
            <p:cNvPr id="1743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7435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7436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984076" y="4297709"/>
            <a:ext cx="647700" cy="719138"/>
            <a:chOff x="2304" y="1584"/>
            <a:chExt cx="1740" cy="1554"/>
          </a:xfrm>
        </p:grpSpPr>
        <p:sp>
          <p:nvSpPr>
            <p:cNvPr id="17430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969 w 21600"/>
                <a:gd name="T25" fmla="*/ 8133 h 21600"/>
                <a:gd name="T26" fmla="*/ 17078 w 21600"/>
                <a:gd name="T27" fmla="*/ 134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05" name="Sound"/>
            <p:cNvSpPr>
              <a:spLocks noEditPoints="1" noChangeArrowheads="1"/>
            </p:cNvSpPr>
            <p:nvPr/>
          </p:nvSpPr>
          <p:spPr bwMode="auto">
            <a:xfrm>
              <a:off x="2722" y="1584"/>
              <a:ext cx="1011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AU">
                <a:ea typeface="ＭＳ Ｐゴシック" pitchFamily="-65" charset="-128"/>
              </a:endParaRPr>
            </a:p>
          </p:txBody>
        </p:sp>
        <p:sp>
          <p:nvSpPr>
            <p:cNvPr id="106506" name="Photo"/>
            <p:cNvSpPr>
              <a:spLocks noEditPoints="1" noChangeArrowheads="1"/>
            </p:cNvSpPr>
            <p:nvPr/>
          </p:nvSpPr>
          <p:spPr bwMode="auto">
            <a:xfrm>
              <a:off x="3110" y="2040"/>
              <a:ext cx="934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AU">
                <a:ea typeface="ＭＳ Ｐゴシック" pitchFamily="-65" charset="-128"/>
              </a:endParaRPr>
            </a:p>
          </p:txBody>
        </p:sp>
        <p:sp>
          <p:nvSpPr>
            <p:cNvPr id="106507" name="Music"/>
            <p:cNvSpPr>
              <a:spLocks noEditPoints="1" noChangeArrowheads="1"/>
            </p:cNvSpPr>
            <p:nvPr/>
          </p:nvSpPr>
          <p:spPr bwMode="auto">
            <a:xfrm>
              <a:off x="3217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AU">
                <a:ea typeface="ＭＳ Ｐゴシック" pitchFamily="-65" charset="-128"/>
              </a:endParaRPr>
            </a:p>
          </p:txBody>
        </p:sp>
      </p:grpSp>
      <p:sp>
        <p:nvSpPr>
          <p:cNvPr id="106508" name="Document"/>
          <p:cNvSpPr>
            <a:spLocks noEditPoints="1" noChangeArrowheads="1"/>
          </p:cNvSpPr>
          <p:nvPr/>
        </p:nvSpPr>
        <p:spPr bwMode="auto">
          <a:xfrm rot="-10800000">
            <a:off x="984076" y="1994247"/>
            <a:ext cx="431800" cy="64928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AU">
              <a:ea typeface="ＭＳ Ｐゴシック" pitchFamily="-65" charset="-128"/>
            </a:endParaRPr>
          </a:p>
        </p:txBody>
      </p:sp>
      <p:pic>
        <p:nvPicPr>
          <p:cNvPr id="17414" name="Picture 13" descr="SY00846_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35551" y="2216497"/>
            <a:ext cx="638175" cy="619125"/>
          </a:xfrm>
          <a:solidFill>
            <a:schemeClr val="tx1"/>
          </a:solidFill>
        </p:spPr>
      </p:pic>
      <p:sp>
        <p:nvSpPr>
          <p:cNvPr id="17415" name="Text Box 14"/>
          <p:cNvSpPr txBox="1">
            <a:spLocks noChangeArrowheads="1"/>
          </p:cNvSpPr>
          <p:nvPr/>
        </p:nvSpPr>
        <p:spPr bwMode="auto">
          <a:xfrm>
            <a:off x="3432001" y="2930872"/>
            <a:ext cx="2305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Hash Algorithm (such as MD5 or SHA-1) generates a hash value or digest</a:t>
            </a:r>
          </a:p>
        </p:txBody>
      </p:sp>
      <p:sp>
        <p:nvSpPr>
          <p:cNvPr id="17416" name="Line 15"/>
          <p:cNvSpPr>
            <a:spLocks noChangeShapeType="1"/>
          </p:cNvSpPr>
          <p:nvPr/>
        </p:nvSpPr>
        <p:spPr bwMode="auto">
          <a:xfrm>
            <a:off x="1847676" y="2354609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7"/>
          <p:cNvSpPr>
            <a:spLocks noChangeShapeType="1"/>
          </p:cNvSpPr>
          <p:nvPr/>
        </p:nvSpPr>
        <p:spPr bwMode="auto">
          <a:xfrm>
            <a:off x="4800426" y="2354609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418" name="Group 18"/>
          <p:cNvGrpSpPr>
            <a:grpSpLocks/>
          </p:cNvGrpSpPr>
          <p:nvPr/>
        </p:nvGrpSpPr>
        <p:grpSpPr bwMode="auto">
          <a:xfrm>
            <a:off x="3647901" y="4442172"/>
            <a:ext cx="863600" cy="647700"/>
            <a:chOff x="1632" y="1248"/>
            <a:chExt cx="2682" cy="2286"/>
          </a:xfrm>
        </p:grpSpPr>
        <p:sp>
          <p:nvSpPr>
            <p:cNvPr id="1742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7428" name="AutoShape 20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7429" name="AutoShape 21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pic>
        <p:nvPicPr>
          <p:cNvPr id="17419" name="Picture 22" descr="SY0084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6189" y="4515197"/>
            <a:ext cx="647700" cy="5984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7420" name="Line 23"/>
          <p:cNvSpPr>
            <a:spLocks noChangeShapeType="1"/>
          </p:cNvSpPr>
          <p:nvPr/>
        </p:nvSpPr>
        <p:spPr bwMode="auto">
          <a:xfrm>
            <a:off x="1847676" y="4802534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24"/>
          <p:cNvSpPr>
            <a:spLocks noChangeShapeType="1"/>
          </p:cNvSpPr>
          <p:nvPr/>
        </p:nvSpPr>
        <p:spPr bwMode="auto">
          <a:xfrm>
            <a:off x="4800426" y="4802534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25"/>
          <p:cNvSpPr txBox="1">
            <a:spLocks noChangeArrowheads="1"/>
          </p:cNvSpPr>
          <p:nvPr/>
        </p:nvSpPr>
        <p:spPr bwMode="auto">
          <a:xfrm>
            <a:off x="839614" y="2786409"/>
            <a:ext cx="16065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Object A – 500K Word document</a:t>
            </a:r>
          </a:p>
        </p:txBody>
      </p:sp>
      <p:sp>
        <p:nvSpPr>
          <p:cNvPr id="17423" name="Text Box 26"/>
          <p:cNvSpPr txBox="1">
            <a:spLocks noChangeArrowheads="1"/>
          </p:cNvSpPr>
          <p:nvPr/>
        </p:nvSpPr>
        <p:spPr bwMode="auto">
          <a:xfrm>
            <a:off x="984076" y="5235922"/>
            <a:ext cx="1604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Object B – 1Gb video file</a:t>
            </a:r>
          </a:p>
        </p:txBody>
      </p:sp>
      <p:pic>
        <p:nvPicPr>
          <p:cNvPr id="17424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2476" y="2149822"/>
            <a:ext cx="723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5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2476" y="4364384"/>
            <a:ext cx="723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Box 28"/>
          <p:cNvSpPr txBox="1">
            <a:spLocks noChangeArrowheads="1"/>
          </p:cNvSpPr>
          <p:nvPr/>
        </p:nvSpPr>
        <p:spPr bwMode="auto">
          <a:xfrm>
            <a:off x="214313" y="6143625"/>
            <a:ext cx="91189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/>
              <a:t>A collision has occurred as 2 different digital objects have the same resulting </a:t>
            </a:r>
            <a:r>
              <a:rPr lang="en-AU" dirty="0" smtClean="0"/>
              <a:t>hash note </a:t>
            </a:r>
          </a:p>
          <a:p>
            <a:r>
              <a:rPr lang="en-AU" dirty="0" smtClean="0"/>
              <a:t>For MD5 this is a 1 in 80 million </a:t>
            </a:r>
            <a:r>
              <a:rPr lang="en-AU" dirty="0" err="1" smtClean="0"/>
              <a:t>occurence</a:t>
            </a:r>
            <a:r>
              <a:rPr lang="en-AU" dirty="0" smtClean="0"/>
              <a:t> (if at all) </a:t>
            </a:r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Real Use of Hash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Hash functions are important in the field of cyber security and digital forensics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Common uses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Digital signatures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Intrusion detection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Secure communications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Storage of passwords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Verifying that evidence has not been tampered with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755650"/>
            <a:ext cx="8928992" cy="1000125"/>
          </a:xfrm>
        </p:spPr>
        <p:txBody>
          <a:bodyPr/>
          <a:lstStyle/>
          <a:p>
            <a:pPr eaLnBrk="1" hangingPunct="1"/>
            <a:r>
              <a:rPr lang="en-AU" sz="3800" dirty="0" smtClean="0">
                <a:latin typeface="Arial Narrow" pitchFamily="34" charset="0"/>
                <a:ea typeface="ＭＳ Ｐゴシック" pitchFamily="34" charset="-128"/>
              </a:rPr>
              <a:t>Hashed Message Authentication Codes (HMAC)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MACs are Message Authentication Codes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HMACs combine hash functions and secret keys to not only provide integrity but also authenticity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Instead of just taking the object as an input to the hash function, a HMAC or keyed hash function also takes a symmetric key that is typically not shared.</a:t>
            </a:r>
          </a:p>
          <a:p>
            <a:pPr eaLnBrk="1" hangingPunct="1">
              <a:buNone/>
            </a:pP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Hashed Message Authentication Codes</a:t>
            </a:r>
            <a:endParaRPr lang="en-US" smtClean="0"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79263" y="2276475"/>
            <a:ext cx="8785225" cy="3672805"/>
            <a:chOff x="-400758" y="228600"/>
            <a:chExt cx="12492750" cy="7137269"/>
          </a:xfrm>
        </p:grpSpPr>
        <p:pic>
          <p:nvPicPr>
            <p:cNvPr id="22532" name="Picture 4" descr="01-08d.wm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26723" y="5199594"/>
              <a:ext cx="1260476" cy="160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3" name="Picture 5" descr="01-08a.wm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4114800"/>
              <a:ext cx="1817725" cy="1764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4" name="Picture 2" descr="C:\Users\Roberto\AppData\Local\Microsoft\Windows\Temporary Internet Files\Content.IE5\RTRFORL5\MCj04339030000[1].png"/>
            <p:cNvPicPr>
              <a:picLocks noChangeAspect="1" noChangeArrowheads="1"/>
            </p:cNvPicPr>
            <p:nvPr/>
          </p:nvPicPr>
          <p:blipFill>
            <a:blip r:embed="rId4">
              <a:grayscl/>
            </a:blip>
            <a:srcRect/>
            <a:stretch>
              <a:fillRect/>
            </a:stretch>
          </p:blipFill>
          <p:spPr bwMode="auto">
            <a:xfrm>
              <a:off x="1600199" y="4338298"/>
              <a:ext cx="788670" cy="788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5" name="Picture 2" descr="C:\Users\Roberto\AppData\Local\Microsoft\Windows\Temporary Internet Files\Content.IE5\RTRFORL5\MCj04339030000[1].png"/>
            <p:cNvPicPr>
              <a:picLocks noChangeAspect="1" noChangeArrowheads="1"/>
            </p:cNvPicPr>
            <p:nvPr/>
          </p:nvPicPr>
          <p:blipFill>
            <a:blip r:embed="rId4">
              <a:grayscl/>
            </a:blip>
            <a:srcRect/>
            <a:stretch>
              <a:fillRect/>
            </a:stretch>
          </p:blipFill>
          <p:spPr bwMode="auto">
            <a:xfrm>
              <a:off x="9448800" y="4618160"/>
              <a:ext cx="788670" cy="788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6" name="Picture 8" descr="01-12.wm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868819" y="2802071"/>
              <a:ext cx="1120776" cy="93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7" name="Picture 9" descr="01-12.wm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00600" y="1371600"/>
              <a:ext cx="1120776" cy="93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10" descr="01-08b.wm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18875579">
              <a:off x="-241639" y="2552194"/>
              <a:ext cx="1008768" cy="113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9" name="Picture 11" descr="01-08c.wmf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828" y="4957600"/>
              <a:ext cx="1136651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401586" y="2665710"/>
              <a:ext cx="3198812" cy="11383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+mn-lt"/>
                  <a:ea typeface="ＭＳ Ｐゴシック" pitchFamily="-65" charset="-128"/>
                </a:rPr>
                <a:t>(attack detected)</a:t>
              </a:r>
              <a:br>
                <a:rPr lang="en-US" sz="1600" b="1" dirty="0">
                  <a:latin typeface="+mn-lt"/>
                  <a:ea typeface="ＭＳ Ｐゴシック" pitchFamily="-65" charset="-128"/>
                </a:rPr>
              </a:br>
              <a:r>
                <a:rPr lang="en-US" sz="1600" b="1" dirty="0">
                  <a:ea typeface="ＭＳ Ｐゴシック" pitchFamily="-65" charset="-128"/>
                </a:rPr>
                <a:t>=?</a:t>
              </a:r>
              <a:endParaRPr lang="en-US" sz="1600" b="1" dirty="0">
                <a:latin typeface="+mn-lt"/>
                <a:ea typeface="ＭＳ Ｐゴシック" pitchFamily="-65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828356" y="3131538"/>
              <a:ext cx="442461" cy="37944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83905" y="3501732"/>
              <a:ext cx="765276" cy="5984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  <a:ea typeface="ＭＳ Ｐゴシック" pitchFamily="-65" charset="-128"/>
                </a:rPr>
                <a:t>MAC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1442736" y="2977290"/>
              <a:ext cx="686266" cy="68485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h</a:t>
              </a:r>
            </a:p>
          </p:txBody>
        </p:sp>
        <p:sp>
          <p:nvSpPr>
            <p:cNvPr id="17" name="Down Arrow 16"/>
            <p:cNvSpPr/>
            <p:nvPr/>
          </p:nvSpPr>
          <p:spPr bwMode="auto">
            <a:xfrm flipV="1">
              <a:off x="1771547" y="3830807"/>
              <a:ext cx="494383" cy="456572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225" y="5049699"/>
              <a:ext cx="1447027" cy="16165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shared</a:t>
              </a:r>
            </a:p>
            <a:p>
              <a:pPr algn="ctr">
                <a:defRPr/>
              </a:pPr>
              <a:r>
                <a:rPr lang="en-US" sz="1600" dirty="0">
                  <a:ea typeface="ＭＳ Ｐゴシック" pitchFamily="-65" charset="-128"/>
                </a:rPr>
                <a:t>secret</a:t>
              </a:r>
            </a:p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key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05755" y="228600"/>
              <a:ext cx="2413219" cy="12555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+mn-lt"/>
                  <a:ea typeface="ＭＳ Ｐゴシック" pitchFamily="-65" charset="-128"/>
                </a:rPr>
                <a:t>Communication</a:t>
              </a:r>
              <a:br>
                <a:rPr lang="en-US" b="1" dirty="0">
                  <a:latin typeface="+mn-lt"/>
                  <a:ea typeface="ＭＳ Ｐゴシック" pitchFamily="-65" charset="-128"/>
                </a:rPr>
              </a:br>
              <a:r>
                <a:rPr lang="en-US" b="1" dirty="0">
                  <a:latin typeface="+mn-lt"/>
                  <a:ea typeface="ＭＳ Ｐゴシック" pitchFamily="-65" charset="-128"/>
                </a:rPr>
                <a:t>channel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28" y="6370299"/>
              <a:ext cx="1277719" cy="7157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ea typeface="ＭＳ Ｐゴシック" pitchFamily="-65" charset="-128"/>
                </a:rPr>
                <a:t>S</a:t>
              </a:r>
              <a:r>
                <a:rPr lang="en-US" b="1" dirty="0">
                  <a:latin typeface="+mn-lt"/>
                  <a:ea typeface="ＭＳ Ｐゴシック" pitchFamily="-65" charset="-128"/>
                </a:rPr>
                <a:t>ender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07259" y="6650161"/>
              <a:ext cx="1584733" cy="7157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ea typeface="ＭＳ Ｐゴシック" pitchFamily="-65" charset="-128"/>
                </a:rPr>
                <a:t>R</a:t>
              </a:r>
              <a:r>
                <a:rPr lang="en-US" b="1" dirty="0">
                  <a:latin typeface="+mn-lt"/>
                  <a:ea typeface="ＭＳ Ｐゴシック" pitchFamily="-65" charset="-128"/>
                </a:rPr>
                <a:t>ecipient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448130" y="2744377"/>
              <a:ext cx="4877303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267689" y="2744377"/>
              <a:ext cx="4877303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40530" y="5867887"/>
              <a:ext cx="2049768" cy="12555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+mn-lt"/>
                  <a:ea typeface="ＭＳ Ｐゴシック" pitchFamily="-65" charset="-128"/>
                </a:rPr>
                <a:t>Attacker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ea typeface="ＭＳ Ｐゴシック" pitchFamily="-65" charset="-128"/>
                </a:rPr>
                <a:t>(modifying)</a:t>
              </a:r>
              <a:endParaRPr lang="en-US" b="1" dirty="0">
                <a:solidFill>
                  <a:srgbClr val="FF0000"/>
                </a:solidFill>
                <a:latin typeface="+mn-lt"/>
                <a:ea typeface="ＭＳ Ｐゴシック" pitchFamily="-65" charset="-128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3733275" y="3131536"/>
              <a:ext cx="986155" cy="45618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6050587" y="3131536"/>
              <a:ext cx="883757" cy="45618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27" name="Bent Arrow 26"/>
            <p:cNvSpPr/>
            <p:nvPr/>
          </p:nvSpPr>
          <p:spPr>
            <a:xfrm>
              <a:off x="111225" y="1675442"/>
              <a:ext cx="4613071" cy="990268"/>
            </a:xfrm>
            <a:prstGeom prst="bentArrow">
              <a:avLst>
                <a:gd name="adj1" fmla="val 19406"/>
                <a:gd name="adj2" fmla="val 19406"/>
                <a:gd name="adj3" fmla="val 25000"/>
                <a:gd name="adj4" fmla="val 4375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Bent Arrow 27"/>
            <p:cNvSpPr/>
            <p:nvPr/>
          </p:nvSpPr>
          <p:spPr>
            <a:xfrm rot="5400000">
              <a:off x="8343941" y="-552794"/>
              <a:ext cx="1116993" cy="5764727"/>
            </a:xfrm>
            <a:prstGeom prst="bentArrow">
              <a:avLst>
                <a:gd name="adj1" fmla="val 19406"/>
                <a:gd name="adj2" fmla="val 19406"/>
                <a:gd name="adj3" fmla="val 25000"/>
                <a:gd name="adj4" fmla="val 4375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73185" y="3501732"/>
              <a:ext cx="763019" cy="5984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  <a:ea typeface="ＭＳ Ｐゴシック" pitchFamily="-65" charset="-128"/>
                </a:rPr>
                <a:t>MAC</a:t>
              </a:r>
            </a:p>
          </p:txBody>
        </p:sp>
        <p:sp>
          <p:nvSpPr>
            <p:cNvPr id="30" name="Flowchart: Predefined Process 29"/>
            <p:cNvSpPr/>
            <p:nvPr/>
          </p:nvSpPr>
          <p:spPr>
            <a:xfrm>
              <a:off x="2773893" y="3205576"/>
              <a:ext cx="882628" cy="242216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200" dirty="0"/>
                <a:t>6B34339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159513" y="3131538"/>
              <a:ext cx="442461" cy="37944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2" name="Flowchart: Predefined Process 31"/>
            <p:cNvSpPr/>
            <p:nvPr/>
          </p:nvSpPr>
          <p:spPr>
            <a:xfrm>
              <a:off x="4924224" y="3167929"/>
              <a:ext cx="923652" cy="382147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200" dirty="0"/>
                <a:t>4C66809</a:t>
              </a:r>
            </a:p>
          </p:txBody>
        </p:sp>
        <p:sp>
          <p:nvSpPr>
            <p:cNvPr id="33" name="Right Arrow 32"/>
            <p:cNvSpPr/>
            <p:nvPr/>
          </p:nvSpPr>
          <p:spPr>
            <a:xfrm flipH="1">
              <a:off x="10420771" y="3131538"/>
              <a:ext cx="442461" cy="37944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4" name="Flowchart: Predefined Process 33"/>
            <p:cNvSpPr/>
            <p:nvPr/>
          </p:nvSpPr>
          <p:spPr>
            <a:xfrm>
              <a:off x="6986266" y="3202491"/>
              <a:ext cx="686266" cy="228286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200" dirty="0"/>
                <a:t>4C66809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91456" y="3828832"/>
              <a:ext cx="1600536" cy="5984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  <a:ea typeface="ＭＳ Ｐゴシック" pitchFamily="-65" charset="-128"/>
                </a:rPr>
                <a:t>message M’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 flipH="1">
              <a:off x="9192011" y="3131538"/>
              <a:ext cx="442461" cy="37944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9664982" y="2971120"/>
              <a:ext cx="686266" cy="68794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h</a:t>
              </a:r>
            </a:p>
          </p:txBody>
        </p:sp>
        <p:sp>
          <p:nvSpPr>
            <p:cNvPr id="38" name="Down Arrow 37"/>
            <p:cNvSpPr/>
            <p:nvPr/>
          </p:nvSpPr>
          <p:spPr bwMode="auto">
            <a:xfrm flipV="1">
              <a:off x="9564278" y="3970739"/>
              <a:ext cx="496640" cy="456572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4391" y="5189631"/>
              <a:ext cx="1295779" cy="16165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shared</a:t>
              </a:r>
            </a:p>
            <a:p>
              <a:pPr algn="ctr">
                <a:defRPr/>
              </a:pPr>
              <a:r>
                <a:rPr lang="en-US" sz="1600" dirty="0">
                  <a:ea typeface="ＭＳ Ｐゴシック" pitchFamily="-65" charset="-128"/>
                </a:rPr>
                <a:t>secret</a:t>
              </a:r>
            </a:p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pitchFamily="-65" charset="-128"/>
                </a:rPr>
                <a:t>key</a:t>
              </a:r>
            </a:p>
          </p:txBody>
        </p:sp>
        <p:sp>
          <p:nvSpPr>
            <p:cNvPr id="40" name="Flowchart: Predefined Process 39"/>
            <p:cNvSpPr/>
            <p:nvPr/>
          </p:nvSpPr>
          <p:spPr>
            <a:xfrm>
              <a:off x="8261728" y="3202491"/>
              <a:ext cx="686266" cy="228286"/>
            </a:xfrm>
            <a:prstGeom prst="flowChartPredefined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200" dirty="0"/>
                <a:t>87F9024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56005" y="3504816"/>
              <a:ext cx="1146787" cy="10180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  <a:ea typeface="ＭＳ Ｐゴシック" pitchFamily="-65" charset="-128"/>
                </a:rPr>
                <a:t>received</a:t>
              </a:r>
              <a:br>
                <a:rPr lang="en-US" sz="1400" dirty="0">
                  <a:latin typeface="+mn-lt"/>
                  <a:ea typeface="ＭＳ Ｐゴシック" pitchFamily="-65" charset="-128"/>
                </a:rPr>
              </a:br>
              <a:r>
                <a:rPr lang="en-US" sz="1400" dirty="0">
                  <a:latin typeface="+mn-lt"/>
                  <a:ea typeface="ＭＳ Ｐゴシック" pitchFamily="-65" charset="-128"/>
                </a:rPr>
                <a:t>MAC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45684" y="3504816"/>
              <a:ext cx="1320610" cy="10180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  <a:ea typeface="ＭＳ Ｐゴシック" pitchFamily="-65" charset="-128"/>
                </a:rPr>
                <a:t>computed</a:t>
              </a:r>
              <a:br>
                <a:rPr lang="en-US" sz="1400" dirty="0">
                  <a:latin typeface="+mn-lt"/>
                  <a:ea typeface="ＭＳ Ｐゴシック" pitchFamily="-65" charset="-128"/>
                </a:rPr>
              </a:br>
              <a:r>
                <a:rPr lang="en-US" sz="1400" dirty="0">
                  <a:latin typeface="+mn-lt"/>
                  <a:ea typeface="ＭＳ Ｐゴシック" pitchFamily="-65" charset="-128"/>
                </a:rPr>
                <a:t>MAC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400758" y="3828832"/>
              <a:ext cx="1573445" cy="5984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  <a:ea typeface="ＭＳ Ｐゴシック" pitchFamily="-65" charset="-128"/>
                </a:rPr>
                <a:t>message M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HMACs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Sender could create an HMAC using the object, algorithm and a symmetric key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Recipient could generate the HMAC using the same object, algorithm and symmetric key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If the HMACs match, the recipient knows that;</a:t>
            </a:r>
          </a:p>
          <a:p>
            <a:pPr lvl="1" eaLnBrk="1" hangingPunct="1"/>
            <a:r>
              <a:rPr lang="en-AU" sz="2400" dirty="0" smtClean="0">
                <a:ea typeface="ＭＳ Ｐゴシック" pitchFamily="34" charset="-128"/>
              </a:rPr>
              <a:t>The object hasn’t been tampered with</a:t>
            </a:r>
          </a:p>
          <a:p>
            <a:pPr lvl="1" eaLnBrk="1" hangingPunct="1"/>
            <a:r>
              <a:rPr lang="en-AU" sz="2400" dirty="0" smtClean="0">
                <a:ea typeface="ＭＳ Ｐゴシック" pitchFamily="34" charset="-128"/>
              </a:rPr>
              <a:t>The sender knew the same symmetric key as the recipient knows.  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Of course, just as when using symmetric encryption, key management can be an issue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What is a signature?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916113"/>
            <a:ext cx="8785671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A physical, visible mark on a document that only the authentic person can make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A conventional signature is included in the document; it is part of the document being signed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When a document is signed digitally, the signature is sent as a separate document</a:t>
            </a:r>
            <a:endParaRPr lang="en-AU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1026" name="Picture 2" descr="http://upload.wikimedia.org/wikipedia/commons/thumb/5/56/Autograph_of_Benjamin_Franklin.svg/860px-Autograph_of_Benjamin_Frankli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593955"/>
            <a:ext cx="2502868" cy="12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signatures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conventional signature, when a recipient receives a document, they compare the signature on the document with the signature on file or another object (e.g. the back of a credit card)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42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digital signatures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digital signature, the recipient receives the message AND the signature.</a:t>
            </a:r>
          </a:p>
          <a:p>
            <a:endParaRPr lang="en-US" dirty="0"/>
          </a:p>
          <a:p>
            <a:r>
              <a:rPr lang="en-US" dirty="0" smtClean="0"/>
              <a:t>The recipient needs to apply a verification technique to the combination of the message and the signature to verify the AUTHENTICITY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11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digital signatures?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who created a digital artifact and that it hasn’t been altered (i.e. system patch)</a:t>
            </a:r>
          </a:p>
          <a:p>
            <a:r>
              <a:rPr lang="en-US" dirty="0" smtClean="0"/>
              <a:t>We want to know that we have connected to our real bank web site</a:t>
            </a:r>
          </a:p>
          <a:p>
            <a:r>
              <a:rPr lang="en-US" dirty="0" smtClean="0"/>
              <a:t>We want others to know that the message posted on a forum originated from us</a:t>
            </a:r>
          </a:p>
          <a:p>
            <a:r>
              <a:rPr lang="en-US" dirty="0" smtClean="0"/>
              <a:t>Basically to assure the integrity and authenticity of our online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Sender uses signing algorithm to sign message </a:t>
            </a:r>
          </a:p>
          <a:p>
            <a:r>
              <a:rPr lang="en-US" sz="3000" dirty="0" smtClean="0"/>
              <a:t>Message and signature are sent to the receiver</a:t>
            </a:r>
          </a:p>
          <a:p>
            <a:r>
              <a:rPr lang="en-US" sz="3000" dirty="0" smtClean="0"/>
              <a:t>The receiver receives the message and the signature and applies the verifying algorithm to the combination.</a:t>
            </a:r>
          </a:p>
          <a:p>
            <a:r>
              <a:rPr lang="en-US" sz="3000" dirty="0" smtClean="0"/>
              <a:t>If the result is </a:t>
            </a:r>
            <a:r>
              <a:rPr lang="en-US" sz="3000" i="1" dirty="0" smtClean="0"/>
              <a:t>true</a:t>
            </a:r>
            <a:r>
              <a:rPr lang="en-US" sz="3000" dirty="0" smtClean="0"/>
              <a:t>, the message is accepted; otherwise it is rejected</a:t>
            </a:r>
          </a:p>
        </p:txBody>
      </p:sp>
    </p:spTree>
    <p:extLst>
      <p:ext uri="{BB962C8B-B14F-4D97-AF65-F5344CB8AC3E}">
        <p14:creationId xmlns:p14="http://schemas.microsoft.com/office/powerpoint/2010/main" val="131068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Data Integrity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The validity and trustworthiness' of data</a:t>
            </a:r>
          </a:p>
          <a:p>
            <a:r>
              <a:rPr lang="en-US" dirty="0" smtClean="0">
                <a:ea typeface="ＭＳ Ｐゴシック" pitchFamily="34" charset="-128"/>
              </a:rPr>
              <a:t>Data may lose its integrity due to…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Human errors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Errors during data transmission over a network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Software bugs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Malware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Hardware malfunctions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Natural disasters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Digital Signatures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Alice can use her private key to produce a digital signature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Bob can verify Alice’s digital signature by using her public key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773362"/>
            <a:ext cx="8642350" cy="1000125"/>
          </a:xfrm>
        </p:spPr>
        <p:txBody>
          <a:bodyPr/>
          <a:lstStyle/>
          <a:p>
            <a:r>
              <a:rPr lang="en-US" dirty="0"/>
              <a:t>Digital signature </a:t>
            </a:r>
            <a:r>
              <a:rPr lang="en-US" dirty="0" smtClean="0"/>
              <a:t>process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6386410" y="4221088"/>
            <a:ext cx="2413499" cy="61206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signature </a:t>
            </a:r>
            <a:r>
              <a:rPr lang="en-US" dirty="0" smtClean="0">
                <a:solidFill>
                  <a:schemeClr val="tx1"/>
                </a:solidFill>
              </a:rPr>
              <a:t>verification algorithm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166" y="4200829"/>
            <a:ext cx="2488972" cy="61206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 signature generation algorithm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67744" y="3487211"/>
            <a:ext cx="0" cy="7136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77" y="1988840"/>
            <a:ext cx="81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434" y="2040867"/>
            <a:ext cx="771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Rectangle 2064"/>
          <p:cNvSpPr/>
          <p:nvPr/>
        </p:nvSpPr>
        <p:spPr>
          <a:xfrm>
            <a:off x="1655676" y="3140968"/>
            <a:ext cx="1224136" cy="31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 (M)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5516" y="3143723"/>
            <a:ext cx="1224136" cy="31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Alice’s private key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00192" y="3148277"/>
            <a:ext cx="1224136" cy="31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 (M)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99592" y="3487211"/>
            <a:ext cx="0" cy="7136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Connector 2068"/>
          <p:cNvCxnSpPr/>
          <p:nvPr/>
        </p:nvCxnSpPr>
        <p:spPr>
          <a:xfrm>
            <a:off x="3203848" y="2132856"/>
            <a:ext cx="0" cy="41764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24128" y="2162944"/>
            <a:ext cx="0" cy="41764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1" name="TextBox 2070"/>
          <p:cNvSpPr txBox="1"/>
          <p:nvPr/>
        </p:nvSpPr>
        <p:spPr>
          <a:xfrm>
            <a:off x="4032940" y="222257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Internet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073" name="Rectangle 2072"/>
          <p:cNvSpPr/>
          <p:nvPr/>
        </p:nvSpPr>
        <p:spPr>
          <a:xfrm>
            <a:off x="1301205" y="5526515"/>
            <a:ext cx="324036" cy="324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475656" y="4812897"/>
            <a:ext cx="0" cy="7136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879812" y="3298882"/>
            <a:ext cx="3420380" cy="2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6" name="TextBox 2075"/>
          <p:cNvSpPr txBox="1"/>
          <p:nvPr/>
        </p:nvSpPr>
        <p:spPr>
          <a:xfrm>
            <a:off x="617254" y="5949280"/>
            <a:ext cx="1691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Alice’s signature for </a:t>
            </a:r>
            <a:r>
              <a:rPr lang="en-US" sz="1200" dirty="0" smtClean="0"/>
              <a:t>M</a:t>
            </a:r>
            <a:endParaRPr lang="en-AU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948264" y="3501008"/>
            <a:ext cx="0" cy="7136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9" name="Elbow Connector 2078"/>
          <p:cNvCxnSpPr>
            <a:stCxn id="2073" idx="3"/>
            <a:endCxn id="7" idx="1"/>
          </p:cNvCxnSpPr>
          <p:nvPr/>
        </p:nvCxnSpPr>
        <p:spPr>
          <a:xfrm flipV="1">
            <a:off x="1625241" y="4527122"/>
            <a:ext cx="4761169" cy="11614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668344" y="3173359"/>
            <a:ext cx="1224136" cy="31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Alice’s public key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284951" y="3507470"/>
            <a:ext cx="0" cy="7136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36196" y="5301208"/>
            <a:ext cx="1152128" cy="3873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Signature valid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651923" y="5301208"/>
            <a:ext cx="1152128" cy="3873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Signature not valid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7" idx="2"/>
            <a:endCxn id="33" idx="0"/>
          </p:cNvCxnSpPr>
          <p:nvPr/>
        </p:nvCxnSpPr>
        <p:spPr>
          <a:xfrm flipH="1">
            <a:off x="6912260" y="4833156"/>
            <a:ext cx="680900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76" idx="0"/>
          </p:cNvCxnSpPr>
          <p:nvPr/>
        </p:nvCxnSpPr>
        <p:spPr>
          <a:xfrm>
            <a:off x="7593160" y="4833156"/>
            <a:ext cx="634827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9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Mathematical example of RSA digital signature</a:t>
            </a:r>
            <a:endParaRPr lang="en-AU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1916832"/>
                <a:ext cx="8642350" cy="4681537"/>
              </a:xfrm>
            </p:spPr>
            <p:txBody>
              <a:bodyPr/>
              <a:lstStyle/>
              <a:p>
                <a:r>
                  <a:rPr lang="en-US" sz="1800" dirty="0" smtClean="0">
                    <a:latin typeface="+mj-lt"/>
                  </a:rPr>
                  <a:t>Alice chooses </a:t>
                </a:r>
                <a:r>
                  <a:rPr lang="en-US" sz="1800" i="1" dirty="0" smtClean="0">
                    <a:latin typeface="+mj-lt"/>
                  </a:rPr>
                  <a:t>p</a:t>
                </a:r>
                <a:r>
                  <a:rPr lang="en-US" sz="1800" dirty="0" smtClean="0">
                    <a:latin typeface="+mj-lt"/>
                  </a:rPr>
                  <a:t>=823 and </a:t>
                </a:r>
                <a:r>
                  <a:rPr lang="en-US" sz="1800" i="1" dirty="0" smtClean="0">
                    <a:latin typeface="+mj-lt"/>
                  </a:rPr>
                  <a:t>q=953, p*q = </a:t>
                </a:r>
                <a:r>
                  <a:rPr lang="en-US" sz="1800" i="1" dirty="0" smtClean="0">
                    <a:solidFill>
                      <a:srgbClr val="00B0F0"/>
                    </a:solidFill>
                    <a:latin typeface="+mj-lt"/>
                  </a:rPr>
                  <a:t>784319 = n</a:t>
                </a:r>
                <a:r>
                  <a:rPr lang="en-US" sz="1800" i="1" dirty="0" smtClean="0">
                    <a:latin typeface="+mj-lt"/>
                  </a:rPr>
                  <a:t>/</a:t>
                </a:r>
                <a:r>
                  <a:rPr lang="en-US" sz="1800" i="1" dirty="0" smtClean="0">
                    <a:solidFill>
                      <a:srgbClr val="FF0000"/>
                    </a:solidFill>
                    <a:latin typeface="+mj-lt"/>
                  </a:rPr>
                  <a:t>n </a:t>
                </a:r>
                <a:r>
                  <a:rPr lang="en-US" sz="1800" i="1" dirty="0" smtClean="0">
                    <a:latin typeface="+mj-lt"/>
                  </a:rPr>
                  <a:t>(n is private and public)</a:t>
                </a:r>
              </a:p>
              <a:p>
                <a:r>
                  <a:rPr lang="en-US" altLang="en-US" sz="1800" dirty="0" smtClean="0">
                    <a:latin typeface="+mj-lt"/>
                  </a:rPr>
                  <a:t>Value of </a:t>
                </a:r>
                <a:r>
                  <a:rPr lang="en-US" altLang="en-US" sz="1800" dirty="0" smtClean="0">
                    <a:latin typeface="Symbol" panose="05050102010706020507" pitchFamily="18" charset="2"/>
                  </a:rPr>
                  <a:t>f</a:t>
                </a:r>
                <a:r>
                  <a:rPr lang="en-US" altLang="en-US" sz="1800" dirty="0" smtClean="0">
                    <a:latin typeface="+mj-lt"/>
                  </a:rPr>
                  <a:t>(n</a:t>
                </a:r>
                <a:r>
                  <a:rPr lang="en-US" altLang="en-US" sz="1800" dirty="0">
                    <a:latin typeface="+mj-lt"/>
                  </a:rPr>
                  <a:t>) is </a:t>
                </a:r>
                <a:r>
                  <a:rPr lang="en-US" altLang="en-US" sz="1800" dirty="0" smtClean="0">
                    <a:latin typeface="+mj-lt"/>
                  </a:rPr>
                  <a:t>782544. Now she chooses </a:t>
                </a:r>
                <a:r>
                  <a:rPr lang="en-US" altLang="en-US" sz="1800" i="1" dirty="0" smtClean="0">
                    <a:solidFill>
                      <a:srgbClr val="00B0F0"/>
                    </a:solidFill>
                    <a:latin typeface="+mj-lt"/>
                  </a:rPr>
                  <a:t>e=313</a:t>
                </a:r>
                <a:r>
                  <a:rPr lang="en-US" altLang="en-US" sz="1800" dirty="0" smtClean="0">
                    <a:solidFill>
                      <a:srgbClr val="00B0F0"/>
                    </a:solidFill>
                    <a:latin typeface="+mj-lt"/>
                  </a:rPr>
                  <a:t> (public) </a:t>
                </a:r>
                <a:r>
                  <a:rPr lang="en-US" altLang="en-US" sz="1800" dirty="0" smtClean="0">
                    <a:latin typeface="+mj-lt"/>
                  </a:rPr>
                  <a:t>and calculates </a:t>
                </a:r>
                <a:r>
                  <a:rPr lang="en-US" altLang="en-US" sz="1800" i="1" dirty="0" smtClean="0">
                    <a:solidFill>
                      <a:srgbClr val="FF0000"/>
                    </a:solidFill>
                    <a:latin typeface="+mj-lt"/>
                  </a:rPr>
                  <a:t>d=160009. </a:t>
                </a:r>
                <a:r>
                  <a:rPr lang="en-US" altLang="en-US" sz="1800" dirty="0" smtClean="0">
                    <a:solidFill>
                      <a:srgbClr val="00B0F0"/>
                    </a:solidFill>
                    <a:latin typeface="+mj-lt"/>
                  </a:rPr>
                  <a:t>Public </a:t>
                </a:r>
                <a:r>
                  <a:rPr lang="en-US" altLang="en-US" sz="1800" dirty="0" smtClean="0">
                    <a:latin typeface="+mj-lt"/>
                  </a:rPr>
                  <a:t>and </a:t>
                </a:r>
                <a:r>
                  <a:rPr lang="en-US" altLang="en-US" sz="1800" dirty="0" smtClean="0">
                    <a:solidFill>
                      <a:srgbClr val="FF0000"/>
                    </a:solidFill>
                    <a:latin typeface="+mj-lt"/>
                  </a:rPr>
                  <a:t>private</a:t>
                </a:r>
                <a:r>
                  <a:rPr lang="en-US" altLang="en-US" sz="1800" dirty="0" smtClean="0">
                    <a:latin typeface="+mj-lt"/>
                  </a:rPr>
                  <a:t> key generation is now complete</a:t>
                </a:r>
              </a:p>
              <a:p>
                <a:endParaRPr lang="en-US" sz="1800" dirty="0">
                  <a:latin typeface="+mj-lt"/>
                </a:endParaRPr>
              </a:p>
              <a:p>
                <a:r>
                  <a:rPr lang="en-US" sz="1800" dirty="0" smtClean="0">
                    <a:latin typeface="+mj-lt"/>
                  </a:rPr>
                  <a:t>Alice now wants to send Bob a message (M). The hash value of M is 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+mj-lt"/>
                  </a:rPr>
                  <a:t>19070</a:t>
                </a:r>
              </a:p>
              <a:p>
                <a:r>
                  <a:rPr lang="en-US" sz="1800" dirty="0" smtClean="0">
                    <a:solidFill>
                      <a:srgbClr val="FFC000"/>
                    </a:solidFill>
                    <a:latin typeface="+mj-lt"/>
                  </a:rPr>
                  <a:t>Signature</a:t>
                </a:r>
                <a:r>
                  <a:rPr lang="en-US" sz="18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19070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160009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) </m:t>
                    </m:r>
                    <m:r>
                      <a:rPr lang="en-US" sz="1800" b="0" i="1" smtClean="0">
                        <a:latin typeface="Cambria Math"/>
                      </a:rPr>
                      <m:t>𝑚𝑜𝑑</m:t>
                    </m:r>
                    <m:r>
                      <a:rPr lang="en-US" sz="1800" b="0" i="1" smtClean="0">
                        <a:latin typeface="Cambria Math"/>
                      </a:rPr>
                      <m:t> 784319=210625</m:t>
                    </m:r>
                  </m:oMath>
                </a14:m>
                <a:endParaRPr lang="en-US" sz="1800" dirty="0" smtClean="0">
                  <a:latin typeface="+mj-lt"/>
                </a:endParaRPr>
              </a:p>
              <a:p>
                <a:endParaRPr lang="en-US" sz="1800" dirty="0" smtClean="0">
                  <a:latin typeface="+mj-lt"/>
                </a:endParaRPr>
              </a:p>
              <a:p>
                <a:r>
                  <a:rPr lang="en-US" sz="1800" dirty="0" smtClean="0">
                    <a:latin typeface="+mj-lt"/>
                  </a:rPr>
                  <a:t>Alice sends the message and the signature to Bob. Bob receives the message and the signature. Bob calculates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210625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313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𝑚𝑜𝑑</m:t>
                    </m:r>
                    <m:r>
                      <a:rPr lang="en-US" sz="1800" b="0" i="1" smtClean="0">
                        <a:latin typeface="Cambria Math"/>
                      </a:rPr>
                      <m:t> 784319</m:t>
                    </m:r>
                  </m:oMath>
                </a14:m>
                <a:r>
                  <a:rPr lang="en-US" sz="1800" dirty="0" smtClean="0">
                    <a:latin typeface="+mj-lt"/>
                  </a:rPr>
                  <a:t>= 19070</a:t>
                </a:r>
              </a:p>
              <a:p>
                <a:r>
                  <a:rPr lang="en-US" sz="1800" dirty="0" smtClean="0">
                    <a:latin typeface="+mj-lt"/>
                  </a:rPr>
                  <a:t>Bob can trust the message because he has verified the digital signature by using Alice’s public key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916832"/>
                <a:ext cx="8642350" cy="4681537"/>
              </a:xfrm>
              <a:blipFill rotWithShape="1">
                <a:blip r:embed="rId2"/>
                <a:stretch>
                  <a:fillRect l="-494" t="-6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817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Digital signature attack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916113"/>
            <a:ext cx="8893175" cy="4681537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AU" dirty="0" smtClean="0">
                <a:ea typeface="ＭＳ Ｐゴシック" pitchFamily="34" charset="-128"/>
              </a:rPr>
              <a:t>What if the message or file is intercepted?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AU" dirty="0" smtClean="0">
                <a:ea typeface="ＭＳ Ｐゴシック" pitchFamily="34" charset="-128"/>
              </a:rPr>
              <a:t>The attacker then alters/modifies the original message or file (embedding malware)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AU" dirty="0" smtClean="0">
                <a:ea typeface="ＭＳ Ｐゴシック" pitchFamily="34" charset="-128"/>
              </a:rPr>
              <a:t>The attacker could forward the modified message or file to the intended recipient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AU" dirty="0" smtClean="0">
                <a:ea typeface="ＭＳ Ｐゴシック" pitchFamily="34" charset="-128"/>
              </a:rPr>
              <a:t>The attacker may claim their private/public key pair was compromised and that new keys had to be generated</a:t>
            </a:r>
          </a:p>
          <a:p>
            <a:pPr marL="0" indent="0" eaLnBrk="1" hangingPunct="1">
              <a:buNone/>
            </a:pP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Digital Signature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aforementioned attack could be mitigated if there was an easy way to register public keys to a central system</a:t>
            </a:r>
          </a:p>
          <a:p>
            <a:r>
              <a:rPr lang="en-US" dirty="0" smtClean="0"/>
              <a:t>What is needed is for a reputable entity to vouch for an individual’s public key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Digital Certificates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Digital Certificates provide a means of proving your identity in electronic transactions by binding a public-private key pair to a person or organisation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With a Digital Certificate you can assure friends, business associates and online services that the electronic information they receive from you is authentic</a:t>
            </a:r>
          </a:p>
          <a:p>
            <a:pPr eaLnBrk="1" hangingPunct="1"/>
            <a:r>
              <a:rPr lang="en-AU" sz="2800" dirty="0" smtClean="0">
                <a:ea typeface="ＭＳ Ｐゴシック" pitchFamily="34" charset="-128"/>
              </a:rPr>
              <a:t>“An attacker impersonating Alice </a:t>
            </a:r>
            <a:r>
              <a:rPr lang="en-AU" sz="2800" dirty="0">
                <a:ea typeface="ＭＳ Ｐゴシック" pitchFamily="34" charset="-128"/>
              </a:rPr>
              <a:t>may claim </a:t>
            </a:r>
            <a:r>
              <a:rPr lang="en-AU" sz="2800" dirty="0" smtClean="0">
                <a:ea typeface="ＭＳ Ｐゴシック" pitchFamily="34" charset="-128"/>
              </a:rPr>
              <a:t>the private/public </a:t>
            </a:r>
            <a:r>
              <a:rPr lang="en-AU" sz="2800" dirty="0">
                <a:ea typeface="ＭＳ Ｐゴシック" pitchFamily="34" charset="-128"/>
              </a:rPr>
              <a:t>key pair was compromised and that new keys had to be </a:t>
            </a:r>
            <a:r>
              <a:rPr lang="en-AU" sz="2800" dirty="0" smtClean="0">
                <a:ea typeface="ＭＳ Ｐゴシック" pitchFamily="34" charset="-128"/>
              </a:rPr>
              <a:t>generated”</a:t>
            </a:r>
            <a:endParaRPr lang="en-AU" sz="2800" dirty="0">
              <a:ea typeface="ＭＳ Ｐゴシック" pitchFamily="34" charset="-128"/>
            </a:endParaRPr>
          </a:p>
          <a:p>
            <a:pPr eaLnBrk="1" hangingPunct="1"/>
            <a:endParaRPr lang="en-AU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Narrow" pitchFamily="34" charset="0"/>
                <a:ea typeface="ＭＳ Ｐゴシック" pitchFamily="34" charset="-128"/>
              </a:rPr>
              <a:t>Digital </a:t>
            </a:r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Certificates </a:t>
            </a:r>
            <a:r>
              <a:rPr lang="en-AU" dirty="0" err="1" smtClean="0">
                <a:latin typeface="Arial Narrow" pitchFamily="34" charset="0"/>
                <a:ea typeface="ＭＳ Ｐゴシック" pitchFamily="34" charset="-128"/>
              </a:rPr>
              <a:t>cont</a:t>
            </a:r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an independent third party to verify the person’s identity and issue a digital certificate</a:t>
            </a:r>
            <a:endParaRPr lang="en-A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5004" y="3925887"/>
            <a:ext cx="514350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203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Digital Certificate Characteristics</a:t>
            </a:r>
          </a:p>
        </p:txBody>
      </p:sp>
      <p:sp>
        <p:nvSpPr>
          <p:cNvPr id="32771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Name of certifying authority (e.g. </a:t>
            </a:r>
            <a:r>
              <a:rPr lang="en-US" dirty="0" err="1" smtClean="0">
                <a:ea typeface="ＭＳ Ｐゴシック" pitchFamily="34" charset="-128"/>
              </a:rPr>
              <a:t>Thawte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r>
              <a:rPr lang="en-US" dirty="0" smtClean="0">
                <a:ea typeface="ＭＳ Ｐゴシック" pitchFamily="34" charset="-128"/>
              </a:rPr>
              <a:t>Data of issuance (e.g. 15-01-2012)</a:t>
            </a:r>
          </a:p>
          <a:p>
            <a:r>
              <a:rPr lang="en-US" dirty="0" smtClean="0">
                <a:ea typeface="ＭＳ Ｐゴシック" pitchFamily="34" charset="-128"/>
              </a:rPr>
              <a:t>Expiration date (e.g. 15-01-2013)</a:t>
            </a:r>
          </a:p>
          <a:p>
            <a:r>
              <a:rPr lang="en-US" dirty="0" smtClean="0">
                <a:ea typeface="ＭＳ Ｐゴシック" pitchFamily="34" charset="-128"/>
              </a:rPr>
              <a:t>Public key used (e.g. RSA 1,024 bit key)</a:t>
            </a:r>
          </a:p>
          <a:p>
            <a:r>
              <a:rPr lang="en-US" dirty="0" smtClean="0">
                <a:ea typeface="ＭＳ Ｐゴシック" pitchFamily="34" charset="-128"/>
              </a:rPr>
              <a:t>Cryptographic hash function (e.g. SHA-256)</a:t>
            </a:r>
          </a:p>
          <a:p>
            <a:r>
              <a:rPr lang="en-US" dirty="0" smtClean="0">
                <a:ea typeface="ＭＳ Ｐゴシック" pitchFamily="34" charset="-128"/>
              </a:rPr>
              <a:t>Digital signature of the owner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Certifying Authorities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Digital certificates are managed by Certifying Authorities (CAs)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CAs could be global…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VeriSign (www.verisign.com)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err="1" smtClean="0">
                <a:ea typeface="ＭＳ Ｐゴシック" pitchFamily="34" charset="-128"/>
              </a:rPr>
              <a:t>Thawte</a:t>
            </a:r>
            <a:r>
              <a:rPr lang="en-AU" dirty="0" smtClean="0">
                <a:ea typeface="ＭＳ Ｐゴシック" pitchFamily="34" charset="-128"/>
              </a:rPr>
              <a:t> (www.thawte.com)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…or could be local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Within your organisation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Of course they wouldn't really carry any weight outside your organisation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Hierarchy of Trust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Digital Certificates operate on a Hierarchy of Trust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A CA may vouch for you, and a higher CA may vouch for the CA who vouched for you and so on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>
                <a:ea typeface="ＭＳ Ｐゴシック" pitchFamily="34" charset="-128"/>
              </a:rPr>
              <a:t>If you look at the certificates stored by your web browser, you should find certificates of various ‘root authorities’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Ensuring Integrity via Parity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893175" cy="4681537"/>
          </a:xfrm>
        </p:spPr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Parity bits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The letter </a:t>
            </a:r>
            <a:r>
              <a:rPr lang="en-AU" u="sng" dirty="0" smtClean="0">
                <a:ea typeface="ＭＳ Ｐゴシック" pitchFamily="34" charset="-128"/>
              </a:rPr>
              <a:t>A</a:t>
            </a:r>
            <a:r>
              <a:rPr lang="en-AU" dirty="0" smtClean="0">
                <a:ea typeface="ＭＳ Ｐゴシック" pitchFamily="34" charset="-128"/>
              </a:rPr>
              <a:t> will be sent over a serial connection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ASCII A in binary is 0100 0001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We have decided to use </a:t>
            </a:r>
            <a:r>
              <a:rPr lang="en-AU" u="sng" dirty="0" smtClean="0">
                <a:ea typeface="ＭＳ Ｐゴシック" pitchFamily="34" charset="-128"/>
              </a:rPr>
              <a:t>even</a:t>
            </a:r>
            <a:r>
              <a:rPr lang="en-AU" dirty="0" smtClean="0">
                <a:ea typeface="ＭＳ Ｐゴシック" pitchFamily="34" charset="-128"/>
              </a:rPr>
              <a:t> parity which means that the total number of 1’s must be </a:t>
            </a:r>
            <a:r>
              <a:rPr lang="en-AU" u="sng" dirty="0" smtClean="0">
                <a:ea typeface="ＭＳ Ｐゴシック" pitchFamily="34" charset="-128"/>
              </a:rPr>
              <a:t>even</a:t>
            </a:r>
            <a:endParaRPr lang="en-AU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So the binary sequence will be 0100 0001 </a:t>
            </a:r>
            <a:r>
              <a:rPr lang="en-AU" dirty="0" smtClean="0">
                <a:solidFill>
                  <a:srgbClr val="FF0000"/>
                </a:solidFill>
                <a:ea typeface="ＭＳ Ｐゴシック" pitchFamily="34" charset="-128"/>
              </a:rPr>
              <a:t>0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The receiver knows we are using even parity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If number of 1’s is </a:t>
            </a:r>
            <a:r>
              <a:rPr lang="en-AU" u="sng" dirty="0" smtClean="0">
                <a:ea typeface="ＭＳ Ｐゴシック" pitchFamily="34" charset="-128"/>
              </a:rPr>
              <a:t>even</a:t>
            </a:r>
            <a:r>
              <a:rPr lang="en-AU" dirty="0" smtClean="0">
                <a:ea typeface="ＭＳ Ｐゴシック" pitchFamily="34" charset="-128"/>
              </a:rPr>
              <a:t> then no errors occurred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But what if 2 errors occurred during transmission?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853902"/>
            <a:ext cx="78009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Hierarchy of Trust</a:t>
            </a:r>
          </a:p>
        </p:txBody>
      </p:sp>
      <p:sp>
        <p:nvSpPr>
          <p:cNvPr id="36868" name="Text Box 66"/>
          <p:cNvSpPr txBox="1">
            <a:spLocks noChangeArrowheads="1"/>
          </p:cNvSpPr>
          <p:nvPr/>
        </p:nvSpPr>
        <p:spPr bwMode="auto">
          <a:xfrm>
            <a:off x="179388" y="1844675"/>
            <a:ext cx="31686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>
                <a:cs typeface="Arial" charset="0"/>
              </a:rPr>
              <a:t>Note: There does not have to be three levels here.  Any number of levels could be employed, depending on the situation.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 Narrow" pitchFamily="34" charset="0"/>
              <a:ea typeface="ＭＳ Ｐゴシック" pitchFamily="34" charset="-128"/>
            </a:endParaRPr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5219700" y="476250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400" b="1">
                <a:cs typeface="Arial" charset="0"/>
              </a:rPr>
              <a:t>Chain of Certification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 Narrow" pitchFamily="34" charset="0"/>
                <a:ea typeface="ＭＳ Ｐゴシック" pitchFamily="34" charset="-128"/>
              </a:rPr>
              <a:t>PGP Digital Certificates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The PGP encryption program can also be used to create and verify signatures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It can use x.509 certificates or it can use its own certificate format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PGP uses a slightly different approach to certificates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Web of trust instead of a hierarchy of trust</a:t>
            </a:r>
          </a:p>
          <a:p>
            <a:pPr lvl="1" eaLnBrk="1" hangingPunct="1"/>
            <a:r>
              <a:rPr lang="en-AU" smtClean="0">
                <a:ea typeface="ＭＳ Ｐゴシック" pitchFamily="34" charset="-128"/>
              </a:rPr>
              <a:t>You create your certificate and self sign it, you then get peers that trust you to sign your key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of Trust</a:t>
            </a:r>
            <a:endParaRPr lang="en-US" dirty="0"/>
          </a:p>
        </p:txBody>
      </p:sp>
      <p:pic>
        <p:nvPicPr>
          <p:cNvPr id="1026" name="Picture 2" descr="http://4.bp.blogspot.com/_zJrzIzbpkg8/THjj4qMrTCI/AAAAAAAAAmo/prBZLFyH55E/s1600/3863712174_1d3f0117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844824"/>
            <a:ext cx="5400600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Ensuring Integrity via Parity</a:t>
            </a:r>
            <a:endParaRPr lang="en-US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Parity bits cont…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Original binary sequence was 0100 0001 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0</a:t>
            </a:r>
            <a:r>
              <a:rPr lang="en-US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Receiver got 0100 0010 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0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Since parity was even, receiver assumed that no errors had occurred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Receiver got binary sequence 0100 0010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0100 0010 in ASCII is the letter B</a:t>
            </a:r>
          </a:p>
          <a:p>
            <a:r>
              <a:rPr lang="en-US" smtClean="0">
                <a:ea typeface="ＭＳ Ｐゴシック" pitchFamily="34" charset="-128"/>
              </a:rPr>
              <a:t>What if the attack was deliberate?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Ensuring Integrity via Checksum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Checksum – at senders end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 file (1,151 bytes) will be sent over the Internet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Using a checksum of 1 byte gives 256 values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1,151(file size)/256 = 4.496 (rounded down to 4)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4 x 256 = 1,024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1,151 – 1,024 = 127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The checksum of 127 is added to the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34" charset="0"/>
                <a:ea typeface="ＭＳ Ｐゴシック" pitchFamily="34" charset="-128"/>
              </a:rPr>
              <a:t>Ensuring Integrity via Checksum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Checksum – at receivers end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 file (1,056 bytes) is received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1,056(file size)/256 = 4.125 (rounded down to 4)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4 x 256 = 1,024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1,056 – 1,024 = 32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The checksum of 32 does not match the original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An attacker could also specifically modify the file to retain the original size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Parity bits and Checksum are both susceptible to malicious and accidental faults and errors</a:t>
            </a:r>
          </a:p>
          <a:p>
            <a:r>
              <a:rPr lang="en-US" dirty="0" smtClean="0"/>
              <a:t>To ensure data integrity we need a method which is fault tolerant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 Narrow" pitchFamily="34" charset="0"/>
                <a:ea typeface="ＭＳ Ｐゴシック" pitchFamily="34" charset="-128"/>
              </a:rPr>
              <a:t>Cryptographic Hash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ea typeface="ＭＳ Ｐゴシック" pitchFamily="34" charset="-128"/>
              </a:rPr>
              <a:t>A strong way of assuring the integrity of a digital object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Digital object could be;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A document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An executable program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Any other collection of bits</a:t>
            </a:r>
          </a:p>
          <a:p>
            <a:pPr lvl="1" eaLnBrk="1" hangingPunct="1"/>
            <a:r>
              <a:rPr lang="en-AU" dirty="0" smtClean="0">
                <a:ea typeface="ＭＳ Ｐゴシック" pitchFamily="34" charset="-128"/>
              </a:rPr>
              <a:t>A paragraph of text</a:t>
            </a:r>
          </a:p>
          <a:p>
            <a:pPr eaLnBrk="1" hangingPunct="1"/>
            <a:r>
              <a:rPr lang="en-AU" dirty="0" smtClean="0">
                <a:ea typeface="ＭＳ Ｐゴシック" pitchFamily="34" charset="-128"/>
              </a:rPr>
              <a:t>A hash function takes the object as an input and outputs a ‘hash’ or ‘digest’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1945</Words>
  <Application>Microsoft Office PowerPoint</Application>
  <PresentationFormat>On-screen Show (4:3)</PresentationFormat>
  <Paragraphs>267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Data Integrity</vt:lpstr>
      <vt:lpstr>Last Week…….</vt:lpstr>
      <vt:lpstr>Data Integrity</vt:lpstr>
      <vt:lpstr>Ensuring Integrity via Parity</vt:lpstr>
      <vt:lpstr>Ensuring Integrity via Parity</vt:lpstr>
      <vt:lpstr>Ensuring Integrity via Checksum</vt:lpstr>
      <vt:lpstr>Ensuring Integrity via Checksum</vt:lpstr>
      <vt:lpstr>Data Integrity Checking</vt:lpstr>
      <vt:lpstr>Cryptographic Hash Functions</vt:lpstr>
      <vt:lpstr>Cryptographic Hash Functions</vt:lpstr>
      <vt:lpstr>Message-Digest Algorithm 5 (MD5)</vt:lpstr>
      <vt:lpstr>Secure Hash Algorithm 1 (SHA-1)</vt:lpstr>
      <vt:lpstr>Hash Functions Example</vt:lpstr>
      <vt:lpstr>Challenge Questions</vt:lpstr>
      <vt:lpstr>Hash Function Characteristics</vt:lpstr>
      <vt:lpstr>Cryptographic Hash Functions</vt:lpstr>
      <vt:lpstr>Cryptographic Hash Functions</vt:lpstr>
      <vt:lpstr>Hash Functions</vt:lpstr>
      <vt:lpstr>Hash Function Collisions</vt:lpstr>
      <vt:lpstr>Hash Function Collisions</vt:lpstr>
      <vt:lpstr>Real Use of Hash Functions</vt:lpstr>
      <vt:lpstr>Hashed Message Authentication Codes (HMAC)</vt:lpstr>
      <vt:lpstr>Hashed Message Authentication Codes</vt:lpstr>
      <vt:lpstr>HMACs</vt:lpstr>
      <vt:lpstr>What is a signature?</vt:lpstr>
      <vt:lpstr>How signatures work?</vt:lpstr>
      <vt:lpstr>How digital signatures work?</vt:lpstr>
      <vt:lpstr>Why use digital signatures?</vt:lpstr>
      <vt:lpstr>Digital signature process</vt:lpstr>
      <vt:lpstr>Digital Signatures</vt:lpstr>
      <vt:lpstr>Digital signature process cont…</vt:lpstr>
      <vt:lpstr>Mathematical example of RSA digital signature</vt:lpstr>
      <vt:lpstr>Digital signature attack</vt:lpstr>
      <vt:lpstr>Mitigating Digital Signature Attacks</vt:lpstr>
      <vt:lpstr>Digital Certificates</vt:lpstr>
      <vt:lpstr>Digital Certificates cont…</vt:lpstr>
      <vt:lpstr>Digital Certificate Characteristics</vt:lpstr>
      <vt:lpstr>Certifying Authorities</vt:lpstr>
      <vt:lpstr>Hierarchy of Trust</vt:lpstr>
      <vt:lpstr>Hierarchy of Trust</vt:lpstr>
      <vt:lpstr>PowerPoint Presentation</vt:lpstr>
      <vt:lpstr>PGP Digital Certificates</vt:lpstr>
      <vt:lpstr>Web of Trust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dellicious</cp:lastModifiedBy>
  <cp:revision>69</cp:revision>
  <dcterms:created xsi:type="dcterms:W3CDTF">2009-09-07T06:18:52Z</dcterms:created>
  <dcterms:modified xsi:type="dcterms:W3CDTF">2014-08-04T01:42:00Z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-1763465742</vt:i4>
  </property>
  <property fmtid="{D5CDD505-2E9C-101B-9397-08002B2CF9AE}" pid="3" name="_NewReviewCycle">
    <vt:lpwstr/>
  </property>
  <property fmtid="{D5CDD505-2E9C-101B-9397-08002B2CF9AE}" pid="4" name="_EmailSubject">
    <vt:lpwstr>lecture 5</vt:lpwstr>
  </property>
  <property fmtid="{D5CDD505-2E9C-101B-9397-08002B2CF9AE}" pid="5" name="_AuthorEmail">
    <vt:lpwstr>p.szewczyk@ecu.edu.au</vt:lpwstr>
  </property>
  <property fmtid="{D5CDD505-2E9C-101B-9397-08002B2CF9AE}" pid="6" name="_AuthorEmailDisplayName">
    <vt:lpwstr>Patryk SZEWCZYK</vt:lpwstr>
  </property>
</Properties>
</file>