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41"/>
  </p:notesMasterIdLst>
  <p:handoutMasterIdLst>
    <p:handoutMasterId r:id="rId42"/>
  </p:handoutMasterIdLst>
  <p:sldIdLst>
    <p:sldId id="256" r:id="rId2"/>
    <p:sldId id="503" r:id="rId3"/>
    <p:sldId id="504" r:id="rId4"/>
    <p:sldId id="505" r:id="rId5"/>
    <p:sldId id="506" r:id="rId6"/>
    <p:sldId id="507" r:id="rId7"/>
    <p:sldId id="508" r:id="rId8"/>
    <p:sldId id="509" r:id="rId9"/>
    <p:sldId id="545" r:id="rId10"/>
    <p:sldId id="510" r:id="rId11"/>
    <p:sldId id="511" r:id="rId12"/>
    <p:sldId id="527" r:id="rId13"/>
    <p:sldId id="512" r:id="rId14"/>
    <p:sldId id="513" r:id="rId15"/>
    <p:sldId id="514" r:id="rId16"/>
    <p:sldId id="515" r:id="rId17"/>
    <p:sldId id="516" r:id="rId18"/>
    <p:sldId id="528" r:id="rId19"/>
    <p:sldId id="517" r:id="rId20"/>
    <p:sldId id="529" r:id="rId21"/>
    <p:sldId id="530" r:id="rId22"/>
    <p:sldId id="531" r:id="rId23"/>
    <p:sldId id="532" r:id="rId24"/>
    <p:sldId id="533" r:id="rId25"/>
    <p:sldId id="518" r:id="rId26"/>
    <p:sldId id="534" r:id="rId27"/>
    <p:sldId id="519" r:id="rId28"/>
    <p:sldId id="520" r:id="rId29"/>
    <p:sldId id="522" r:id="rId30"/>
    <p:sldId id="523" r:id="rId31"/>
    <p:sldId id="525" r:id="rId32"/>
    <p:sldId id="524" r:id="rId33"/>
    <p:sldId id="526" r:id="rId34"/>
    <p:sldId id="535" r:id="rId35"/>
    <p:sldId id="540" r:id="rId36"/>
    <p:sldId id="541" r:id="rId37"/>
    <p:sldId id="536" r:id="rId38"/>
    <p:sldId id="537" r:id="rId39"/>
    <p:sldId id="544" r:id="rId40"/>
  </p:sldIdLst>
  <p:sldSz cx="9144000" cy="6858000" type="screen4x3"/>
  <p:notesSz cx="6731000" cy="9856788"/>
  <p:defaultTextStyle>
    <a:defPPr>
      <a:defRPr lang="en-AU"/>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Baatard" initials="G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0" autoAdjust="0"/>
    <p:restoredTop sz="86575" autoAdjust="0"/>
  </p:normalViewPr>
  <p:slideViewPr>
    <p:cSldViewPr>
      <p:cViewPr varScale="1">
        <p:scale>
          <a:sx n="111" d="100"/>
          <a:sy n="111" d="100"/>
        </p:scale>
        <p:origin x="-1530" y="-90"/>
      </p:cViewPr>
      <p:guideLst>
        <p:guide orient="horz" pos="2160"/>
        <p:guide pos="2880"/>
      </p:guideLst>
    </p:cSldViewPr>
  </p:slideViewPr>
  <p:outlineViewPr>
    <p:cViewPr>
      <p:scale>
        <a:sx n="100" d="100"/>
        <a:sy n="100"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41987" name="Rectangle 3"/>
          <p:cNvSpPr>
            <a:spLocks noGrp="1" noChangeArrowheads="1"/>
          </p:cNvSpPr>
          <p:nvPr>
            <p:ph type="dt" sz="quarter"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41988" name="Rectangle 4"/>
          <p:cNvSpPr>
            <a:spLocks noGrp="1" noChangeArrowheads="1"/>
          </p:cNvSpPr>
          <p:nvPr>
            <p:ph type="ftr" sz="quarter" idx="2"/>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41989" name="Rectangle 5"/>
          <p:cNvSpPr>
            <a:spLocks noGrp="1" noChangeArrowheads="1"/>
          </p:cNvSpPr>
          <p:nvPr>
            <p:ph type="sldNum" sz="quarter" idx="3"/>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2E65A06D-C4BB-44A6-A051-DE0C4A50490B}" type="slidenum">
              <a:rPr lang="en-AU"/>
              <a:pPr/>
              <a:t>‹#›</a:t>
            </a:fld>
            <a:endParaRPr lang="en-AU"/>
          </a:p>
        </p:txBody>
      </p:sp>
    </p:spTree>
    <p:extLst>
      <p:ext uri="{BB962C8B-B14F-4D97-AF65-F5344CB8AC3E}">
        <p14:creationId xmlns:p14="http://schemas.microsoft.com/office/powerpoint/2010/main" val="3057189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6238"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defRPr>
            </a:lvl1pPr>
          </a:lstStyle>
          <a:p>
            <a:endParaRPr lang="en-US"/>
          </a:p>
        </p:txBody>
      </p:sp>
      <p:sp>
        <p:nvSpPr>
          <p:cNvPr id="38915" name="Rectangle 3"/>
          <p:cNvSpPr>
            <a:spLocks noGrp="1" noChangeArrowheads="1"/>
          </p:cNvSpPr>
          <p:nvPr>
            <p:ph type="dt" idx="1"/>
          </p:nvPr>
        </p:nvSpPr>
        <p:spPr bwMode="auto">
          <a:xfrm>
            <a:off x="3814763" y="0"/>
            <a:ext cx="2916237"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endParaRPr lang="en-US"/>
          </a:p>
        </p:txBody>
      </p:sp>
      <p:sp>
        <p:nvSpPr>
          <p:cNvPr id="52228" name="Rectangle 4"/>
          <p:cNvSpPr>
            <a:spLocks noGrp="1" noRot="1" noChangeAspect="1" noChangeArrowheads="1" noTextEdit="1"/>
          </p:cNvSpPr>
          <p:nvPr>
            <p:ph type="sldImg" idx="2"/>
          </p:nvPr>
        </p:nvSpPr>
        <p:spPr bwMode="auto">
          <a:xfrm>
            <a:off x="901700" y="739775"/>
            <a:ext cx="4927600" cy="36957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896938" y="4681538"/>
            <a:ext cx="4937125" cy="4435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38918" name="Rectangle 6"/>
          <p:cNvSpPr>
            <a:spLocks noGrp="1" noChangeArrowheads="1"/>
          </p:cNvSpPr>
          <p:nvPr>
            <p:ph type="ftr" sz="quarter" idx="4"/>
          </p:nvPr>
        </p:nvSpPr>
        <p:spPr bwMode="auto">
          <a:xfrm>
            <a:off x="0" y="9364663"/>
            <a:ext cx="291623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defRPr>
            </a:lvl1pPr>
          </a:lstStyle>
          <a:p>
            <a:endParaRPr lang="en-US"/>
          </a:p>
        </p:txBody>
      </p:sp>
      <p:sp>
        <p:nvSpPr>
          <p:cNvPr id="38919" name="Rectangle 7"/>
          <p:cNvSpPr>
            <a:spLocks noGrp="1" noChangeArrowheads="1"/>
          </p:cNvSpPr>
          <p:nvPr>
            <p:ph type="sldNum" sz="quarter" idx="5"/>
          </p:nvPr>
        </p:nvSpPr>
        <p:spPr bwMode="auto">
          <a:xfrm>
            <a:off x="3814763" y="9364663"/>
            <a:ext cx="2916237"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fld id="{CB7AEB2E-5CC0-4160-BF18-AB10A56A5B5B}" type="slidenum">
              <a:rPr lang="en-AU"/>
              <a:pPr/>
              <a:t>‹#›</a:t>
            </a:fld>
            <a:endParaRPr lang="en-AU"/>
          </a:p>
        </p:txBody>
      </p:sp>
    </p:spTree>
    <p:extLst>
      <p:ext uri="{BB962C8B-B14F-4D97-AF65-F5344CB8AC3E}">
        <p14:creationId xmlns:p14="http://schemas.microsoft.com/office/powerpoint/2010/main" val="1890236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81927ED-503C-4A4D-A30B-BB277EA49BE1}" type="slidenum">
              <a:rPr lang="en-AU"/>
              <a:pPr/>
              <a:t>1</a:t>
            </a:fld>
            <a:endParaRPr lang="en-AU"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AU" dirty="0" smtClean="0"/>
              <a:t> </a:t>
            </a:r>
          </a:p>
          <a:p>
            <a:pPr eaLnBrk="1" hangingPunct="1"/>
            <a:r>
              <a:rPr lang="en-AU" dirty="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 can be very handy – say for example that you’re tasked with transferring a large spreadsheet into a database.  The spreadsheet</a:t>
            </a:r>
            <a:r>
              <a:rPr lang="en-AU" baseline="0" dirty="0" smtClean="0"/>
              <a:t> is flat file – many rows with lots of redundant data...  Not normalised.  It’s quite easy to convert this to a large unnormalised table.</a:t>
            </a:r>
          </a:p>
          <a:p>
            <a:endParaRPr lang="en-AU" baseline="0" dirty="0" smtClean="0"/>
          </a:p>
          <a:p>
            <a:r>
              <a:rPr lang="en-AU" baseline="0" dirty="0" smtClean="0"/>
              <a:t>Then, using inserts with </a:t>
            </a:r>
            <a:r>
              <a:rPr lang="en-AU" baseline="0" dirty="0" err="1" smtClean="0"/>
              <a:t>subqueries</a:t>
            </a:r>
            <a:r>
              <a:rPr lang="en-AU" baseline="0" dirty="0" smtClean="0"/>
              <a:t>, you can copy this data into your normalised tables.  This would involve making use of DISTINCT in the </a:t>
            </a:r>
            <a:r>
              <a:rPr lang="en-AU" baseline="0" dirty="0" err="1" smtClean="0"/>
              <a:t>subqueries</a:t>
            </a:r>
            <a:r>
              <a:rPr lang="en-AU" baseline="0" dirty="0" smtClean="0"/>
              <a:t> to eliminate the duplicated data, and including only the columns needed for each table in each insert/subquery.</a:t>
            </a:r>
          </a:p>
          <a:p>
            <a:endParaRPr lang="en-AU" dirty="0" smtClean="0"/>
          </a:p>
          <a:p>
            <a:endParaRPr lang="en-AU" dirty="0" smtClean="0"/>
          </a:p>
          <a:p>
            <a:r>
              <a:rPr lang="en-AU" dirty="0" smtClean="0"/>
              <a:t>The</a:t>
            </a:r>
            <a:r>
              <a:rPr lang="en-AU" baseline="0" dirty="0" smtClean="0"/>
              <a:t> last point on the slide is obvious, but deserves some consideration.  Just because data types match, doesn’t mean that the meaning of data is the same – for example, you could switch the name field and the area field in either the column list or the select list in the above example, and put names into areas and areas into names… They’re both </a:t>
            </a:r>
            <a:r>
              <a:rPr lang="en-AU" baseline="0" dirty="0" err="1" smtClean="0"/>
              <a:t>VARCHARs</a:t>
            </a:r>
            <a:r>
              <a:rPr lang="en-AU" baseline="0" dirty="0" smtClean="0"/>
              <a:t>, so it would work fine… but would it lose all meaning?</a:t>
            </a:r>
          </a:p>
          <a:p>
            <a:endParaRPr lang="en-AU" baseline="0" dirty="0" smtClean="0"/>
          </a:p>
          <a:p>
            <a:r>
              <a:rPr lang="en-AU" baseline="0" dirty="0" smtClean="0"/>
              <a:t>Another example would be copying a birth date field into a start date field in a student or employee database.  They’re both </a:t>
            </a:r>
            <a:r>
              <a:rPr lang="en-AU" baseline="0" dirty="0" err="1" smtClean="0"/>
              <a:t>smalldatetime</a:t>
            </a:r>
            <a:r>
              <a:rPr lang="en-AU" baseline="0" dirty="0" smtClean="0"/>
              <a:t> data types, but copying one into the other would be pretty inane.</a:t>
            </a:r>
          </a:p>
          <a:p>
            <a:endParaRPr lang="en-AU" baseline="0" dirty="0" smtClean="0"/>
          </a:p>
          <a:p>
            <a:r>
              <a:rPr lang="en-AU" baseline="0" dirty="0" smtClean="0"/>
              <a:t>It’s up to the person writing the script to avoid such silliness.  The database’s job is to do what you tell it to do, not to understand the logic/intelligence, or lack thereof, of what you do.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10</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Some example error messages: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noProof="1" smtClean="0">
                <a:solidFill>
                  <a:schemeClr val="hlink"/>
                </a:solidFill>
                <a:latin typeface="Courier New" pitchFamily="49" charset="0"/>
                <a:cs typeface="Courier New" pitchFamily="49" charset="0"/>
              </a:rPr>
              <a:t>Violation of PRIMARY KEY constraint 'owner_pk'. Cannot insert duplicate key in object 'dbo.owner'.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noProof="1" smtClean="0">
              <a:solidFill>
                <a:schemeClr val="hlink"/>
              </a:solidFill>
              <a:latin typeface="Courier New" pitchFamily="49" charset="0"/>
              <a:cs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noProof="1" smtClean="0">
                <a:solidFill>
                  <a:schemeClr val="hlink"/>
                </a:solidFill>
                <a:latin typeface="Courier New" pitchFamily="49" charset="0"/>
                <a:cs typeface="Courier New" pitchFamily="49" charset="0"/>
              </a:rPr>
              <a:t>The INSERT statement conflicted with the FOREIGN KEY constraint "pet_owner_fk". The conflict occurred in database "pet_db", table "dbo.owner", column "owner_id".</a:t>
            </a:r>
          </a:p>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12</a:t>
            </a:fld>
            <a:endParaRPr lang="en-AU"/>
          </a:p>
        </p:txBody>
      </p:sp>
    </p:spTree>
    <p:extLst>
      <p:ext uri="{BB962C8B-B14F-4D97-AF65-F5344CB8AC3E}">
        <p14:creationId xmlns:p14="http://schemas.microsoft.com/office/powerpoint/2010/main" val="3867570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http://msdn.microsoft.com/en-gb/library/ms177523.aspx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13</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Obviously,</a:t>
            </a:r>
            <a:r>
              <a:rPr lang="en-AU" baseline="0" dirty="0" smtClean="0"/>
              <a:t> if you use a value that is in a primary key (or unique) column in the where clause, that will result in only updating </a:t>
            </a:r>
            <a:r>
              <a:rPr lang="en-AU" i="1" baseline="0" dirty="0" smtClean="0"/>
              <a:t>one</a:t>
            </a:r>
            <a:r>
              <a:rPr lang="en-AU" i="0" baseline="0" dirty="0" smtClean="0"/>
              <a:t> column – which is often the case.  See why it is important to have a column capable of uniquely identifying each row in a table?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14</a:t>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15</a:t>
            </a:fld>
            <a:endParaRPr lang="en-AU"/>
          </a:p>
        </p:txBody>
      </p:sp>
    </p:spTree>
    <p:extLst>
      <p:ext uri="{BB962C8B-B14F-4D97-AF65-F5344CB8AC3E}">
        <p14:creationId xmlns:p14="http://schemas.microsoft.com/office/powerpoint/2010/main" val="2819111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16</a:t>
            </a:fld>
            <a:endParaRPr lang="en-AU"/>
          </a:p>
        </p:txBody>
      </p:sp>
    </p:spTree>
    <p:extLst>
      <p:ext uri="{BB962C8B-B14F-4D97-AF65-F5344CB8AC3E}">
        <p14:creationId xmlns:p14="http://schemas.microsoft.com/office/powerpoint/2010/main" val="1880894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Most of these points are essentially the same as those for insert statements, but from the perspective of</a:t>
            </a:r>
            <a:r>
              <a:rPr lang="en-AU" baseline="0" dirty="0" smtClean="0"/>
              <a:t> updating an existing row rather than inserting a new one.  Makes sense!</a:t>
            </a:r>
            <a:endParaRPr lang="en-AU" dirty="0" smtClean="0"/>
          </a:p>
          <a:p>
            <a:endParaRPr lang="en-AU" dirty="0" smtClean="0"/>
          </a:p>
          <a:p>
            <a:r>
              <a:rPr lang="en-AU" dirty="0" smtClean="0"/>
              <a:t>The second point may seem a bit strange</a:t>
            </a:r>
            <a:r>
              <a:rPr lang="en-AU" baseline="0" dirty="0" smtClean="0"/>
              <a:t> – wouldn’t it be reasonable to allow you to update the primary key, and also automatically update any foreign key columns that reference it?  That way you could update the PK and keep the integrity of the relationships/constraints intact.</a:t>
            </a:r>
          </a:p>
          <a:p>
            <a:endParaRPr lang="en-AU" baseline="0" dirty="0" smtClean="0"/>
          </a:p>
          <a:p>
            <a:r>
              <a:rPr lang="en-AU" baseline="0" dirty="0" smtClean="0"/>
              <a:t>Well, you can!  But in order to do so, you need to define the foreign key constraint to specify that you want it to happen.  More on this in a few slides!</a:t>
            </a:r>
          </a:p>
        </p:txBody>
      </p:sp>
      <p:sp>
        <p:nvSpPr>
          <p:cNvPr id="4" name="Slide Number Placeholder 3"/>
          <p:cNvSpPr>
            <a:spLocks noGrp="1"/>
          </p:cNvSpPr>
          <p:nvPr>
            <p:ph type="sldNum" sz="quarter" idx="10"/>
          </p:nvPr>
        </p:nvSpPr>
        <p:spPr/>
        <p:txBody>
          <a:bodyPr/>
          <a:lstStyle/>
          <a:p>
            <a:fld id="{CB7AEB2E-5CC0-4160-BF18-AB10A56A5B5B}" type="slidenum">
              <a:rPr lang="en-AU" smtClean="0"/>
              <a:pPr/>
              <a:t>17</a:t>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Not pictured:  The row we deleted.</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18</a:t>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http://msdn.microsoft.com/en-gb/library/ms189835.aspx</a:t>
            </a:r>
          </a:p>
          <a:p>
            <a:endParaRPr lang="en-AU" dirty="0" smtClean="0"/>
          </a:p>
          <a:p>
            <a:r>
              <a:rPr lang="en-AU" dirty="0" smtClean="0"/>
              <a:t>Like</a:t>
            </a:r>
            <a:r>
              <a:rPr lang="en-AU" baseline="0" dirty="0" smtClean="0"/>
              <a:t> most SQL commands to delete/drop things, this one is pretty simple to use, and pretty dangerous too.</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19</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a:t>
            </a:fld>
            <a:endParaRPr lang="en-AU"/>
          </a:p>
        </p:txBody>
      </p:sp>
    </p:spTree>
    <p:extLst>
      <p:ext uri="{BB962C8B-B14F-4D97-AF65-F5344CB8AC3E}">
        <p14:creationId xmlns:p14="http://schemas.microsoft.com/office/powerpoint/2010/main" val="373951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20</a:t>
            </a:fld>
            <a:endParaRPr lang="en-AU"/>
          </a:p>
        </p:txBody>
      </p:sp>
    </p:spTree>
    <p:extLst>
      <p:ext uri="{BB962C8B-B14F-4D97-AF65-F5344CB8AC3E}">
        <p14:creationId xmlns:p14="http://schemas.microsoft.com/office/powerpoint/2010/main" val="3489918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http://msdn.microsoft.com/en-gb/library/ms186973.aspx</a:t>
            </a:r>
          </a:p>
          <a:p>
            <a:r>
              <a:rPr lang="en-AU" dirty="0" smtClean="0"/>
              <a:t>http://msdn.microsoft.com/en-gb/library/ms174979.aspx (about a third of the way down the page)</a:t>
            </a:r>
          </a:p>
          <a:p>
            <a:r>
              <a:rPr lang="en-AU" dirty="0" smtClean="0"/>
              <a:t>It</a:t>
            </a:r>
            <a:r>
              <a:rPr lang="en-AU" baseline="0" dirty="0" smtClean="0"/>
              <a:t> appears the ALTER TABLE documentation does not show that you can define ON UPDATE and ON DELETE behaviour, but you can.  It works the same as it does in CREATE TABLE</a:t>
            </a:r>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21</a:t>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22</a:t>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An</a:t>
            </a:r>
            <a:r>
              <a:rPr lang="en-AU" baseline="0" dirty="0" smtClean="0"/>
              <a:t> example of a cascading delete would be, in our group work database. If ON DELETE CASCADE was defined for…</a:t>
            </a:r>
          </a:p>
          <a:p>
            <a:r>
              <a:rPr lang="en-AU" baseline="0" dirty="0" smtClean="0"/>
              <a:t>The unit code FK in the assignment table</a:t>
            </a:r>
          </a:p>
          <a:p>
            <a:r>
              <a:rPr lang="en-AU" baseline="0" dirty="0" smtClean="0"/>
              <a:t>The assignment id FK in the work group table</a:t>
            </a:r>
          </a:p>
          <a:p>
            <a:r>
              <a:rPr lang="en-AU" baseline="0" dirty="0" smtClean="0"/>
              <a:t>The work group id FK in the group member table</a:t>
            </a:r>
          </a:p>
          <a:p>
            <a:r>
              <a:rPr lang="en-AU" baseline="0" dirty="0" smtClean="0"/>
              <a:t>With this setup, if you were to delete a unit from the unit table, it would also delete any assignments for that unit, and any work groups for those assignments, and any group member records for those work groups (not the students, just the “student A is member of group B” row in the group member table).</a:t>
            </a:r>
          </a:p>
          <a:p>
            <a:r>
              <a:rPr lang="en-AU" baseline="0" dirty="0" smtClean="0"/>
              <a:t>In this scenario, this may be desirable – it cleans everything up after itself.  </a:t>
            </a:r>
          </a:p>
          <a:p>
            <a:endParaRPr lang="en-AU" baseline="0" dirty="0" smtClean="0"/>
          </a:p>
          <a:p>
            <a:r>
              <a:rPr lang="en-AU" baseline="0" dirty="0" smtClean="0"/>
              <a:t>But what if you wanted to keep the assignment info and group info even if the unit was deleted, for archive/record keeping purposes?  </a:t>
            </a:r>
          </a:p>
          <a:p>
            <a:r>
              <a:rPr lang="en-AU" baseline="0" dirty="0" smtClean="0"/>
              <a:t>What if you had also included ON DELETE CASCADE in the assignment </a:t>
            </a:r>
            <a:r>
              <a:rPr lang="en-AU" i="1" baseline="0" dirty="0" smtClean="0"/>
              <a:t>type</a:t>
            </a:r>
            <a:r>
              <a:rPr lang="en-AU" i="0" baseline="0" dirty="0" smtClean="0"/>
              <a:t> FK in the assignment table?  Then, deleting an assignment type would delete the assignments of that type, and any groups and group membership details…  (In that situation, ON DELETE SET NULL or SET DEFAULT would be more appropriate).</a:t>
            </a:r>
            <a:endParaRPr lang="en-AU" baseline="0" dirty="0" smtClean="0"/>
          </a:p>
          <a:p>
            <a:endParaRPr lang="en-AU" baseline="0"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23</a:t>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 regards to rows linked by PK-&gt;FK relationships, what happens if…</a:t>
            </a:r>
          </a:p>
          <a:p>
            <a:pPr>
              <a:buFont typeface="Arial" charset="0"/>
              <a:buChar char="•"/>
            </a:pPr>
            <a:r>
              <a:rPr lang="en-AU" dirty="0" smtClean="0"/>
              <a:t> A student is deleted?</a:t>
            </a:r>
          </a:p>
          <a:p>
            <a:pPr>
              <a:buFont typeface="Arial" charset="0"/>
              <a:buChar char="•"/>
            </a:pPr>
            <a:r>
              <a:rPr lang="en-AU" dirty="0" smtClean="0"/>
              <a:t> A</a:t>
            </a:r>
            <a:r>
              <a:rPr lang="en-AU" baseline="0" dirty="0" smtClean="0"/>
              <a:t> student number is changed?</a:t>
            </a:r>
            <a:endParaRPr lang="en-AU" dirty="0" smtClean="0"/>
          </a:p>
          <a:p>
            <a:pPr>
              <a:buFont typeface="Arial" charset="0"/>
              <a:buChar char="•"/>
            </a:pPr>
            <a:r>
              <a:rPr lang="en-AU" dirty="0" smtClean="0"/>
              <a:t> A work group is deleted?</a:t>
            </a:r>
          </a:p>
          <a:p>
            <a:pPr>
              <a:buFont typeface="Arial" charset="0"/>
              <a:buChar char="•"/>
            </a:pPr>
            <a:r>
              <a:rPr lang="en-AU" dirty="0" smtClean="0"/>
              <a:t> An</a:t>
            </a:r>
            <a:r>
              <a:rPr lang="en-AU" baseline="0" dirty="0" smtClean="0"/>
              <a:t> assignment type is deleted?</a:t>
            </a:r>
          </a:p>
          <a:p>
            <a:pPr>
              <a:buFont typeface="Arial" charset="0"/>
              <a:buChar char="•"/>
            </a:pPr>
            <a:r>
              <a:rPr lang="en-AU" baseline="0" dirty="0" smtClean="0"/>
              <a:t> A unit is deleted?</a:t>
            </a:r>
          </a:p>
          <a:p>
            <a:pPr>
              <a:buFont typeface="Arial" charset="0"/>
              <a:buChar char="•"/>
            </a:pPr>
            <a:r>
              <a:rPr lang="en-AU" baseline="0" dirty="0" smtClean="0"/>
              <a:t> A unit code is changed?</a:t>
            </a:r>
            <a:br>
              <a:rPr lang="en-AU" baseline="0" dirty="0" smtClean="0"/>
            </a:br>
            <a:endParaRPr lang="en-AU" baseline="0" dirty="0" smtClean="0"/>
          </a:p>
          <a:p>
            <a:pPr>
              <a:buFont typeface="Arial" charset="0"/>
              <a:buNone/>
            </a:pPr>
            <a:r>
              <a:rPr lang="en-AU" baseline="0" dirty="0" smtClean="0"/>
              <a:t>Note:  In order for the On Delete Set Null to work on the </a:t>
            </a:r>
            <a:r>
              <a:rPr lang="en-AU" baseline="0" dirty="0" err="1" smtClean="0"/>
              <a:t>assn_type</a:t>
            </a:r>
            <a:r>
              <a:rPr lang="en-AU" baseline="0" dirty="0" smtClean="0"/>
              <a:t> FK in the assignment table, we would need to alter the database design slightly so that the column allows null values.  This has been represented in the changed cardinality.</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24</a:t>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25</a:t>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Now that we’ve covered</a:t>
            </a:r>
            <a:r>
              <a:rPr lang="en-AU" baseline="0" dirty="0" smtClean="0"/>
              <a:t> the main DML commands, we’ll explore those regarding transactions, and what transactions are.</a:t>
            </a:r>
          </a:p>
          <a:p>
            <a:endParaRPr lang="en-AU" baseline="0" dirty="0" smtClean="0"/>
          </a:p>
          <a:p>
            <a:r>
              <a:rPr lang="en-AU" baseline="0" dirty="0" smtClean="0"/>
              <a:t>Despite being called Transact-SQL, transactions are </a:t>
            </a:r>
            <a:r>
              <a:rPr lang="en-AU" i="1" baseline="0" dirty="0" smtClean="0"/>
              <a:t>not</a:t>
            </a:r>
            <a:r>
              <a:rPr lang="en-AU" i="0" baseline="0" dirty="0" smtClean="0"/>
              <a:t> unique to SQL Server or T-SQL.  Just about all major </a:t>
            </a:r>
            <a:r>
              <a:rPr lang="en-AU" i="0" baseline="0" dirty="0" err="1" smtClean="0"/>
              <a:t>DBMSs</a:t>
            </a:r>
            <a:r>
              <a:rPr lang="en-AU" i="0" baseline="0" dirty="0" smtClean="0"/>
              <a:t> support transactions.</a:t>
            </a:r>
            <a:endParaRPr lang="en-AU" baseline="0"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26</a:t>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http://msdn.microsoft.com/en-gb/library/ms174377.aspx</a:t>
            </a:r>
          </a:p>
          <a:p>
            <a:r>
              <a:rPr lang="en-AU" dirty="0" smtClean="0"/>
              <a:t>http://msdn.microsoft.com/en-us/library/ms187878.aspx</a:t>
            </a:r>
          </a:p>
        </p:txBody>
      </p:sp>
      <p:sp>
        <p:nvSpPr>
          <p:cNvPr id="4" name="Slide Number Placeholder 3"/>
          <p:cNvSpPr>
            <a:spLocks noGrp="1"/>
          </p:cNvSpPr>
          <p:nvPr>
            <p:ph type="sldNum" sz="quarter" idx="10"/>
          </p:nvPr>
        </p:nvSpPr>
        <p:spPr/>
        <p:txBody>
          <a:bodyPr/>
          <a:lstStyle/>
          <a:p>
            <a:fld id="{CB7AEB2E-5CC0-4160-BF18-AB10A56A5B5B}" type="slidenum">
              <a:rPr lang="en-AU" smtClean="0"/>
              <a:pPr/>
              <a:t>27</a:t>
            </a:fld>
            <a:endParaRPr lang="en-AU"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28</a:t>
            </a:fld>
            <a:endParaRPr lang="en-AU"/>
          </a:p>
        </p:txBody>
      </p:sp>
    </p:spTree>
    <p:extLst>
      <p:ext uri="{BB962C8B-B14F-4D97-AF65-F5344CB8AC3E}">
        <p14:creationId xmlns:p14="http://schemas.microsoft.com/office/powerpoint/2010/main" val="3255767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http://msdn.microsoft.com/en-gb/library/ms188929.aspx</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29</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a:t>
            </a:fld>
            <a:endParaRPr lang="en-AU"/>
          </a:p>
        </p:txBody>
      </p:sp>
    </p:spTree>
    <p:extLst>
      <p:ext uri="{BB962C8B-B14F-4D97-AF65-F5344CB8AC3E}">
        <p14:creationId xmlns:p14="http://schemas.microsoft.com/office/powerpoint/2010/main" val="4079478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http://msdn.microsoft.com/en-gb/library/ms190295.aspx</a:t>
            </a:r>
          </a:p>
          <a:p>
            <a:endParaRPr lang="en-AU" dirty="0" smtClean="0"/>
          </a:p>
          <a:p>
            <a:r>
              <a:rPr lang="en-AU" dirty="0" smtClean="0"/>
              <a:t>Of</a:t>
            </a:r>
            <a:r>
              <a:rPr lang="en-AU" baseline="0" dirty="0" smtClean="0"/>
              <a:t> course, by “permanent” we simply mean as permanent as the changes made by any statement as normal.  You can still update or delete the affected rows in future statements... It just means that the changes been written to the database.  Dropped data is gone, updated data has been overwritten...</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30</a:t>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http://msdn.microsoft.com/en-gb/library/ms188378.aspx</a:t>
            </a:r>
          </a:p>
          <a:p>
            <a:endParaRPr lang="en-AU" dirty="0" smtClean="0"/>
          </a:p>
          <a:p>
            <a:r>
              <a:rPr lang="en-US" dirty="0" smtClean="0"/>
              <a:t>Duplicate </a:t>
            </a:r>
            <a:r>
              <a:rPr lang="en-US" dirty="0" err="1" smtClean="0"/>
              <a:t>savepoint</a:t>
            </a:r>
            <a:r>
              <a:rPr lang="en-US" dirty="0" smtClean="0"/>
              <a:t> names are allowed in a transaction, but a ROLLBACK TRANSACTION statement that specifies the </a:t>
            </a:r>
            <a:r>
              <a:rPr lang="en-US" dirty="0" err="1" smtClean="0"/>
              <a:t>savepoint</a:t>
            </a:r>
            <a:r>
              <a:rPr lang="en-US" dirty="0" smtClean="0"/>
              <a:t> name will only roll the transaction back to the most recent SAVE TRANSACTION using that name.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31</a:t>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http://msdn.microsoft.com/en-gb/library/ms181299.aspx</a:t>
            </a:r>
          </a:p>
          <a:p>
            <a:endParaRPr lang="en-AU" dirty="0" smtClean="0"/>
          </a:p>
          <a:p>
            <a:r>
              <a:rPr lang="en-AU" dirty="0" smtClean="0"/>
              <a:t>The rollback command, and indeed</a:t>
            </a:r>
            <a:r>
              <a:rPr lang="en-AU" baseline="0" dirty="0" smtClean="0"/>
              <a:t> much of the utilisation/benefits of transactions cannot fully be understood without delving into the concept of error checking – </a:t>
            </a:r>
            <a:r>
              <a:rPr lang="en-AU" baseline="0" dirty="0" err="1" smtClean="0"/>
              <a:t>checking</a:t>
            </a:r>
            <a:r>
              <a:rPr lang="en-AU" baseline="0" dirty="0" smtClean="0"/>
              <a:t> if a statement returned an error message, checking if any rows were updated in a statement, etc.</a:t>
            </a:r>
          </a:p>
          <a:p>
            <a:endParaRPr lang="en-AU" baseline="0" dirty="0" smtClean="0"/>
          </a:p>
          <a:p>
            <a:r>
              <a:rPr lang="en-AU" baseline="0" dirty="0" smtClean="0"/>
              <a:t>There are commands to check such things, and perform commands such as ROLLBACK or COMMIT based on the results.  Delving into these commands is outside the scope of this unit, however, so the coverage of transactions is not as complete as it could be.</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32</a:t>
            </a:fld>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error checking part, IF</a:t>
            </a:r>
            <a:r>
              <a:rPr lang="en-AU" baseline="0" dirty="0" smtClean="0"/>
              <a:t> ERROR… could be something along the lines of checking how many rows were updated by the update statement, and rolling back to the previous </a:t>
            </a:r>
            <a:r>
              <a:rPr lang="en-AU" baseline="0" dirty="0" err="1" smtClean="0"/>
              <a:t>savepoint</a:t>
            </a:r>
            <a:r>
              <a:rPr lang="en-AU" baseline="0" dirty="0" smtClean="0"/>
              <a:t> if it updated more than one row.</a:t>
            </a:r>
          </a:p>
          <a:p>
            <a:endParaRPr lang="en-AU" baseline="0" dirty="0" smtClean="0"/>
          </a:p>
          <a:p>
            <a:r>
              <a:rPr lang="en-AU" baseline="0" dirty="0" smtClean="0"/>
              <a:t>Remember that ROLLBACK TRANSACTION with a save point name just </a:t>
            </a:r>
            <a:r>
              <a:rPr lang="en-AU" i="1" baseline="0" dirty="0" smtClean="0"/>
              <a:t>rolls back the commands since that point – undoing their effect, and then continues with the transaction.</a:t>
            </a:r>
            <a:r>
              <a:rPr lang="en-AU" i="0" baseline="0" dirty="0" smtClean="0"/>
              <a:t>  It does </a:t>
            </a:r>
            <a:r>
              <a:rPr lang="en-AU" i="1" baseline="0" dirty="0" smtClean="0"/>
              <a:t>not</a:t>
            </a:r>
            <a:r>
              <a:rPr lang="en-AU" i="0" baseline="0" dirty="0" smtClean="0"/>
              <a:t> go back to the save point’s position in the transaction and resume processing through the transaction from that point… that wouldn’t actually make much sense and would often result in transactions that never end.</a:t>
            </a:r>
            <a:endParaRPr lang="en-AU" i="0"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33</a:t>
            </a:fld>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34</a:t>
            </a:fld>
            <a:endParaRPr lang="en-AU"/>
          </a:p>
        </p:txBody>
      </p:sp>
    </p:spTree>
    <p:extLst>
      <p:ext uri="{BB962C8B-B14F-4D97-AF65-F5344CB8AC3E}">
        <p14:creationId xmlns:p14="http://schemas.microsoft.com/office/powerpoint/2010/main" val="82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35</a:t>
            </a:fld>
            <a:endParaRPr lang="en-AU"/>
          </a:p>
        </p:txBody>
      </p:sp>
    </p:spTree>
    <p:extLst>
      <p:ext uri="{BB962C8B-B14F-4D97-AF65-F5344CB8AC3E}">
        <p14:creationId xmlns:p14="http://schemas.microsoft.com/office/powerpoint/2010/main" val="1250118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 short, “it does</a:t>
            </a:r>
            <a:r>
              <a:rPr lang="en-AU" baseline="0" dirty="0" smtClean="0"/>
              <a:t> nothing</a:t>
            </a:r>
            <a:r>
              <a:rPr lang="en-AU" dirty="0" smtClean="0"/>
              <a: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36</a:t>
            </a:fld>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5000"/>
              </a:lnSpc>
            </a:pPr>
            <a:r>
              <a:rPr lang="en-US" dirty="0" smtClean="0"/>
              <a:t>Implementation of Read Consistency</a:t>
            </a:r>
          </a:p>
          <a:p>
            <a:pPr lvl="1" eaLnBrk="1" hangingPunct="1">
              <a:lnSpc>
                <a:spcPct val="93000"/>
              </a:lnSpc>
            </a:pPr>
            <a:r>
              <a:rPr lang="en-US" dirty="0" smtClean="0">
                <a:solidFill>
                  <a:srgbClr val="FC0128"/>
                </a:solidFill>
              </a:rPr>
              <a:t>Read consistency</a:t>
            </a:r>
            <a:r>
              <a:rPr lang="en-US" dirty="0" smtClean="0"/>
              <a:t> is an automatic implementation. It keeps a partial copy of the database in undo segments.</a:t>
            </a:r>
          </a:p>
          <a:p>
            <a:pPr lvl="1" eaLnBrk="1" hangingPunct="1">
              <a:lnSpc>
                <a:spcPct val="93000"/>
              </a:lnSpc>
            </a:pPr>
            <a:r>
              <a:rPr lang="en-US" dirty="0" smtClean="0"/>
              <a:t>When an insert, update, or delete operation is made to the database, the DBMS takes a copy of the data before it is changed and writes it to a </a:t>
            </a:r>
            <a:r>
              <a:rPr lang="en-US" i="1" dirty="0" smtClean="0"/>
              <a:t>undo segment</a:t>
            </a:r>
            <a:r>
              <a:rPr lang="en-US" dirty="0" smtClean="0"/>
              <a:t>.</a:t>
            </a:r>
          </a:p>
          <a:p>
            <a:pPr lvl="1" eaLnBrk="1" hangingPunct="1">
              <a:lnSpc>
                <a:spcPct val="93000"/>
              </a:lnSpc>
            </a:pPr>
            <a:r>
              <a:rPr lang="en-US" dirty="0" smtClean="0"/>
              <a:t>All readers, except the one who issued the change, still see the database as it existed before the changes started; they view the rollback segment’s “snapshot” of the data.</a:t>
            </a:r>
          </a:p>
          <a:p>
            <a:pPr lvl="1" eaLnBrk="1" hangingPunct="1">
              <a:lnSpc>
                <a:spcPct val="93000"/>
              </a:lnSpc>
            </a:pPr>
            <a:r>
              <a:rPr lang="en-US" dirty="0" smtClean="0"/>
              <a:t>Before changes are committed to the database, only the user who is modifying the data sees the database with the alterations; everyone else sees the snapshot in the undo segment. This guarantees that readers of the data read consistent data that is not currently undergoing change.</a:t>
            </a:r>
          </a:p>
          <a:p>
            <a:pPr lvl="1" eaLnBrk="1" hangingPunct="1">
              <a:lnSpc>
                <a:spcPct val="93000"/>
              </a:lnSpc>
            </a:pPr>
            <a:r>
              <a:rPr lang="en-US" dirty="0" smtClean="0"/>
              <a:t>When a DML statement is committed, the change made to the database becomes visible to anyone executing a </a:t>
            </a:r>
            <a:r>
              <a:rPr lang="en-US" dirty="0" smtClean="0">
                <a:latin typeface="Courier New" pitchFamily="49" charset="0"/>
              </a:rPr>
              <a:t>SELECT</a:t>
            </a:r>
            <a:r>
              <a:rPr lang="en-US" dirty="0" smtClean="0"/>
              <a:t> statement. The space occupied by the </a:t>
            </a:r>
            <a:r>
              <a:rPr lang="en-US" i="1" dirty="0" smtClean="0"/>
              <a:t>old</a:t>
            </a:r>
            <a:r>
              <a:rPr lang="en-US" dirty="0" smtClean="0"/>
              <a:t> data in the undo segment file is freed for reuse.</a:t>
            </a:r>
          </a:p>
          <a:p>
            <a:pPr lvl="1" eaLnBrk="1" hangingPunct="1">
              <a:lnSpc>
                <a:spcPct val="93000"/>
              </a:lnSpc>
            </a:pPr>
            <a:r>
              <a:rPr lang="en-US" dirty="0" smtClean="0"/>
              <a:t>If the transaction is rolled back, the changes are undone:</a:t>
            </a:r>
          </a:p>
          <a:p>
            <a:pPr lvl="2" eaLnBrk="1" hangingPunct="1">
              <a:lnSpc>
                <a:spcPct val="93000"/>
              </a:lnSpc>
              <a:spcBef>
                <a:spcPct val="15000"/>
              </a:spcBef>
            </a:pPr>
            <a:r>
              <a:rPr lang="en-US" dirty="0" smtClean="0"/>
              <a:t>The original, older version, of the data in the undo segment is written back to the table.</a:t>
            </a:r>
          </a:p>
          <a:p>
            <a:pPr lvl="2" eaLnBrk="1" hangingPunct="1">
              <a:lnSpc>
                <a:spcPct val="93000"/>
              </a:lnSpc>
              <a:spcBef>
                <a:spcPct val="15000"/>
              </a:spcBef>
            </a:pPr>
            <a:r>
              <a:rPr lang="en-US" dirty="0" smtClean="0"/>
              <a:t>All users see the database as it existed before the transaction began.</a:t>
            </a:r>
          </a:p>
        </p:txBody>
      </p:sp>
      <p:sp>
        <p:nvSpPr>
          <p:cNvPr id="4" name="Slide Number Placeholder 3"/>
          <p:cNvSpPr>
            <a:spLocks noGrp="1"/>
          </p:cNvSpPr>
          <p:nvPr>
            <p:ph type="sldNum" sz="quarter" idx="10"/>
          </p:nvPr>
        </p:nvSpPr>
        <p:spPr/>
        <p:txBody>
          <a:bodyPr/>
          <a:lstStyle/>
          <a:p>
            <a:fld id="{CB7AEB2E-5CC0-4160-BF18-AB10A56A5B5B}" type="slidenum">
              <a:rPr lang="en-AU" smtClean="0"/>
              <a:pPr/>
              <a:t>37</a:t>
            </a:fld>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What Are Locks?</a:t>
            </a:r>
          </a:p>
          <a:p>
            <a:pPr lvl="1" eaLnBrk="1" hangingPunct="1"/>
            <a:r>
              <a:rPr lang="en-US" dirty="0" smtClean="0">
                <a:solidFill>
                  <a:srgbClr val="FC0128"/>
                </a:solidFill>
              </a:rPr>
              <a:t>Locks</a:t>
            </a:r>
            <a:r>
              <a:rPr lang="en-US" dirty="0" smtClean="0"/>
              <a:t> are mechanisms that prevent destructive interaction between transactions accessing the same resource, either a user object (such as tables or rows) or a system object not visible to users (such as shared data structures and data dictionary rows).</a:t>
            </a:r>
          </a:p>
          <a:p>
            <a:pPr lvl="1" eaLnBrk="1" hangingPunct="1"/>
            <a:r>
              <a:rPr lang="en-US" dirty="0" smtClean="0"/>
              <a:t>Locking is performed automatically and requires no user action. Implicit locking occurs for SQL statements as necessary, depending on the action requested. Implicit locking occurs for all SQL statements except </a:t>
            </a:r>
            <a:r>
              <a:rPr lang="en-US" dirty="0" smtClean="0">
                <a:latin typeface="Courier New" pitchFamily="49" charset="0"/>
              </a:rPr>
              <a:t>SELECT</a:t>
            </a:r>
            <a:r>
              <a:rPr lang="en-US" dirty="0" smtClean="0"/>
              <a:t>. </a:t>
            </a:r>
          </a:p>
          <a:p>
            <a:pPr lvl="1" eaLnBrk="1" hangingPunct="1"/>
            <a:r>
              <a:rPr lang="en-US" dirty="0" smtClean="0"/>
              <a:t>The users can also lock data manually, which is called explicit locking. </a:t>
            </a:r>
          </a:p>
          <a:p>
            <a:pPr lvl="1" eaLnBrk="1" hangingPunct="1"/>
            <a:endParaRPr lang="en-US" dirty="0" smtClean="0"/>
          </a:p>
          <a:p>
            <a:pPr lvl="1" eaLnBrk="1" hangingPunct="1"/>
            <a:r>
              <a:rPr lang="en-US" dirty="0" smtClean="0"/>
              <a:t>http://msdn.microsoft.com/en-gb/library/ms175519%28SQL.90%29.aspx</a:t>
            </a:r>
          </a:p>
          <a:p>
            <a:pPr lvl="1" eaLnBrk="1" hangingPunct="1"/>
            <a:endParaRPr lang="en-US" dirty="0" smtClean="0"/>
          </a:p>
          <a:p>
            <a:pPr lvl="1" eaLnBrk="1" hangingPunct="1"/>
            <a:r>
              <a:rPr lang="en-US" dirty="0" smtClean="0"/>
              <a:t>You can think of locks as traffic lights – ensuring that a resource (e.g.</a:t>
            </a:r>
            <a:r>
              <a:rPr lang="en-US" baseline="0" dirty="0" smtClean="0"/>
              <a:t> an intersection of roads</a:t>
            </a:r>
            <a:r>
              <a:rPr lang="en-US" dirty="0" smtClean="0"/>
              <a:t>) is only used by one thing (car) at a time.  If multiple things try to use a resource at once, Bad</a:t>
            </a:r>
            <a:r>
              <a:rPr lang="en-US" baseline="0" dirty="0" smtClean="0"/>
              <a:t> Things happen (crash!), so when different things want to the resource at the same time, something is needed to make sure that only one does so at a time, and others must wait until it is safe to do so.</a:t>
            </a:r>
            <a:endParaRPr lang="en-US" dirty="0" smtClean="0"/>
          </a:p>
        </p:txBody>
      </p:sp>
      <p:sp>
        <p:nvSpPr>
          <p:cNvPr id="4" name="Slide Number Placeholder 3"/>
          <p:cNvSpPr>
            <a:spLocks noGrp="1"/>
          </p:cNvSpPr>
          <p:nvPr>
            <p:ph type="sldNum" sz="quarter" idx="10"/>
          </p:nvPr>
        </p:nvSpPr>
        <p:spPr/>
        <p:txBody>
          <a:bodyPr/>
          <a:lstStyle/>
          <a:p>
            <a:fld id="{CB7AEB2E-5CC0-4160-BF18-AB10A56A5B5B}" type="slidenum">
              <a:rPr lang="en-AU" smtClean="0"/>
              <a:pPr/>
              <a:t>38</a:t>
            </a:fld>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We covered a lot of ground today.  The DML statements are all fairly</a:t>
            </a:r>
            <a:r>
              <a:rPr lang="en-AU" baseline="0" dirty="0" smtClean="0"/>
              <a:t> simple when it comes to syntax and their basic capabilities – learn to use them effectively to achieve what you need.</a:t>
            </a:r>
          </a:p>
          <a:p>
            <a:endParaRPr lang="en-AU" baseline="0" dirty="0" smtClean="0"/>
          </a:p>
          <a:p>
            <a:r>
              <a:rPr lang="en-AU" baseline="0" dirty="0" smtClean="0"/>
              <a:t>Transactions are a more complex concept, and something that is not really possible to cover in full depth in this unit.  They can be extremely powerful and useful, but until you’ve explored some of the advanced functionality of SQL server environments, their usability is somewhat limited.  At this stage, the most important thing is to understand the concepts and procedures involved.</a:t>
            </a:r>
          </a:p>
          <a:p>
            <a:endParaRPr lang="en-AU" baseline="0" dirty="0" smtClean="0"/>
          </a:p>
          <a:p>
            <a:r>
              <a:rPr lang="en-AU" dirty="0" smtClean="0"/>
              <a:t>For further reading regarding</a:t>
            </a:r>
            <a:r>
              <a:rPr lang="en-AU" baseline="0" dirty="0" smtClean="0"/>
              <a:t> transactions, see (easily found via Google):</a:t>
            </a:r>
          </a:p>
          <a:p>
            <a:r>
              <a:rPr lang="en-AU" dirty="0" smtClean="0"/>
              <a:t>http://en.wikipedia.org/wiki/Database_transaction</a:t>
            </a:r>
          </a:p>
          <a:p>
            <a:r>
              <a:rPr lang="en-AU" dirty="0" smtClean="0"/>
              <a:t>http://www.blurtit.com/q847853.html</a:t>
            </a:r>
          </a:p>
          <a:p>
            <a:r>
              <a:rPr lang="en-AU" dirty="0" smtClean="0"/>
              <a:t>http://www.sqlteam.com/article/introduction-to-transactions</a:t>
            </a:r>
          </a:p>
          <a:p>
            <a:endParaRPr lang="en-AU" dirty="0" smtClean="0"/>
          </a:p>
          <a:p>
            <a:r>
              <a:rPr lang="en-AU" dirty="0" smtClean="0"/>
              <a:t>As always, remember that many places on the Internet let anyone write what they</a:t>
            </a:r>
            <a:r>
              <a:rPr lang="en-AU" baseline="0" dirty="0" smtClean="0"/>
              <a:t> think they know about anything.  This makes them inappropriate academic sources of information, and you should always keep it in mind before thinking everything you read online is fact.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39</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CB7AEB2E-5CC0-4160-BF18-AB10A56A5B5B}" type="slidenum">
              <a:rPr lang="en-AU" smtClean="0"/>
              <a:pPr/>
              <a:t>4</a:t>
            </a:fld>
            <a:endParaRPr lang="en-AU"/>
          </a:p>
        </p:txBody>
      </p:sp>
    </p:spTree>
    <p:extLst>
      <p:ext uri="{BB962C8B-B14F-4D97-AF65-F5344CB8AC3E}">
        <p14:creationId xmlns:p14="http://schemas.microsoft.com/office/powerpoint/2010/main" val="146840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http://msdn.microsoft.com/en-gb/library/ms174335.aspx</a:t>
            </a:r>
          </a:p>
          <a:p>
            <a:endParaRPr lang="en-AU" dirty="0" smtClean="0"/>
          </a:p>
          <a:p>
            <a:r>
              <a:rPr lang="en-AU" dirty="0" smtClean="0"/>
              <a:t>In the first form,</a:t>
            </a:r>
            <a:r>
              <a:rPr lang="en-AU" baseline="0" dirty="0" smtClean="0"/>
              <a:t> you must provide values in the order of the columns in the table, which makes the statement less readable to someone who doesn’t know what the columns are or their order.</a:t>
            </a:r>
          </a:p>
          <a:p>
            <a:endParaRPr lang="en-AU" baseline="0" dirty="0" smtClean="0"/>
          </a:p>
          <a:p>
            <a:r>
              <a:rPr lang="en-AU" baseline="0" dirty="0" smtClean="0"/>
              <a:t>The second form is clearer and more flexible, allowing you to specify any columns in any order, and only specify values for those columns.</a:t>
            </a:r>
          </a:p>
          <a:p>
            <a:endParaRPr lang="en-AU" baseline="0" dirty="0" smtClean="0"/>
          </a:p>
          <a:p>
            <a:r>
              <a:rPr lang="en-AU" baseline="0" dirty="0" smtClean="0"/>
              <a:t>Values can be, as you would expect, literal values, expressions, SQL functions, etc</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a:t>
            </a:r>
            <a:r>
              <a:rPr lang="en-AU" baseline="0" dirty="0" smtClean="0"/>
              <a:t> lot of the time, the choice of which form you use is down to the specific context or personal preference.  Will other people who may not be familiar with the database/tables/columns be reading the query?  If so, specify a column list for clarity.</a:t>
            </a:r>
          </a:p>
          <a:p>
            <a:endParaRPr lang="en-AU" baseline="0" dirty="0" smtClean="0"/>
          </a:p>
          <a:p>
            <a:r>
              <a:rPr lang="en-AU" baseline="0" dirty="0" smtClean="0"/>
              <a:t>If the structure of your table changes, e.g. you drop a column, this will probably cause any insert statements that did not specify a column list to run into problems.  Of course, if you modify a column that is in a column list, then that could cause problems too, but it will probably be easier to spot and correct it regardless.</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It is possible</a:t>
            </a:r>
            <a:r>
              <a:rPr lang="en-AU" baseline="0" dirty="0" smtClean="0"/>
              <a:t> to set the “IDENTITY_INSERT” option to “ON” in SQL Server, allowing you to specify your own values for IDENTITY columns.  The values you specify must still be unique (i.e. not already exist in the column).</a:t>
            </a:r>
          </a:p>
          <a:p>
            <a:endParaRPr lang="en-AU" baseline="0" dirty="0" smtClean="0"/>
          </a:p>
          <a:p>
            <a:r>
              <a:rPr lang="en-AU" baseline="0" dirty="0" smtClean="0"/>
              <a:t>Whether or not this option is enabled by default differs between servers – in MySQL, being able to specify your own IDENTITY values is generally possible by default.</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7</a:t>
            </a:fld>
            <a:endParaRPr lang="en-AU"/>
          </a:p>
        </p:txBody>
      </p:sp>
    </p:spTree>
    <p:extLst>
      <p:ext uri="{BB962C8B-B14F-4D97-AF65-F5344CB8AC3E}">
        <p14:creationId xmlns:p14="http://schemas.microsoft.com/office/powerpoint/2010/main" val="2710460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As</a:t>
            </a:r>
            <a:r>
              <a:rPr lang="en-AU" baseline="0" dirty="0" smtClean="0"/>
              <a:t> you can see, you don’t specify the </a:t>
            </a:r>
            <a:r>
              <a:rPr lang="en-AU" baseline="0" dirty="0" err="1" smtClean="0"/>
              <a:t>owner_id</a:t>
            </a:r>
            <a:r>
              <a:rPr lang="en-AU" baseline="0" dirty="0" smtClean="0"/>
              <a:t> in any of these – the value of that is generated automatically by the server.  If these were the first 4 rows to be inserted into the table, they would have </a:t>
            </a:r>
            <a:r>
              <a:rPr lang="en-AU" baseline="0" dirty="0" err="1" smtClean="0"/>
              <a:t>owner_ids</a:t>
            </a:r>
            <a:r>
              <a:rPr lang="en-AU" baseline="0" dirty="0" smtClean="0"/>
              <a:t> of 1, 2, 3 and 4.</a:t>
            </a:r>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CB7AEB2E-5CC0-4160-BF18-AB10A56A5B5B}" type="slidenum">
              <a:rPr lang="en-AU" smtClean="0"/>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9075" y="0"/>
            <a:ext cx="2128838" cy="616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9388" y="0"/>
            <a:ext cx="6237287" cy="616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ctr">
              <a:defRPr sz="4000" b="1" cap="none" baseline="0">
                <a:solidFill>
                  <a:schemeClr val="accent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196975"/>
            <a:ext cx="40386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swirl.png"/>
          <p:cNvPicPr>
            <a:picLocks noChangeAspect="1"/>
          </p:cNvPicPr>
          <p:nvPr/>
        </p:nvPicPr>
        <p:blipFill>
          <a:blip r:embed="rId13" cstate="print"/>
          <a:srcRect/>
          <a:stretch>
            <a:fillRect/>
          </a:stretch>
        </p:blipFill>
        <p:spPr bwMode="auto">
          <a:xfrm>
            <a:off x="0" y="776288"/>
            <a:ext cx="5638800" cy="6081712"/>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85750" y="1000125"/>
            <a:ext cx="8572500" cy="564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0"/>
            <a:ext cx="8123238" cy="715963"/>
          </a:xfrm>
          <a:prstGeom prst="rect">
            <a:avLst/>
          </a:prstGeom>
          <a:solidFill>
            <a:srgbClr val="004B85"/>
          </a:solidFill>
          <a:ln w="9525">
            <a:noFill/>
            <a:miter lim="800000"/>
            <a:headEnd/>
            <a:tailEnd/>
          </a:ln>
          <a:effectLst/>
        </p:spPr>
        <p:txBody>
          <a:bodyPr wrap="none" anchor="ctr"/>
          <a:lstStyle/>
          <a:p>
            <a:endParaRPr lang="en-US"/>
          </a:p>
        </p:txBody>
      </p:sp>
      <p:sp>
        <p:nvSpPr>
          <p:cNvPr id="1029" name="Rectangle 2"/>
          <p:cNvSpPr>
            <a:spLocks noGrp="1" noChangeArrowheads="1"/>
          </p:cNvSpPr>
          <p:nvPr>
            <p:ph type="title"/>
          </p:nvPr>
        </p:nvSpPr>
        <p:spPr bwMode="auto">
          <a:xfrm>
            <a:off x="381000" y="0"/>
            <a:ext cx="7696200" cy="7921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AU" smtClean="0"/>
              <a:t>Heading Goes Here</a:t>
            </a:r>
          </a:p>
        </p:txBody>
      </p:sp>
      <p:pic>
        <p:nvPicPr>
          <p:cNvPr id="1030" name="Picture 15" descr="ECU_AUS_logo_C"/>
          <p:cNvPicPr>
            <a:picLocks noChangeAspect="1" noChangeArrowheads="1"/>
          </p:cNvPicPr>
          <p:nvPr/>
        </p:nvPicPr>
        <p:blipFill>
          <a:blip r:embed="rId14" cstate="print"/>
          <a:srcRect/>
          <a:stretch>
            <a:fillRect/>
          </a:stretch>
        </p:blipFill>
        <p:spPr bwMode="auto">
          <a:xfrm>
            <a:off x="8129588" y="0"/>
            <a:ext cx="1014412" cy="7508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p:txStyles>
    <p:titleStyle>
      <a:lvl1pPr algn="l" rtl="0" eaLnBrk="0" fontAlgn="base" hangingPunct="0">
        <a:spcBef>
          <a:spcPct val="0"/>
        </a:spcBef>
        <a:spcAft>
          <a:spcPct val="0"/>
        </a:spcAft>
        <a:defRPr sz="3000">
          <a:solidFill>
            <a:schemeClr val="bg1"/>
          </a:solidFill>
          <a:latin typeface="Arial Narrow"/>
          <a:ea typeface="ＭＳ Ｐゴシック" pitchFamily="-65" charset="-128"/>
          <a:cs typeface="+mj-cs"/>
        </a:defRPr>
      </a:lvl1pPr>
      <a:lvl2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2pPr>
      <a:lvl3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3pPr>
      <a:lvl4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4pPr>
      <a:lvl5pPr algn="l" rtl="0" eaLnBrk="0" fontAlgn="base" hangingPunct="0">
        <a:spcBef>
          <a:spcPct val="0"/>
        </a:spcBef>
        <a:spcAft>
          <a:spcPct val="0"/>
        </a:spcAft>
        <a:defRPr sz="3000">
          <a:solidFill>
            <a:schemeClr val="bg1"/>
          </a:solidFill>
          <a:latin typeface="Arial Narrow" pitchFamily="-65" charset="0"/>
          <a:ea typeface="ＭＳ Ｐゴシック" pitchFamily="-65" charset="-128"/>
        </a:defRPr>
      </a:lvl5pPr>
      <a:lvl6pPr marL="457200" algn="l" rtl="0" eaLnBrk="1" fontAlgn="base" hangingPunct="1">
        <a:spcBef>
          <a:spcPct val="0"/>
        </a:spcBef>
        <a:spcAft>
          <a:spcPct val="0"/>
        </a:spcAft>
        <a:defRPr sz="3200">
          <a:solidFill>
            <a:schemeClr val="bg1"/>
          </a:solidFill>
          <a:latin typeface="Arial" pitchFamily="-65" charset="0"/>
        </a:defRPr>
      </a:lvl6pPr>
      <a:lvl7pPr marL="914400" algn="l" rtl="0" eaLnBrk="1" fontAlgn="base" hangingPunct="1">
        <a:spcBef>
          <a:spcPct val="0"/>
        </a:spcBef>
        <a:spcAft>
          <a:spcPct val="0"/>
        </a:spcAft>
        <a:defRPr sz="3200">
          <a:solidFill>
            <a:schemeClr val="bg1"/>
          </a:solidFill>
          <a:latin typeface="Arial" pitchFamily="-65" charset="0"/>
        </a:defRPr>
      </a:lvl7pPr>
      <a:lvl8pPr marL="1371600" algn="l" rtl="0" eaLnBrk="1" fontAlgn="base" hangingPunct="1">
        <a:spcBef>
          <a:spcPct val="0"/>
        </a:spcBef>
        <a:spcAft>
          <a:spcPct val="0"/>
        </a:spcAft>
        <a:defRPr sz="3200">
          <a:solidFill>
            <a:schemeClr val="bg1"/>
          </a:solidFill>
          <a:latin typeface="Arial" pitchFamily="-65" charset="0"/>
        </a:defRPr>
      </a:lvl8pPr>
      <a:lvl9pPr marL="1828800" algn="l" rtl="0" eaLnBrk="1" fontAlgn="base" hangingPunct="1">
        <a:spcBef>
          <a:spcPct val="0"/>
        </a:spcBef>
        <a:spcAft>
          <a:spcPct val="0"/>
        </a:spcAft>
        <a:defRPr sz="3200">
          <a:solidFill>
            <a:schemeClr val="bg1"/>
          </a:solidFill>
          <a:latin typeface="Arial" pitchFamily="-65" charset="0"/>
        </a:defRPr>
      </a:lvl9pPr>
    </p:titleStyle>
    <p:bodyStyle>
      <a:lvl1pPr marL="342900" indent="-342900" algn="l" rtl="0" eaLnBrk="0" fontAlgn="base" hangingPunct="0">
        <a:spcBef>
          <a:spcPct val="20000"/>
        </a:spcBef>
        <a:spcAft>
          <a:spcPct val="0"/>
        </a:spcAft>
        <a:buClr>
          <a:srgbClr val="2D2D8A"/>
        </a:buClr>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lr>
          <a:schemeClr val="bg2"/>
        </a:buClr>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lr>
          <a:srgbClr val="2D2D8A"/>
        </a:buClr>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lr>
          <a:schemeClr val="bg2"/>
        </a:buClr>
        <a:buChar char="–"/>
        <a:defRPr sz="19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lr>
          <a:srgbClr val="2D2D8A"/>
        </a:buClr>
        <a:buChar char="»"/>
        <a:defRPr>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eaLnBrk="1" hangingPunct="1">
              <a:defRPr/>
            </a:pPr>
            <a:r>
              <a:rPr lang="en-AU" smtClean="0"/>
              <a:t>CSG1207/CSI5135 </a:t>
            </a:r>
            <a:r>
              <a:rPr lang="en-AU" dirty="0" smtClean="0"/>
              <a:t/>
            </a:r>
            <a:br>
              <a:rPr lang="en-AU" dirty="0" smtClean="0"/>
            </a:br>
            <a:r>
              <a:rPr lang="en-AU" dirty="0" smtClean="0"/>
              <a:t>Systems and Database Design</a:t>
            </a:r>
          </a:p>
        </p:txBody>
      </p:sp>
      <p:sp>
        <p:nvSpPr>
          <p:cNvPr id="2051" name="Rectangle 3"/>
          <p:cNvSpPr>
            <a:spLocks noGrp="1" noChangeArrowheads="1"/>
          </p:cNvSpPr>
          <p:nvPr>
            <p:ph type="subTitle" idx="1"/>
          </p:nvPr>
        </p:nvSpPr>
        <p:spPr>
          <a:xfrm>
            <a:off x="457200" y="3886200"/>
            <a:ext cx="8229600" cy="1752600"/>
          </a:xfrm>
        </p:spPr>
        <p:txBody>
          <a:bodyPr/>
          <a:lstStyle/>
          <a:p>
            <a:pPr eaLnBrk="1" hangingPunct="1"/>
            <a:r>
              <a:rPr lang="en-AU" dirty="0" smtClean="0">
                <a:ea typeface="ＭＳ Ｐゴシック" pitchFamily="34" charset="-128"/>
              </a:rPr>
              <a:t>Lecture 08</a:t>
            </a:r>
          </a:p>
          <a:p>
            <a:pPr eaLnBrk="1" hangingPunct="1"/>
            <a:endParaRPr lang="en-AU" sz="1400" dirty="0" smtClean="0">
              <a:ea typeface="ＭＳ Ｐゴシック" pitchFamily="34" charset="-128"/>
            </a:endParaRPr>
          </a:p>
          <a:p>
            <a:pPr eaLnBrk="1" hangingPunct="1"/>
            <a:r>
              <a:rPr lang="en-AU" sz="3600" dirty="0" smtClean="0"/>
              <a:t>Data Manipulation Language &amp; Transaction 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INSERT with </a:t>
            </a:r>
            <a:r>
              <a:rPr lang="en-AU" dirty="0" err="1" smtClean="0"/>
              <a:t>Subquery</a:t>
            </a:r>
            <a:endParaRPr lang="en-AU" dirty="0"/>
          </a:p>
        </p:txBody>
      </p:sp>
      <p:sp>
        <p:nvSpPr>
          <p:cNvPr id="3" name="Content Placeholder 2"/>
          <p:cNvSpPr>
            <a:spLocks noGrp="1"/>
          </p:cNvSpPr>
          <p:nvPr>
            <p:ph idx="1"/>
          </p:nvPr>
        </p:nvSpPr>
        <p:spPr/>
        <p:txBody>
          <a:bodyPr/>
          <a:lstStyle/>
          <a:p>
            <a:r>
              <a:rPr lang="en-AU" dirty="0" smtClean="0"/>
              <a:t>Another form of insert exists, allowing you to </a:t>
            </a:r>
            <a:r>
              <a:rPr lang="en-AU" i="1" dirty="0" smtClean="0"/>
              <a:t>copy rows from an existing table</a:t>
            </a:r>
            <a:endParaRPr lang="en-AU" dirty="0" smtClean="0"/>
          </a:p>
          <a:p>
            <a:pPr lvl="1"/>
            <a:r>
              <a:rPr lang="en-AU" dirty="0" smtClean="0"/>
              <a:t>More than one row can be copied (inserted) at a time</a:t>
            </a:r>
          </a:p>
          <a:p>
            <a:pPr lvl="1"/>
            <a:r>
              <a:rPr lang="en-AU" dirty="0" smtClean="0"/>
              <a:t>A </a:t>
            </a:r>
            <a:r>
              <a:rPr lang="en-AU" dirty="0" err="1" smtClean="0"/>
              <a:t>subquery</a:t>
            </a:r>
            <a:r>
              <a:rPr lang="en-AU" dirty="0" smtClean="0"/>
              <a:t> is used rather than the VALUE list / clause</a:t>
            </a:r>
          </a:p>
          <a:p>
            <a:pPr lvl="1"/>
            <a:endParaRPr lang="en-AU" dirty="0" smtClean="0"/>
          </a:p>
          <a:p>
            <a:pPr lvl="1"/>
            <a:endParaRPr lang="en-AU" dirty="0" smtClean="0"/>
          </a:p>
          <a:p>
            <a:pPr lvl="1"/>
            <a:endParaRPr lang="en-AU" dirty="0" smtClean="0"/>
          </a:p>
          <a:p>
            <a:pPr lvl="1"/>
            <a:endParaRPr lang="en-AU" dirty="0" smtClean="0"/>
          </a:p>
          <a:p>
            <a:pPr lvl="1"/>
            <a:r>
              <a:rPr lang="en-AU" dirty="0" smtClean="0"/>
              <a:t>Columns in column list / target table of INSERT statement must match those returned in the </a:t>
            </a:r>
            <a:r>
              <a:rPr lang="en-AU" dirty="0" err="1" smtClean="0"/>
              <a:t>subquery</a:t>
            </a:r>
            <a:r>
              <a:rPr lang="en-AU" dirty="0" smtClean="0"/>
              <a:t> (SELECT)</a:t>
            </a:r>
          </a:p>
          <a:p>
            <a:pPr lvl="1"/>
            <a:r>
              <a:rPr lang="en-AU" dirty="0" smtClean="0"/>
              <a:t>Both the number of columns and their data types must match</a:t>
            </a:r>
          </a:p>
          <a:p>
            <a:pPr lvl="1"/>
            <a:r>
              <a:rPr lang="en-AU" dirty="0" smtClean="0"/>
              <a:t>Error will occur if trying to copy into a field that is not long enough to hold the data being copied (e.g. a shorter CHAR)</a:t>
            </a:r>
          </a:p>
          <a:p>
            <a:pPr lvl="1"/>
            <a:r>
              <a:rPr lang="en-AU" dirty="0" smtClean="0"/>
              <a:t>Data type matching does not imply matching of </a:t>
            </a:r>
            <a:r>
              <a:rPr lang="en-AU" i="1" dirty="0" smtClean="0"/>
              <a:t>meaning</a:t>
            </a:r>
          </a:p>
        </p:txBody>
      </p:sp>
      <p:sp>
        <p:nvSpPr>
          <p:cNvPr id="4" name="Rectangle 3"/>
          <p:cNvSpPr>
            <a:spLocks noChangeArrowheads="1"/>
          </p:cNvSpPr>
          <p:nvPr/>
        </p:nvSpPr>
        <p:spPr bwMode="auto">
          <a:xfrm>
            <a:off x="381000" y="2971800"/>
            <a:ext cx="8382000" cy="1219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INSERT INTO breeder ( name, area )</a:t>
            </a:r>
          </a:p>
          <a:p>
            <a:pPr algn="l" eaLnBrk="0" hangingPunct="0">
              <a:tabLst>
                <a:tab pos="1200150" algn="l"/>
              </a:tabLst>
              <a:defRPr/>
            </a:pPr>
            <a:r>
              <a:rPr lang="en-US" sz="1800" b="1" dirty="0" smtClean="0">
                <a:solidFill>
                  <a:srgbClr val="000000"/>
                </a:solidFill>
                <a:latin typeface="Courier New" pitchFamily="49" charset="0"/>
              </a:rPr>
              <a:t>   SELECT name, area</a:t>
            </a:r>
          </a:p>
          <a:p>
            <a:pPr algn="l" eaLnBrk="0" hangingPunct="0">
              <a:tabLst>
                <a:tab pos="1200150" algn="l"/>
              </a:tabLst>
              <a:defRPr/>
            </a:pPr>
            <a:r>
              <a:rPr lang="en-US" sz="1800" b="1" dirty="0" smtClean="0">
                <a:solidFill>
                  <a:srgbClr val="000000"/>
                </a:solidFill>
                <a:latin typeface="Courier New" pitchFamily="49" charset="0"/>
              </a:rPr>
              <a:t>   FROM owner</a:t>
            </a:r>
          </a:p>
          <a:p>
            <a:pPr algn="l" eaLnBrk="0" hangingPunct="0">
              <a:tabLst>
                <a:tab pos="1200150" algn="l"/>
              </a:tabLst>
              <a:defRPr/>
            </a:pPr>
            <a:r>
              <a:rPr lang="en-US" sz="1800" b="1" dirty="0" smtClean="0">
                <a:solidFill>
                  <a:srgbClr val="000000"/>
                </a:solidFill>
                <a:latin typeface="Courier New" pitchFamily="49" charset="0"/>
              </a:rPr>
              <a:t>   WHERE breeder = 'Y'; </a:t>
            </a:r>
          </a:p>
        </p:txBody>
      </p:sp>
      <p:sp>
        <p:nvSpPr>
          <p:cNvPr id="5" name="Rectangle 4"/>
          <p:cNvSpPr/>
          <p:nvPr/>
        </p:nvSpPr>
        <p:spPr>
          <a:xfrm>
            <a:off x="838200" y="3276600"/>
            <a:ext cx="2819400" cy="838200"/>
          </a:xfrm>
          <a:prstGeom prst="rect">
            <a:avLst/>
          </a:prstGeom>
          <a:noFill/>
          <a:ln>
            <a:solidFill>
              <a:srgbClr val="C0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Key/Constraint Errors with INSERT Statements</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An error will be caused if you try to…</a:t>
            </a:r>
          </a:p>
          <a:p>
            <a:pPr lvl="1"/>
            <a:r>
              <a:rPr lang="en-AU" dirty="0" smtClean="0"/>
              <a:t>Insert a value into a </a:t>
            </a:r>
            <a:r>
              <a:rPr lang="en-AU" b="1" dirty="0" smtClean="0"/>
              <a:t>primary key </a:t>
            </a:r>
            <a:r>
              <a:rPr lang="en-AU" dirty="0" smtClean="0"/>
              <a:t>column that already exists in that column</a:t>
            </a:r>
            <a:br>
              <a:rPr lang="en-AU" dirty="0" smtClean="0"/>
            </a:br>
            <a:endParaRPr lang="en-AU" dirty="0" smtClean="0"/>
          </a:p>
          <a:p>
            <a:pPr lvl="1"/>
            <a:r>
              <a:rPr lang="en-AU" dirty="0" smtClean="0"/>
              <a:t>Insert a value into a </a:t>
            </a:r>
            <a:r>
              <a:rPr lang="en-AU" b="1" dirty="0" smtClean="0"/>
              <a:t>unique</a:t>
            </a:r>
            <a:r>
              <a:rPr lang="en-AU" dirty="0" smtClean="0"/>
              <a:t> column that already exists for that column in another row</a:t>
            </a:r>
          </a:p>
          <a:p>
            <a:pPr lvl="1"/>
            <a:endParaRPr lang="en-AU" dirty="0" smtClean="0"/>
          </a:p>
          <a:p>
            <a:pPr lvl="1"/>
            <a:r>
              <a:rPr lang="en-AU" dirty="0" smtClean="0"/>
              <a:t>Insert a non-null value in a </a:t>
            </a:r>
            <a:r>
              <a:rPr lang="en-AU" b="1" dirty="0" smtClean="0"/>
              <a:t>foreign key </a:t>
            </a:r>
            <a:r>
              <a:rPr lang="en-AU" dirty="0" smtClean="0"/>
              <a:t>column that does not exist in the column that the foreign key references</a:t>
            </a:r>
          </a:p>
          <a:p>
            <a:pPr lvl="1"/>
            <a:endParaRPr lang="en-AU" dirty="0" smtClean="0"/>
          </a:p>
          <a:p>
            <a:r>
              <a:rPr lang="en-AU" dirty="0" smtClean="0"/>
              <a:t>If adding data to multiple tables in a batch, you must do the inserts in order of table creation</a:t>
            </a:r>
          </a:p>
          <a:p>
            <a:pPr lvl="1"/>
            <a:r>
              <a:rPr lang="en-AU"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Changing an Existing Row in a Table</a:t>
            </a:r>
            <a:endParaRPr lang="en-AU" dirty="0"/>
          </a:p>
        </p:txBody>
      </p:sp>
      <p:sp>
        <p:nvSpPr>
          <p:cNvPr id="5" name="Rectangle 4"/>
          <p:cNvSpPr>
            <a:spLocks noChangeArrowheads="1"/>
          </p:cNvSpPr>
          <p:nvPr/>
        </p:nvSpPr>
        <p:spPr bwMode="auto">
          <a:xfrm>
            <a:off x="2057400" y="1219200"/>
            <a:ext cx="4800600" cy="328424"/>
          </a:xfrm>
          <a:prstGeom prst="rect">
            <a:avLst/>
          </a:prstGeom>
          <a:noFill/>
          <a:ln w="9525">
            <a:noFill/>
            <a:miter lim="800000"/>
            <a:headEnd/>
            <a:tailEnd/>
          </a:ln>
        </p:spPr>
        <p:txBody>
          <a:bodyPr wrap="square" lIns="92075" tIns="46038" rIns="92075" bIns="46038">
            <a:spAutoFit/>
          </a:bodyPr>
          <a:lstStyle/>
          <a:p>
            <a:pPr algn="l" defTabSz="346075" eaLnBrk="0" hangingPunct="0">
              <a:lnSpc>
                <a:spcPct val="85000"/>
              </a:lnSpc>
              <a:spcBef>
                <a:spcPct val="35000"/>
              </a:spcBef>
              <a:tabLst>
                <a:tab pos="576263" algn="l"/>
              </a:tabLst>
            </a:pPr>
            <a:r>
              <a:rPr lang="en-US" sz="1800" b="1" dirty="0" smtClean="0"/>
              <a:t>“Change ST_ASST’s max salary to 7000.”</a:t>
            </a:r>
            <a:endParaRPr lang="en-US" sz="1800" b="1" dirty="0">
              <a:latin typeface="Arial" charset="0"/>
            </a:endParaRPr>
          </a:p>
        </p:txBody>
      </p:sp>
      <p:sp>
        <p:nvSpPr>
          <p:cNvPr id="10" name="Rectangle 9"/>
          <p:cNvSpPr>
            <a:spLocks noChangeArrowheads="1"/>
          </p:cNvSpPr>
          <p:nvPr/>
        </p:nvSpPr>
        <p:spPr bwMode="auto">
          <a:xfrm>
            <a:off x="762000" y="1828800"/>
            <a:ext cx="738985"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job</a:t>
            </a:r>
            <a:endParaRPr lang="en-US" b="1" dirty="0">
              <a:latin typeface="Courier New" pitchFamily="49" charset="0"/>
            </a:endParaRPr>
          </a:p>
        </p:txBody>
      </p:sp>
      <p:sp>
        <p:nvSpPr>
          <p:cNvPr id="12" name="Rectangle 9"/>
          <p:cNvSpPr>
            <a:spLocks noChangeArrowheads="1"/>
          </p:cNvSpPr>
          <p:nvPr/>
        </p:nvSpPr>
        <p:spPr bwMode="auto">
          <a:xfrm>
            <a:off x="762000" y="2209800"/>
            <a:ext cx="7696200" cy="3352800"/>
          </a:xfrm>
          <a:prstGeom prst="rect">
            <a:avLst/>
          </a:prstGeom>
          <a:noFill/>
          <a:ln w="9525" algn="ctr">
            <a:solidFill>
              <a:schemeClr val="tx1"/>
            </a:solidFill>
            <a:miter lim="800000"/>
            <a:headEnd/>
            <a:tailEnd/>
          </a:ln>
        </p:spPr>
        <p:txBody>
          <a:bodyPr wrap="none" anchor="ctr"/>
          <a:lstStyle/>
          <a:p>
            <a:pPr algn="l"/>
            <a:r>
              <a:rPr lang="en-AU" sz="1400" noProof="1" smtClean="0">
                <a:latin typeface="Courier New" pitchFamily="49" charset="0"/>
                <a:cs typeface="Courier New" pitchFamily="49" charset="0"/>
              </a:rPr>
              <a:t>job_id     job_title                           min_salary  max_salary</a:t>
            </a:r>
          </a:p>
          <a:p>
            <a:pPr algn="l"/>
            <a:r>
              <a:rPr lang="en-AU" sz="1400" noProof="1" smtClean="0">
                <a:latin typeface="Courier New" pitchFamily="49" charset="0"/>
                <a:cs typeface="Courier New" pitchFamily="49" charset="0"/>
              </a:rPr>
              <a:t>---------- ----------------------------------- ----------- -----------</a:t>
            </a:r>
          </a:p>
          <a:p>
            <a:pPr algn="l"/>
            <a:r>
              <a:rPr lang="en-AU" sz="1400" noProof="1" smtClean="0">
                <a:latin typeface="Courier New" pitchFamily="49" charset="0"/>
                <a:cs typeface="Courier New" pitchFamily="49" charset="0"/>
              </a:rPr>
              <a:t>AC_ACCOUNT Public Accountant                   4200        9000</a:t>
            </a:r>
          </a:p>
          <a:p>
            <a:pPr algn="l"/>
            <a:r>
              <a:rPr lang="en-AU" sz="1400" noProof="1" smtClean="0">
                <a:latin typeface="Courier New" pitchFamily="49" charset="0"/>
                <a:cs typeface="Courier New" pitchFamily="49" charset="0"/>
              </a:rPr>
              <a:t>AC_MGR     Accounting Manager                  8200        16000</a:t>
            </a:r>
          </a:p>
          <a:p>
            <a:pPr algn="l"/>
            <a:r>
              <a:rPr lang="en-AU" sz="1400" noProof="1" smtClean="0">
                <a:latin typeface="Courier New" pitchFamily="49" charset="0"/>
                <a:cs typeface="Courier New" pitchFamily="49" charset="0"/>
              </a:rPr>
              <a:t>AD_ASST    Administration Assistant            3000        6000</a:t>
            </a:r>
          </a:p>
          <a:p>
            <a:pPr algn="l"/>
            <a:r>
              <a:rPr lang="en-AU" sz="1400" noProof="1" smtClean="0">
                <a:latin typeface="Courier New" pitchFamily="49" charset="0"/>
                <a:cs typeface="Courier New" pitchFamily="49" charset="0"/>
              </a:rPr>
              <a:t>AD_PRES    President                           20000       40000</a:t>
            </a:r>
          </a:p>
          <a:p>
            <a:pPr algn="l"/>
            <a:r>
              <a:rPr lang="en-AU" sz="1400" noProof="1" smtClean="0">
                <a:latin typeface="Courier New" pitchFamily="49" charset="0"/>
                <a:cs typeface="Courier New" pitchFamily="49" charset="0"/>
              </a:rPr>
              <a:t>AD_VP      Administration Vice President       15000       30000</a:t>
            </a:r>
          </a:p>
          <a:p>
            <a:pPr algn="l"/>
            <a:r>
              <a:rPr lang="en-AU" sz="1400" noProof="1" smtClean="0">
                <a:latin typeface="Courier New" pitchFamily="49" charset="0"/>
                <a:cs typeface="Courier New" pitchFamily="49" charset="0"/>
              </a:rPr>
              <a:t>IT_PROG    Programmer                          4000        10000</a:t>
            </a:r>
          </a:p>
          <a:p>
            <a:pPr algn="l"/>
            <a:r>
              <a:rPr lang="en-AU" sz="1400" noProof="1" smtClean="0">
                <a:latin typeface="Courier New" pitchFamily="49" charset="0"/>
                <a:cs typeface="Courier New" pitchFamily="49" charset="0"/>
              </a:rPr>
              <a:t>MK_MAN     Marketing Manager                   9000        15000</a:t>
            </a:r>
          </a:p>
          <a:p>
            <a:pPr algn="l"/>
            <a:r>
              <a:rPr lang="en-AU" sz="1400" noProof="1" smtClean="0">
                <a:latin typeface="Courier New" pitchFamily="49" charset="0"/>
                <a:cs typeface="Courier New" pitchFamily="49" charset="0"/>
              </a:rPr>
              <a:t>MK_REP     Marketing Representative            4000        9000</a:t>
            </a:r>
          </a:p>
          <a:p>
            <a:pPr algn="l"/>
            <a:r>
              <a:rPr lang="en-AU" sz="1400" noProof="1" smtClean="0">
                <a:latin typeface="Courier New" pitchFamily="49" charset="0"/>
                <a:cs typeface="Courier New" pitchFamily="49" charset="0"/>
              </a:rPr>
              <a:t>SA_MAN     Sales Manager                       10000       20000</a:t>
            </a:r>
          </a:p>
          <a:p>
            <a:pPr algn="l"/>
            <a:r>
              <a:rPr lang="en-AU" sz="1400" noProof="1" smtClean="0">
                <a:latin typeface="Courier New" pitchFamily="49" charset="0"/>
                <a:cs typeface="Courier New" pitchFamily="49" charset="0"/>
              </a:rPr>
              <a:t>SA_REP     Sales Representative                6000        12000</a:t>
            </a:r>
          </a:p>
          <a:p>
            <a:pPr algn="l"/>
            <a:r>
              <a:rPr lang="en-AU" sz="1400" noProof="1" smtClean="0">
                <a:latin typeface="Courier New" pitchFamily="49" charset="0"/>
                <a:cs typeface="Courier New" pitchFamily="49" charset="0"/>
              </a:rPr>
              <a:t>ST_CLERK   Stock Clerk                         1000        5000</a:t>
            </a:r>
          </a:p>
          <a:p>
            <a:pPr algn="l"/>
            <a:r>
              <a:rPr lang="en-AU" sz="1400" noProof="1" smtClean="0">
                <a:latin typeface="Courier New" pitchFamily="49" charset="0"/>
                <a:cs typeface="Courier New" pitchFamily="49" charset="0"/>
              </a:rPr>
              <a:t>ST_MAN     Stock Manager                       5500        8500</a:t>
            </a:r>
          </a:p>
          <a:p>
            <a:pPr algn="l"/>
            <a:r>
              <a:rPr lang="en-AU" sz="1400" noProof="1" smtClean="0">
                <a:latin typeface="Courier New" pitchFamily="49" charset="0"/>
                <a:cs typeface="Courier New" pitchFamily="49" charset="0"/>
              </a:rPr>
              <a:t>ST_ASST    Stock Assistant                     3000        </a:t>
            </a:r>
            <a:r>
              <a:rPr lang="en-AU" sz="1400" b="1" noProof="1" smtClean="0">
                <a:solidFill>
                  <a:schemeClr val="accent2"/>
                </a:solidFill>
                <a:latin typeface="Courier New" pitchFamily="49" charset="0"/>
                <a:cs typeface="Courier New" pitchFamily="49" charset="0"/>
              </a:rPr>
              <a:t>7000</a:t>
            </a:r>
            <a:endParaRPr lang="en-US" sz="1400" b="1" dirty="0" smtClean="0">
              <a:solidFill>
                <a:schemeClr val="accent2"/>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UPDATE Command</a:t>
            </a:r>
            <a:endParaRPr lang="en-AU" dirty="0"/>
          </a:p>
        </p:txBody>
      </p:sp>
      <p:sp>
        <p:nvSpPr>
          <p:cNvPr id="3" name="Content Placeholder 2"/>
          <p:cNvSpPr>
            <a:spLocks noGrp="1"/>
          </p:cNvSpPr>
          <p:nvPr>
            <p:ph idx="1"/>
          </p:nvPr>
        </p:nvSpPr>
        <p:spPr/>
        <p:txBody>
          <a:bodyPr/>
          <a:lstStyle/>
          <a:p>
            <a:r>
              <a:rPr lang="en-US" dirty="0" smtClean="0"/>
              <a:t>Modify existing rows with the UPDATE statement</a:t>
            </a:r>
          </a:p>
          <a:p>
            <a:endParaRPr lang="en-US" dirty="0" smtClean="0"/>
          </a:p>
          <a:p>
            <a:r>
              <a:rPr lang="en-US" dirty="0" smtClean="0"/>
              <a:t>Syntax:</a:t>
            </a:r>
          </a:p>
          <a:p>
            <a:endParaRPr lang="en-US" dirty="0" smtClean="0"/>
          </a:p>
          <a:p>
            <a:endParaRPr lang="en-US" dirty="0" smtClean="0"/>
          </a:p>
          <a:p>
            <a:endParaRPr lang="en-US" dirty="0" smtClean="0"/>
          </a:p>
          <a:p>
            <a:pPr lvl="1"/>
            <a:r>
              <a:rPr lang="en-US" dirty="0" smtClean="0"/>
              <a:t>SET clause contains list of columns and new values</a:t>
            </a:r>
          </a:p>
          <a:p>
            <a:pPr lvl="1"/>
            <a:r>
              <a:rPr lang="en-US" dirty="0" smtClean="0"/>
              <a:t>Can update more than one </a:t>
            </a:r>
            <a:r>
              <a:rPr lang="en-US" i="1" dirty="0" smtClean="0"/>
              <a:t>column</a:t>
            </a:r>
            <a:r>
              <a:rPr lang="en-US" dirty="0" smtClean="0"/>
              <a:t> at a time, if required</a:t>
            </a:r>
          </a:p>
          <a:p>
            <a:pPr lvl="1"/>
            <a:r>
              <a:rPr lang="en-US" dirty="0" smtClean="0"/>
              <a:t>Can update more than one </a:t>
            </a:r>
            <a:r>
              <a:rPr lang="en-US" i="1" dirty="0" smtClean="0"/>
              <a:t>row</a:t>
            </a:r>
            <a:r>
              <a:rPr lang="en-US" dirty="0" smtClean="0"/>
              <a:t> at a time, if required</a:t>
            </a:r>
          </a:p>
          <a:p>
            <a:pPr lvl="1"/>
            <a:r>
              <a:rPr lang="en-US" dirty="0" smtClean="0"/>
              <a:t>Restrict rows to be updated using WHERE clause</a:t>
            </a:r>
          </a:p>
          <a:p>
            <a:endParaRPr lang="en-AU" dirty="0"/>
          </a:p>
        </p:txBody>
      </p:sp>
      <p:sp>
        <p:nvSpPr>
          <p:cNvPr id="4" name="Rectangle 3"/>
          <p:cNvSpPr>
            <a:spLocks noChangeArrowheads="1"/>
          </p:cNvSpPr>
          <p:nvPr/>
        </p:nvSpPr>
        <p:spPr bwMode="auto">
          <a:xfrm>
            <a:off x="381000" y="2514600"/>
            <a:ext cx="8382000" cy="1066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UPDATE table</a:t>
            </a:r>
          </a:p>
          <a:p>
            <a:pPr algn="l" eaLnBrk="0" hangingPunct="0">
              <a:tabLst>
                <a:tab pos="1200150" algn="l"/>
              </a:tabLst>
              <a:defRPr/>
            </a:pPr>
            <a:r>
              <a:rPr lang="en-US" sz="1800" b="1" dirty="0" smtClean="0">
                <a:solidFill>
                  <a:srgbClr val="000000"/>
                </a:solidFill>
                <a:latin typeface="Courier New" pitchFamily="49" charset="0"/>
              </a:rPr>
              <a:t>SET    column = </a:t>
            </a:r>
            <a:r>
              <a:rPr lang="en-US" sz="1800" b="1" dirty="0" err="1" smtClean="0">
                <a:solidFill>
                  <a:srgbClr val="000000"/>
                </a:solidFill>
                <a:latin typeface="Courier New" pitchFamily="49" charset="0"/>
              </a:rPr>
              <a:t>new_value</a:t>
            </a:r>
            <a:r>
              <a:rPr lang="en-US" sz="1800" b="1" dirty="0" smtClean="0">
                <a:solidFill>
                  <a:srgbClr val="000000"/>
                </a:solidFill>
                <a:latin typeface="Courier New" pitchFamily="49" charset="0"/>
              </a:rPr>
              <a:t> {[, column = </a:t>
            </a:r>
            <a:r>
              <a:rPr lang="en-US" sz="1800" b="1" dirty="0" err="1" smtClean="0">
                <a:solidFill>
                  <a:srgbClr val="000000"/>
                </a:solidFill>
                <a:latin typeface="Courier New" pitchFamily="49" charset="0"/>
              </a:rPr>
              <a:t>new_value</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[WHERE condition];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UPDATE Command</a:t>
            </a:r>
            <a:endParaRPr lang="en-AU" dirty="0"/>
          </a:p>
        </p:txBody>
      </p:sp>
      <p:sp>
        <p:nvSpPr>
          <p:cNvPr id="3" name="Content Placeholder 2"/>
          <p:cNvSpPr>
            <a:spLocks noGrp="1"/>
          </p:cNvSpPr>
          <p:nvPr>
            <p:ph idx="1"/>
          </p:nvPr>
        </p:nvSpPr>
        <p:spPr/>
        <p:txBody>
          <a:bodyPr/>
          <a:lstStyle/>
          <a:p>
            <a:r>
              <a:rPr lang="en-AU" dirty="0" smtClean="0"/>
              <a:t>Specify which row(s) to update with the WHERE clause:</a:t>
            </a:r>
          </a:p>
          <a:p>
            <a:endParaRPr lang="en-AU" dirty="0" smtClean="0"/>
          </a:p>
          <a:p>
            <a:endParaRPr lang="en-AU" sz="1600" dirty="0" smtClean="0"/>
          </a:p>
          <a:p>
            <a:endParaRPr lang="en-AU" sz="1600" dirty="0" smtClean="0"/>
          </a:p>
          <a:p>
            <a:pPr lvl="1"/>
            <a:r>
              <a:rPr lang="en-AU" dirty="0" smtClean="0"/>
              <a:t>Only updates jobs where the </a:t>
            </a:r>
            <a:r>
              <a:rPr lang="en-AU" dirty="0" err="1" smtClean="0"/>
              <a:t>job_id</a:t>
            </a:r>
            <a:r>
              <a:rPr lang="en-AU" dirty="0" smtClean="0"/>
              <a:t> is equal to ST_ASST</a:t>
            </a:r>
          </a:p>
          <a:p>
            <a:pPr lvl="1"/>
            <a:r>
              <a:rPr lang="en-AU" dirty="0" smtClean="0"/>
              <a:t>Max salary column is changed to 7000 for all matching rows</a:t>
            </a:r>
          </a:p>
          <a:p>
            <a:pPr lvl="4"/>
            <a:endParaRPr lang="en-AU" sz="1600" dirty="0" smtClean="0"/>
          </a:p>
          <a:p>
            <a:r>
              <a:rPr lang="en-AU" dirty="0" smtClean="0"/>
              <a:t>Omitting the where clause updates ALL rows in a table:</a:t>
            </a:r>
          </a:p>
          <a:p>
            <a:endParaRPr lang="en-AU" dirty="0" smtClean="0"/>
          </a:p>
          <a:p>
            <a:endParaRPr lang="en-AU" sz="2000" dirty="0" smtClean="0"/>
          </a:p>
          <a:p>
            <a:pPr lvl="1"/>
            <a:r>
              <a:rPr lang="en-AU" dirty="0" smtClean="0"/>
              <a:t>Max salary of all jobs changed to 7000</a:t>
            </a:r>
          </a:p>
          <a:p>
            <a:pPr lvl="1"/>
            <a:r>
              <a:rPr lang="en-AU" dirty="0" smtClean="0"/>
              <a:t>Be careful – the previous data is lost!</a:t>
            </a:r>
          </a:p>
          <a:p>
            <a:pPr lvl="4"/>
            <a:endParaRPr lang="en-AU" sz="1600" dirty="0" smtClean="0"/>
          </a:p>
          <a:p>
            <a:pPr lvl="1"/>
            <a:r>
              <a:rPr lang="en-AU" dirty="0" smtClean="0"/>
              <a:t>Can use expressions, arithmetic, etc, in updates – e.g. “</a:t>
            </a:r>
            <a:r>
              <a:rPr lang="en-AU" b="1" dirty="0" err="1" smtClean="0">
                <a:latin typeface="Courier New" pitchFamily="49" charset="0"/>
                <a:cs typeface="Courier New" pitchFamily="49" charset="0"/>
              </a:rPr>
              <a:t>max_salary</a:t>
            </a:r>
            <a:r>
              <a:rPr lang="en-AU" b="1" dirty="0" smtClean="0">
                <a:latin typeface="Courier New" pitchFamily="49" charset="0"/>
                <a:cs typeface="Courier New" pitchFamily="49" charset="0"/>
              </a:rPr>
              <a:t> * 1.10</a:t>
            </a:r>
            <a:r>
              <a:rPr lang="en-AU" dirty="0" smtClean="0"/>
              <a:t>” will increase max salaries by 10%</a:t>
            </a:r>
            <a:endParaRPr lang="en-AU" dirty="0"/>
          </a:p>
        </p:txBody>
      </p:sp>
      <p:sp>
        <p:nvSpPr>
          <p:cNvPr id="4" name="Rectangle 3"/>
          <p:cNvSpPr>
            <a:spLocks noChangeArrowheads="1"/>
          </p:cNvSpPr>
          <p:nvPr/>
        </p:nvSpPr>
        <p:spPr bwMode="auto">
          <a:xfrm>
            <a:off x="381000" y="1524000"/>
            <a:ext cx="8382000" cy="914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marL="0" lvl="1" algn="l"/>
            <a:r>
              <a:rPr lang="en-AU" sz="1800" b="1" noProof="1" smtClean="0">
                <a:latin typeface="Courier New" pitchFamily="49" charset="0"/>
                <a:cs typeface="Courier New" pitchFamily="49" charset="0"/>
              </a:rPr>
              <a:t>UPDATE job</a:t>
            </a:r>
          </a:p>
          <a:p>
            <a:pPr marL="0" lvl="1" algn="l"/>
            <a:r>
              <a:rPr lang="en-AU" sz="1800" b="1" noProof="1" smtClean="0">
                <a:latin typeface="Courier New" pitchFamily="49" charset="0"/>
                <a:cs typeface="Courier New" pitchFamily="49" charset="0"/>
              </a:rPr>
              <a:t>SET    max_salary = 7000 </a:t>
            </a:r>
          </a:p>
          <a:p>
            <a:pPr marL="0" lvl="1" algn="l"/>
            <a:r>
              <a:rPr lang="en-AU" sz="1800" b="1" noProof="1" smtClean="0">
                <a:latin typeface="Courier New" pitchFamily="49" charset="0"/>
                <a:cs typeface="Courier New" pitchFamily="49" charset="0"/>
              </a:rPr>
              <a:t>WHERE  job_id = </a:t>
            </a:r>
            <a:r>
              <a:rPr lang="en-US" sz="1800" b="1" dirty="0" smtClean="0">
                <a:solidFill>
                  <a:srgbClr val="000000"/>
                </a:solidFill>
                <a:latin typeface="Courier New" pitchFamily="49" charset="0"/>
              </a:rPr>
              <a:t>'</a:t>
            </a:r>
            <a:r>
              <a:rPr lang="en-AU" sz="1800" b="1" noProof="1" smtClean="0">
                <a:latin typeface="Courier New" pitchFamily="49" charset="0"/>
                <a:cs typeface="Courier New" pitchFamily="49" charset="0"/>
              </a:rPr>
              <a:t>ST_ASST</a:t>
            </a:r>
            <a:r>
              <a:rPr lang="en-US" sz="1800" b="1" dirty="0" smtClean="0">
                <a:solidFill>
                  <a:srgbClr val="000000"/>
                </a:solidFill>
                <a:latin typeface="Courier New" pitchFamily="49" charset="0"/>
              </a:rPr>
              <a:t>'</a:t>
            </a:r>
            <a:r>
              <a:rPr lang="en-AU" sz="1800" b="1" noProof="1" smtClean="0">
                <a:latin typeface="Courier New" pitchFamily="49" charset="0"/>
                <a:cs typeface="Courier New" pitchFamily="49" charset="0"/>
              </a:rPr>
              <a:t>;</a:t>
            </a:r>
            <a:endParaRPr lang="en-AU" sz="1800" b="1" dirty="0">
              <a:latin typeface="Courier New" pitchFamily="49" charset="0"/>
              <a:cs typeface="Courier New" pitchFamily="49" charset="0"/>
            </a:endParaRPr>
          </a:p>
        </p:txBody>
      </p:sp>
      <p:sp>
        <p:nvSpPr>
          <p:cNvPr id="5" name="Rectangle 4"/>
          <p:cNvSpPr>
            <a:spLocks noChangeArrowheads="1"/>
          </p:cNvSpPr>
          <p:nvPr/>
        </p:nvSpPr>
        <p:spPr bwMode="auto">
          <a:xfrm>
            <a:off x="381000" y="4038600"/>
            <a:ext cx="83820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marL="0" lvl="1" algn="l"/>
            <a:r>
              <a:rPr lang="en-AU" sz="1800" b="1" noProof="1" smtClean="0">
                <a:latin typeface="Courier New" pitchFamily="49" charset="0"/>
                <a:cs typeface="Courier New" pitchFamily="49" charset="0"/>
              </a:rPr>
              <a:t>UPDATE job</a:t>
            </a:r>
          </a:p>
          <a:p>
            <a:pPr marL="0" lvl="1" algn="l"/>
            <a:r>
              <a:rPr lang="en-AU" sz="1800" b="1" noProof="1" smtClean="0">
                <a:latin typeface="Courier New" pitchFamily="49" charset="0"/>
                <a:cs typeface="Courier New" pitchFamily="49" charset="0"/>
              </a:rPr>
              <a:t>SET    max_salary = 7000</a:t>
            </a:r>
            <a:r>
              <a:rPr lang="en-AU" sz="1800" b="1" dirty="0" smtClean="0">
                <a:latin typeface="Courier New" pitchFamily="49" charset="0"/>
                <a:cs typeface="Courier New" pitchFamily="49" charset="0"/>
              </a:rPr>
              <a:t>;</a:t>
            </a:r>
            <a:r>
              <a:rPr lang="en-AU" sz="1800" b="1" noProof="1" smtClean="0">
                <a:latin typeface="Courier New" pitchFamily="49" charset="0"/>
                <a:cs typeface="Courier New" pitchFamily="49" charset="0"/>
              </a:rPr>
              <a:t> </a:t>
            </a:r>
            <a:endParaRPr lang="en-AU" sz="18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762000" y="2209800"/>
            <a:ext cx="7696200" cy="3352800"/>
          </a:xfrm>
          <a:prstGeom prst="rect">
            <a:avLst/>
          </a:prstGeom>
          <a:noFill/>
          <a:ln w="9525" algn="ctr">
            <a:solidFill>
              <a:schemeClr val="tx1"/>
            </a:solidFill>
            <a:miter lim="800000"/>
            <a:headEnd/>
            <a:tailEnd/>
          </a:ln>
        </p:spPr>
        <p:txBody>
          <a:bodyPr wrap="none" anchor="ctr"/>
          <a:lstStyle/>
          <a:p>
            <a:pPr algn="l"/>
            <a:r>
              <a:rPr lang="en-AU" sz="1400" noProof="1" smtClean="0">
                <a:latin typeface="Courier New" pitchFamily="49" charset="0"/>
                <a:cs typeface="Courier New" pitchFamily="49" charset="0"/>
              </a:rPr>
              <a:t>job_id     job_title                           min_salary  max_salary</a:t>
            </a:r>
          </a:p>
          <a:p>
            <a:pPr algn="l"/>
            <a:r>
              <a:rPr lang="en-AU" sz="1400" noProof="1" smtClean="0">
                <a:latin typeface="Courier New" pitchFamily="49" charset="0"/>
                <a:cs typeface="Courier New" pitchFamily="49" charset="0"/>
              </a:rPr>
              <a:t>---------- ----------------------------------- ----------- -----------</a:t>
            </a:r>
          </a:p>
          <a:p>
            <a:pPr algn="l"/>
            <a:r>
              <a:rPr lang="en-AU" sz="1400" noProof="1" smtClean="0">
                <a:latin typeface="Courier New" pitchFamily="49" charset="0"/>
                <a:cs typeface="Courier New" pitchFamily="49" charset="0"/>
              </a:rPr>
              <a:t>AC_ACCOUNT Public Accountant                   4200        9000</a:t>
            </a:r>
          </a:p>
          <a:p>
            <a:pPr algn="l"/>
            <a:r>
              <a:rPr lang="en-AU" sz="1400" noProof="1" smtClean="0">
                <a:latin typeface="Courier New" pitchFamily="49" charset="0"/>
                <a:cs typeface="Courier New" pitchFamily="49" charset="0"/>
              </a:rPr>
              <a:t>AC_MGR     Accounting Manager                  8200        16000</a:t>
            </a:r>
          </a:p>
          <a:p>
            <a:pPr algn="l"/>
            <a:r>
              <a:rPr lang="en-AU" sz="1400" noProof="1" smtClean="0">
                <a:latin typeface="Courier New" pitchFamily="49" charset="0"/>
                <a:cs typeface="Courier New" pitchFamily="49" charset="0"/>
              </a:rPr>
              <a:t>AD_ASST    Administration Assistant            3000        6000</a:t>
            </a:r>
          </a:p>
          <a:p>
            <a:pPr algn="l"/>
            <a:r>
              <a:rPr lang="en-AU" sz="1400" noProof="1" smtClean="0">
                <a:latin typeface="Courier New" pitchFamily="49" charset="0"/>
                <a:cs typeface="Courier New" pitchFamily="49" charset="0"/>
              </a:rPr>
              <a:t>AD_PRES    President                           20000       40000</a:t>
            </a:r>
          </a:p>
          <a:p>
            <a:pPr algn="l"/>
            <a:r>
              <a:rPr lang="en-AU" sz="1400" noProof="1" smtClean="0">
                <a:latin typeface="Courier New" pitchFamily="49" charset="0"/>
                <a:cs typeface="Courier New" pitchFamily="49" charset="0"/>
              </a:rPr>
              <a:t>AD_VP      Administration Vice President       15000       30000</a:t>
            </a:r>
          </a:p>
          <a:p>
            <a:pPr algn="l"/>
            <a:r>
              <a:rPr lang="en-AU" sz="1400" noProof="1" smtClean="0">
                <a:latin typeface="Courier New" pitchFamily="49" charset="0"/>
                <a:cs typeface="Courier New" pitchFamily="49" charset="0"/>
              </a:rPr>
              <a:t>IT_PROG    Programmer                          4000        10000</a:t>
            </a:r>
          </a:p>
          <a:p>
            <a:pPr algn="l"/>
            <a:r>
              <a:rPr lang="en-AU" sz="1400" noProof="1" smtClean="0">
                <a:latin typeface="Courier New" pitchFamily="49" charset="0"/>
                <a:cs typeface="Courier New" pitchFamily="49" charset="0"/>
              </a:rPr>
              <a:t>MK_MAN     Marketing Manager                   9000        15000</a:t>
            </a:r>
          </a:p>
          <a:p>
            <a:pPr algn="l"/>
            <a:r>
              <a:rPr lang="en-AU" sz="1400" noProof="1" smtClean="0">
                <a:latin typeface="Courier New" pitchFamily="49" charset="0"/>
                <a:cs typeface="Courier New" pitchFamily="49" charset="0"/>
              </a:rPr>
              <a:t>MK_REP     Marketing Representative            4000        9000</a:t>
            </a:r>
          </a:p>
          <a:p>
            <a:pPr algn="l"/>
            <a:r>
              <a:rPr lang="en-AU" sz="1400" noProof="1" smtClean="0">
                <a:latin typeface="Courier New" pitchFamily="49" charset="0"/>
                <a:cs typeface="Courier New" pitchFamily="49" charset="0"/>
              </a:rPr>
              <a:t>SA_MAN     Sales Manager                       10000       20000</a:t>
            </a:r>
          </a:p>
          <a:p>
            <a:pPr algn="l"/>
            <a:r>
              <a:rPr lang="en-AU" sz="1400" noProof="1" smtClean="0">
                <a:latin typeface="Courier New" pitchFamily="49" charset="0"/>
                <a:cs typeface="Courier New" pitchFamily="49" charset="0"/>
              </a:rPr>
              <a:t>SA_REP     Sales Representative                6000        12000</a:t>
            </a:r>
          </a:p>
          <a:p>
            <a:pPr algn="l"/>
            <a:r>
              <a:rPr lang="en-AU" sz="1400" noProof="1" smtClean="0">
                <a:latin typeface="Courier New" pitchFamily="49" charset="0"/>
                <a:cs typeface="Courier New" pitchFamily="49" charset="0"/>
              </a:rPr>
              <a:t>ST_CLERK   Stock Clerk                         1000        5000</a:t>
            </a:r>
          </a:p>
          <a:p>
            <a:pPr algn="l"/>
            <a:r>
              <a:rPr lang="en-AU" sz="1400" noProof="1" smtClean="0">
                <a:latin typeface="Courier New" pitchFamily="49" charset="0"/>
                <a:cs typeface="Courier New" pitchFamily="49" charset="0"/>
              </a:rPr>
              <a:t>ST_MAN     Stock Manager                       5500        8500</a:t>
            </a:r>
          </a:p>
          <a:p>
            <a:pPr algn="l"/>
            <a:r>
              <a:rPr lang="en-AU" sz="1400" noProof="1" smtClean="0">
                <a:latin typeface="Courier New" pitchFamily="49" charset="0"/>
                <a:cs typeface="Courier New" pitchFamily="49" charset="0"/>
              </a:rPr>
              <a:t>ST_ASST    Stock Assistant                     </a:t>
            </a:r>
            <a:r>
              <a:rPr lang="en-AU" sz="1400" b="1" noProof="1" smtClean="0">
                <a:solidFill>
                  <a:schemeClr val="accent2"/>
                </a:solidFill>
                <a:latin typeface="Courier New" pitchFamily="49" charset="0"/>
                <a:cs typeface="Courier New" pitchFamily="49" charset="0"/>
              </a:rPr>
              <a:t>1000</a:t>
            </a:r>
            <a:r>
              <a:rPr lang="en-AU" sz="1400" noProof="1" smtClean="0">
                <a:latin typeface="Courier New" pitchFamily="49" charset="0"/>
                <a:cs typeface="Courier New" pitchFamily="49" charset="0"/>
              </a:rPr>
              <a:t>        </a:t>
            </a:r>
            <a:r>
              <a:rPr lang="en-AU" sz="1400" b="1" noProof="1" smtClean="0">
                <a:solidFill>
                  <a:schemeClr val="accent2"/>
                </a:solidFill>
                <a:latin typeface="Courier New" pitchFamily="49" charset="0"/>
                <a:cs typeface="Courier New" pitchFamily="49" charset="0"/>
              </a:rPr>
              <a:t>5000</a:t>
            </a:r>
            <a:endParaRPr lang="en-US" sz="1400" b="1" dirty="0" smtClean="0">
              <a:solidFill>
                <a:schemeClr val="accent2"/>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AU" dirty="0" smtClean="0"/>
              <a:t>UPDATE with </a:t>
            </a:r>
            <a:r>
              <a:rPr lang="en-AU" dirty="0" err="1" smtClean="0"/>
              <a:t>Subquery</a:t>
            </a:r>
            <a:endParaRPr lang="en-AU" dirty="0"/>
          </a:p>
        </p:txBody>
      </p:sp>
      <p:sp>
        <p:nvSpPr>
          <p:cNvPr id="5" name="Rectangle 4"/>
          <p:cNvSpPr>
            <a:spLocks noChangeArrowheads="1"/>
          </p:cNvSpPr>
          <p:nvPr/>
        </p:nvSpPr>
        <p:spPr bwMode="auto">
          <a:xfrm>
            <a:off x="1752600" y="1219200"/>
            <a:ext cx="5410200" cy="563873"/>
          </a:xfrm>
          <a:prstGeom prst="rect">
            <a:avLst/>
          </a:prstGeom>
          <a:noFill/>
          <a:ln w="9525">
            <a:noFill/>
            <a:miter lim="800000"/>
            <a:headEnd/>
            <a:tailEnd/>
          </a:ln>
        </p:spPr>
        <p:txBody>
          <a:bodyPr wrap="square" lIns="92075" tIns="46038" rIns="92075" bIns="46038">
            <a:spAutoFit/>
          </a:bodyPr>
          <a:lstStyle/>
          <a:p>
            <a:pPr defTabSz="346075" eaLnBrk="0" hangingPunct="0">
              <a:lnSpc>
                <a:spcPct val="85000"/>
              </a:lnSpc>
              <a:spcBef>
                <a:spcPct val="35000"/>
              </a:spcBef>
              <a:tabLst>
                <a:tab pos="576263" algn="l"/>
              </a:tabLst>
            </a:pPr>
            <a:r>
              <a:rPr lang="en-US" sz="1800" b="1" dirty="0" smtClean="0"/>
              <a:t>“Change ST_ASST’s min and max salaries to match those of ST_CLERK.”</a:t>
            </a:r>
            <a:endParaRPr lang="en-US" sz="1800" b="1" dirty="0">
              <a:latin typeface="Arial" charset="0"/>
            </a:endParaRPr>
          </a:p>
        </p:txBody>
      </p:sp>
      <p:sp>
        <p:nvSpPr>
          <p:cNvPr id="10" name="Arc 9"/>
          <p:cNvSpPr/>
          <p:nvPr/>
        </p:nvSpPr>
        <p:spPr>
          <a:xfrm flipV="1">
            <a:off x="7391400" y="4953000"/>
            <a:ext cx="457200" cy="381000"/>
          </a:xfrm>
          <a:prstGeom prst="arc">
            <a:avLst>
              <a:gd name="adj1" fmla="val 16200000"/>
              <a:gd name="adj2" fmla="val 5349407"/>
            </a:avLst>
          </a:prstGeom>
          <a:ln w="19050">
            <a:solidFill>
              <a:srgbClr val="C00000"/>
            </a:solidFill>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11" name="Rectangle 10"/>
          <p:cNvSpPr>
            <a:spLocks noChangeArrowheads="1"/>
          </p:cNvSpPr>
          <p:nvPr/>
        </p:nvSpPr>
        <p:spPr bwMode="auto">
          <a:xfrm>
            <a:off x="762000" y="1828800"/>
            <a:ext cx="738985"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job</a:t>
            </a:r>
            <a:endParaRPr lang="en-US" b="1" dirty="0">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t>Values of columns in SET clause can be the results of </a:t>
            </a:r>
            <a:r>
              <a:rPr lang="en-AU" dirty="0" err="1" smtClean="0"/>
              <a:t>subqueries</a:t>
            </a:r>
            <a:r>
              <a:rPr lang="en-AU" dirty="0" smtClean="0"/>
              <a:t> that retrieve data from other rows:</a:t>
            </a:r>
          </a:p>
          <a:p>
            <a:endParaRPr lang="en-AU" dirty="0" smtClean="0"/>
          </a:p>
          <a:p>
            <a:endParaRPr lang="en-AU" dirty="0" smtClean="0"/>
          </a:p>
          <a:p>
            <a:endParaRPr lang="en-AU" dirty="0" smtClean="0"/>
          </a:p>
          <a:p>
            <a:endParaRPr lang="en-AU" dirty="0" smtClean="0"/>
          </a:p>
          <a:p>
            <a:endParaRPr lang="en-AU" dirty="0" smtClean="0"/>
          </a:p>
          <a:p>
            <a:endParaRPr lang="en-AU" dirty="0" smtClean="0"/>
          </a:p>
          <a:p>
            <a:pPr lvl="1"/>
            <a:r>
              <a:rPr lang="en-AU" dirty="0" smtClean="0"/>
              <a:t>Subqueries in parentheses where needed to obtain values</a:t>
            </a:r>
          </a:p>
          <a:p>
            <a:pPr lvl="1"/>
            <a:r>
              <a:rPr lang="en-AU" dirty="0" smtClean="0"/>
              <a:t>Subqueries evaluated first, resulting in the necessary values</a:t>
            </a:r>
          </a:p>
          <a:p>
            <a:pPr lvl="1"/>
            <a:r>
              <a:rPr lang="en-AU" dirty="0" smtClean="0"/>
              <a:t>Result of subquery must match data type of column</a:t>
            </a:r>
            <a:endParaRPr lang="en-AU" dirty="0"/>
          </a:p>
        </p:txBody>
      </p:sp>
      <p:sp>
        <p:nvSpPr>
          <p:cNvPr id="6" name="Rectangle 5"/>
          <p:cNvSpPr>
            <a:spLocks noChangeArrowheads="1"/>
          </p:cNvSpPr>
          <p:nvPr/>
        </p:nvSpPr>
        <p:spPr bwMode="auto">
          <a:xfrm>
            <a:off x="381000" y="1905000"/>
            <a:ext cx="8382000" cy="2362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marL="0" lvl="1" algn="l"/>
            <a:endParaRPr lang="en-US" sz="1800" b="1" noProof="1" smtClean="0">
              <a:latin typeface="Courier New" pitchFamily="49" charset="0"/>
              <a:cs typeface="Courier New" pitchFamily="49" charset="0"/>
            </a:endParaRPr>
          </a:p>
        </p:txBody>
      </p:sp>
      <p:sp>
        <p:nvSpPr>
          <p:cNvPr id="5" name="Rectangle 4"/>
          <p:cNvSpPr>
            <a:spLocks noChangeArrowheads="1"/>
          </p:cNvSpPr>
          <p:nvPr/>
        </p:nvSpPr>
        <p:spPr bwMode="auto">
          <a:xfrm>
            <a:off x="381000" y="1905000"/>
            <a:ext cx="8382000" cy="2362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marL="0" lvl="1" algn="l"/>
            <a:r>
              <a:rPr lang="en-US" sz="1800" b="1" noProof="1" smtClean="0">
                <a:latin typeface="Courier New" pitchFamily="49" charset="0"/>
                <a:cs typeface="Courier New" pitchFamily="49" charset="0"/>
              </a:rPr>
              <a:t>UPDATE job</a:t>
            </a:r>
          </a:p>
          <a:p>
            <a:pPr marL="0" lvl="1" algn="l"/>
            <a:r>
              <a:rPr lang="en-US" sz="1800" b="1" noProof="1" smtClean="0">
                <a:latin typeface="Courier New" pitchFamily="49" charset="0"/>
                <a:cs typeface="Courier New" pitchFamily="49" charset="0"/>
              </a:rPr>
              <a:t>SET    min_salary = 1000,</a:t>
            </a:r>
            <a:endParaRPr lang="en-US" sz="1800" b="1" noProof="1" smtClean="0">
              <a:solidFill>
                <a:schemeClr val="tx1">
                  <a:lumMod val="65000"/>
                  <a:lumOff val="35000"/>
                </a:schemeClr>
              </a:solidFill>
              <a:latin typeface="Courier New" pitchFamily="49" charset="0"/>
              <a:cs typeface="Courier New" pitchFamily="49" charset="0"/>
            </a:endParaRPr>
          </a:p>
          <a:p>
            <a:pPr marL="0" lvl="1" algn="l"/>
            <a:endParaRPr lang="en-US" sz="1800" b="1" noProof="1" smtClean="0">
              <a:latin typeface="Courier New" pitchFamily="49" charset="0"/>
              <a:cs typeface="Courier New" pitchFamily="49" charset="0"/>
            </a:endParaRPr>
          </a:p>
          <a:p>
            <a:pPr marL="0" lvl="1" algn="l"/>
            <a:r>
              <a:rPr lang="en-US" sz="1800" b="1" noProof="1" smtClean="0">
                <a:latin typeface="Courier New" pitchFamily="49" charset="0"/>
                <a:cs typeface="Courier New" pitchFamily="49" charset="0"/>
              </a:rPr>
              <a:t> </a:t>
            </a:r>
          </a:p>
          <a:p>
            <a:pPr marL="0" lvl="1" algn="l"/>
            <a:r>
              <a:rPr lang="en-US" sz="1800" b="1" noProof="1" smtClean="0">
                <a:latin typeface="Courier New" pitchFamily="49" charset="0"/>
                <a:cs typeface="Courier New" pitchFamily="49" charset="0"/>
              </a:rPr>
              <a:t>       max_salary = 5000</a:t>
            </a:r>
          </a:p>
          <a:p>
            <a:pPr marL="0" lvl="1" algn="l"/>
            <a:endParaRPr lang="en-US" sz="1800" b="1" noProof="1" smtClean="0">
              <a:latin typeface="Courier New" pitchFamily="49" charset="0"/>
              <a:cs typeface="Courier New" pitchFamily="49" charset="0"/>
            </a:endParaRPr>
          </a:p>
          <a:p>
            <a:pPr marL="0" lvl="1" algn="l"/>
            <a:r>
              <a:rPr lang="en-US" sz="1800" b="1" noProof="1" smtClean="0">
                <a:latin typeface="Courier New" pitchFamily="49" charset="0"/>
                <a:cs typeface="Courier New" pitchFamily="49" charset="0"/>
              </a:rPr>
              <a:t> </a:t>
            </a:r>
          </a:p>
          <a:p>
            <a:pPr marL="0" lvl="1" algn="l"/>
            <a:r>
              <a:rPr lang="en-US" sz="1800" b="1" noProof="1" smtClean="0">
                <a:latin typeface="Courier New" pitchFamily="49" charset="0"/>
                <a:cs typeface="Courier New" pitchFamily="49" charset="0"/>
              </a:rPr>
              <a:t>WHERE  job_id = </a:t>
            </a:r>
            <a:r>
              <a:rPr lang="en-US" sz="1800" b="1" dirty="0" smtClean="0">
                <a:solidFill>
                  <a:srgbClr val="000000"/>
                </a:solidFill>
                <a:latin typeface="Courier New" pitchFamily="49" charset="0"/>
              </a:rPr>
              <a:t>'</a:t>
            </a:r>
            <a:r>
              <a:rPr lang="en-US" sz="1800" b="1" noProof="1" smtClean="0">
                <a:latin typeface="Courier New" pitchFamily="49" charset="0"/>
                <a:cs typeface="Courier New" pitchFamily="49" charset="0"/>
              </a:rPr>
              <a:t>ST_ASST</a:t>
            </a:r>
            <a:r>
              <a:rPr lang="en-US" sz="1800" b="1" dirty="0" smtClean="0">
                <a:solidFill>
                  <a:srgbClr val="000000"/>
                </a:solidFill>
                <a:latin typeface="Courier New" pitchFamily="49" charset="0"/>
              </a:rPr>
              <a:t>'</a:t>
            </a:r>
            <a:r>
              <a:rPr lang="en-US" sz="1800" b="1" noProof="1" smtClean="0">
                <a:latin typeface="Courier New" pitchFamily="49" charset="0"/>
                <a:cs typeface="Courier New" pitchFamily="49" charset="0"/>
              </a:rPr>
              <a:t>;</a:t>
            </a:r>
          </a:p>
        </p:txBody>
      </p:sp>
      <p:sp>
        <p:nvSpPr>
          <p:cNvPr id="2" name="Title 1"/>
          <p:cNvSpPr>
            <a:spLocks noGrp="1"/>
          </p:cNvSpPr>
          <p:nvPr>
            <p:ph type="title"/>
          </p:nvPr>
        </p:nvSpPr>
        <p:spPr/>
        <p:txBody>
          <a:bodyPr/>
          <a:lstStyle/>
          <a:p>
            <a:r>
              <a:rPr lang="en-AU" dirty="0" smtClean="0"/>
              <a:t>UPDATE with </a:t>
            </a:r>
            <a:r>
              <a:rPr lang="en-AU" dirty="0" err="1" smtClean="0"/>
              <a:t>Subquery</a:t>
            </a:r>
            <a:endParaRPr lang="en-AU" dirty="0"/>
          </a:p>
        </p:txBody>
      </p:sp>
      <p:sp>
        <p:nvSpPr>
          <p:cNvPr id="4" name="Rectangle 3"/>
          <p:cNvSpPr>
            <a:spLocks noChangeArrowheads="1"/>
          </p:cNvSpPr>
          <p:nvPr/>
        </p:nvSpPr>
        <p:spPr bwMode="auto">
          <a:xfrm>
            <a:off x="381000" y="1905000"/>
            <a:ext cx="8382000" cy="2362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marL="0" lvl="1" algn="l"/>
            <a:r>
              <a:rPr lang="en-US" sz="1800" b="1" noProof="1" smtClean="0">
                <a:latin typeface="Courier New" pitchFamily="49" charset="0"/>
                <a:cs typeface="Courier New" pitchFamily="49" charset="0"/>
              </a:rPr>
              <a:t>UPDATE job</a:t>
            </a:r>
          </a:p>
          <a:p>
            <a:pPr marL="0" lvl="1" algn="l"/>
            <a:r>
              <a:rPr lang="en-US" sz="1800" b="1" noProof="1" smtClean="0">
                <a:latin typeface="Courier New" pitchFamily="49" charset="0"/>
                <a:cs typeface="Courier New" pitchFamily="49" charset="0"/>
              </a:rPr>
              <a:t>SET    min_salary = (</a:t>
            </a:r>
            <a:r>
              <a:rPr lang="en-US" sz="1800" b="1" noProof="1" smtClean="0">
                <a:solidFill>
                  <a:schemeClr val="tx1">
                    <a:lumMod val="65000"/>
                    <a:lumOff val="35000"/>
                  </a:schemeClr>
                </a:solidFill>
                <a:latin typeface="Courier New" pitchFamily="49" charset="0"/>
                <a:cs typeface="Courier New" pitchFamily="49" charset="0"/>
              </a:rPr>
              <a:t>SELECT min_salary </a:t>
            </a:r>
          </a:p>
          <a:p>
            <a:pPr marL="0" lvl="1" algn="l"/>
            <a:r>
              <a:rPr lang="en-US" sz="1800" b="1" noProof="1" smtClean="0">
                <a:solidFill>
                  <a:schemeClr val="tx1">
                    <a:lumMod val="65000"/>
                    <a:lumOff val="35000"/>
                  </a:schemeClr>
                </a:solidFill>
                <a:latin typeface="Courier New" pitchFamily="49" charset="0"/>
                <a:cs typeface="Courier New" pitchFamily="49" charset="0"/>
              </a:rPr>
              <a:t>                     FROM   job</a:t>
            </a:r>
          </a:p>
          <a:p>
            <a:pPr marL="0" lvl="1" algn="l"/>
            <a:r>
              <a:rPr lang="en-US" sz="1800" b="1" noProof="1" smtClean="0">
                <a:solidFill>
                  <a:schemeClr val="tx1">
                    <a:lumMod val="65000"/>
                    <a:lumOff val="35000"/>
                  </a:schemeClr>
                </a:solidFill>
                <a:latin typeface="Courier New" pitchFamily="49" charset="0"/>
                <a:cs typeface="Courier New" pitchFamily="49" charset="0"/>
              </a:rPr>
              <a:t>                     WHERE  job_id = 'ST_CLERK'</a:t>
            </a:r>
            <a:r>
              <a:rPr lang="en-US" sz="1800" b="1" noProof="1" smtClean="0">
                <a:latin typeface="Courier New" pitchFamily="49" charset="0"/>
                <a:cs typeface="Courier New" pitchFamily="49" charset="0"/>
              </a:rPr>
              <a:t>), </a:t>
            </a:r>
          </a:p>
          <a:p>
            <a:pPr marL="0" lvl="1" algn="l"/>
            <a:r>
              <a:rPr lang="en-US" sz="1800" b="1" noProof="1" smtClean="0">
                <a:latin typeface="Courier New" pitchFamily="49" charset="0"/>
                <a:cs typeface="Courier New" pitchFamily="49" charset="0"/>
              </a:rPr>
              <a:t>       max_salary = (</a:t>
            </a:r>
            <a:r>
              <a:rPr lang="en-US" sz="1800" b="1" noProof="1" smtClean="0">
                <a:solidFill>
                  <a:schemeClr val="tx1">
                    <a:lumMod val="65000"/>
                    <a:lumOff val="35000"/>
                  </a:schemeClr>
                </a:solidFill>
                <a:latin typeface="Courier New" pitchFamily="49" charset="0"/>
                <a:cs typeface="Courier New" pitchFamily="49" charset="0"/>
              </a:rPr>
              <a:t>SELECT max_salary </a:t>
            </a:r>
          </a:p>
          <a:p>
            <a:pPr marL="0" lvl="1" algn="l"/>
            <a:r>
              <a:rPr lang="en-US" sz="1800" b="1" noProof="1" smtClean="0">
                <a:solidFill>
                  <a:schemeClr val="tx1">
                    <a:lumMod val="65000"/>
                    <a:lumOff val="35000"/>
                  </a:schemeClr>
                </a:solidFill>
                <a:latin typeface="Courier New" pitchFamily="49" charset="0"/>
                <a:cs typeface="Courier New" pitchFamily="49" charset="0"/>
              </a:rPr>
              <a:t>                     FROM   job</a:t>
            </a:r>
          </a:p>
          <a:p>
            <a:pPr marL="0" lvl="1" algn="l"/>
            <a:r>
              <a:rPr lang="en-US" sz="1800" b="1" noProof="1" smtClean="0">
                <a:solidFill>
                  <a:schemeClr val="tx1">
                    <a:lumMod val="65000"/>
                    <a:lumOff val="35000"/>
                  </a:schemeClr>
                </a:solidFill>
                <a:latin typeface="Courier New" pitchFamily="49" charset="0"/>
                <a:cs typeface="Courier New" pitchFamily="49" charset="0"/>
              </a:rPr>
              <a:t>                     WHERE  job_id = 'ST_CLERK'</a:t>
            </a:r>
            <a:r>
              <a:rPr lang="en-US" sz="1800" b="1" noProof="1" smtClean="0">
                <a:latin typeface="Courier New" pitchFamily="49" charset="0"/>
                <a:cs typeface="Courier New" pitchFamily="49" charset="0"/>
              </a:rPr>
              <a:t>) </a:t>
            </a:r>
          </a:p>
          <a:p>
            <a:pPr marL="0" lvl="1" algn="l"/>
            <a:r>
              <a:rPr lang="en-US" sz="1800" b="1" noProof="1" smtClean="0">
                <a:latin typeface="Courier New" pitchFamily="49" charset="0"/>
                <a:cs typeface="Courier New" pitchFamily="49" charset="0"/>
              </a:rPr>
              <a:t>WHERE  job_id = </a:t>
            </a:r>
            <a:r>
              <a:rPr lang="en-US" sz="1800" b="1" dirty="0" smtClean="0">
                <a:solidFill>
                  <a:srgbClr val="000000"/>
                </a:solidFill>
                <a:latin typeface="Courier New" pitchFamily="49" charset="0"/>
              </a:rPr>
              <a:t>'</a:t>
            </a:r>
            <a:r>
              <a:rPr lang="en-US" sz="1800" b="1" noProof="1" smtClean="0">
                <a:latin typeface="Courier New" pitchFamily="49" charset="0"/>
                <a:cs typeface="Courier New" pitchFamily="49" charset="0"/>
              </a:rPr>
              <a:t>ST_ASST</a:t>
            </a:r>
            <a:r>
              <a:rPr lang="en-US" sz="1800" b="1" dirty="0" smtClean="0">
                <a:solidFill>
                  <a:srgbClr val="000000"/>
                </a:solidFill>
                <a:latin typeface="Courier New" pitchFamily="49" charset="0"/>
              </a:rPr>
              <a:t>'</a:t>
            </a:r>
            <a:r>
              <a:rPr lang="en-US" sz="1800" b="1"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xit" presetSubtype="0" fill="hold" grpId="0"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Key/Constraint Errors with UPDATE Statements</a:t>
            </a:r>
            <a:endParaRPr lang="en-AU" dirty="0"/>
          </a:p>
        </p:txBody>
      </p:sp>
      <p:sp>
        <p:nvSpPr>
          <p:cNvPr id="3" name="Content Placeholder 2"/>
          <p:cNvSpPr>
            <a:spLocks noGrp="1"/>
          </p:cNvSpPr>
          <p:nvPr>
            <p:ph idx="1"/>
          </p:nvPr>
        </p:nvSpPr>
        <p:spPr/>
        <p:txBody>
          <a:bodyPr/>
          <a:lstStyle/>
          <a:p>
            <a:r>
              <a:rPr lang="en-AU" dirty="0" smtClean="0"/>
              <a:t>An error will be caused if you try to…</a:t>
            </a:r>
          </a:p>
          <a:p>
            <a:pPr lvl="1"/>
            <a:r>
              <a:rPr lang="en-AU" dirty="0" smtClean="0"/>
              <a:t>Update the value of a </a:t>
            </a:r>
            <a:r>
              <a:rPr lang="en-AU" b="1" dirty="0" smtClean="0"/>
              <a:t>primary key </a:t>
            </a:r>
            <a:r>
              <a:rPr lang="en-AU" dirty="0" smtClean="0"/>
              <a:t>column to a value that already </a:t>
            </a:r>
            <a:r>
              <a:rPr lang="en-AU" dirty="0"/>
              <a:t>exists in that </a:t>
            </a:r>
            <a:r>
              <a:rPr lang="en-AU" dirty="0" smtClean="0"/>
              <a:t>column</a:t>
            </a:r>
          </a:p>
          <a:p>
            <a:pPr lvl="1"/>
            <a:endParaRPr lang="en-AU" dirty="0" smtClean="0"/>
          </a:p>
          <a:p>
            <a:pPr lvl="1"/>
            <a:r>
              <a:rPr lang="en-AU" dirty="0" smtClean="0"/>
              <a:t>Update the value of a </a:t>
            </a:r>
            <a:r>
              <a:rPr lang="en-AU" b="1" dirty="0" smtClean="0"/>
              <a:t>primary key </a:t>
            </a:r>
            <a:r>
              <a:rPr lang="en-AU" dirty="0" smtClean="0"/>
              <a:t>which is being referenced by a foreign key</a:t>
            </a:r>
          </a:p>
          <a:p>
            <a:pPr lvl="1"/>
            <a:endParaRPr lang="en-AU" dirty="0" smtClean="0"/>
          </a:p>
          <a:p>
            <a:pPr lvl="1"/>
            <a:r>
              <a:rPr lang="en-AU" dirty="0" smtClean="0"/>
              <a:t>Do either of the above with a </a:t>
            </a:r>
            <a:r>
              <a:rPr lang="en-AU" b="1" dirty="0" smtClean="0"/>
              <a:t>unique</a:t>
            </a:r>
            <a:r>
              <a:rPr lang="en-AU" dirty="0" smtClean="0"/>
              <a:t> column</a:t>
            </a:r>
          </a:p>
          <a:p>
            <a:pPr lvl="1"/>
            <a:endParaRPr lang="en-AU" dirty="0" smtClean="0"/>
          </a:p>
          <a:p>
            <a:pPr lvl="1"/>
            <a:r>
              <a:rPr lang="en-AU" dirty="0" smtClean="0"/>
              <a:t>Update a value in a </a:t>
            </a:r>
            <a:r>
              <a:rPr lang="en-AU" b="1" dirty="0" smtClean="0"/>
              <a:t>foreign key </a:t>
            </a:r>
            <a:r>
              <a:rPr lang="en-AU" dirty="0" smtClean="0"/>
              <a:t>column to a value that does not exist </a:t>
            </a:r>
            <a:r>
              <a:rPr lang="en-AU" dirty="0"/>
              <a:t>in the column that the foreign key 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Removing an Existing Row in a Table</a:t>
            </a:r>
            <a:endParaRPr lang="en-AU" dirty="0"/>
          </a:p>
        </p:txBody>
      </p:sp>
      <p:sp>
        <p:nvSpPr>
          <p:cNvPr id="5" name="Rectangle 4"/>
          <p:cNvSpPr>
            <a:spLocks noChangeArrowheads="1"/>
          </p:cNvSpPr>
          <p:nvPr/>
        </p:nvSpPr>
        <p:spPr bwMode="auto">
          <a:xfrm>
            <a:off x="2133600" y="1219200"/>
            <a:ext cx="4648200" cy="328424"/>
          </a:xfrm>
          <a:prstGeom prst="rect">
            <a:avLst/>
          </a:prstGeom>
          <a:noFill/>
          <a:ln w="9525">
            <a:noFill/>
            <a:miter lim="800000"/>
            <a:headEnd/>
            <a:tailEnd/>
          </a:ln>
        </p:spPr>
        <p:txBody>
          <a:bodyPr wrap="square" lIns="92075" tIns="46038" rIns="92075" bIns="46038">
            <a:spAutoFit/>
          </a:bodyPr>
          <a:lstStyle/>
          <a:p>
            <a:pPr algn="l" defTabSz="346075" eaLnBrk="0" hangingPunct="0">
              <a:lnSpc>
                <a:spcPct val="85000"/>
              </a:lnSpc>
              <a:spcBef>
                <a:spcPct val="35000"/>
              </a:spcBef>
              <a:tabLst>
                <a:tab pos="576263" algn="l"/>
              </a:tabLst>
            </a:pPr>
            <a:r>
              <a:rPr lang="en-US" sz="1800" b="1" dirty="0" smtClean="0"/>
              <a:t>“Delete ST_ASST from the job table.”</a:t>
            </a:r>
            <a:endParaRPr lang="en-US" sz="1800" b="1" dirty="0">
              <a:latin typeface="Arial" charset="0"/>
            </a:endParaRPr>
          </a:p>
        </p:txBody>
      </p:sp>
      <p:sp>
        <p:nvSpPr>
          <p:cNvPr id="10" name="Rectangle 9"/>
          <p:cNvSpPr>
            <a:spLocks noChangeArrowheads="1"/>
          </p:cNvSpPr>
          <p:nvPr/>
        </p:nvSpPr>
        <p:spPr bwMode="auto">
          <a:xfrm>
            <a:off x="762000" y="2209800"/>
            <a:ext cx="7696200" cy="3124200"/>
          </a:xfrm>
          <a:prstGeom prst="rect">
            <a:avLst/>
          </a:prstGeom>
          <a:noFill/>
          <a:ln w="9525" algn="ctr">
            <a:solidFill>
              <a:schemeClr val="tx1"/>
            </a:solidFill>
            <a:miter lim="800000"/>
            <a:headEnd/>
            <a:tailEnd/>
          </a:ln>
        </p:spPr>
        <p:txBody>
          <a:bodyPr wrap="none" anchor="ctr"/>
          <a:lstStyle/>
          <a:p>
            <a:pPr algn="l"/>
            <a:r>
              <a:rPr lang="en-AU" sz="1400" noProof="1" smtClean="0">
                <a:latin typeface="Courier New" pitchFamily="49" charset="0"/>
                <a:cs typeface="Courier New" pitchFamily="49" charset="0"/>
              </a:rPr>
              <a:t>job_id     job_title                           min_salary  max_salary</a:t>
            </a:r>
          </a:p>
          <a:p>
            <a:pPr algn="l"/>
            <a:r>
              <a:rPr lang="en-AU" sz="1400" noProof="1" smtClean="0">
                <a:latin typeface="Courier New" pitchFamily="49" charset="0"/>
                <a:cs typeface="Courier New" pitchFamily="49" charset="0"/>
              </a:rPr>
              <a:t>---------- ----------------------------------- ----------- -----------</a:t>
            </a:r>
          </a:p>
          <a:p>
            <a:pPr algn="l"/>
            <a:r>
              <a:rPr lang="en-AU" sz="1400" noProof="1" smtClean="0">
                <a:latin typeface="Courier New" pitchFamily="49" charset="0"/>
                <a:cs typeface="Courier New" pitchFamily="49" charset="0"/>
              </a:rPr>
              <a:t>AC_ACCOUNT Public Accountant                   4200        9000</a:t>
            </a:r>
          </a:p>
          <a:p>
            <a:pPr algn="l"/>
            <a:r>
              <a:rPr lang="en-AU" sz="1400" noProof="1" smtClean="0">
                <a:latin typeface="Courier New" pitchFamily="49" charset="0"/>
                <a:cs typeface="Courier New" pitchFamily="49" charset="0"/>
              </a:rPr>
              <a:t>AC_MGR     Accounting Manager                  8200        16000</a:t>
            </a:r>
          </a:p>
          <a:p>
            <a:pPr algn="l"/>
            <a:r>
              <a:rPr lang="en-AU" sz="1400" noProof="1" smtClean="0">
                <a:latin typeface="Courier New" pitchFamily="49" charset="0"/>
                <a:cs typeface="Courier New" pitchFamily="49" charset="0"/>
              </a:rPr>
              <a:t>AD_ASST    Administration Assistant            3000        6000</a:t>
            </a:r>
          </a:p>
          <a:p>
            <a:pPr algn="l"/>
            <a:r>
              <a:rPr lang="en-AU" sz="1400" noProof="1" smtClean="0">
                <a:latin typeface="Courier New" pitchFamily="49" charset="0"/>
                <a:cs typeface="Courier New" pitchFamily="49" charset="0"/>
              </a:rPr>
              <a:t>AD_PRES    President                           20000       40000</a:t>
            </a:r>
          </a:p>
          <a:p>
            <a:pPr algn="l"/>
            <a:r>
              <a:rPr lang="en-AU" sz="1400" noProof="1" smtClean="0">
                <a:latin typeface="Courier New" pitchFamily="49" charset="0"/>
                <a:cs typeface="Courier New" pitchFamily="49" charset="0"/>
              </a:rPr>
              <a:t>AD_VP      Administration Vice President       15000       30000</a:t>
            </a:r>
          </a:p>
          <a:p>
            <a:pPr algn="l"/>
            <a:r>
              <a:rPr lang="en-AU" sz="1400" noProof="1" smtClean="0">
                <a:latin typeface="Courier New" pitchFamily="49" charset="0"/>
                <a:cs typeface="Courier New" pitchFamily="49" charset="0"/>
              </a:rPr>
              <a:t>IT_PROG    Programmer                          4000        10000</a:t>
            </a:r>
          </a:p>
          <a:p>
            <a:pPr algn="l"/>
            <a:r>
              <a:rPr lang="en-AU" sz="1400" noProof="1" smtClean="0">
                <a:latin typeface="Courier New" pitchFamily="49" charset="0"/>
                <a:cs typeface="Courier New" pitchFamily="49" charset="0"/>
              </a:rPr>
              <a:t>MK_MAN     Marketing Manager                   9000        15000</a:t>
            </a:r>
          </a:p>
          <a:p>
            <a:pPr algn="l"/>
            <a:r>
              <a:rPr lang="en-AU" sz="1400" noProof="1" smtClean="0">
                <a:latin typeface="Courier New" pitchFamily="49" charset="0"/>
                <a:cs typeface="Courier New" pitchFamily="49" charset="0"/>
              </a:rPr>
              <a:t>MK_REP     Marketing Representative            4000        9000</a:t>
            </a:r>
          </a:p>
          <a:p>
            <a:pPr algn="l"/>
            <a:r>
              <a:rPr lang="en-AU" sz="1400" noProof="1" smtClean="0">
                <a:latin typeface="Courier New" pitchFamily="49" charset="0"/>
                <a:cs typeface="Courier New" pitchFamily="49" charset="0"/>
              </a:rPr>
              <a:t>SA_MAN     Sales Manager                       10000       20000</a:t>
            </a:r>
          </a:p>
          <a:p>
            <a:pPr algn="l"/>
            <a:r>
              <a:rPr lang="en-AU" sz="1400" noProof="1" smtClean="0">
                <a:latin typeface="Courier New" pitchFamily="49" charset="0"/>
                <a:cs typeface="Courier New" pitchFamily="49" charset="0"/>
              </a:rPr>
              <a:t>SA_REP     Sales Representative                6000        12000</a:t>
            </a:r>
          </a:p>
          <a:p>
            <a:pPr algn="l"/>
            <a:r>
              <a:rPr lang="en-AU" sz="1400" noProof="1" smtClean="0">
                <a:latin typeface="Courier New" pitchFamily="49" charset="0"/>
                <a:cs typeface="Courier New" pitchFamily="49" charset="0"/>
              </a:rPr>
              <a:t>ST_CLERK   Stock Clerk                         1000        5000</a:t>
            </a:r>
          </a:p>
          <a:p>
            <a:pPr algn="l"/>
            <a:r>
              <a:rPr lang="en-AU" sz="1400" noProof="1" smtClean="0">
                <a:latin typeface="Courier New" pitchFamily="49" charset="0"/>
                <a:cs typeface="Courier New" pitchFamily="49" charset="0"/>
              </a:rPr>
              <a:t>ST_MAN     Stock Manager                       5500        8500</a:t>
            </a:r>
          </a:p>
        </p:txBody>
      </p:sp>
      <p:sp>
        <p:nvSpPr>
          <p:cNvPr id="12" name="Rectangle 11"/>
          <p:cNvSpPr>
            <a:spLocks noChangeArrowheads="1"/>
          </p:cNvSpPr>
          <p:nvPr/>
        </p:nvSpPr>
        <p:spPr bwMode="auto">
          <a:xfrm>
            <a:off x="762000" y="1828800"/>
            <a:ext cx="738985"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job</a:t>
            </a:r>
            <a:endParaRPr lang="en-US" b="1" dirty="0">
              <a:latin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DELETE Command</a:t>
            </a:r>
            <a:endParaRPr lang="en-AU" dirty="0"/>
          </a:p>
        </p:txBody>
      </p:sp>
      <p:sp>
        <p:nvSpPr>
          <p:cNvPr id="4" name="Content Placeholder 2"/>
          <p:cNvSpPr>
            <a:spLocks noGrp="1"/>
          </p:cNvSpPr>
          <p:nvPr>
            <p:ph idx="1"/>
          </p:nvPr>
        </p:nvSpPr>
        <p:spPr>
          <a:xfrm>
            <a:off x="285750" y="1000125"/>
            <a:ext cx="8572500" cy="5643563"/>
          </a:xfrm>
        </p:spPr>
        <p:txBody>
          <a:bodyPr/>
          <a:lstStyle/>
          <a:p>
            <a:r>
              <a:rPr lang="en-US" dirty="0" smtClean="0"/>
              <a:t>Delete existing rows with the DELETE statement</a:t>
            </a:r>
          </a:p>
          <a:p>
            <a:endParaRPr lang="en-US" dirty="0" smtClean="0"/>
          </a:p>
          <a:p>
            <a:r>
              <a:rPr lang="en-US" dirty="0" smtClean="0"/>
              <a:t>Syntax:</a:t>
            </a:r>
          </a:p>
          <a:p>
            <a:endParaRPr lang="en-US" dirty="0" smtClean="0"/>
          </a:p>
          <a:p>
            <a:endParaRPr lang="en-US" sz="1800" dirty="0" smtClean="0"/>
          </a:p>
          <a:p>
            <a:pPr lvl="1"/>
            <a:r>
              <a:rPr lang="en-US" dirty="0" smtClean="0"/>
              <a:t>WHERE clause determines which rows are deleted</a:t>
            </a:r>
          </a:p>
          <a:p>
            <a:pPr lvl="1"/>
            <a:r>
              <a:rPr lang="en-US" dirty="0" smtClean="0"/>
              <a:t>Omitting the where clause </a:t>
            </a:r>
            <a:r>
              <a:rPr lang="en-US" i="1" dirty="0" smtClean="0"/>
              <a:t>deletes all rows in the table</a:t>
            </a:r>
          </a:p>
          <a:p>
            <a:endParaRPr lang="en-AU" dirty="0" smtClean="0"/>
          </a:p>
          <a:p>
            <a:r>
              <a:rPr lang="en-AU" dirty="0" smtClean="0"/>
              <a:t>Examples:</a:t>
            </a:r>
            <a:endParaRPr lang="en-AU" dirty="0"/>
          </a:p>
        </p:txBody>
      </p:sp>
      <p:sp>
        <p:nvSpPr>
          <p:cNvPr id="5" name="Rectangle 4"/>
          <p:cNvSpPr>
            <a:spLocks noChangeArrowheads="1"/>
          </p:cNvSpPr>
          <p:nvPr/>
        </p:nvSpPr>
        <p:spPr bwMode="auto">
          <a:xfrm>
            <a:off x="381000" y="2362200"/>
            <a:ext cx="8382000" cy="609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DELETE [FROM] table</a:t>
            </a:r>
          </a:p>
          <a:p>
            <a:pPr algn="l" eaLnBrk="0" hangingPunct="0">
              <a:tabLst>
                <a:tab pos="1200150" algn="l"/>
              </a:tabLst>
              <a:defRPr/>
            </a:pPr>
            <a:r>
              <a:rPr lang="en-US" sz="1800" b="1" dirty="0" smtClean="0">
                <a:solidFill>
                  <a:srgbClr val="000000"/>
                </a:solidFill>
                <a:latin typeface="Courier New" pitchFamily="49" charset="0"/>
              </a:rPr>
              <a:t>[WHERE condition];</a:t>
            </a:r>
          </a:p>
        </p:txBody>
      </p:sp>
      <p:sp>
        <p:nvSpPr>
          <p:cNvPr id="6" name="Rectangle 5"/>
          <p:cNvSpPr>
            <a:spLocks noChangeArrowheads="1"/>
          </p:cNvSpPr>
          <p:nvPr/>
        </p:nvSpPr>
        <p:spPr bwMode="auto">
          <a:xfrm>
            <a:off x="381000" y="4876800"/>
            <a:ext cx="8382000" cy="609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DELETE FROM job</a:t>
            </a:r>
          </a:p>
          <a:p>
            <a:pPr algn="l" eaLnBrk="0" hangingPunct="0">
              <a:tabLst>
                <a:tab pos="1200150" algn="l"/>
              </a:tabLst>
              <a:defRPr/>
            </a:pPr>
            <a:r>
              <a:rPr lang="en-US" sz="1800" b="1" dirty="0" smtClean="0">
                <a:solidFill>
                  <a:srgbClr val="000000"/>
                </a:solidFill>
                <a:latin typeface="Courier New" pitchFamily="49" charset="0"/>
              </a:rPr>
              <a:t>WHERE </a:t>
            </a:r>
            <a:r>
              <a:rPr lang="en-US" sz="1800" b="1" noProof="1" smtClean="0">
                <a:latin typeface="Courier New" pitchFamily="49" charset="0"/>
                <a:cs typeface="Courier New" pitchFamily="49" charset="0"/>
              </a:rPr>
              <a:t>job_id = </a:t>
            </a:r>
            <a:r>
              <a:rPr lang="en-US" sz="1800" b="1" dirty="0" smtClean="0">
                <a:solidFill>
                  <a:srgbClr val="000000"/>
                </a:solidFill>
                <a:latin typeface="Courier New" pitchFamily="49" charset="0"/>
              </a:rPr>
              <a:t>'</a:t>
            </a:r>
            <a:r>
              <a:rPr lang="en-US" sz="1800" b="1" noProof="1" smtClean="0">
                <a:latin typeface="Courier New" pitchFamily="49" charset="0"/>
                <a:cs typeface="Courier New" pitchFamily="49" charset="0"/>
              </a:rPr>
              <a:t>ST_ASST</a:t>
            </a:r>
            <a:r>
              <a:rPr lang="en-US" sz="1800" b="1" dirty="0" smtClean="0">
                <a:solidFill>
                  <a:srgbClr val="000000"/>
                </a:solidFill>
                <a:latin typeface="Courier New" pitchFamily="49" charset="0"/>
              </a:rPr>
              <a:t>'</a:t>
            </a:r>
            <a:r>
              <a:rPr lang="en-US" sz="1800" b="1" noProof="1" smtClean="0">
                <a:latin typeface="Courier New" pitchFamily="49" charset="0"/>
                <a:cs typeface="Courier New" pitchFamily="49" charset="0"/>
              </a:rPr>
              <a:t>;</a:t>
            </a:r>
            <a:endParaRPr lang="en-US" sz="1800" b="1" dirty="0" smtClean="0">
              <a:solidFill>
                <a:srgbClr val="000000"/>
              </a:solidFill>
              <a:latin typeface="Courier New" pitchFamily="49" charset="0"/>
            </a:endParaRPr>
          </a:p>
        </p:txBody>
      </p:sp>
      <p:sp>
        <p:nvSpPr>
          <p:cNvPr id="7" name="Rectangle 6"/>
          <p:cNvSpPr>
            <a:spLocks noChangeArrowheads="1"/>
          </p:cNvSpPr>
          <p:nvPr/>
        </p:nvSpPr>
        <p:spPr bwMode="auto">
          <a:xfrm>
            <a:off x="381000" y="5638800"/>
            <a:ext cx="8382000" cy="609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DELETE FROM job;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Objectives</a:t>
            </a:r>
            <a:endParaRPr lang="en-AU" dirty="0"/>
          </a:p>
        </p:txBody>
      </p:sp>
      <p:sp>
        <p:nvSpPr>
          <p:cNvPr id="3" name="Content Placeholder 2"/>
          <p:cNvSpPr>
            <a:spLocks noGrp="1"/>
          </p:cNvSpPr>
          <p:nvPr>
            <p:ph idx="1"/>
          </p:nvPr>
        </p:nvSpPr>
        <p:spPr/>
        <p:txBody>
          <a:bodyPr/>
          <a:lstStyle/>
          <a:p>
            <a:r>
              <a:rPr lang="en-US" dirty="0" smtClean="0"/>
              <a:t>After completing this lesson, you should be able to do the following: </a:t>
            </a:r>
          </a:p>
          <a:p>
            <a:pPr lvl="1"/>
            <a:r>
              <a:rPr lang="en-US" dirty="0" smtClean="0"/>
              <a:t>Describe each DML statement</a:t>
            </a:r>
          </a:p>
          <a:p>
            <a:pPr lvl="1"/>
            <a:endParaRPr lang="en-US" dirty="0" smtClean="0"/>
          </a:p>
          <a:p>
            <a:pPr lvl="1"/>
            <a:r>
              <a:rPr lang="en-US" dirty="0" smtClean="0"/>
              <a:t>Insert rows into a table</a:t>
            </a:r>
          </a:p>
          <a:p>
            <a:pPr lvl="1"/>
            <a:endParaRPr lang="en-US" dirty="0" smtClean="0"/>
          </a:p>
          <a:p>
            <a:pPr lvl="1"/>
            <a:r>
              <a:rPr lang="en-US" dirty="0" smtClean="0"/>
              <a:t>Update rows in a table</a:t>
            </a:r>
          </a:p>
          <a:p>
            <a:pPr lvl="1"/>
            <a:endParaRPr lang="en-US" dirty="0" smtClean="0"/>
          </a:p>
          <a:p>
            <a:pPr lvl="1"/>
            <a:r>
              <a:rPr lang="en-US" dirty="0" smtClean="0"/>
              <a:t>Delete rows from a table</a:t>
            </a:r>
          </a:p>
          <a:p>
            <a:pPr lvl="1"/>
            <a:endParaRPr lang="en-US" dirty="0" smtClean="0"/>
          </a:p>
          <a:p>
            <a:pPr lvl="1"/>
            <a:r>
              <a:rPr lang="en-US" dirty="0" smtClean="0"/>
              <a:t>Understand cascading updates and deletes</a:t>
            </a:r>
          </a:p>
          <a:p>
            <a:pPr lvl="1"/>
            <a:endParaRPr lang="en-US" dirty="0" smtClean="0"/>
          </a:p>
          <a:p>
            <a:pPr lvl="1"/>
            <a:r>
              <a:rPr lang="en-US" dirty="0" smtClean="0"/>
              <a:t>Control transactions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Key/Constraint Errors with DELETE Statements</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An error will be caused if you try to…</a:t>
            </a:r>
          </a:p>
          <a:p>
            <a:pPr lvl="1"/>
            <a:r>
              <a:rPr lang="en-AU" dirty="0" smtClean="0"/>
              <a:t>Delete a row that contains a </a:t>
            </a:r>
            <a:r>
              <a:rPr lang="en-AU" b="1" dirty="0" smtClean="0"/>
              <a:t>primary key </a:t>
            </a:r>
            <a:r>
              <a:rPr lang="en-AU" dirty="0" smtClean="0"/>
              <a:t>or</a:t>
            </a:r>
            <a:r>
              <a:rPr lang="en-AU" b="1" dirty="0" smtClean="0"/>
              <a:t> unique </a:t>
            </a:r>
            <a:r>
              <a:rPr lang="en-AU" dirty="0" smtClean="0"/>
              <a:t>column which is being referenced by a </a:t>
            </a:r>
            <a:r>
              <a:rPr lang="en-AU" b="1" dirty="0" smtClean="0"/>
              <a:t>foreign key</a:t>
            </a:r>
          </a:p>
          <a:p>
            <a:pPr lvl="1"/>
            <a:endParaRPr lang="en-AU" dirty="0" smtClean="0"/>
          </a:p>
          <a:p>
            <a:pPr lvl="1"/>
            <a:endParaRPr lang="en-AU" dirty="0" smtClean="0"/>
          </a:p>
          <a:p>
            <a:pPr lvl="1"/>
            <a:endParaRPr lang="en-AU" dirty="0" smtClean="0"/>
          </a:p>
          <a:p>
            <a:r>
              <a:rPr lang="en-AU" dirty="0" smtClean="0"/>
              <a:t>DELETE, DROP TABLE and TRUNCATE TABLE recap:</a:t>
            </a:r>
          </a:p>
          <a:p>
            <a:pPr lvl="1"/>
            <a:r>
              <a:rPr lang="en-AU" dirty="0" smtClean="0"/>
              <a:t>DELETE statements delete </a:t>
            </a:r>
            <a:r>
              <a:rPr lang="en-AU" i="1" dirty="0" smtClean="0"/>
              <a:t>one or more rows</a:t>
            </a:r>
            <a:r>
              <a:rPr lang="en-AU" dirty="0" smtClean="0"/>
              <a:t> in a table</a:t>
            </a:r>
          </a:p>
          <a:p>
            <a:pPr lvl="1"/>
            <a:endParaRPr lang="en-AU" dirty="0" smtClean="0"/>
          </a:p>
          <a:p>
            <a:pPr lvl="1"/>
            <a:r>
              <a:rPr lang="en-AU" dirty="0" smtClean="0"/>
              <a:t>DROP TABLE statements delete all rows </a:t>
            </a:r>
            <a:r>
              <a:rPr lang="en-AU" i="1" dirty="0" smtClean="0"/>
              <a:t>and the table schema</a:t>
            </a:r>
          </a:p>
          <a:p>
            <a:pPr lvl="1"/>
            <a:endParaRPr lang="en-AU" dirty="0" smtClean="0"/>
          </a:p>
          <a:p>
            <a:pPr lvl="1"/>
            <a:r>
              <a:rPr lang="en-AU" dirty="0" smtClean="0"/>
              <a:t>TRUNCATE TABLE statements delete </a:t>
            </a:r>
            <a:r>
              <a:rPr lang="en-AU" i="1" dirty="0" smtClean="0"/>
              <a:t>all rows</a:t>
            </a:r>
            <a:r>
              <a:rPr lang="en-AU" dirty="0" smtClean="0"/>
              <a:t>, </a:t>
            </a:r>
            <a:r>
              <a:rPr lang="en-AU" i="1" dirty="0" smtClean="0"/>
              <a:t>reset</a:t>
            </a:r>
            <a:r>
              <a:rPr lang="en-AU" dirty="0" smtClean="0"/>
              <a:t> any IDENTITY columns to their defaults, but </a:t>
            </a:r>
            <a:r>
              <a:rPr lang="en-AU" i="1" dirty="0" smtClean="0"/>
              <a:t>keep</a:t>
            </a:r>
            <a:r>
              <a:rPr lang="en-AU" dirty="0" smtClean="0"/>
              <a:t> the table schema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Cascading Updates and Deletes</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Not being able to update or delete rows where the PK is referenced by a FK can be worked around.  You can specify:</a:t>
            </a:r>
          </a:p>
          <a:p>
            <a:pPr lvl="1"/>
            <a:r>
              <a:rPr lang="en-AU" dirty="0" smtClean="0"/>
              <a:t>Updates to a PK should </a:t>
            </a:r>
            <a:r>
              <a:rPr lang="en-AU" i="1" dirty="0" smtClean="0"/>
              <a:t>update</a:t>
            </a:r>
            <a:r>
              <a:rPr lang="en-AU" dirty="0" smtClean="0"/>
              <a:t> any </a:t>
            </a:r>
            <a:r>
              <a:rPr lang="en-AU" dirty="0" err="1" smtClean="0"/>
              <a:t>FKs</a:t>
            </a:r>
            <a:r>
              <a:rPr lang="en-AU" dirty="0" smtClean="0"/>
              <a:t> that refer to it</a:t>
            </a:r>
          </a:p>
          <a:p>
            <a:pPr lvl="1"/>
            <a:r>
              <a:rPr lang="en-AU" dirty="0" smtClean="0"/>
              <a:t>Deleting a PK should </a:t>
            </a:r>
            <a:r>
              <a:rPr lang="en-AU" i="1" dirty="0" smtClean="0"/>
              <a:t>delete</a:t>
            </a:r>
            <a:r>
              <a:rPr lang="en-AU" dirty="0" smtClean="0"/>
              <a:t> any rows where a FK refers to it</a:t>
            </a:r>
          </a:p>
          <a:p>
            <a:pPr lvl="1"/>
            <a:r>
              <a:rPr lang="en-AU" dirty="0" smtClean="0"/>
              <a:t>Updating or deleting a PK should set any </a:t>
            </a:r>
            <a:r>
              <a:rPr lang="en-AU" dirty="0" err="1" smtClean="0"/>
              <a:t>FKs</a:t>
            </a:r>
            <a:r>
              <a:rPr lang="en-AU" dirty="0" smtClean="0"/>
              <a:t> that refer to it to </a:t>
            </a:r>
            <a:r>
              <a:rPr lang="en-AU" i="1" dirty="0" smtClean="0"/>
              <a:t>NULL</a:t>
            </a:r>
            <a:r>
              <a:rPr lang="en-AU" dirty="0" smtClean="0"/>
              <a:t> (if acceptable)</a:t>
            </a:r>
          </a:p>
          <a:p>
            <a:pPr lvl="1"/>
            <a:r>
              <a:rPr lang="en-AU" dirty="0" smtClean="0"/>
              <a:t>Updating or deleting a PK should set any FKs that refer to it to their </a:t>
            </a:r>
            <a:r>
              <a:rPr lang="en-AU" i="1" dirty="0" smtClean="0"/>
              <a:t>default value </a:t>
            </a:r>
            <a:r>
              <a:rPr lang="en-AU" dirty="0" smtClean="0"/>
              <a:t>(a default must be defined and exist as a PK)</a:t>
            </a:r>
          </a:p>
          <a:p>
            <a:pPr lvl="1"/>
            <a:endParaRPr lang="en-AU" dirty="0" smtClean="0"/>
          </a:p>
          <a:p>
            <a:pPr lvl="1"/>
            <a:r>
              <a:rPr lang="en-AU" dirty="0" smtClean="0"/>
              <a:t>If you don’t specify anything, the default is NO ACTION, which will give you an error and refuse to update/delete the PK</a:t>
            </a:r>
          </a:p>
          <a:p>
            <a:pPr lvl="1"/>
            <a:endParaRPr lang="en-AU" dirty="0" smtClean="0"/>
          </a:p>
          <a:p>
            <a:pPr lvl="1"/>
            <a:r>
              <a:rPr lang="en-AU" dirty="0" smtClean="0"/>
              <a:t>The behaviour you want to apply is specified </a:t>
            </a:r>
            <a:r>
              <a:rPr lang="en-AU" i="1" dirty="0" smtClean="0"/>
              <a:t>when creating the foreign key constraint</a:t>
            </a:r>
            <a:r>
              <a:rPr lang="en-AU" dirty="0" smtClean="0"/>
              <a:t>, via CREATE TABLE or ALTER 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Cascading Updates and Deletes</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Syntax (goes at the </a:t>
            </a:r>
            <a:r>
              <a:rPr lang="en-AU" i="1" dirty="0" smtClean="0"/>
              <a:t>end of the FOREIGN KEY constraint</a:t>
            </a:r>
            <a:r>
              <a:rPr lang="en-AU" dirty="0" smtClean="0"/>
              <a:t>):</a:t>
            </a:r>
          </a:p>
          <a:p>
            <a:endParaRPr lang="en-AU" sz="2000" dirty="0" smtClean="0"/>
          </a:p>
          <a:p>
            <a:endParaRPr lang="en-AU" sz="1800" dirty="0" smtClean="0"/>
          </a:p>
          <a:p>
            <a:pPr lvl="1"/>
            <a:r>
              <a:rPr lang="en-AU" dirty="0" smtClean="0"/>
              <a:t>Effects of syntax explained on previous slide</a:t>
            </a:r>
          </a:p>
          <a:p>
            <a:pPr lvl="3"/>
            <a:endParaRPr lang="en-AU" dirty="0" smtClean="0"/>
          </a:p>
          <a:p>
            <a:r>
              <a:rPr lang="en-AU" dirty="0" smtClean="0"/>
              <a:t>Example (using the </a:t>
            </a:r>
            <a:r>
              <a:rPr lang="en-AU" dirty="0" err="1" smtClean="0"/>
              <a:t>group_work</a:t>
            </a:r>
            <a:r>
              <a:rPr lang="en-AU" dirty="0" smtClean="0"/>
              <a:t> database from last week):</a:t>
            </a:r>
          </a:p>
          <a:p>
            <a:endParaRPr lang="en-AU" dirty="0" smtClean="0"/>
          </a:p>
          <a:p>
            <a:endParaRPr lang="en-AU" dirty="0" smtClean="0"/>
          </a:p>
          <a:p>
            <a:endParaRPr lang="en-AU" dirty="0" smtClean="0"/>
          </a:p>
          <a:p>
            <a:endParaRPr lang="en-AU" dirty="0" smtClean="0"/>
          </a:p>
          <a:p>
            <a:pPr lvl="1"/>
            <a:r>
              <a:rPr lang="en-AU" dirty="0" smtClean="0"/>
              <a:t>If a unit code in the unit table is </a:t>
            </a:r>
            <a:r>
              <a:rPr lang="en-AU" i="1" dirty="0" smtClean="0"/>
              <a:t>updated</a:t>
            </a:r>
            <a:r>
              <a:rPr lang="en-AU" dirty="0" smtClean="0"/>
              <a:t>, any rows in the assignment table with that unit code will be </a:t>
            </a:r>
            <a:r>
              <a:rPr lang="en-AU" i="1" dirty="0" smtClean="0"/>
              <a:t>updated to match</a:t>
            </a:r>
          </a:p>
          <a:p>
            <a:pPr lvl="1"/>
            <a:r>
              <a:rPr lang="en-AU" dirty="0" smtClean="0"/>
              <a:t>If a unit code in the unit table is </a:t>
            </a:r>
            <a:r>
              <a:rPr lang="en-AU" i="1" dirty="0" smtClean="0"/>
              <a:t>deleted</a:t>
            </a:r>
            <a:r>
              <a:rPr lang="en-AU" dirty="0" smtClean="0"/>
              <a:t>, any rows in the assignment table with that unit code will be </a:t>
            </a:r>
            <a:r>
              <a:rPr lang="en-AU" i="1" dirty="0" smtClean="0"/>
              <a:t>set to null</a:t>
            </a:r>
          </a:p>
        </p:txBody>
      </p:sp>
      <p:sp>
        <p:nvSpPr>
          <p:cNvPr id="4" name="Rectangle 3"/>
          <p:cNvSpPr>
            <a:spLocks noChangeArrowheads="1"/>
          </p:cNvSpPr>
          <p:nvPr/>
        </p:nvSpPr>
        <p:spPr bwMode="auto">
          <a:xfrm>
            <a:off x="381000" y="1524000"/>
            <a:ext cx="8382000" cy="6096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ON UPDATE {CASCADE | NO ACTION | SET DEFAULT | SET NULL}</a:t>
            </a:r>
          </a:p>
          <a:p>
            <a:pPr algn="l" eaLnBrk="0" hangingPunct="0">
              <a:tabLst>
                <a:tab pos="1200150" algn="l"/>
              </a:tabLst>
              <a:defRPr/>
            </a:pPr>
            <a:r>
              <a:rPr lang="en-US" sz="1800" b="1" dirty="0" smtClean="0">
                <a:solidFill>
                  <a:srgbClr val="000000"/>
                </a:solidFill>
                <a:latin typeface="Courier New" pitchFamily="49" charset="0"/>
              </a:rPr>
              <a:t>ON DELETE {CASCADE | NO ACTION | SET DEFAULT | SET NULL}</a:t>
            </a:r>
          </a:p>
        </p:txBody>
      </p:sp>
      <p:sp>
        <p:nvSpPr>
          <p:cNvPr id="5" name="Rectangle 4"/>
          <p:cNvSpPr>
            <a:spLocks noChangeArrowheads="1"/>
          </p:cNvSpPr>
          <p:nvPr/>
        </p:nvSpPr>
        <p:spPr bwMode="auto">
          <a:xfrm>
            <a:off x="381000" y="3429000"/>
            <a:ext cx="8382000" cy="16764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assignment</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assn_id</a:t>
            </a:r>
            <a:r>
              <a:rPr lang="en-US" sz="1800" b="1" dirty="0" smtClean="0">
                <a:solidFill>
                  <a:srgbClr val="000000"/>
                </a:solidFill>
                <a:latin typeface="Courier New" pitchFamily="49" charset="0"/>
              </a:rPr>
              <a:t> INT NOT NULL IDENTITY PRIMARY KEY,</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unit_code</a:t>
            </a:r>
            <a:r>
              <a:rPr lang="en-US" sz="1800" b="1" dirty="0" smtClean="0">
                <a:solidFill>
                  <a:srgbClr val="000000"/>
                </a:solidFill>
                <a:latin typeface="Courier New" pitchFamily="49" charset="0"/>
              </a:rPr>
              <a:t> CHAR(7) NULL FOREIGN KEY REFERENCES unit </a:t>
            </a:r>
          </a:p>
          <a:p>
            <a:pPr algn="l" eaLnBrk="0" hangingPunct="0">
              <a:tabLst>
                <a:tab pos="1200150" algn="l"/>
              </a:tabLst>
              <a:defRPr/>
            </a:pPr>
            <a:r>
              <a:rPr lang="en-US" sz="1800" b="1" dirty="0" smtClean="0">
                <a:solidFill>
                  <a:srgbClr val="000000"/>
                </a:solidFill>
                <a:latin typeface="Courier New" pitchFamily="49" charset="0"/>
              </a:rPr>
              <a:t>    ON UPDATE CASCADE ON DELETE SET NULL,</a:t>
            </a:r>
          </a:p>
          <a:p>
            <a:pPr algn="l" eaLnBrk="0" hangingPunct="0">
              <a:tabLst>
                <a:tab pos="1200150" algn="l"/>
              </a:tabLst>
              <a:defRPr/>
            </a:pPr>
            <a:r>
              <a:rPr lang="en-US" sz="1800" b="1" dirty="0" smtClean="0">
                <a:solidFill>
                  <a:srgbClr val="000000"/>
                </a:solidFill>
                <a:latin typeface="Courier New" pitchFamily="49" charset="0"/>
              </a:rPr>
              <a:t>  ...</a:t>
            </a:r>
          </a:p>
          <a:p>
            <a:pPr algn="l" eaLnBrk="0" hangingPunct="0">
              <a:tabLst>
                <a:tab pos="1200150" algn="l"/>
              </a:tabLst>
              <a:defRPr/>
            </a:pP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Cascading Updates and Deletes</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Some notes regarding cascading updates and deletes:</a:t>
            </a:r>
          </a:p>
          <a:p>
            <a:pPr lvl="1"/>
            <a:r>
              <a:rPr lang="en-AU" dirty="0" smtClean="0"/>
              <a:t>If the PK in question is uses IDENTITY (auto incrementing </a:t>
            </a:r>
            <a:r>
              <a:rPr lang="en-AU" dirty="0" err="1" smtClean="0"/>
              <a:t>int</a:t>
            </a:r>
            <a:r>
              <a:rPr lang="en-AU" dirty="0" smtClean="0"/>
              <a:t>), the PK is unlikely to ever </a:t>
            </a:r>
            <a:r>
              <a:rPr lang="en-AU" i="1" dirty="0" smtClean="0"/>
              <a:t>change</a:t>
            </a:r>
            <a:r>
              <a:rPr lang="en-AU" dirty="0" smtClean="0"/>
              <a:t>, so you should not need to include ON UPDATE (but ON DELETE may be needed still)</a:t>
            </a:r>
          </a:p>
          <a:p>
            <a:pPr lvl="4"/>
            <a:endParaRPr lang="en-AU" dirty="0" smtClean="0"/>
          </a:p>
          <a:p>
            <a:pPr lvl="1"/>
            <a:r>
              <a:rPr lang="en-AU" dirty="0" smtClean="0"/>
              <a:t>ON DELETE CASCADE can have a flow-on (cascade) effect – one row is deleted, resulting in other rows being deleted, which results in other rows being deleted, and so on…</a:t>
            </a:r>
          </a:p>
          <a:p>
            <a:pPr lvl="2"/>
            <a:r>
              <a:rPr lang="en-AU" dirty="0" smtClean="0"/>
              <a:t>This can be handy, “cleaning up” when data is no longer needed</a:t>
            </a:r>
          </a:p>
          <a:p>
            <a:pPr lvl="2"/>
            <a:r>
              <a:rPr lang="en-AU" dirty="0" smtClean="0"/>
              <a:t>It can be troublesome, if you are careless and end up deleting data that is still important/relevant/appropriate</a:t>
            </a:r>
          </a:p>
          <a:p>
            <a:pPr lvl="4"/>
            <a:endParaRPr lang="en-AU" dirty="0" smtClean="0"/>
          </a:p>
          <a:p>
            <a:pPr lvl="1"/>
            <a:r>
              <a:rPr lang="en-AU" dirty="0" smtClean="0"/>
              <a:t>Since they are used in CREATE TABLE and ALTER TABLE, ON UPDATE and ON DELETE are actually DDL, not DML</a:t>
            </a:r>
          </a:p>
          <a:p>
            <a:pPr lvl="2"/>
            <a:r>
              <a:rPr lang="en-AU" dirty="0" smtClean="0"/>
              <a:t>Covered in this lecture since understanding them requires an understanding of UPDATE and DELETE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Cascading Updates and Deletes – Example</a:t>
            </a:r>
            <a:endParaRPr lang="en-AU" dirty="0"/>
          </a:p>
        </p:txBody>
      </p:sp>
      <p:cxnSp>
        <p:nvCxnSpPr>
          <p:cNvPr id="70" name="Straight Connector 69"/>
          <p:cNvCxnSpPr>
            <a:stCxn id="80" idx="2"/>
            <a:endCxn id="84" idx="0"/>
          </p:cNvCxnSpPr>
          <p:nvPr/>
        </p:nvCxnSpPr>
        <p:spPr>
          <a:xfrm rot="5400000">
            <a:off x="4152900" y="27813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71" name="Isosceles Triangle 70"/>
          <p:cNvSpPr/>
          <p:nvPr/>
        </p:nvSpPr>
        <p:spPr>
          <a:xfrm>
            <a:off x="4419600" y="29718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72" name="Straight Connector 71"/>
          <p:cNvCxnSpPr/>
          <p:nvPr/>
        </p:nvCxnSpPr>
        <p:spPr>
          <a:xfrm rot="5400000">
            <a:off x="4153694" y="4533106"/>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73" name="Isosceles Triangle 72"/>
          <p:cNvSpPr/>
          <p:nvPr/>
        </p:nvSpPr>
        <p:spPr>
          <a:xfrm>
            <a:off x="4420394" y="4723606"/>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74" name="Straight Connector 73"/>
          <p:cNvCxnSpPr>
            <a:stCxn id="84" idx="3"/>
            <a:endCxn id="81" idx="1"/>
          </p:cNvCxnSpPr>
          <p:nvPr/>
        </p:nvCxnSpPr>
        <p:spPr>
          <a:xfrm>
            <a:off x="5638800" y="36576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75" name="Isosceles Triangle 74"/>
          <p:cNvSpPr/>
          <p:nvPr/>
        </p:nvSpPr>
        <p:spPr>
          <a:xfrm rot="5400000">
            <a:off x="5562600" y="35052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76" name="Straight Connector 75"/>
          <p:cNvCxnSpPr/>
          <p:nvPr/>
        </p:nvCxnSpPr>
        <p:spPr>
          <a:xfrm>
            <a:off x="2667000" y="5410200"/>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77" name="Isosceles Triangle 76"/>
          <p:cNvSpPr/>
          <p:nvPr/>
        </p:nvSpPr>
        <p:spPr>
          <a:xfrm rot="5400000">
            <a:off x="2590800" y="52578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78" name="Straight Connector 77"/>
          <p:cNvCxnSpPr/>
          <p:nvPr/>
        </p:nvCxnSpPr>
        <p:spPr>
          <a:xfrm rot="5400000">
            <a:off x="1181894" y="4533106"/>
            <a:ext cx="838200" cy="1588"/>
          </a:xfrm>
          <a:prstGeom prst="line">
            <a:avLst/>
          </a:prstGeom>
          <a:ln w="19050"/>
        </p:spPr>
        <p:style>
          <a:lnRef idx="1">
            <a:schemeClr val="dk1"/>
          </a:lnRef>
          <a:fillRef idx="0">
            <a:schemeClr val="dk1"/>
          </a:fillRef>
          <a:effectRef idx="0">
            <a:schemeClr val="dk1"/>
          </a:effectRef>
          <a:fontRef idx="minor">
            <a:schemeClr val="tx1"/>
          </a:fontRef>
        </p:style>
      </p:cxnSp>
      <p:sp>
        <p:nvSpPr>
          <p:cNvPr id="79" name="Isosceles Triangle 78"/>
          <p:cNvSpPr/>
          <p:nvPr/>
        </p:nvSpPr>
        <p:spPr>
          <a:xfrm>
            <a:off x="1447800" y="4724400"/>
            <a:ext cx="304800" cy="304800"/>
          </a:xfrm>
          <a:prstGeom prst="triangl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80" name="Rectangle 79"/>
          <p:cNvSpPr/>
          <p:nvPr/>
        </p:nvSpPr>
        <p:spPr>
          <a:xfrm>
            <a:off x="3505200" y="14478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unit</a:t>
            </a:r>
            <a:endParaRPr lang="en-AU" sz="2000" dirty="0"/>
          </a:p>
        </p:txBody>
      </p:sp>
      <p:sp>
        <p:nvSpPr>
          <p:cNvPr id="81" name="Rectangle 80"/>
          <p:cNvSpPr/>
          <p:nvPr/>
        </p:nvSpPr>
        <p:spPr>
          <a:xfrm>
            <a:off x="6477000" y="32004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assignment_type</a:t>
            </a:r>
            <a:endParaRPr lang="en-AU" sz="2000" dirty="0"/>
          </a:p>
        </p:txBody>
      </p:sp>
      <p:sp>
        <p:nvSpPr>
          <p:cNvPr id="82" name="Rectangle 81"/>
          <p:cNvSpPr/>
          <p:nvPr/>
        </p:nvSpPr>
        <p:spPr>
          <a:xfrm>
            <a:off x="533400" y="32004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student</a:t>
            </a:r>
            <a:endParaRPr lang="en-AU" sz="2000" dirty="0"/>
          </a:p>
        </p:txBody>
      </p:sp>
      <p:sp>
        <p:nvSpPr>
          <p:cNvPr id="83" name="Rectangle 82"/>
          <p:cNvSpPr/>
          <p:nvPr/>
        </p:nvSpPr>
        <p:spPr>
          <a:xfrm>
            <a:off x="533400" y="49530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group_member</a:t>
            </a:r>
            <a:endParaRPr lang="en-AU" sz="2000" dirty="0"/>
          </a:p>
        </p:txBody>
      </p:sp>
      <p:sp>
        <p:nvSpPr>
          <p:cNvPr id="84" name="Rectangle 83"/>
          <p:cNvSpPr/>
          <p:nvPr/>
        </p:nvSpPr>
        <p:spPr>
          <a:xfrm>
            <a:off x="3505200" y="32004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smtClean="0"/>
              <a:t>assignment</a:t>
            </a:r>
            <a:endParaRPr lang="en-AU" sz="2000" dirty="0"/>
          </a:p>
        </p:txBody>
      </p:sp>
      <p:sp>
        <p:nvSpPr>
          <p:cNvPr id="85" name="Rectangle 84"/>
          <p:cNvSpPr/>
          <p:nvPr/>
        </p:nvSpPr>
        <p:spPr>
          <a:xfrm>
            <a:off x="3505200" y="4953000"/>
            <a:ext cx="2133600" cy="91440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AU" sz="2000" dirty="0" err="1" smtClean="0"/>
              <a:t>work_group</a:t>
            </a:r>
            <a:endParaRPr lang="en-AU" sz="2000" dirty="0"/>
          </a:p>
        </p:txBody>
      </p:sp>
      <p:cxnSp>
        <p:nvCxnSpPr>
          <p:cNvPr id="87" name="Straight Connector 86"/>
          <p:cNvCxnSpPr/>
          <p:nvPr/>
        </p:nvCxnSpPr>
        <p:spPr>
          <a:xfrm rot="10800000" flipV="1">
            <a:off x="4495800" y="4266405"/>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rot="10800000" flipV="1">
            <a:off x="1524000" y="4266406"/>
            <a:ext cx="153194" cy="794"/>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rot="5400000" flipH="1" flipV="1">
            <a:off x="6246415" y="3658394"/>
            <a:ext cx="151606" cy="1588"/>
          </a:xfrm>
          <a:prstGeom prst="line">
            <a:avLst/>
          </a:prstGeom>
          <a:ln w="19050"/>
        </p:spPr>
        <p:style>
          <a:lnRef idx="1">
            <a:schemeClr val="dk1"/>
          </a:lnRef>
          <a:fillRef idx="0">
            <a:schemeClr val="dk1"/>
          </a:fillRef>
          <a:effectRef idx="0">
            <a:schemeClr val="dk1"/>
          </a:effectRef>
          <a:fontRef idx="minor">
            <a:schemeClr val="tx1"/>
          </a:fontRef>
        </p:style>
      </p:cxnSp>
      <p:sp>
        <p:nvSpPr>
          <p:cNvPr id="90" name="Oval 89"/>
          <p:cNvSpPr/>
          <p:nvPr/>
        </p:nvSpPr>
        <p:spPr>
          <a:xfrm>
            <a:off x="4495800" y="28956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91" name="Oval 90"/>
          <p:cNvSpPr/>
          <p:nvPr/>
        </p:nvSpPr>
        <p:spPr>
          <a:xfrm>
            <a:off x="5791200" y="35814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92" name="Oval 91"/>
          <p:cNvSpPr/>
          <p:nvPr/>
        </p:nvSpPr>
        <p:spPr>
          <a:xfrm>
            <a:off x="4495800" y="46482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93" name="Oval 92"/>
          <p:cNvSpPr/>
          <p:nvPr/>
        </p:nvSpPr>
        <p:spPr>
          <a:xfrm>
            <a:off x="1524000" y="46482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cxnSp>
        <p:nvCxnSpPr>
          <p:cNvPr id="94" name="Straight Connector 93"/>
          <p:cNvCxnSpPr/>
          <p:nvPr/>
        </p:nvCxnSpPr>
        <p:spPr>
          <a:xfrm rot="5400000" flipH="1" flipV="1">
            <a:off x="3277791" y="5409009"/>
            <a:ext cx="151606" cy="1588"/>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rot="5400000" flipH="1" flipV="1">
            <a:off x="2820591" y="5409009"/>
            <a:ext cx="151606" cy="1588"/>
          </a:xfrm>
          <a:prstGeom prst="line">
            <a:avLst/>
          </a:prstGeom>
          <a:ln w="19050"/>
        </p:spPr>
        <p:style>
          <a:lnRef idx="1">
            <a:schemeClr val="dk1"/>
          </a:lnRef>
          <a:fillRef idx="0">
            <a:schemeClr val="dk1"/>
          </a:fillRef>
          <a:effectRef idx="0">
            <a:schemeClr val="dk1"/>
          </a:effectRef>
          <a:fontRef idx="minor">
            <a:schemeClr val="tx1"/>
          </a:fontRef>
        </p:style>
      </p:cxnSp>
      <p:sp>
        <p:nvSpPr>
          <p:cNvPr id="96" name="Rectangle 95"/>
          <p:cNvSpPr/>
          <p:nvPr/>
        </p:nvSpPr>
        <p:spPr>
          <a:xfrm>
            <a:off x="5638800" y="1447800"/>
            <a:ext cx="2971800" cy="9144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unit_code</a:t>
            </a:r>
            <a:endParaRPr lang="en-AU" sz="1600" dirty="0" smtClean="0"/>
          </a:p>
          <a:p>
            <a:pPr algn="l"/>
            <a:endParaRPr lang="en-AU" sz="1600" b="1" u="sng" dirty="0" smtClean="0"/>
          </a:p>
          <a:p>
            <a:pPr algn="l"/>
            <a:endParaRPr lang="en-AU" sz="1600" b="1" u="sng" dirty="0" smtClean="0"/>
          </a:p>
          <a:p>
            <a:pPr algn="l"/>
            <a:endParaRPr lang="en-AU" sz="1600" b="1" u="sng" dirty="0" smtClean="0"/>
          </a:p>
        </p:txBody>
      </p:sp>
      <p:sp>
        <p:nvSpPr>
          <p:cNvPr id="97" name="Rectangle 96"/>
          <p:cNvSpPr/>
          <p:nvPr/>
        </p:nvSpPr>
        <p:spPr>
          <a:xfrm>
            <a:off x="6477000" y="4114800"/>
            <a:ext cx="2667000" cy="5334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assn_type_id</a:t>
            </a:r>
            <a:r>
              <a:rPr lang="en-AU" sz="1600" dirty="0" smtClean="0"/>
              <a:t> (identity)</a:t>
            </a:r>
            <a:endParaRPr lang="en-AU" sz="1600" b="1" u="sng" dirty="0" smtClean="0"/>
          </a:p>
          <a:p>
            <a:pPr algn="l"/>
            <a:endParaRPr lang="en-AU" sz="1600" b="1" u="sng" dirty="0" smtClean="0"/>
          </a:p>
        </p:txBody>
      </p:sp>
      <p:sp>
        <p:nvSpPr>
          <p:cNvPr id="98" name="Rectangle 97"/>
          <p:cNvSpPr/>
          <p:nvPr/>
        </p:nvSpPr>
        <p:spPr>
          <a:xfrm>
            <a:off x="3505200" y="5791200"/>
            <a:ext cx="2286000" cy="6858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group_id</a:t>
            </a:r>
            <a:r>
              <a:rPr lang="en-AU" sz="1600" dirty="0" smtClean="0"/>
              <a:t> (identity)</a:t>
            </a:r>
            <a:endParaRPr lang="en-AU" sz="1600" b="1" u="sng" dirty="0" smtClean="0"/>
          </a:p>
          <a:p>
            <a:pPr algn="l"/>
            <a:r>
              <a:rPr lang="en-AU" sz="1600" i="1" dirty="0" err="1" smtClean="0"/>
              <a:t>assn_id</a:t>
            </a:r>
            <a:r>
              <a:rPr lang="en-AU" sz="1600" dirty="0" smtClean="0"/>
              <a:t> (</a:t>
            </a:r>
            <a:r>
              <a:rPr lang="en-AU" sz="1600" dirty="0" smtClean="0">
                <a:solidFill>
                  <a:srgbClr val="C00000"/>
                </a:solidFill>
              </a:rPr>
              <a:t>OD-C</a:t>
            </a:r>
            <a:r>
              <a:rPr lang="en-AU" sz="1600" dirty="0" smtClean="0"/>
              <a:t>)</a:t>
            </a:r>
          </a:p>
        </p:txBody>
      </p:sp>
      <p:sp>
        <p:nvSpPr>
          <p:cNvPr id="99" name="Rectangle 98"/>
          <p:cNvSpPr/>
          <p:nvPr/>
        </p:nvSpPr>
        <p:spPr>
          <a:xfrm>
            <a:off x="533400" y="5867400"/>
            <a:ext cx="2895600" cy="5334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i="1" u="sng" dirty="0" err="1" smtClean="0"/>
              <a:t>student_num</a:t>
            </a:r>
            <a:r>
              <a:rPr lang="en-AU" sz="1600" dirty="0" smtClean="0"/>
              <a:t> (</a:t>
            </a:r>
            <a:r>
              <a:rPr lang="en-AU" sz="1600" dirty="0" smtClean="0">
                <a:solidFill>
                  <a:srgbClr val="C00000"/>
                </a:solidFill>
              </a:rPr>
              <a:t>OU-C</a:t>
            </a:r>
            <a:r>
              <a:rPr lang="en-AU" sz="1600" dirty="0" smtClean="0"/>
              <a:t>, </a:t>
            </a:r>
            <a:r>
              <a:rPr lang="en-AU" sz="1600" dirty="0" smtClean="0">
                <a:solidFill>
                  <a:srgbClr val="C00000"/>
                </a:solidFill>
              </a:rPr>
              <a:t>OD-C</a:t>
            </a:r>
            <a:r>
              <a:rPr lang="en-AU" sz="1600" dirty="0" smtClean="0"/>
              <a:t>)</a:t>
            </a:r>
            <a:endParaRPr lang="en-AU" sz="1600" b="1" i="1" u="sng" dirty="0" smtClean="0"/>
          </a:p>
          <a:p>
            <a:pPr algn="l"/>
            <a:r>
              <a:rPr lang="en-AU" sz="1600" b="1" i="1" u="sng" dirty="0" err="1" smtClean="0"/>
              <a:t>group_id</a:t>
            </a:r>
            <a:r>
              <a:rPr lang="en-AU" sz="1600" dirty="0" smtClean="0"/>
              <a:t> (</a:t>
            </a:r>
            <a:r>
              <a:rPr lang="en-AU" sz="1600" dirty="0" smtClean="0">
                <a:solidFill>
                  <a:srgbClr val="C00000"/>
                </a:solidFill>
              </a:rPr>
              <a:t>OD-C</a:t>
            </a:r>
            <a:r>
              <a:rPr lang="en-AU" sz="1600" dirty="0" smtClean="0"/>
              <a:t>)</a:t>
            </a:r>
            <a:endParaRPr lang="en-AU" sz="1600" i="1" u="sng" dirty="0" smtClean="0"/>
          </a:p>
        </p:txBody>
      </p:sp>
      <p:sp>
        <p:nvSpPr>
          <p:cNvPr id="100" name="Rectangle 99"/>
          <p:cNvSpPr/>
          <p:nvPr/>
        </p:nvSpPr>
        <p:spPr>
          <a:xfrm>
            <a:off x="533400" y="2819400"/>
            <a:ext cx="2133600" cy="3810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student_num</a:t>
            </a:r>
            <a:endParaRPr lang="en-AU" sz="1600" b="1" u="sng" dirty="0" smtClean="0"/>
          </a:p>
        </p:txBody>
      </p:sp>
      <p:sp>
        <p:nvSpPr>
          <p:cNvPr id="101" name="Rectangle 100"/>
          <p:cNvSpPr/>
          <p:nvPr/>
        </p:nvSpPr>
        <p:spPr>
          <a:xfrm>
            <a:off x="6172200" y="5181600"/>
            <a:ext cx="2971800" cy="1371600"/>
          </a:xfrm>
          <a:prstGeom prst="rect">
            <a:avLst/>
          </a:prstGeom>
          <a:noFill/>
          <a:ln w="28575">
            <a:noFill/>
          </a:ln>
        </p:spPr>
        <p:style>
          <a:lnRef idx="2">
            <a:schemeClr val="accent2"/>
          </a:lnRef>
          <a:fillRef idx="1">
            <a:schemeClr val="lt1"/>
          </a:fillRef>
          <a:effectRef idx="0">
            <a:schemeClr val="accent2"/>
          </a:effectRef>
          <a:fontRef idx="minor">
            <a:schemeClr val="dk1"/>
          </a:fontRef>
        </p:style>
        <p:txBody>
          <a:bodyPr rtlCol="0" anchor="ctr"/>
          <a:lstStyle/>
          <a:p>
            <a:pPr algn="l"/>
            <a:r>
              <a:rPr lang="en-AU" sz="1600" b="1" u="sng" dirty="0" err="1" smtClean="0"/>
              <a:t>assn_id</a:t>
            </a:r>
            <a:r>
              <a:rPr lang="en-AU" sz="1600" dirty="0" smtClean="0"/>
              <a:t> (identity)</a:t>
            </a:r>
            <a:endParaRPr lang="en-AU" sz="1600" b="1" u="sng" dirty="0" smtClean="0"/>
          </a:p>
          <a:p>
            <a:pPr algn="l"/>
            <a:r>
              <a:rPr lang="en-AU" sz="1600" i="1" dirty="0" err="1" smtClean="0"/>
              <a:t>unit_code</a:t>
            </a:r>
            <a:r>
              <a:rPr lang="en-AU" sz="1600" dirty="0" smtClean="0"/>
              <a:t> (</a:t>
            </a:r>
            <a:r>
              <a:rPr lang="en-AU" sz="1600" dirty="0" smtClean="0">
                <a:solidFill>
                  <a:srgbClr val="C00000"/>
                </a:solidFill>
              </a:rPr>
              <a:t>OU-C</a:t>
            </a:r>
            <a:r>
              <a:rPr lang="en-AU" sz="1600" dirty="0" smtClean="0"/>
              <a:t>, </a:t>
            </a:r>
            <a:r>
              <a:rPr lang="en-AU" sz="1600" dirty="0" smtClean="0">
                <a:solidFill>
                  <a:srgbClr val="C00000"/>
                </a:solidFill>
              </a:rPr>
              <a:t>OD-N</a:t>
            </a:r>
            <a:r>
              <a:rPr lang="en-AU" sz="1600" dirty="0" smtClean="0"/>
              <a:t>)</a:t>
            </a:r>
            <a:endParaRPr lang="en-AU" sz="1600" i="1" dirty="0" smtClean="0"/>
          </a:p>
          <a:p>
            <a:pPr algn="l"/>
            <a:r>
              <a:rPr lang="en-AU" sz="1600" i="1" dirty="0" err="1" smtClean="0"/>
              <a:t>assn_type</a:t>
            </a:r>
            <a:r>
              <a:rPr lang="en-AU" sz="1600" dirty="0" smtClean="0"/>
              <a:t> (</a:t>
            </a:r>
            <a:r>
              <a:rPr lang="en-AU" sz="1600" dirty="0" smtClean="0">
                <a:solidFill>
                  <a:srgbClr val="C00000"/>
                </a:solidFill>
              </a:rPr>
              <a:t>OD-N</a:t>
            </a:r>
            <a:r>
              <a:rPr lang="en-AU" sz="1600" dirty="0" smtClean="0"/>
              <a:t>)</a:t>
            </a:r>
            <a:endParaRPr lang="en-AU" sz="1600" i="1" dirty="0" smtClean="0"/>
          </a:p>
          <a:p>
            <a:pPr algn="l"/>
            <a:endParaRPr lang="en-AU" sz="1600" i="1" dirty="0" smtClean="0"/>
          </a:p>
          <a:p>
            <a:pPr algn="l"/>
            <a:endParaRPr lang="en-AU" sz="1600" i="1" dirty="0" smtClean="0"/>
          </a:p>
          <a:p>
            <a:pPr algn="l"/>
            <a:endParaRPr lang="en-AU" sz="1600" dirty="0" err="1" smtClean="0"/>
          </a:p>
        </p:txBody>
      </p:sp>
      <p:cxnSp>
        <p:nvCxnSpPr>
          <p:cNvPr id="102" name="Straight Arrow Connector 101"/>
          <p:cNvCxnSpPr/>
          <p:nvPr/>
        </p:nvCxnSpPr>
        <p:spPr>
          <a:xfrm rot="16200000" flipH="1">
            <a:off x="5486400" y="4419600"/>
            <a:ext cx="990600" cy="533400"/>
          </a:xfrm>
          <a:prstGeom prst="straightConnector1">
            <a:avLst/>
          </a:prstGeom>
          <a:ln w="19050">
            <a:solidFill>
              <a:schemeClr val="bg1">
                <a:lumMod val="65000"/>
              </a:schemeClr>
            </a:solidFill>
            <a:prstDash val="dash"/>
            <a:headEnd type="none" w="med" len="med"/>
            <a:tailEnd type="triangle" w="lg" len="med"/>
          </a:ln>
        </p:spPr>
        <p:style>
          <a:lnRef idx="1">
            <a:schemeClr val="dk1"/>
          </a:lnRef>
          <a:fillRef idx="0">
            <a:schemeClr val="dk1"/>
          </a:fillRef>
          <a:effectRef idx="0">
            <a:schemeClr val="dk1"/>
          </a:effectRef>
          <a:fontRef idx="minor">
            <a:schemeClr val="tx1"/>
          </a:fontRef>
        </p:style>
      </p:cxnSp>
      <p:sp>
        <p:nvSpPr>
          <p:cNvPr id="103" name="Rectangle 102"/>
          <p:cNvSpPr/>
          <p:nvPr/>
        </p:nvSpPr>
        <p:spPr>
          <a:xfrm>
            <a:off x="76200" y="990600"/>
            <a:ext cx="3213508" cy="1384995"/>
          </a:xfrm>
          <a:prstGeom prst="rect">
            <a:avLst/>
          </a:prstGeom>
        </p:spPr>
        <p:txBody>
          <a:bodyPr wrap="none">
            <a:spAutoFit/>
          </a:bodyPr>
          <a:lstStyle/>
          <a:p>
            <a:r>
              <a:rPr lang="en-AU" sz="2000" dirty="0" smtClean="0">
                <a:solidFill>
                  <a:schemeClr val="bg2"/>
                </a:solidFill>
              </a:rPr>
              <a:t>(non-PK/FK fields omitted)</a:t>
            </a:r>
          </a:p>
          <a:p>
            <a:pPr lvl="1" algn="l"/>
            <a:r>
              <a:rPr lang="en-AU" sz="1600" dirty="0" smtClean="0">
                <a:solidFill>
                  <a:srgbClr val="C00000"/>
                </a:solidFill>
              </a:rPr>
              <a:t>OU = ON UPDATE</a:t>
            </a:r>
          </a:p>
          <a:p>
            <a:pPr lvl="1" algn="l"/>
            <a:r>
              <a:rPr lang="en-AU" sz="1600" dirty="0" smtClean="0">
                <a:solidFill>
                  <a:srgbClr val="C00000"/>
                </a:solidFill>
              </a:rPr>
              <a:t>OD = ON DELETE</a:t>
            </a:r>
          </a:p>
          <a:p>
            <a:pPr lvl="1" algn="l"/>
            <a:r>
              <a:rPr lang="en-AU" sz="1600" dirty="0" smtClean="0">
                <a:solidFill>
                  <a:schemeClr val="bg1"/>
                </a:solidFill>
              </a:rPr>
              <a:t>O</a:t>
            </a:r>
            <a:r>
              <a:rPr lang="en-AU" sz="1600" dirty="0" smtClean="0">
                <a:solidFill>
                  <a:srgbClr val="C00000"/>
                </a:solidFill>
              </a:rPr>
              <a:t>C = CASCADE</a:t>
            </a:r>
          </a:p>
          <a:p>
            <a:pPr lvl="1" algn="l"/>
            <a:r>
              <a:rPr lang="en-AU" sz="1600" dirty="0" smtClean="0">
                <a:solidFill>
                  <a:schemeClr val="bg1"/>
                </a:solidFill>
              </a:rPr>
              <a:t>O</a:t>
            </a:r>
            <a:r>
              <a:rPr lang="en-AU" sz="1600" dirty="0" smtClean="0">
                <a:solidFill>
                  <a:srgbClr val="C00000"/>
                </a:solidFill>
              </a:rPr>
              <a:t>N = SET NULL</a:t>
            </a:r>
            <a:endParaRPr lang="en-AU" sz="1600" dirty="0">
              <a:solidFill>
                <a:srgbClr val="C00000"/>
              </a:solidFill>
            </a:endParaRPr>
          </a:p>
        </p:txBody>
      </p:sp>
      <p:cxnSp>
        <p:nvCxnSpPr>
          <p:cNvPr id="40" name="Straight Connector 39"/>
          <p:cNvCxnSpPr/>
          <p:nvPr/>
        </p:nvCxnSpPr>
        <p:spPr>
          <a:xfrm rot="5400000" flipH="1" flipV="1">
            <a:off x="6322615" y="3658394"/>
            <a:ext cx="151606" cy="1588"/>
          </a:xfrm>
          <a:prstGeom prst="line">
            <a:avLst/>
          </a:prstGeom>
          <a:ln w="19050"/>
        </p:spPr>
        <p:style>
          <a:lnRef idx="1">
            <a:schemeClr val="dk1"/>
          </a:lnRef>
          <a:fillRef idx="0">
            <a:schemeClr val="dk1"/>
          </a:fillRef>
          <a:effectRef idx="0">
            <a:schemeClr val="dk1"/>
          </a:effectRef>
          <a:fontRef idx="minor">
            <a:schemeClr val="tx1"/>
          </a:fontRef>
        </p:style>
      </p:cxnSp>
      <p:sp>
        <p:nvSpPr>
          <p:cNvPr id="42" name="Oval 41"/>
          <p:cNvSpPr/>
          <p:nvPr/>
        </p:nvSpPr>
        <p:spPr>
          <a:xfrm>
            <a:off x="6282000" y="35814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39" name="Oval 38"/>
          <p:cNvSpPr/>
          <p:nvPr/>
        </p:nvSpPr>
        <p:spPr>
          <a:xfrm>
            <a:off x="4495006" y="2438400"/>
            <a:ext cx="152400" cy="152400"/>
          </a:xfrm>
          <a:prstGeom prst="ellipse">
            <a:avLst/>
          </a:prstGeom>
          <a:solidFill>
            <a:schemeClr val="bg1"/>
          </a:solidFill>
          <a:ln w="19050"/>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INSERT, UPDATE and DELETE Summary</a:t>
            </a:r>
            <a:endParaRPr lang="en-AU" dirty="0"/>
          </a:p>
        </p:txBody>
      </p:sp>
      <p:sp>
        <p:nvSpPr>
          <p:cNvPr id="3" name="Content Placeholder 2"/>
          <p:cNvSpPr>
            <a:spLocks noGrp="1"/>
          </p:cNvSpPr>
          <p:nvPr>
            <p:ph idx="1"/>
          </p:nvPr>
        </p:nvSpPr>
        <p:spPr/>
        <p:txBody>
          <a:bodyPr/>
          <a:lstStyle/>
          <a:p>
            <a:r>
              <a:rPr lang="en-AU" sz="2000" dirty="0" smtClean="0"/>
              <a:t>INSERT inserts a row into a table.  Multiple rows can be inserted, and you can copy rows from another table using a </a:t>
            </a:r>
            <a:r>
              <a:rPr lang="en-AU" sz="2000" dirty="0" err="1" smtClean="0"/>
              <a:t>subquery</a:t>
            </a:r>
            <a:endParaRPr lang="en-AU" sz="2000" dirty="0" smtClean="0"/>
          </a:p>
          <a:p>
            <a:pPr lvl="4"/>
            <a:endParaRPr lang="en-AU" sz="1600" dirty="0" smtClean="0"/>
          </a:p>
          <a:p>
            <a:r>
              <a:rPr lang="en-AU" sz="2000" dirty="0" smtClean="0"/>
              <a:t>UPDATE changes data in one or more rows.  Subqueries can be used to update using data already in the database</a:t>
            </a:r>
          </a:p>
          <a:p>
            <a:pPr lvl="4"/>
            <a:endParaRPr lang="en-AU" sz="1600" dirty="0" smtClean="0"/>
          </a:p>
          <a:p>
            <a:r>
              <a:rPr lang="en-AU" sz="2000" dirty="0" smtClean="0"/>
              <a:t>Literal values, expressions, SQL functions, etc, can be used for values in INSERT and UPDATE statements</a:t>
            </a:r>
          </a:p>
          <a:p>
            <a:pPr lvl="4"/>
            <a:endParaRPr lang="en-AU" sz="1600" dirty="0" smtClean="0"/>
          </a:p>
          <a:p>
            <a:r>
              <a:rPr lang="en-AU" sz="2000" dirty="0" smtClean="0"/>
              <a:t>DELETE deletes one or more rows from a table</a:t>
            </a:r>
          </a:p>
          <a:p>
            <a:pPr lvl="4"/>
            <a:endParaRPr lang="en-AU" sz="1600" dirty="0" smtClean="0"/>
          </a:p>
          <a:p>
            <a:r>
              <a:rPr lang="en-AU" sz="2000" dirty="0" smtClean="0"/>
              <a:t>Integrity of all constraints must be maintained</a:t>
            </a:r>
          </a:p>
          <a:p>
            <a:pPr lvl="4"/>
            <a:endParaRPr lang="en-AU" sz="1600" dirty="0" smtClean="0"/>
          </a:p>
          <a:p>
            <a:r>
              <a:rPr lang="en-AU" sz="2000" dirty="0" smtClean="0"/>
              <a:t>WHERE clauses in UPDATE and DELETE statements determine which rows to update or delete</a:t>
            </a:r>
          </a:p>
          <a:p>
            <a:pPr lvl="4"/>
            <a:endParaRPr lang="en-AU" sz="1600" dirty="0" smtClean="0"/>
          </a:p>
          <a:p>
            <a:r>
              <a:rPr lang="en-AU" sz="2000" dirty="0" smtClean="0"/>
              <a:t>ON UPDATE and ON DELETE used to control cascading update/delete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Transactions</a:t>
            </a:r>
            <a:endParaRPr lang="en-AU"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Transactions?</a:t>
            </a:r>
            <a:endParaRPr lang="en-AU" dirty="0"/>
          </a:p>
        </p:txBody>
      </p:sp>
      <p:sp>
        <p:nvSpPr>
          <p:cNvPr id="3" name="Content Placeholder 2"/>
          <p:cNvSpPr>
            <a:spLocks noGrp="1"/>
          </p:cNvSpPr>
          <p:nvPr>
            <p:ph idx="1"/>
          </p:nvPr>
        </p:nvSpPr>
        <p:spPr>
          <a:xfrm>
            <a:off x="285750" y="985837"/>
            <a:ext cx="8572500" cy="5643563"/>
          </a:xfrm>
        </p:spPr>
        <p:txBody>
          <a:bodyPr/>
          <a:lstStyle/>
          <a:p>
            <a:r>
              <a:rPr lang="en-AU" dirty="0" smtClean="0"/>
              <a:t>A transaction allows you to define multiple statements as a </a:t>
            </a:r>
            <a:r>
              <a:rPr lang="en-AU" i="1" dirty="0" smtClean="0"/>
              <a:t>single unit of work</a:t>
            </a:r>
          </a:p>
          <a:p>
            <a:pPr lvl="1"/>
            <a:r>
              <a:rPr lang="en-AU" dirty="0" smtClean="0"/>
              <a:t>Either </a:t>
            </a:r>
            <a:r>
              <a:rPr lang="en-AU" i="1" dirty="0" smtClean="0"/>
              <a:t>all</a:t>
            </a:r>
            <a:r>
              <a:rPr lang="en-AU" dirty="0" smtClean="0"/>
              <a:t> of it will be performed correctly, or </a:t>
            </a:r>
            <a:r>
              <a:rPr lang="en-AU" i="1" dirty="0" smtClean="0"/>
              <a:t>none</a:t>
            </a:r>
            <a:r>
              <a:rPr lang="en-AU" dirty="0" smtClean="0"/>
              <a:t> of it</a:t>
            </a:r>
          </a:p>
          <a:p>
            <a:pPr lvl="4"/>
            <a:endParaRPr lang="en-AU" dirty="0" smtClean="0"/>
          </a:p>
          <a:p>
            <a:pPr lvl="1"/>
            <a:r>
              <a:rPr lang="en-AU" dirty="0" smtClean="0"/>
              <a:t>Cannot do some parts but not others – it is indivisible / atomic</a:t>
            </a:r>
          </a:p>
          <a:p>
            <a:pPr lvl="4"/>
            <a:endParaRPr lang="en-AU" i="1" dirty="0" smtClean="0"/>
          </a:p>
          <a:p>
            <a:pPr lvl="1"/>
            <a:r>
              <a:rPr lang="en-AU" dirty="0" smtClean="0"/>
              <a:t>Once a transaction starts, it will either complete all statements successfully and then </a:t>
            </a:r>
            <a:r>
              <a:rPr lang="en-AU" i="1" dirty="0" smtClean="0"/>
              <a:t>commit</a:t>
            </a:r>
            <a:r>
              <a:rPr lang="en-AU" dirty="0" smtClean="0"/>
              <a:t> (write) the results to the database, or if any part fails in any way, it is </a:t>
            </a:r>
            <a:r>
              <a:rPr lang="en-AU" i="1" dirty="0" smtClean="0"/>
              <a:t>rolled back </a:t>
            </a:r>
            <a:r>
              <a:rPr lang="en-AU" dirty="0" smtClean="0"/>
              <a:t>(</a:t>
            </a:r>
            <a:r>
              <a:rPr lang="en-US" dirty="0" smtClean="0"/>
              <a:t>cancelled) and all of the data modifications are erased</a:t>
            </a:r>
          </a:p>
          <a:p>
            <a:pPr lvl="4"/>
            <a:endParaRPr lang="en-US" dirty="0" smtClean="0"/>
          </a:p>
          <a:p>
            <a:pPr lvl="1"/>
            <a:r>
              <a:rPr lang="en-AU" dirty="0" smtClean="0"/>
              <a:t>Each individual statement is actually a transaction – known as an </a:t>
            </a:r>
            <a:r>
              <a:rPr lang="en-AU" i="1" dirty="0" err="1" smtClean="0"/>
              <a:t>autocommit</a:t>
            </a:r>
            <a:r>
              <a:rPr lang="en-AU" i="1" dirty="0" smtClean="0"/>
              <a:t> transaction</a:t>
            </a:r>
            <a:r>
              <a:rPr lang="en-AU" dirty="0" smtClean="0"/>
              <a:t>, since it is automatically committed (written to the database) when it completes</a:t>
            </a:r>
          </a:p>
          <a:p>
            <a:pPr lvl="2"/>
            <a:r>
              <a:rPr lang="en-AU" dirty="0" smtClean="0"/>
              <a:t>We will focus on </a:t>
            </a:r>
            <a:r>
              <a:rPr lang="en-AU" i="1" dirty="0" smtClean="0"/>
              <a:t>explicit transactions</a:t>
            </a:r>
            <a:r>
              <a:rPr lang="en-AU" dirty="0" smtClean="0"/>
              <a:t>, where the start and end are explicitly defined and it contains multiple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Transaction Scenario</a:t>
            </a:r>
            <a:endParaRPr lang="en-AU" dirty="0"/>
          </a:p>
        </p:txBody>
      </p:sp>
      <p:sp>
        <p:nvSpPr>
          <p:cNvPr id="3" name="Content Placeholder 2"/>
          <p:cNvSpPr>
            <a:spLocks noGrp="1"/>
          </p:cNvSpPr>
          <p:nvPr>
            <p:ph idx="1"/>
          </p:nvPr>
        </p:nvSpPr>
        <p:spPr>
          <a:xfrm>
            <a:off x="285750" y="1000125"/>
            <a:ext cx="8629650" cy="5643563"/>
          </a:xfrm>
        </p:spPr>
        <p:txBody>
          <a:bodyPr/>
          <a:lstStyle/>
          <a:p>
            <a:r>
              <a:rPr lang="en-US" dirty="0" smtClean="0"/>
              <a:t>Consider a </a:t>
            </a:r>
            <a:r>
              <a:rPr lang="en-US" b="1" dirty="0" smtClean="0"/>
              <a:t>bank</a:t>
            </a:r>
            <a:r>
              <a:rPr lang="en-US" dirty="0" smtClean="0"/>
              <a:t> </a:t>
            </a:r>
            <a:r>
              <a:rPr lang="en-US" b="1" dirty="0" smtClean="0"/>
              <a:t>database</a:t>
            </a:r>
            <a:r>
              <a:rPr lang="en-US" dirty="0" smtClean="0"/>
              <a:t>:  When a customer transfers money from one account (Acc A) to another (Acc B), the transaction might consist of three separate operations: </a:t>
            </a:r>
          </a:p>
          <a:p>
            <a:pPr marL="857250" lvl="1" indent="-457200">
              <a:buFont typeface="+mj-lt"/>
              <a:buAutoNum type="arabicPeriod"/>
            </a:pPr>
            <a:r>
              <a:rPr lang="en-US" dirty="0" smtClean="0"/>
              <a:t>Decrease the funds in Acc A</a:t>
            </a:r>
          </a:p>
          <a:p>
            <a:pPr marL="857250" lvl="1" indent="-457200">
              <a:buFont typeface="+mj-lt"/>
              <a:buAutoNum type="arabicPeriod"/>
            </a:pPr>
            <a:r>
              <a:rPr lang="en-US" dirty="0" smtClean="0"/>
              <a:t>Increase the funds in Acc B</a:t>
            </a:r>
          </a:p>
          <a:p>
            <a:pPr marL="857250" lvl="1" indent="-457200">
              <a:buFont typeface="+mj-lt"/>
              <a:buAutoNum type="arabicPeriod"/>
            </a:pPr>
            <a:r>
              <a:rPr lang="en-US" dirty="0" smtClean="0"/>
              <a:t>Record the transaction in a transfer logging table</a:t>
            </a:r>
          </a:p>
          <a:p>
            <a:pPr marL="2171700" lvl="4" indent="-457200"/>
            <a:endParaRPr lang="en-US" dirty="0" smtClean="0"/>
          </a:p>
          <a:p>
            <a:r>
              <a:rPr lang="en-US" dirty="0" smtClean="0"/>
              <a:t>The DBMS must guarantee that </a:t>
            </a:r>
            <a:r>
              <a:rPr lang="en-US" i="1" dirty="0" smtClean="0"/>
              <a:t>all three</a:t>
            </a:r>
            <a:r>
              <a:rPr lang="en-US" dirty="0" smtClean="0"/>
              <a:t> SQL statements are performed to maintain the accounts in proper balance</a:t>
            </a:r>
          </a:p>
          <a:p>
            <a:pPr lvl="1"/>
            <a:r>
              <a:rPr lang="en-US" dirty="0" smtClean="0"/>
              <a:t>If something prevents one of the statements in the transaction from working, the other statements must be undone</a:t>
            </a:r>
            <a:endParaRPr lang="en-AU" dirty="0" smtClean="0"/>
          </a:p>
          <a:p>
            <a:pPr lvl="1"/>
            <a:r>
              <a:rPr lang="en-AU" dirty="0" smtClean="0"/>
              <a:t>If the any of the statements occurs without the others also occurring, the consequences could be severe</a:t>
            </a:r>
          </a:p>
          <a:p>
            <a:pPr lvl="1"/>
            <a:r>
              <a:rPr lang="en-AU" dirty="0" smtClean="0"/>
              <a:t>All three statements must be performed in one lot, without any other statements interfering with the data during the process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Beginning a Transaction</a:t>
            </a:r>
            <a:endParaRPr lang="en-AU" dirty="0"/>
          </a:p>
        </p:txBody>
      </p:sp>
      <p:sp>
        <p:nvSpPr>
          <p:cNvPr id="3" name="Content Placeholder 2"/>
          <p:cNvSpPr>
            <a:spLocks noGrp="1"/>
          </p:cNvSpPr>
          <p:nvPr>
            <p:ph idx="1"/>
          </p:nvPr>
        </p:nvSpPr>
        <p:spPr/>
        <p:txBody>
          <a:bodyPr/>
          <a:lstStyle/>
          <a:p>
            <a:r>
              <a:rPr lang="en-AU" dirty="0" smtClean="0"/>
              <a:t>To declare the start of a transaction, the syntax is:</a:t>
            </a:r>
          </a:p>
          <a:p>
            <a:endParaRPr lang="en-AU" dirty="0" smtClean="0"/>
          </a:p>
          <a:p>
            <a:pPr lvl="1"/>
            <a:endParaRPr lang="en-AU" dirty="0" smtClean="0"/>
          </a:p>
          <a:p>
            <a:pPr lvl="1"/>
            <a:r>
              <a:rPr lang="en-AU" dirty="0" smtClean="0"/>
              <a:t>A transaction name is optional, but can make it easier to keep track of multiple transactions</a:t>
            </a:r>
          </a:p>
          <a:p>
            <a:pPr lvl="1"/>
            <a:endParaRPr lang="en-AU" dirty="0" smtClean="0"/>
          </a:p>
          <a:p>
            <a:pPr lvl="1"/>
            <a:r>
              <a:rPr lang="en-AU" dirty="0" smtClean="0"/>
              <a:t>The database will be rolled back to its state at this point if an error occurs at any stage of the transaction</a:t>
            </a:r>
          </a:p>
          <a:p>
            <a:pPr lvl="1"/>
            <a:endParaRPr lang="en-AU" dirty="0" smtClean="0"/>
          </a:p>
          <a:p>
            <a:pPr lvl="1"/>
            <a:r>
              <a:rPr lang="en-AU" dirty="0" smtClean="0"/>
              <a:t>Statements (INSERT, UPDATE, DELETE, etc) that follow this are part of the transaction</a:t>
            </a:r>
          </a:p>
          <a:p>
            <a:pPr lvl="1"/>
            <a:endParaRPr lang="en-AU" dirty="0" smtClean="0"/>
          </a:p>
          <a:p>
            <a:pPr lvl="1"/>
            <a:r>
              <a:rPr lang="en-AU" dirty="0" smtClean="0"/>
              <a:t>TRAN can be used instead of TRANSACTION for all transaction commands – makes no difference</a:t>
            </a:r>
            <a:endParaRPr lang="en-AU" dirty="0"/>
          </a:p>
        </p:txBody>
      </p:sp>
      <p:sp>
        <p:nvSpPr>
          <p:cNvPr id="4" name="Rectangle 3"/>
          <p:cNvSpPr>
            <a:spLocks noChangeArrowheads="1"/>
          </p:cNvSpPr>
          <p:nvPr/>
        </p:nvSpPr>
        <p:spPr bwMode="auto">
          <a:xfrm>
            <a:off x="381000" y="1524000"/>
            <a:ext cx="8382000" cy="381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BEGIN TRANSACTION [</a:t>
            </a:r>
            <a:r>
              <a:rPr lang="en-US" sz="1800" b="1" dirty="0" err="1" smtClean="0">
                <a:solidFill>
                  <a:srgbClr val="000000"/>
                </a:solidFill>
                <a:latin typeface="Courier New" pitchFamily="49" charset="0"/>
              </a:rPr>
              <a:t>transaction_name</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a:t>
            </a:r>
            <a:endParaRPr lang="en-AU" dirty="0"/>
          </a:p>
        </p:txBody>
      </p:sp>
      <p:sp>
        <p:nvSpPr>
          <p:cNvPr id="3" name="Content Placeholder 2"/>
          <p:cNvSpPr>
            <a:spLocks noGrp="1"/>
          </p:cNvSpPr>
          <p:nvPr>
            <p:ph idx="1"/>
          </p:nvPr>
        </p:nvSpPr>
        <p:spPr/>
        <p:txBody>
          <a:bodyPr/>
          <a:lstStyle/>
          <a:p>
            <a:pPr eaLnBrk="1" hangingPunct="1"/>
            <a:r>
              <a:rPr lang="en-US" dirty="0" smtClean="0"/>
              <a:t>Data manipulation language is used to:</a:t>
            </a:r>
          </a:p>
          <a:p>
            <a:pPr lvl="1" eaLnBrk="1" hangingPunct="1"/>
            <a:r>
              <a:rPr lang="en-US" dirty="0" smtClean="0"/>
              <a:t>Add (insert) new rows to a table</a:t>
            </a:r>
          </a:p>
          <a:p>
            <a:pPr lvl="1" eaLnBrk="1" hangingPunct="1"/>
            <a:r>
              <a:rPr lang="en-US" dirty="0" smtClean="0"/>
              <a:t>Modify (update) existing rows in a table</a:t>
            </a:r>
          </a:p>
          <a:p>
            <a:pPr lvl="1" eaLnBrk="1" hangingPunct="1"/>
            <a:r>
              <a:rPr lang="en-US" dirty="0" smtClean="0"/>
              <a:t>Remove (delete) existing rows from a table</a:t>
            </a:r>
          </a:p>
          <a:p>
            <a:pPr lvl="1" eaLnBrk="1" hangingPunct="1"/>
            <a:r>
              <a:rPr lang="en-US" i="1" dirty="0" smtClean="0"/>
              <a:t>Retrieve (select) rows from a table/s</a:t>
            </a:r>
            <a:r>
              <a:rPr lang="en-US" dirty="0" smtClean="0"/>
              <a:t> </a:t>
            </a:r>
            <a:r>
              <a:rPr lang="en-US" sz="2000" dirty="0" smtClean="0"/>
              <a:t>(</a:t>
            </a:r>
            <a:r>
              <a:rPr lang="en-US" sz="2000" i="1" dirty="0" smtClean="0"/>
              <a:t>covered previously</a:t>
            </a:r>
            <a:r>
              <a:rPr lang="en-US" sz="2000" dirty="0" smtClean="0"/>
              <a:t>)</a:t>
            </a:r>
          </a:p>
          <a:p>
            <a:pPr eaLnBrk="1" hangingPunct="1"/>
            <a:endParaRPr lang="en-US" dirty="0" smtClean="0"/>
          </a:p>
          <a:p>
            <a:pPr eaLnBrk="1" hangingPunct="1"/>
            <a:r>
              <a:rPr lang="en-US" dirty="0" smtClean="0"/>
              <a:t>Insert, update or delete statements are the core components of </a:t>
            </a:r>
            <a:r>
              <a:rPr lang="en-US" i="1" dirty="0" smtClean="0"/>
              <a:t>transactions</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Committing a Transaction</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To declare the end of a transaction, the syntax is:</a:t>
            </a:r>
          </a:p>
          <a:p>
            <a:endParaRPr lang="en-AU" dirty="0" smtClean="0"/>
          </a:p>
          <a:p>
            <a:pPr lvl="1"/>
            <a:endParaRPr lang="en-AU" dirty="0" smtClean="0"/>
          </a:p>
          <a:p>
            <a:pPr lvl="1"/>
            <a:r>
              <a:rPr lang="en-AU" dirty="0" smtClean="0"/>
              <a:t>Obviously, a COMMIT should only come at a point where all data modified by the transaction is logically correct</a:t>
            </a:r>
          </a:p>
          <a:p>
            <a:pPr lvl="2"/>
            <a:r>
              <a:rPr lang="en-AU" dirty="0" smtClean="0"/>
              <a:t>e.g. all three of the statements in the bank scenario included</a:t>
            </a:r>
          </a:p>
          <a:p>
            <a:pPr lvl="3"/>
            <a:endParaRPr lang="en-AU" dirty="0" smtClean="0"/>
          </a:p>
          <a:p>
            <a:pPr lvl="1"/>
            <a:r>
              <a:rPr lang="en-AU" dirty="0" smtClean="0"/>
              <a:t>Also obvious – you must have started a transaction (see previous slide) before you can commit one</a:t>
            </a:r>
          </a:p>
          <a:p>
            <a:pPr lvl="3"/>
            <a:endParaRPr lang="en-AU" dirty="0" smtClean="0"/>
          </a:p>
          <a:p>
            <a:pPr lvl="1"/>
            <a:r>
              <a:rPr lang="en-AU" dirty="0" smtClean="0"/>
              <a:t>Once committed, the changes made by a transaction are permanent and cannot be rolled back</a:t>
            </a:r>
          </a:p>
          <a:p>
            <a:pPr lvl="3"/>
            <a:endParaRPr lang="en-AU" dirty="0" smtClean="0"/>
          </a:p>
          <a:p>
            <a:r>
              <a:rPr lang="en-AU" dirty="0" smtClean="0"/>
              <a:t>An </a:t>
            </a:r>
            <a:r>
              <a:rPr lang="en-AU" i="1" dirty="0" smtClean="0"/>
              <a:t>automatic commit </a:t>
            </a:r>
            <a:r>
              <a:rPr lang="en-AU" dirty="0" smtClean="0"/>
              <a:t>occurs when either a DDL or DCL statement is performed, or the server exits normally (no error)</a:t>
            </a:r>
          </a:p>
        </p:txBody>
      </p:sp>
      <p:sp>
        <p:nvSpPr>
          <p:cNvPr id="4" name="Rectangle 3"/>
          <p:cNvSpPr>
            <a:spLocks noChangeArrowheads="1"/>
          </p:cNvSpPr>
          <p:nvPr/>
        </p:nvSpPr>
        <p:spPr bwMode="auto">
          <a:xfrm>
            <a:off x="381000" y="1524000"/>
            <a:ext cx="8382000" cy="381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COMMIT TRANSACTION [</a:t>
            </a:r>
            <a:r>
              <a:rPr lang="en-US" sz="1800" b="1" dirty="0" err="1" smtClean="0">
                <a:solidFill>
                  <a:srgbClr val="000000"/>
                </a:solidFill>
                <a:latin typeface="Courier New" pitchFamily="49" charset="0"/>
              </a:rPr>
              <a:t>transaction_name</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Creating Save Points in a Transaction</a:t>
            </a:r>
            <a:endParaRPr lang="en-AU" dirty="0"/>
          </a:p>
        </p:txBody>
      </p:sp>
      <p:sp>
        <p:nvSpPr>
          <p:cNvPr id="3" name="Content Placeholder 2"/>
          <p:cNvSpPr>
            <a:spLocks noGrp="1"/>
          </p:cNvSpPr>
          <p:nvPr>
            <p:ph idx="1"/>
          </p:nvPr>
        </p:nvSpPr>
        <p:spPr/>
        <p:txBody>
          <a:bodyPr/>
          <a:lstStyle/>
          <a:p>
            <a:r>
              <a:rPr lang="en-AU" dirty="0" smtClean="0"/>
              <a:t>A save point is a point between one statement and the next within a transaction that can be returned to if needed:</a:t>
            </a:r>
          </a:p>
          <a:p>
            <a:endParaRPr lang="en-AU" dirty="0" smtClean="0"/>
          </a:p>
          <a:p>
            <a:pPr lvl="1"/>
            <a:r>
              <a:rPr lang="en-AU" dirty="0" smtClean="0"/>
              <a:t>A save point name is required (so it can be referred to later)</a:t>
            </a:r>
          </a:p>
          <a:p>
            <a:pPr lvl="1"/>
            <a:r>
              <a:rPr lang="en-AU" dirty="0" smtClean="0"/>
              <a:t>Multiple save points can be created in a single transaction</a:t>
            </a:r>
          </a:p>
          <a:p>
            <a:pPr lvl="1"/>
            <a:r>
              <a:rPr lang="en-AU" dirty="0" smtClean="0"/>
              <a:t>Save points do not commit data, they just save its state at a specific point within the transaction</a:t>
            </a:r>
          </a:p>
          <a:p>
            <a:pPr lvl="1"/>
            <a:endParaRPr lang="en-AU" dirty="0" smtClean="0"/>
          </a:p>
          <a:p>
            <a:pPr lvl="1"/>
            <a:r>
              <a:rPr lang="en-AU" dirty="0" smtClean="0"/>
              <a:t>Returning to a save point is done via the ROLLBACK TRANSACTION command</a:t>
            </a:r>
          </a:p>
          <a:p>
            <a:pPr lvl="2"/>
            <a:r>
              <a:rPr lang="en-AU" dirty="0" smtClean="0"/>
              <a:t>Any statements performed since the save point are rolled back</a:t>
            </a:r>
          </a:p>
          <a:p>
            <a:pPr lvl="2"/>
            <a:r>
              <a:rPr lang="en-AU" dirty="0" smtClean="0"/>
              <a:t>The transaction then continues until it reaches a COMMIT TRANSACTION, or a ROLLBACK TRANSACTION that doesn’t specify a save point name (i.e. rolls back the entire transaction)</a:t>
            </a:r>
          </a:p>
          <a:p>
            <a:pPr lvl="2"/>
            <a:r>
              <a:rPr lang="en-AU" dirty="0" smtClean="0"/>
              <a:t>Statements between save point and rollback are </a:t>
            </a:r>
            <a:r>
              <a:rPr lang="en-AU" i="1" dirty="0" smtClean="0"/>
              <a:t>not</a:t>
            </a:r>
            <a:r>
              <a:rPr lang="en-AU" dirty="0" smtClean="0"/>
              <a:t> redone</a:t>
            </a:r>
            <a:endParaRPr lang="en-AU" dirty="0"/>
          </a:p>
        </p:txBody>
      </p:sp>
      <p:sp>
        <p:nvSpPr>
          <p:cNvPr id="4" name="Rectangle 3"/>
          <p:cNvSpPr>
            <a:spLocks noChangeArrowheads="1"/>
          </p:cNvSpPr>
          <p:nvPr/>
        </p:nvSpPr>
        <p:spPr bwMode="auto">
          <a:xfrm>
            <a:off x="381000" y="1828800"/>
            <a:ext cx="8382000" cy="381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SAVE TRANSACTION </a:t>
            </a:r>
            <a:r>
              <a:rPr lang="en-US" sz="1800" b="1" dirty="0" err="1" smtClean="0">
                <a:solidFill>
                  <a:srgbClr val="000000"/>
                </a:solidFill>
                <a:latin typeface="Courier New" pitchFamily="49" charset="0"/>
              </a:rPr>
              <a:t>savepoint_name</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Rolling Back a Transaction</a:t>
            </a:r>
            <a:endParaRPr lang="en-AU" dirty="0"/>
          </a:p>
        </p:txBody>
      </p:sp>
      <p:sp>
        <p:nvSpPr>
          <p:cNvPr id="3" name="Content Placeholder 2"/>
          <p:cNvSpPr>
            <a:spLocks noGrp="1"/>
          </p:cNvSpPr>
          <p:nvPr>
            <p:ph idx="1"/>
          </p:nvPr>
        </p:nvSpPr>
        <p:spPr/>
        <p:txBody>
          <a:bodyPr/>
          <a:lstStyle/>
          <a:p>
            <a:r>
              <a:rPr lang="en-AU" dirty="0" smtClean="0"/>
              <a:t>To roll back any changes since the start of the transaction or since a save point, the syntax is:</a:t>
            </a:r>
          </a:p>
          <a:p>
            <a:endParaRPr lang="en-AU" dirty="0" smtClean="0"/>
          </a:p>
          <a:p>
            <a:pPr lvl="1"/>
            <a:r>
              <a:rPr lang="en-AU" dirty="0" smtClean="0"/>
              <a:t>If a transaction or save point name not specified, it rolls back to the </a:t>
            </a:r>
            <a:r>
              <a:rPr lang="en-AU" i="1" dirty="0" smtClean="0"/>
              <a:t>start of the transaction</a:t>
            </a:r>
            <a:r>
              <a:rPr lang="en-AU" dirty="0" smtClean="0"/>
              <a:t> (not the most recent save point)</a:t>
            </a:r>
          </a:p>
          <a:p>
            <a:pPr lvl="4"/>
            <a:endParaRPr lang="en-AU" dirty="0" smtClean="0"/>
          </a:p>
          <a:p>
            <a:pPr lvl="1"/>
            <a:r>
              <a:rPr lang="en-AU" dirty="0" smtClean="0"/>
              <a:t>ROLLBACK TRANSACTION is often used in response to error checking statements/code – not covered in this unit</a:t>
            </a:r>
          </a:p>
          <a:p>
            <a:pPr lvl="4"/>
            <a:endParaRPr lang="en-AU" dirty="0" smtClean="0"/>
          </a:p>
          <a:p>
            <a:pPr lvl="1"/>
            <a:r>
              <a:rPr lang="en-AU" dirty="0" smtClean="0"/>
              <a:t>An </a:t>
            </a:r>
            <a:r>
              <a:rPr lang="en-AU" i="1" dirty="0" smtClean="0"/>
              <a:t>automatic rollback </a:t>
            </a:r>
            <a:r>
              <a:rPr lang="en-AU" dirty="0" smtClean="0"/>
              <a:t>occurs if an error occurs, such as the network connection between client and server being lost or the database server crashing</a:t>
            </a:r>
          </a:p>
          <a:p>
            <a:pPr lvl="2"/>
            <a:r>
              <a:rPr lang="en-AU" dirty="0" smtClean="0"/>
              <a:t>Remember – if a statement is </a:t>
            </a:r>
            <a:r>
              <a:rPr lang="en-AU" i="1" dirty="0" smtClean="0"/>
              <a:t>syntactically valid and executes</a:t>
            </a:r>
            <a:r>
              <a:rPr lang="en-AU" dirty="0" smtClean="0"/>
              <a:t>, it is correct as far as SQL is concerned.  This does </a:t>
            </a:r>
            <a:r>
              <a:rPr lang="en-AU" i="1" dirty="0" smtClean="0"/>
              <a:t>not</a:t>
            </a:r>
            <a:r>
              <a:rPr lang="en-AU" dirty="0" smtClean="0"/>
              <a:t> mean it does what you wanted – the server cannot detect mistakes between your statement and your intended meaning</a:t>
            </a:r>
            <a:endParaRPr lang="en-AU" dirty="0"/>
          </a:p>
        </p:txBody>
      </p:sp>
      <p:sp>
        <p:nvSpPr>
          <p:cNvPr id="4" name="Rectangle 3"/>
          <p:cNvSpPr>
            <a:spLocks noChangeArrowheads="1"/>
          </p:cNvSpPr>
          <p:nvPr/>
        </p:nvSpPr>
        <p:spPr bwMode="auto">
          <a:xfrm>
            <a:off x="381000" y="1905000"/>
            <a:ext cx="8382000" cy="3810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ROLLBACK TRANSACTION [</a:t>
            </a:r>
            <a:r>
              <a:rPr lang="en-US" sz="1800" b="1" dirty="0" err="1" smtClean="0">
                <a:solidFill>
                  <a:srgbClr val="000000"/>
                </a:solidFill>
                <a:latin typeface="Courier New" pitchFamily="49" charset="0"/>
              </a:rPr>
              <a:t>transaction_name</a:t>
            </a:r>
            <a:r>
              <a:rPr lang="en-US" sz="1800" b="1" dirty="0" smtClean="0">
                <a:solidFill>
                  <a:srgbClr val="000000"/>
                </a:solidFill>
                <a:latin typeface="Courier New" pitchFamily="49" charset="0"/>
              </a:rPr>
              <a:t> | </a:t>
            </a:r>
            <a:r>
              <a:rPr lang="en-US" sz="1800" b="1" dirty="0" err="1" smtClean="0">
                <a:solidFill>
                  <a:srgbClr val="000000"/>
                </a:solidFill>
                <a:latin typeface="Courier New" pitchFamily="49" charset="0"/>
              </a:rPr>
              <a:t>savepoint_name</a:t>
            </a:r>
            <a:r>
              <a:rPr lang="en-US" sz="1800" b="1" dirty="0" smtClean="0">
                <a:solidFill>
                  <a:srgbClr val="000000"/>
                </a:solidFill>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Transaction Process</a:t>
            </a:r>
            <a:endParaRPr lang="en-AU" dirty="0"/>
          </a:p>
        </p:txBody>
      </p:sp>
      <p:sp>
        <p:nvSpPr>
          <p:cNvPr id="3" name="Content Placeholder 2"/>
          <p:cNvSpPr>
            <a:spLocks noGrp="1"/>
          </p:cNvSpPr>
          <p:nvPr>
            <p:ph idx="1"/>
          </p:nvPr>
        </p:nvSpPr>
        <p:spPr>
          <a:xfrm>
            <a:off x="285750" y="1000125"/>
            <a:ext cx="8705850" cy="5643563"/>
          </a:xfrm>
        </p:spPr>
        <p:txBody>
          <a:bodyPr/>
          <a:lstStyle/>
          <a:p>
            <a:pPr marL="457200" indent="-457200">
              <a:buFont typeface="+mj-lt"/>
              <a:buAutoNum type="arabicPeriod"/>
            </a:pPr>
            <a:r>
              <a:rPr lang="en-AU" b="1" dirty="0" smtClean="0"/>
              <a:t>BEGIN TRANSACTION</a:t>
            </a:r>
            <a:r>
              <a:rPr lang="en-AU" dirty="0" smtClean="0"/>
              <a:t>, then any combination of…</a:t>
            </a:r>
          </a:p>
          <a:p>
            <a:pPr marL="857250" lvl="1" indent="-457200"/>
            <a:r>
              <a:rPr lang="en-AU" b="1" dirty="0" smtClean="0"/>
              <a:t>DML Statements</a:t>
            </a:r>
            <a:r>
              <a:rPr lang="en-AU" dirty="0" smtClean="0"/>
              <a:t> (SELECT, INSERT, UPDATE, DELETE…)</a:t>
            </a:r>
          </a:p>
          <a:p>
            <a:pPr marL="857250" lvl="1" indent="-457200"/>
            <a:r>
              <a:rPr lang="en-AU" b="1" dirty="0" smtClean="0"/>
              <a:t>SAVE TRANSACTION</a:t>
            </a:r>
            <a:r>
              <a:rPr lang="en-AU" dirty="0" smtClean="0"/>
              <a:t> to create a save point</a:t>
            </a:r>
            <a:endParaRPr lang="en-AU" b="1" dirty="0" smtClean="0"/>
          </a:p>
          <a:p>
            <a:pPr marL="857250" lvl="1" indent="-457200"/>
            <a:r>
              <a:rPr lang="en-AU" b="1" dirty="0" smtClean="0"/>
              <a:t>Code Statements</a:t>
            </a:r>
            <a:r>
              <a:rPr lang="en-AU" dirty="0" smtClean="0"/>
              <a:t> (e.g. checking for errors, affected rows…)</a:t>
            </a:r>
          </a:p>
          <a:p>
            <a:pPr marL="857250" lvl="1" indent="-457200"/>
            <a:r>
              <a:rPr lang="en-AU" b="1" dirty="0" smtClean="0"/>
              <a:t>ROLLBACK TRANSACTION </a:t>
            </a:r>
            <a:r>
              <a:rPr lang="en-AU" dirty="0" smtClean="0"/>
              <a:t>to a save point or all of it</a:t>
            </a:r>
          </a:p>
          <a:p>
            <a:pPr marL="457200" indent="-457200">
              <a:buFont typeface="+mj-lt"/>
              <a:buAutoNum type="arabicPeriod"/>
            </a:pPr>
            <a:r>
              <a:rPr lang="en-AU" b="1" dirty="0" smtClean="0"/>
              <a:t>COMMIT TRANSACTION</a:t>
            </a:r>
          </a:p>
          <a:p>
            <a:pPr marL="457200" indent="-457200">
              <a:buFont typeface="+mj-lt"/>
              <a:buAutoNum type="arabicPeriod"/>
            </a:pPr>
            <a:endParaRPr lang="en-AU" b="1" dirty="0" smtClean="0"/>
          </a:p>
          <a:p>
            <a:pPr marL="457200" indent="-457200">
              <a:buFont typeface="+mj-lt"/>
              <a:buAutoNum type="arabicPeriod"/>
            </a:pPr>
            <a:endParaRPr lang="en-AU" b="1" dirty="0"/>
          </a:p>
        </p:txBody>
      </p:sp>
      <p:sp>
        <p:nvSpPr>
          <p:cNvPr id="4" name="Rectangle 3"/>
          <p:cNvSpPr/>
          <p:nvPr/>
        </p:nvSpPr>
        <p:spPr>
          <a:xfrm rot="5400000">
            <a:off x="3048000" y="990598"/>
            <a:ext cx="304800" cy="5943600"/>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algn="l"/>
            <a:r>
              <a:rPr lang="en-AU" sz="1800" b="1" dirty="0" smtClean="0">
                <a:latin typeface="Courier New" pitchFamily="49" charset="0"/>
                <a:cs typeface="Courier New" pitchFamily="49" charset="0"/>
              </a:rPr>
              <a:t>BEGIN TRANSACTION</a:t>
            </a:r>
            <a:endParaRPr lang="en-AU" sz="1800" b="1" dirty="0">
              <a:latin typeface="Courier New" pitchFamily="49" charset="0"/>
              <a:cs typeface="Courier New" pitchFamily="49" charset="0"/>
            </a:endParaRPr>
          </a:p>
        </p:txBody>
      </p:sp>
      <p:sp>
        <p:nvSpPr>
          <p:cNvPr id="5" name="Rectangle 4"/>
          <p:cNvSpPr/>
          <p:nvPr/>
        </p:nvSpPr>
        <p:spPr>
          <a:xfrm rot="5400000">
            <a:off x="3238500" y="1562099"/>
            <a:ext cx="304800" cy="5562600"/>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algn="l"/>
            <a:r>
              <a:rPr lang="en-AU" sz="1800" b="1" dirty="0" smtClean="0">
                <a:latin typeface="Courier New" pitchFamily="49" charset="0"/>
                <a:cs typeface="Courier New" pitchFamily="49" charset="0"/>
              </a:rPr>
              <a:t>INSERT...</a:t>
            </a:r>
            <a:endParaRPr lang="en-AU" sz="1800" b="1" dirty="0">
              <a:latin typeface="Courier New" pitchFamily="49" charset="0"/>
              <a:cs typeface="Courier New" pitchFamily="49" charset="0"/>
            </a:endParaRPr>
          </a:p>
        </p:txBody>
      </p:sp>
      <p:sp>
        <p:nvSpPr>
          <p:cNvPr id="7" name="Rectangle 6"/>
          <p:cNvSpPr/>
          <p:nvPr/>
        </p:nvSpPr>
        <p:spPr>
          <a:xfrm rot="5400000">
            <a:off x="3238500" y="2324099"/>
            <a:ext cx="304800" cy="5562600"/>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algn="l"/>
            <a:r>
              <a:rPr lang="en-AU" sz="1800" b="1" dirty="0" smtClean="0">
                <a:latin typeface="Courier New" pitchFamily="49" charset="0"/>
                <a:cs typeface="Courier New" pitchFamily="49" charset="0"/>
              </a:rPr>
              <a:t>UPDATE...</a:t>
            </a:r>
            <a:endParaRPr lang="en-AU" sz="1800" b="1" dirty="0">
              <a:latin typeface="Courier New" pitchFamily="49" charset="0"/>
              <a:cs typeface="Courier New" pitchFamily="49" charset="0"/>
            </a:endParaRPr>
          </a:p>
        </p:txBody>
      </p:sp>
      <p:sp>
        <p:nvSpPr>
          <p:cNvPr id="8" name="Rectangle 7"/>
          <p:cNvSpPr/>
          <p:nvPr/>
        </p:nvSpPr>
        <p:spPr>
          <a:xfrm rot="5400000">
            <a:off x="3238500" y="2705099"/>
            <a:ext cx="304800" cy="5562600"/>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algn="l"/>
            <a:r>
              <a:rPr lang="en-AU" sz="1800" b="1" dirty="0" smtClean="0">
                <a:latin typeface="Courier New" pitchFamily="49" charset="0"/>
                <a:cs typeface="Courier New" pitchFamily="49" charset="0"/>
              </a:rPr>
              <a:t>IF ERROR...</a:t>
            </a:r>
            <a:endParaRPr lang="en-AU" sz="1800" b="1" dirty="0">
              <a:latin typeface="Courier New" pitchFamily="49" charset="0"/>
              <a:cs typeface="Courier New" pitchFamily="49" charset="0"/>
            </a:endParaRPr>
          </a:p>
        </p:txBody>
      </p:sp>
      <p:sp>
        <p:nvSpPr>
          <p:cNvPr id="9" name="Rectangle 8"/>
          <p:cNvSpPr/>
          <p:nvPr/>
        </p:nvSpPr>
        <p:spPr>
          <a:xfrm rot="5400000">
            <a:off x="3048000" y="3276599"/>
            <a:ext cx="304800" cy="5943600"/>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algn="l"/>
            <a:r>
              <a:rPr lang="en-AU" sz="1800" b="1" dirty="0" smtClean="0">
                <a:latin typeface="Courier New" pitchFamily="49" charset="0"/>
                <a:cs typeface="Courier New" pitchFamily="49" charset="0"/>
              </a:rPr>
              <a:t>COMMIT TRANSACTION</a:t>
            </a:r>
            <a:endParaRPr lang="en-AU" sz="1800" b="1" dirty="0">
              <a:latin typeface="Courier New" pitchFamily="49" charset="0"/>
              <a:cs typeface="Courier New" pitchFamily="49" charset="0"/>
            </a:endParaRPr>
          </a:p>
        </p:txBody>
      </p:sp>
      <p:sp>
        <p:nvSpPr>
          <p:cNvPr id="11" name="Arc 10"/>
          <p:cNvSpPr/>
          <p:nvPr/>
        </p:nvSpPr>
        <p:spPr>
          <a:xfrm>
            <a:off x="5715000" y="4724400"/>
            <a:ext cx="914400" cy="1143000"/>
          </a:xfrm>
          <a:prstGeom prst="arc">
            <a:avLst>
              <a:gd name="adj1" fmla="val 16200000"/>
              <a:gd name="adj2" fmla="val 5367731"/>
            </a:avLst>
          </a:prstGeom>
          <a:ln w="19050">
            <a:solidFill>
              <a:srgbClr val="C00000"/>
            </a:solidFill>
            <a:prstDash val="sysDash"/>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AU"/>
          </a:p>
        </p:txBody>
      </p:sp>
      <p:sp>
        <p:nvSpPr>
          <p:cNvPr id="6" name="Rectangle 5"/>
          <p:cNvSpPr/>
          <p:nvPr/>
        </p:nvSpPr>
        <p:spPr>
          <a:xfrm rot="5400000">
            <a:off x="3238500" y="1943099"/>
            <a:ext cx="304800" cy="5562600"/>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algn="l"/>
            <a:r>
              <a:rPr lang="en-AU" sz="1800" b="1" dirty="0" smtClean="0">
                <a:latin typeface="Courier New" pitchFamily="49" charset="0"/>
                <a:cs typeface="Courier New" pitchFamily="49" charset="0"/>
              </a:rPr>
              <a:t>SAVE TRANSACTION spoint_1</a:t>
            </a:r>
            <a:endParaRPr lang="en-AU" sz="1800" b="1" dirty="0">
              <a:latin typeface="Courier New" pitchFamily="49" charset="0"/>
              <a:cs typeface="Courier New" pitchFamily="49" charset="0"/>
            </a:endParaRPr>
          </a:p>
        </p:txBody>
      </p:sp>
      <p:sp>
        <p:nvSpPr>
          <p:cNvPr id="10" name="Rectangle 9"/>
          <p:cNvSpPr/>
          <p:nvPr/>
        </p:nvSpPr>
        <p:spPr>
          <a:xfrm rot="5400000">
            <a:off x="3429000" y="3276599"/>
            <a:ext cx="304800" cy="5181600"/>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algn="l"/>
            <a:r>
              <a:rPr lang="en-AU" sz="1800" b="1" dirty="0" smtClean="0">
                <a:latin typeface="Courier New" pitchFamily="49" charset="0"/>
                <a:cs typeface="Courier New" pitchFamily="49" charset="0"/>
              </a:rPr>
              <a:t>ROLLBACK TRANSACTION spoint_1</a:t>
            </a:r>
            <a:endParaRPr lang="en-AU" sz="1800" b="1" dirty="0">
              <a:latin typeface="Courier New" pitchFamily="49" charset="0"/>
              <a:cs typeface="Courier New" pitchFamily="49" charset="0"/>
            </a:endParaRPr>
          </a:p>
        </p:txBody>
      </p:sp>
      <p:sp>
        <p:nvSpPr>
          <p:cNvPr id="12" name="Rectangle 11"/>
          <p:cNvSpPr/>
          <p:nvPr/>
        </p:nvSpPr>
        <p:spPr>
          <a:xfrm>
            <a:off x="6707346" y="4800600"/>
            <a:ext cx="2360454" cy="923330"/>
          </a:xfrm>
          <a:prstGeom prst="rect">
            <a:avLst/>
          </a:prstGeom>
        </p:spPr>
        <p:txBody>
          <a:bodyPr wrap="none">
            <a:spAutoFit/>
          </a:bodyPr>
          <a:lstStyle/>
          <a:p>
            <a:pPr algn="l"/>
            <a:r>
              <a:rPr lang="en-AU" sz="1800" dirty="0" smtClean="0">
                <a:solidFill>
                  <a:srgbClr val="C00000"/>
                </a:solidFill>
              </a:rPr>
              <a:t>Rolls back to data</a:t>
            </a:r>
          </a:p>
          <a:p>
            <a:pPr algn="l"/>
            <a:r>
              <a:rPr lang="en-AU" sz="1800" dirty="0" smtClean="0">
                <a:solidFill>
                  <a:srgbClr val="C00000"/>
                </a:solidFill>
              </a:rPr>
              <a:t>as it was at spoint_1</a:t>
            </a:r>
          </a:p>
          <a:p>
            <a:pPr algn="l"/>
            <a:r>
              <a:rPr lang="en-AU" sz="1800" dirty="0" smtClean="0">
                <a:solidFill>
                  <a:srgbClr val="C00000"/>
                </a:solidFill>
              </a:rPr>
              <a:t>(before the UPDATE)</a:t>
            </a:r>
            <a:endParaRPr lang="en-AU" sz="1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1" grpId="0" animBg="1"/>
      <p:bldP spid="6" grpId="0" animBg="1"/>
      <p:bldP spid="10"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State of Data During a Transaction</a:t>
            </a:r>
            <a:endParaRPr lang="en-AU" dirty="0"/>
          </a:p>
        </p:txBody>
      </p:sp>
      <p:sp>
        <p:nvSpPr>
          <p:cNvPr id="3" name="Content Placeholder 2"/>
          <p:cNvSpPr>
            <a:spLocks noGrp="1"/>
          </p:cNvSpPr>
          <p:nvPr>
            <p:ph idx="1"/>
          </p:nvPr>
        </p:nvSpPr>
        <p:spPr/>
        <p:txBody>
          <a:bodyPr/>
          <a:lstStyle/>
          <a:p>
            <a:r>
              <a:rPr lang="en-AU" dirty="0" smtClean="0"/>
              <a:t>While a transaction is in progress (between BEGIN and COMMIT / ROLLBACK)…</a:t>
            </a:r>
          </a:p>
          <a:p>
            <a:pPr lvl="1"/>
            <a:r>
              <a:rPr lang="en-AU" dirty="0" smtClean="0"/>
              <a:t>The current user (the one that issued the transaction) can see the pending (uncommitted) changes made by the transaction in select statements within the transaction</a:t>
            </a:r>
          </a:p>
          <a:p>
            <a:pPr lvl="1"/>
            <a:endParaRPr lang="en-AU" dirty="0" smtClean="0"/>
          </a:p>
          <a:p>
            <a:pPr lvl="1"/>
            <a:r>
              <a:rPr lang="en-AU" dirty="0" smtClean="0"/>
              <a:t>Other users can only see the state of the data as it was at the </a:t>
            </a:r>
            <a:r>
              <a:rPr lang="en-AU" i="1" dirty="0" smtClean="0"/>
              <a:t>start</a:t>
            </a:r>
            <a:r>
              <a:rPr lang="en-AU" dirty="0" smtClean="0"/>
              <a:t> of the transaction – cannot see pending changes</a:t>
            </a:r>
          </a:p>
          <a:p>
            <a:pPr lvl="1"/>
            <a:endParaRPr lang="en-AU" dirty="0" smtClean="0"/>
          </a:p>
          <a:p>
            <a:pPr lvl="1"/>
            <a:r>
              <a:rPr lang="en-AU" dirty="0" smtClean="0"/>
              <a:t>Rows changed by a transaction in progress are </a:t>
            </a:r>
            <a:r>
              <a:rPr lang="en-AU" i="1" dirty="0" smtClean="0"/>
              <a:t>locked</a:t>
            </a:r>
            <a:r>
              <a:rPr lang="en-AU" dirty="0" smtClean="0"/>
              <a:t> – other users cannot change them while the transaction is in progress</a:t>
            </a:r>
          </a:p>
          <a:p>
            <a:pPr lvl="2"/>
            <a:r>
              <a:rPr lang="en-AU" dirty="0" smtClean="0"/>
              <a:t>This prevents inconsistencies and errors caused by users trying to change something which is in the process of being changed</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State of Data After a Transaction (COMMIT)</a:t>
            </a:r>
            <a:endParaRPr lang="en-AU" dirty="0"/>
          </a:p>
        </p:txBody>
      </p:sp>
      <p:sp>
        <p:nvSpPr>
          <p:cNvPr id="3" name="Content Placeholder 2"/>
          <p:cNvSpPr>
            <a:spLocks noGrp="1"/>
          </p:cNvSpPr>
          <p:nvPr>
            <p:ph idx="1"/>
          </p:nvPr>
        </p:nvSpPr>
        <p:spPr/>
        <p:txBody>
          <a:bodyPr/>
          <a:lstStyle/>
          <a:p>
            <a:r>
              <a:rPr lang="en-AU" dirty="0" smtClean="0"/>
              <a:t>Once a transaction completes successfully and </a:t>
            </a:r>
            <a:r>
              <a:rPr lang="en-AU" b="1" dirty="0" smtClean="0"/>
              <a:t>commits</a:t>
            </a:r>
            <a:r>
              <a:rPr lang="en-AU" dirty="0" smtClean="0"/>
              <a:t>…</a:t>
            </a:r>
          </a:p>
          <a:p>
            <a:pPr lvl="1"/>
            <a:r>
              <a:rPr lang="en-AU" dirty="0" smtClean="0"/>
              <a:t>All changes to the data made in the transaction become permanent (are written to the database)</a:t>
            </a:r>
          </a:p>
          <a:p>
            <a:pPr lvl="4"/>
            <a:endParaRPr lang="en-AU" dirty="0" smtClean="0"/>
          </a:p>
          <a:p>
            <a:pPr lvl="1"/>
            <a:r>
              <a:rPr lang="en-AU" dirty="0" smtClean="0"/>
              <a:t>The previous state of the data is permanently lost (this and the previous point is the same as what happens whenever any single DML statement is successfully executed)</a:t>
            </a:r>
          </a:p>
          <a:p>
            <a:pPr lvl="4"/>
            <a:endParaRPr lang="en-AU" dirty="0" smtClean="0"/>
          </a:p>
          <a:p>
            <a:pPr lvl="1"/>
            <a:r>
              <a:rPr lang="en-AU" dirty="0" smtClean="0"/>
              <a:t>Locks on any affected rows are released so that they can be manipulated by other users once again</a:t>
            </a:r>
          </a:p>
          <a:p>
            <a:pPr lvl="4"/>
            <a:endParaRPr lang="en-AU" dirty="0" smtClean="0"/>
          </a:p>
          <a:p>
            <a:pPr lvl="1"/>
            <a:r>
              <a:rPr lang="en-AU" dirty="0" smtClean="0"/>
              <a:t>Any save points created in that transaction are deleted, as they are no longer relevant or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State of Data After a Transaction (ROLLBACK)</a:t>
            </a:r>
            <a:endParaRPr lang="en-AU" dirty="0"/>
          </a:p>
        </p:txBody>
      </p:sp>
      <p:sp>
        <p:nvSpPr>
          <p:cNvPr id="3" name="Content Placeholder 2"/>
          <p:cNvSpPr>
            <a:spLocks noGrp="1"/>
          </p:cNvSpPr>
          <p:nvPr>
            <p:ph idx="1"/>
          </p:nvPr>
        </p:nvSpPr>
        <p:spPr>
          <a:xfrm>
            <a:off x="285750" y="1000125"/>
            <a:ext cx="8705850" cy="5643563"/>
          </a:xfrm>
        </p:spPr>
        <p:txBody>
          <a:bodyPr/>
          <a:lstStyle/>
          <a:p>
            <a:r>
              <a:rPr lang="en-AU" dirty="0" smtClean="0"/>
              <a:t>If an error occurs during a transaction and it’s </a:t>
            </a:r>
            <a:r>
              <a:rPr lang="en-AU" b="1" dirty="0" smtClean="0"/>
              <a:t>rolled back</a:t>
            </a:r>
            <a:r>
              <a:rPr lang="en-AU" dirty="0" smtClean="0"/>
              <a:t>…</a:t>
            </a:r>
          </a:p>
          <a:p>
            <a:pPr lvl="1"/>
            <a:r>
              <a:rPr lang="en-AU" dirty="0" smtClean="0"/>
              <a:t>All pending changes to the data made in the transaction are discarded</a:t>
            </a:r>
          </a:p>
          <a:p>
            <a:pPr lvl="4"/>
            <a:endParaRPr lang="en-AU" dirty="0" smtClean="0"/>
          </a:p>
          <a:p>
            <a:pPr lvl="1"/>
            <a:r>
              <a:rPr lang="en-AU" dirty="0" smtClean="0"/>
              <a:t>Data remains at the state it was in when the transaction began</a:t>
            </a:r>
          </a:p>
          <a:p>
            <a:pPr lvl="4"/>
            <a:endParaRPr lang="en-AU" dirty="0" smtClean="0"/>
          </a:p>
          <a:p>
            <a:pPr lvl="1"/>
            <a:r>
              <a:rPr lang="en-AU" dirty="0" smtClean="0"/>
              <a:t>Any locks on rows are released</a:t>
            </a:r>
          </a:p>
          <a:p>
            <a:pPr lvl="4"/>
            <a:endParaRPr lang="en-AU" dirty="0" smtClean="0"/>
          </a:p>
          <a:p>
            <a:pPr lvl="1"/>
            <a:r>
              <a:rPr lang="en-AU" dirty="0" smtClean="0"/>
              <a:t>Any save points created in that transaction are deleted, as they are no longer relevant or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Read Consistency</a:t>
            </a:r>
            <a:endParaRPr lang="en-AU" dirty="0"/>
          </a:p>
        </p:txBody>
      </p:sp>
      <p:sp>
        <p:nvSpPr>
          <p:cNvPr id="3" name="Content Placeholder 2"/>
          <p:cNvSpPr>
            <a:spLocks noGrp="1"/>
          </p:cNvSpPr>
          <p:nvPr>
            <p:ph idx="1"/>
          </p:nvPr>
        </p:nvSpPr>
        <p:spPr/>
        <p:txBody>
          <a:bodyPr/>
          <a:lstStyle/>
          <a:p>
            <a:r>
              <a:rPr lang="en-AU" dirty="0" smtClean="0"/>
              <a:t>Read consistency ensures that all users (clients connecting to and querying a database) can see </a:t>
            </a:r>
            <a:r>
              <a:rPr lang="en-AU" i="1" dirty="0" smtClean="0"/>
              <a:t>consistent</a:t>
            </a:r>
            <a:r>
              <a:rPr lang="en-AU" dirty="0" smtClean="0"/>
              <a:t> and </a:t>
            </a:r>
            <a:r>
              <a:rPr lang="en-AU" i="1" dirty="0" smtClean="0"/>
              <a:t>up-to-date</a:t>
            </a:r>
            <a:r>
              <a:rPr lang="en-AU" dirty="0" smtClean="0"/>
              <a:t> data when using SELECT statements</a:t>
            </a:r>
          </a:p>
          <a:p>
            <a:pPr lvl="1"/>
            <a:r>
              <a:rPr lang="en-AU" dirty="0" smtClean="0"/>
              <a:t>Even when data is in process of being changed</a:t>
            </a:r>
          </a:p>
          <a:p>
            <a:endParaRPr lang="en-AU" dirty="0" smtClean="0"/>
          </a:p>
          <a:p>
            <a:r>
              <a:rPr lang="en-AU" dirty="0" smtClean="0"/>
              <a:t>Implemented automatically by the server</a:t>
            </a:r>
          </a:p>
          <a:p>
            <a:endParaRPr lang="en-AU" dirty="0" smtClean="0"/>
          </a:p>
          <a:p>
            <a:r>
              <a:rPr lang="en-AU" dirty="0" smtClean="0"/>
              <a:t>Hiding pending changes within transactions is a major component of this, as it ensures that people performing SELECT statements while a transaction is in progress do not see data in partially-updated state</a:t>
            </a:r>
          </a:p>
          <a:p>
            <a:pPr lvl="1"/>
            <a:r>
              <a:rPr lang="en-AU" dirty="0" smtClean="0"/>
              <a:t>While transaction in progress, prior (current) state is visible</a:t>
            </a:r>
          </a:p>
          <a:p>
            <a:pPr lvl="1"/>
            <a:r>
              <a:rPr lang="en-AU" dirty="0" smtClean="0"/>
              <a:t>When it commits, fully changed state becomes visible</a:t>
            </a:r>
          </a:p>
          <a:p>
            <a:pPr lvl="1"/>
            <a:r>
              <a:rPr lang="en-AU" dirty="0" smtClean="0"/>
              <a:t>If it rolls back, unchanged/prior state remains</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Write Consistency and Locking</a:t>
            </a:r>
            <a:endParaRPr lang="en-AU" dirty="0"/>
          </a:p>
        </p:txBody>
      </p:sp>
      <p:sp>
        <p:nvSpPr>
          <p:cNvPr id="3" name="Content Placeholder 2"/>
          <p:cNvSpPr>
            <a:spLocks noGrp="1"/>
          </p:cNvSpPr>
          <p:nvPr>
            <p:ph idx="1"/>
          </p:nvPr>
        </p:nvSpPr>
        <p:spPr/>
        <p:txBody>
          <a:bodyPr/>
          <a:lstStyle/>
          <a:p>
            <a:r>
              <a:rPr lang="en-AU" dirty="0" smtClean="0"/>
              <a:t>Locking prevents one user from manipulating a row if it is being manipulated by another user</a:t>
            </a:r>
          </a:p>
          <a:p>
            <a:pPr lvl="1"/>
            <a:r>
              <a:rPr lang="en-AU" dirty="0" smtClean="0"/>
              <a:t>Reading (viewing only) does not count as manipulating</a:t>
            </a:r>
          </a:p>
          <a:p>
            <a:pPr lvl="1"/>
            <a:r>
              <a:rPr lang="en-AU" dirty="0" smtClean="0"/>
              <a:t>Writing (inserting, updating and deleting) is manipulating</a:t>
            </a:r>
          </a:p>
          <a:p>
            <a:pPr lvl="1"/>
            <a:endParaRPr lang="en-AU" dirty="0" smtClean="0"/>
          </a:p>
          <a:p>
            <a:r>
              <a:rPr lang="en-AU" dirty="0" smtClean="0"/>
              <a:t>This prevents inconsistencies, e.g. users trying to update data while a transaction is changing it, or concurrent transactions trying to change the same thing…</a:t>
            </a:r>
          </a:p>
          <a:p>
            <a:endParaRPr lang="en-AU" dirty="0" smtClean="0"/>
          </a:p>
          <a:p>
            <a:r>
              <a:rPr lang="en-AU" dirty="0" smtClean="0"/>
              <a:t>Implemented automatically by the server</a:t>
            </a:r>
          </a:p>
          <a:p>
            <a:pPr lvl="1"/>
            <a:r>
              <a:rPr lang="en-AU" dirty="0" smtClean="0"/>
              <a:t>Lowest level of restrictiveness selected (e.g. locking access to a row rather than the whole table)</a:t>
            </a:r>
          </a:p>
          <a:p>
            <a:pPr lvl="1"/>
            <a:r>
              <a:rPr lang="en-AU" dirty="0" smtClean="0"/>
              <a:t>Locks automatically created and released as needed</a:t>
            </a:r>
          </a:p>
          <a:p>
            <a:pPr lvl="1"/>
            <a:r>
              <a:rPr lang="en-AU" dirty="0" smtClean="0"/>
              <a:t>Also possible to create and release locks manually if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Transactions Summary</a:t>
            </a:r>
            <a:endParaRPr lang="en-AU" dirty="0"/>
          </a:p>
        </p:txBody>
      </p:sp>
      <p:sp>
        <p:nvSpPr>
          <p:cNvPr id="3" name="Content Placeholder 2"/>
          <p:cNvSpPr>
            <a:spLocks noGrp="1"/>
          </p:cNvSpPr>
          <p:nvPr>
            <p:ph idx="1"/>
          </p:nvPr>
        </p:nvSpPr>
        <p:spPr/>
        <p:txBody>
          <a:bodyPr/>
          <a:lstStyle/>
          <a:p>
            <a:r>
              <a:rPr lang="en-AU" sz="2000" dirty="0" smtClean="0"/>
              <a:t>Transactions allow you to define multiple statements as a single unit of work, so that either all of them occur or none of them do</a:t>
            </a:r>
          </a:p>
          <a:p>
            <a:pPr lvl="4"/>
            <a:endParaRPr lang="en-AU" sz="1600" dirty="0" smtClean="0"/>
          </a:p>
          <a:p>
            <a:r>
              <a:rPr lang="en-AU" sz="2000" dirty="0" smtClean="0"/>
              <a:t>BEGIN, SAVE, ROLLBACK and COMMIT TRANSACTION commands are used to define and control transactions</a:t>
            </a:r>
          </a:p>
          <a:p>
            <a:pPr lvl="4"/>
            <a:endParaRPr lang="en-AU" sz="1600" dirty="0" smtClean="0"/>
          </a:p>
          <a:p>
            <a:r>
              <a:rPr lang="en-AU" sz="2000" dirty="0" smtClean="0"/>
              <a:t>Transactions consist of statements, save points, rollbacks to save points and other code, and end with a full commit or rollback</a:t>
            </a:r>
          </a:p>
          <a:p>
            <a:pPr lvl="4"/>
            <a:endParaRPr lang="en-AU" sz="1600" dirty="0" smtClean="0"/>
          </a:p>
          <a:p>
            <a:r>
              <a:rPr lang="en-AU" sz="2000" dirty="0" smtClean="0"/>
              <a:t>Read and write consistency is maintained between concurrent users and transactions by hiding pending changes until commit/rollback, and locking rows that are in the process of being changed</a:t>
            </a:r>
          </a:p>
          <a:p>
            <a:endParaRPr lang="en-AU" sz="2000" dirty="0" smtClean="0"/>
          </a:p>
          <a:p>
            <a:endParaRPr lang="en-AU" sz="2000" dirty="0" smtClean="0"/>
          </a:p>
          <a:p>
            <a:endParaRPr lang="en-AU" sz="2000" dirty="0" smtClean="0"/>
          </a:p>
          <a:p>
            <a:pPr algn="ctr">
              <a:buNone/>
            </a:pPr>
            <a:r>
              <a:rPr lang="en-AU" sz="2000" b="1" dirty="0" smtClean="0"/>
              <a:t>That’s all for this week – See you in the labs!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Adding a New Row to a Table</a:t>
            </a:r>
            <a:endParaRPr lang="en-AU" dirty="0"/>
          </a:p>
        </p:txBody>
      </p:sp>
      <p:sp>
        <p:nvSpPr>
          <p:cNvPr id="4" name="Rectangle 3"/>
          <p:cNvSpPr>
            <a:spLocks noChangeArrowheads="1"/>
          </p:cNvSpPr>
          <p:nvPr/>
        </p:nvSpPr>
        <p:spPr bwMode="auto">
          <a:xfrm>
            <a:off x="914400" y="2438400"/>
            <a:ext cx="738985" cy="462307"/>
          </a:xfrm>
          <a:prstGeom prst="rect">
            <a:avLst/>
          </a:prstGeom>
          <a:noFill/>
          <a:ln w="9525">
            <a:noFill/>
            <a:miter lim="800000"/>
            <a:headEnd/>
            <a:tailEnd/>
          </a:ln>
        </p:spPr>
        <p:txBody>
          <a:bodyPr wrap="none" lIns="92075" tIns="46038" rIns="92075" bIns="46038">
            <a:spAutoFit/>
          </a:bodyPr>
          <a:lstStyle/>
          <a:p>
            <a:pPr algn="l" eaLnBrk="0" hangingPunct="0"/>
            <a:r>
              <a:rPr lang="en-US" b="1" dirty="0" smtClean="0">
                <a:latin typeface="Courier New" pitchFamily="49" charset="0"/>
              </a:rPr>
              <a:t>job</a:t>
            </a:r>
            <a:endParaRPr lang="en-US" b="1" dirty="0">
              <a:latin typeface="Courier New" pitchFamily="49" charset="0"/>
            </a:endParaRPr>
          </a:p>
        </p:txBody>
      </p:sp>
      <p:sp>
        <p:nvSpPr>
          <p:cNvPr id="5" name="Rectangle 4"/>
          <p:cNvSpPr>
            <a:spLocks noChangeArrowheads="1"/>
          </p:cNvSpPr>
          <p:nvPr/>
        </p:nvSpPr>
        <p:spPr bwMode="auto">
          <a:xfrm>
            <a:off x="2590800" y="1066800"/>
            <a:ext cx="4038600" cy="328424"/>
          </a:xfrm>
          <a:prstGeom prst="rect">
            <a:avLst/>
          </a:prstGeom>
          <a:noFill/>
          <a:ln w="9525">
            <a:noFill/>
            <a:miter lim="800000"/>
            <a:headEnd/>
            <a:tailEnd/>
          </a:ln>
        </p:spPr>
        <p:txBody>
          <a:bodyPr wrap="square" lIns="92075" tIns="46038" rIns="92075" bIns="46038">
            <a:spAutoFit/>
          </a:bodyPr>
          <a:lstStyle/>
          <a:p>
            <a:pPr algn="l" defTabSz="346075" eaLnBrk="0" hangingPunct="0">
              <a:lnSpc>
                <a:spcPct val="85000"/>
              </a:lnSpc>
              <a:spcBef>
                <a:spcPct val="35000"/>
              </a:spcBef>
              <a:tabLst>
                <a:tab pos="576263" algn="l"/>
              </a:tabLst>
            </a:pPr>
            <a:r>
              <a:rPr lang="en-US" sz="1800" b="1" dirty="0">
                <a:latin typeface="Arial" charset="0"/>
              </a:rPr>
              <a:t>“Add a new row to </a:t>
            </a:r>
            <a:r>
              <a:rPr lang="en-US" sz="1800" b="1" dirty="0" smtClean="0">
                <a:latin typeface="Arial" charset="0"/>
              </a:rPr>
              <a:t>the job table</a:t>
            </a:r>
            <a:r>
              <a:rPr lang="en-US" sz="1800" b="1" dirty="0">
                <a:latin typeface="Arial" charset="0"/>
              </a:rPr>
              <a:t>.”</a:t>
            </a:r>
          </a:p>
        </p:txBody>
      </p:sp>
      <p:sp>
        <p:nvSpPr>
          <p:cNvPr id="7" name="Rectangle 8"/>
          <p:cNvSpPr>
            <a:spLocks noChangeArrowheads="1"/>
          </p:cNvSpPr>
          <p:nvPr/>
        </p:nvSpPr>
        <p:spPr bwMode="auto">
          <a:xfrm>
            <a:off x="914400" y="1371600"/>
            <a:ext cx="7696200" cy="685800"/>
          </a:xfrm>
          <a:prstGeom prst="rect">
            <a:avLst/>
          </a:prstGeom>
          <a:noFill/>
          <a:ln w="9525" algn="ctr">
            <a:solidFill>
              <a:schemeClr val="tx1"/>
            </a:solidFill>
            <a:miter lim="800000"/>
            <a:headEnd/>
            <a:tailEnd/>
          </a:ln>
        </p:spPr>
        <p:txBody>
          <a:bodyPr wrap="none" anchor="ctr"/>
          <a:lstStyle/>
          <a:p>
            <a:pPr algn="l"/>
            <a:r>
              <a:rPr lang="en-AU" sz="1400" noProof="1" smtClean="0">
                <a:latin typeface="Courier New" pitchFamily="49" charset="0"/>
                <a:cs typeface="Courier New" pitchFamily="49" charset="0"/>
              </a:rPr>
              <a:t>job_id     job_title                           min_salary  max_salary</a:t>
            </a:r>
          </a:p>
          <a:p>
            <a:pPr algn="l"/>
            <a:r>
              <a:rPr lang="en-AU" sz="1400" noProof="1" smtClean="0">
                <a:latin typeface="Courier New" pitchFamily="49" charset="0"/>
                <a:cs typeface="Courier New" pitchFamily="49" charset="0"/>
              </a:rPr>
              <a:t>---------- ----------------------------------- ----------- -----------</a:t>
            </a:r>
          </a:p>
          <a:p>
            <a:pPr algn="l"/>
            <a:r>
              <a:rPr lang="en-AU" sz="1400" b="1" noProof="1" smtClean="0">
                <a:solidFill>
                  <a:schemeClr val="accent2"/>
                </a:solidFill>
                <a:latin typeface="Courier New" pitchFamily="49" charset="0"/>
                <a:cs typeface="Courier New" pitchFamily="49" charset="0"/>
              </a:rPr>
              <a:t>ST_ASST    Stock Assistant                     3000        6000</a:t>
            </a:r>
            <a:endParaRPr lang="en-US" sz="1400" b="1" dirty="0">
              <a:solidFill>
                <a:schemeClr val="accent2"/>
              </a:solidFill>
              <a:latin typeface="Courier New" pitchFamily="49" charset="0"/>
              <a:cs typeface="Courier New" pitchFamily="49" charset="0"/>
            </a:endParaRPr>
          </a:p>
        </p:txBody>
      </p:sp>
      <p:sp>
        <p:nvSpPr>
          <p:cNvPr id="8" name="Rectangle 9"/>
          <p:cNvSpPr>
            <a:spLocks noChangeArrowheads="1"/>
          </p:cNvSpPr>
          <p:nvPr/>
        </p:nvSpPr>
        <p:spPr bwMode="auto">
          <a:xfrm>
            <a:off x="914400" y="2819400"/>
            <a:ext cx="7696200" cy="3352800"/>
          </a:xfrm>
          <a:prstGeom prst="rect">
            <a:avLst/>
          </a:prstGeom>
          <a:noFill/>
          <a:ln w="9525" algn="ctr">
            <a:solidFill>
              <a:schemeClr val="tx1"/>
            </a:solidFill>
            <a:miter lim="800000"/>
            <a:headEnd/>
            <a:tailEnd/>
          </a:ln>
        </p:spPr>
        <p:txBody>
          <a:bodyPr wrap="none" anchor="ctr"/>
          <a:lstStyle/>
          <a:p>
            <a:pPr algn="l"/>
            <a:r>
              <a:rPr lang="en-AU" sz="1400" noProof="1" smtClean="0">
                <a:latin typeface="Courier New" pitchFamily="49" charset="0"/>
                <a:cs typeface="Courier New" pitchFamily="49" charset="0"/>
              </a:rPr>
              <a:t>job_id     job_title                           min_salary  max_salary</a:t>
            </a:r>
          </a:p>
          <a:p>
            <a:pPr algn="l"/>
            <a:r>
              <a:rPr lang="en-AU" sz="1400" noProof="1" smtClean="0">
                <a:latin typeface="Courier New" pitchFamily="49" charset="0"/>
                <a:cs typeface="Courier New" pitchFamily="49" charset="0"/>
              </a:rPr>
              <a:t>---------- ----------------------------------- ----------- -----------</a:t>
            </a:r>
          </a:p>
          <a:p>
            <a:pPr algn="l"/>
            <a:r>
              <a:rPr lang="en-AU" sz="1400" noProof="1" smtClean="0">
                <a:latin typeface="Courier New" pitchFamily="49" charset="0"/>
                <a:cs typeface="Courier New" pitchFamily="49" charset="0"/>
              </a:rPr>
              <a:t>AC_ACCOUNT Public Accountant                   </a:t>
            </a:r>
            <a:r>
              <a:rPr lang="en-AU" sz="1400" noProof="1">
                <a:latin typeface="Courier New" pitchFamily="49" charset="0"/>
                <a:cs typeface="Courier New" pitchFamily="49" charset="0"/>
              </a:rPr>
              <a:t>4200.00     </a:t>
            </a:r>
            <a:r>
              <a:rPr lang="en-AU" sz="1400" noProof="1" smtClean="0">
                <a:latin typeface="Courier New" pitchFamily="49" charset="0"/>
                <a:cs typeface="Courier New" pitchFamily="49" charset="0"/>
              </a:rPr>
              <a:t>9000.00</a:t>
            </a:r>
          </a:p>
          <a:p>
            <a:pPr algn="l"/>
            <a:r>
              <a:rPr lang="en-AU" sz="1400" noProof="1" smtClean="0">
                <a:latin typeface="Courier New" pitchFamily="49" charset="0"/>
                <a:cs typeface="Courier New" pitchFamily="49" charset="0"/>
              </a:rPr>
              <a:t>AC_MGR     Accounting Manager                  </a:t>
            </a:r>
            <a:r>
              <a:rPr lang="en-AU" sz="1400" noProof="1">
                <a:latin typeface="Courier New" pitchFamily="49" charset="0"/>
                <a:cs typeface="Courier New" pitchFamily="49" charset="0"/>
              </a:rPr>
              <a:t>8200.00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16000.00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AD_ASST    Administration Assistant            </a:t>
            </a:r>
            <a:r>
              <a:rPr lang="en-AU" sz="1400" noProof="1">
                <a:latin typeface="Courier New" pitchFamily="49" charset="0"/>
                <a:cs typeface="Courier New" pitchFamily="49" charset="0"/>
              </a:rPr>
              <a:t>3000.00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6000.00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AD_PRES    President                           </a:t>
            </a:r>
            <a:r>
              <a:rPr lang="en-AU" sz="1400" noProof="1">
                <a:latin typeface="Courier New" pitchFamily="49" charset="0"/>
                <a:cs typeface="Courier New" pitchFamily="49" charset="0"/>
              </a:rPr>
              <a:t>20000.00 </a:t>
            </a:r>
            <a:r>
              <a:rPr lang="en-AU" sz="1400" noProof="1" smtClean="0">
                <a:latin typeface="Courier New" pitchFamily="49" charset="0"/>
                <a:cs typeface="Courier New" pitchFamily="49" charset="0"/>
              </a:rPr>
              <a:t>   NULL</a:t>
            </a:r>
          </a:p>
          <a:p>
            <a:pPr algn="l"/>
            <a:r>
              <a:rPr lang="en-AU" sz="1400" noProof="1" smtClean="0">
                <a:latin typeface="Courier New" pitchFamily="49" charset="0"/>
                <a:cs typeface="Courier New" pitchFamily="49" charset="0"/>
              </a:rPr>
              <a:t>AD_VP      Administration Vice President       </a:t>
            </a:r>
            <a:r>
              <a:rPr lang="en-AU" sz="1400" noProof="1">
                <a:latin typeface="Courier New" pitchFamily="49" charset="0"/>
                <a:cs typeface="Courier New" pitchFamily="49" charset="0"/>
              </a:rPr>
              <a:t>15000.00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30000.00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IT_PROG    Programmer                          </a:t>
            </a:r>
            <a:r>
              <a:rPr lang="en-AU" sz="1400" noProof="1">
                <a:latin typeface="Courier New" pitchFamily="49" charset="0"/>
                <a:cs typeface="Courier New" pitchFamily="49" charset="0"/>
              </a:rPr>
              <a:t>4000.00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10000.00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MK_MAN     Marketing Manager                   </a:t>
            </a:r>
            <a:r>
              <a:rPr lang="en-AU" sz="1400" noProof="1">
                <a:latin typeface="Courier New" pitchFamily="49" charset="0"/>
                <a:cs typeface="Courier New" pitchFamily="49" charset="0"/>
              </a:rPr>
              <a:t>9000.00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15000.00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MK_REP     Marketing Representative            </a:t>
            </a:r>
            <a:r>
              <a:rPr lang="en-AU" sz="1400" noProof="1">
                <a:latin typeface="Courier New" pitchFamily="49" charset="0"/>
                <a:cs typeface="Courier New" pitchFamily="49" charset="0"/>
              </a:rPr>
              <a:t>4000.00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9000.00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SA_MAN     Sales Manager                       </a:t>
            </a:r>
            <a:r>
              <a:rPr lang="en-AU" sz="1400" noProof="1">
                <a:latin typeface="Courier New" pitchFamily="49" charset="0"/>
                <a:cs typeface="Courier New" pitchFamily="49" charset="0"/>
              </a:rPr>
              <a:t>10000.00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20000.00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SA_REP     Sales Representative                </a:t>
            </a:r>
            <a:r>
              <a:rPr lang="en-AU" sz="1400" noProof="1">
                <a:latin typeface="Courier New" pitchFamily="49" charset="0"/>
                <a:cs typeface="Courier New" pitchFamily="49" charset="0"/>
              </a:rPr>
              <a:t>6000.00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12000.00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ST_CLERK   Stock Clerk                         </a:t>
            </a:r>
            <a:r>
              <a:rPr lang="en-AU" sz="1400" noProof="1">
                <a:latin typeface="Courier New" pitchFamily="49" charset="0"/>
                <a:cs typeface="Courier New" pitchFamily="49" charset="0"/>
              </a:rPr>
              <a:t>1000.00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5000.00</a:t>
            </a:r>
            <a:endParaRPr lang="en-AU" sz="1400" noProof="1" smtClean="0">
              <a:latin typeface="Courier New" pitchFamily="49" charset="0"/>
              <a:cs typeface="Courier New" pitchFamily="49" charset="0"/>
            </a:endParaRPr>
          </a:p>
          <a:p>
            <a:pPr algn="l"/>
            <a:r>
              <a:rPr lang="en-AU" sz="1400" noProof="1" smtClean="0">
                <a:latin typeface="Courier New" pitchFamily="49" charset="0"/>
                <a:cs typeface="Courier New" pitchFamily="49" charset="0"/>
              </a:rPr>
              <a:t>ST_MAN     Stock Manager                       </a:t>
            </a:r>
            <a:r>
              <a:rPr lang="en-AU" sz="1400" noProof="1">
                <a:latin typeface="Courier New" pitchFamily="49" charset="0"/>
                <a:cs typeface="Courier New" pitchFamily="49" charset="0"/>
              </a:rPr>
              <a:t>5500.00   </a:t>
            </a:r>
            <a:r>
              <a:rPr lang="en-AU" sz="1400" noProof="1" smtClean="0">
                <a:latin typeface="Courier New" pitchFamily="49" charset="0"/>
                <a:cs typeface="Courier New" pitchFamily="49" charset="0"/>
              </a:rPr>
              <a:t>  </a:t>
            </a:r>
            <a:r>
              <a:rPr lang="en-AU" sz="1400" noProof="1">
                <a:latin typeface="Courier New" pitchFamily="49" charset="0"/>
                <a:cs typeface="Courier New" pitchFamily="49" charset="0"/>
              </a:rPr>
              <a:t>8500.00</a:t>
            </a:r>
            <a:endParaRPr lang="en-AU" sz="1400" noProof="1" smtClean="0">
              <a:latin typeface="Courier New" pitchFamily="49" charset="0"/>
              <a:cs typeface="Courier New" pitchFamily="49" charset="0"/>
            </a:endParaRPr>
          </a:p>
          <a:p>
            <a:pPr algn="l"/>
            <a:r>
              <a:rPr lang="en-AU" sz="1400" b="1" noProof="1" smtClean="0">
                <a:solidFill>
                  <a:schemeClr val="accent2"/>
                </a:solidFill>
                <a:latin typeface="Courier New" pitchFamily="49" charset="0"/>
                <a:cs typeface="Courier New" pitchFamily="49" charset="0"/>
              </a:rPr>
              <a:t>ST_ASST    Stock Assistant                     3000.00     6000.00</a:t>
            </a:r>
            <a:endParaRPr lang="en-US" sz="1400" b="1" dirty="0" smtClean="0">
              <a:solidFill>
                <a:schemeClr val="accent2"/>
              </a:solidFill>
              <a:latin typeface="Courier New" pitchFamily="49" charset="0"/>
              <a:cs typeface="Courier New" pitchFamily="49" charset="0"/>
            </a:endParaRPr>
          </a:p>
        </p:txBody>
      </p:sp>
      <p:sp>
        <p:nvSpPr>
          <p:cNvPr id="13" name="Right Arrow 12"/>
          <p:cNvSpPr/>
          <p:nvPr/>
        </p:nvSpPr>
        <p:spPr>
          <a:xfrm rot="5400000">
            <a:off x="4533900" y="2171700"/>
            <a:ext cx="457200" cy="533400"/>
          </a:xfrm>
          <a:prstGeom prst="rightArrow">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INSERT command</a:t>
            </a:r>
            <a:endParaRPr lang="en-AU" dirty="0"/>
          </a:p>
        </p:txBody>
      </p:sp>
      <p:sp>
        <p:nvSpPr>
          <p:cNvPr id="3" name="Content Placeholder 2"/>
          <p:cNvSpPr>
            <a:spLocks noGrp="1"/>
          </p:cNvSpPr>
          <p:nvPr>
            <p:ph idx="1"/>
          </p:nvPr>
        </p:nvSpPr>
        <p:spPr>
          <a:xfrm>
            <a:off x="285750" y="1000125"/>
            <a:ext cx="8858250" cy="5643563"/>
          </a:xfrm>
        </p:spPr>
        <p:txBody>
          <a:bodyPr/>
          <a:lstStyle/>
          <a:p>
            <a:r>
              <a:rPr lang="en-AU" dirty="0" smtClean="0"/>
              <a:t>The INSERT command is used to insert a row into a table</a:t>
            </a:r>
          </a:p>
          <a:p>
            <a:pPr lvl="3"/>
            <a:endParaRPr lang="en-AU" dirty="0" smtClean="0"/>
          </a:p>
          <a:p>
            <a:r>
              <a:rPr lang="en-AU" dirty="0" smtClean="0"/>
              <a:t>Two common forms:</a:t>
            </a:r>
          </a:p>
          <a:p>
            <a:endParaRPr lang="en-AU" dirty="0" smtClean="0"/>
          </a:p>
          <a:p>
            <a:endParaRPr lang="en-AU" sz="1800" dirty="0" smtClean="0"/>
          </a:p>
          <a:p>
            <a:pPr lvl="1"/>
            <a:r>
              <a:rPr lang="en-AU" dirty="0" smtClean="0"/>
              <a:t>A value must be provided for </a:t>
            </a:r>
            <a:r>
              <a:rPr lang="en-AU" i="1" dirty="0" smtClean="0"/>
              <a:t>every column in the table </a:t>
            </a:r>
            <a:r>
              <a:rPr lang="en-AU" dirty="0" smtClean="0"/>
              <a:t>except IDENTITY columns (their value is generated by the server)</a:t>
            </a:r>
          </a:p>
          <a:p>
            <a:pPr lvl="4"/>
            <a:endParaRPr lang="en-AU" dirty="0" smtClean="0"/>
          </a:p>
          <a:p>
            <a:pPr lvl="1"/>
            <a:endParaRPr lang="en-AU" sz="3600" dirty="0" smtClean="0"/>
          </a:p>
          <a:p>
            <a:pPr lvl="1"/>
            <a:endParaRPr lang="en-AU" sz="1800" dirty="0" smtClean="0"/>
          </a:p>
          <a:p>
            <a:pPr lvl="1"/>
            <a:r>
              <a:rPr lang="en-AU" dirty="0" smtClean="0"/>
              <a:t>Column list specifies names of columns you want to insert into</a:t>
            </a:r>
          </a:p>
          <a:p>
            <a:pPr lvl="1"/>
            <a:r>
              <a:rPr lang="en-AU" dirty="0" smtClean="0"/>
              <a:t>Values match the columns named in the column list</a:t>
            </a:r>
          </a:p>
          <a:p>
            <a:pPr lvl="1"/>
            <a:r>
              <a:rPr lang="en-AU" dirty="0" smtClean="0"/>
              <a:t>Unspecified columns will get their default value, or NULL</a:t>
            </a:r>
          </a:p>
          <a:p>
            <a:pPr lvl="1"/>
            <a:r>
              <a:rPr lang="en-AU" dirty="0" smtClean="0"/>
              <a:t>Columns set to NOT NULL with no default must be specified</a:t>
            </a:r>
            <a:endParaRPr lang="en-AU" dirty="0"/>
          </a:p>
        </p:txBody>
      </p:sp>
      <p:sp>
        <p:nvSpPr>
          <p:cNvPr id="4" name="Rectangle 3"/>
          <p:cNvSpPr>
            <a:spLocks noChangeArrowheads="1"/>
          </p:cNvSpPr>
          <p:nvPr/>
        </p:nvSpPr>
        <p:spPr bwMode="auto">
          <a:xfrm>
            <a:off x="381000" y="2286000"/>
            <a:ext cx="83820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INSERT [INTO] </a:t>
            </a:r>
            <a:r>
              <a:rPr lang="en-US" sz="1800" b="1" dirty="0" err="1" smtClean="0">
                <a:solidFill>
                  <a:srgbClr val="000000"/>
                </a:solidFill>
                <a:latin typeface="Courier New" pitchFamily="49" charset="0"/>
              </a:rPr>
              <a:t>table_name</a:t>
            </a: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VALUES ( value1, value2, value3... );</a:t>
            </a:r>
          </a:p>
        </p:txBody>
      </p:sp>
      <p:sp>
        <p:nvSpPr>
          <p:cNvPr id="5" name="Rectangle 4"/>
          <p:cNvSpPr>
            <a:spLocks noChangeArrowheads="1"/>
          </p:cNvSpPr>
          <p:nvPr/>
        </p:nvSpPr>
        <p:spPr bwMode="auto">
          <a:xfrm>
            <a:off x="381000" y="4343400"/>
            <a:ext cx="83820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INSERT [INTO] </a:t>
            </a:r>
            <a:r>
              <a:rPr lang="en-US" sz="1800" b="1" dirty="0" err="1" smtClean="0">
                <a:solidFill>
                  <a:srgbClr val="000000"/>
                </a:solidFill>
                <a:latin typeface="Courier New" pitchFamily="49" charset="0"/>
              </a:rPr>
              <a:t>table_name</a:t>
            </a:r>
            <a:r>
              <a:rPr lang="en-US" sz="1800" b="1" dirty="0" smtClean="0">
                <a:solidFill>
                  <a:srgbClr val="000000"/>
                </a:solidFill>
                <a:latin typeface="Courier New" pitchFamily="49" charset="0"/>
              </a:rPr>
              <a:t> ( column1, column2, column3 )</a:t>
            </a:r>
          </a:p>
          <a:p>
            <a:pPr algn="l" eaLnBrk="0" hangingPunct="0">
              <a:tabLst>
                <a:tab pos="1200150" algn="l"/>
              </a:tabLst>
              <a:defRPr/>
            </a:pPr>
            <a:r>
              <a:rPr lang="en-US" sz="1800" b="1" dirty="0" smtClean="0">
                <a:solidFill>
                  <a:srgbClr val="000000"/>
                </a:solidFill>
                <a:latin typeface="Courier New" pitchFamily="49" charset="0"/>
              </a:rPr>
              <a:t>VALUES ( value1, value2, value3 );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INSERT command</a:t>
            </a:r>
            <a:endParaRPr lang="en-AU" dirty="0"/>
          </a:p>
        </p:txBody>
      </p:sp>
      <p:sp>
        <p:nvSpPr>
          <p:cNvPr id="3" name="Content Placeholder 2"/>
          <p:cNvSpPr>
            <a:spLocks noGrp="1"/>
          </p:cNvSpPr>
          <p:nvPr>
            <p:ph idx="1"/>
          </p:nvPr>
        </p:nvSpPr>
        <p:spPr/>
        <p:txBody>
          <a:bodyPr/>
          <a:lstStyle/>
          <a:p>
            <a:r>
              <a:rPr lang="en-AU" dirty="0" smtClean="0"/>
              <a:t>Example INSERT statement:</a:t>
            </a:r>
          </a:p>
          <a:p>
            <a:endParaRPr lang="en-AU" dirty="0" smtClean="0"/>
          </a:p>
          <a:p>
            <a:endParaRPr lang="en-AU" dirty="0" smtClean="0"/>
          </a:p>
          <a:p>
            <a:endParaRPr lang="en-AU" sz="1800" dirty="0" smtClean="0"/>
          </a:p>
          <a:p>
            <a:endParaRPr lang="en-AU" sz="1800" dirty="0" smtClean="0"/>
          </a:p>
          <a:p>
            <a:pPr lvl="1"/>
            <a:r>
              <a:rPr lang="en-AU" dirty="0" smtClean="0"/>
              <a:t>Obviously, values must match the data types of the columns</a:t>
            </a:r>
          </a:p>
          <a:p>
            <a:pPr lvl="1"/>
            <a:r>
              <a:rPr lang="en-AU" dirty="0" smtClean="0"/>
              <a:t>Remember to put single quotes around characters and dates</a:t>
            </a:r>
          </a:p>
          <a:p>
            <a:pPr lvl="4"/>
            <a:endParaRPr lang="en-AU" dirty="0" smtClean="0"/>
          </a:p>
          <a:p>
            <a:r>
              <a:rPr lang="en-AU" dirty="0" smtClean="0"/>
              <a:t>Which form should I use?</a:t>
            </a:r>
          </a:p>
          <a:p>
            <a:pPr lvl="1"/>
            <a:r>
              <a:rPr lang="en-AU" dirty="0" smtClean="0"/>
              <a:t>Functionality is the same for both</a:t>
            </a:r>
          </a:p>
          <a:p>
            <a:pPr lvl="1"/>
            <a:r>
              <a:rPr lang="en-AU" dirty="0" smtClean="0"/>
              <a:t>If clarity is an issue, specify the columns</a:t>
            </a:r>
          </a:p>
          <a:p>
            <a:pPr lvl="1"/>
            <a:r>
              <a:rPr lang="en-AU" dirty="0" smtClean="0"/>
              <a:t>You can use NULL and DEFAULT to avoid specifying values</a:t>
            </a:r>
          </a:p>
          <a:p>
            <a:pPr lvl="1"/>
            <a:r>
              <a:rPr lang="en-AU" dirty="0" smtClean="0"/>
              <a:t>You must stick to the column order if not specifying column list – may cause problems if table structure changes</a:t>
            </a:r>
            <a:endParaRPr lang="en-AU" dirty="0"/>
          </a:p>
        </p:txBody>
      </p:sp>
      <p:sp>
        <p:nvSpPr>
          <p:cNvPr id="4" name="Rectangle 3"/>
          <p:cNvSpPr>
            <a:spLocks noChangeArrowheads="1"/>
          </p:cNvSpPr>
          <p:nvPr/>
        </p:nvSpPr>
        <p:spPr bwMode="auto">
          <a:xfrm>
            <a:off x="381000" y="1447800"/>
            <a:ext cx="83820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INSERT INTO job</a:t>
            </a:r>
          </a:p>
          <a:p>
            <a:pPr algn="l" eaLnBrk="0" hangingPunct="0">
              <a:tabLst>
                <a:tab pos="1200150" algn="l"/>
              </a:tabLst>
              <a:defRPr/>
            </a:pPr>
            <a:r>
              <a:rPr lang="en-US" sz="1800" b="1" dirty="0" smtClean="0">
                <a:solidFill>
                  <a:srgbClr val="000000"/>
                </a:solidFill>
                <a:latin typeface="Courier New" pitchFamily="49" charset="0"/>
              </a:rPr>
              <a:t>VALUES (</a:t>
            </a:r>
            <a:r>
              <a:rPr lang="en-AU" sz="1800" b="1" noProof="1" smtClean="0">
                <a:latin typeface="Courier New" pitchFamily="49" charset="0"/>
                <a:cs typeface="Courier New" pitchFamily="49" charset="0"/>
              </a:rPr>
              <a:t>'ST_ASST', 'Stock Assistant', </a:t>
            </a:r>
            <a:r>
              <a:rPr lang="en-AU" sz="1800" b="1" dirty="0" smtClean="0">
                <a:latin typeface="Courier New" pitchFamily="49" charset="0"/>
                <a:cs typeface="Courier New" pitchFamily="49" charset="0"/>
              </a:rPr>
              <a:t>3000</a:t>
            </a:r>
            <a:r>
              <a:rPr lang="en-AU" sz="1800" b="1" noProof="1" smtClean="0">
                <a:latin typeface="Courier New" pitchFamily="49" charset="0"/>
                <a:cs typeface="Courier New" pitchFamily="49" charset="0"/>
              </a:rPr>
              <a:t>, 6000);</a:t>
            </a:r>
            <a:endParaRPr lang="en-US" sz="1800" b="1" dirty="0" smtClean="0">
              <a:solidFill>
                <a:srgbClr val="000000"/>
              </a:solidFill>
              <a:latin typeface="Courier New" pitchFamily="49" charset="0"/>
            </a:endParaRPr>
          </a:p>
        </p:txBody>
      </p:sp>
      <p:sp>
        <p:nvSpPr>
          <p:cNvPr id="5" name="Rectangle 4"/>
          <p:cNvSpPr>
            <a:spLocks noChangeArrowheads="1"/>
          </p:cNvSpPr>
          <p:nvPr/>
        </p:nvSpPr>
        <p:spPr bwMode="auto">
          <a:xfrm>
            <a:off x="381000" y="2286000"/>
            <a:ext cx="8382000" cy="6858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INSERT INTO job (</a:t>
            </a:r>
            <a:r>
              <a:rPr lang="en-AU" sz="1800" b="1" noProof="1" smtClean="0">
                <a:latin typeface="Courier New" pitchFamily="49" charset="0"/>
                <a:cs typeface="Courier New" pitchFamily="49" charset="0"/>
              </a:rPr>
              <a:t>job_id</a:t>
            </a:r>
            <a:r>
              <a:rPr lang="en-AU" sz="1800" b="1" dirty="0" smtClean="0">
                <a:latin typeface="Courier New" pitchFamily="49" charset="0"/>
                <a:cs typeface="Courier New" pitchFamily="49" charset="0"/>
              </a:rPr>
              <a:t>, </a:t>
            </a:r>
            <a:r>
              <a:rPr lang="en-AU" sz="1800" b="1" noProof="1" smtClean="0">
                <a:latin typeface="Courier New" pitchFamily="49" charset="0"/>
                <a:cs typeface="Courier New" pitchFamily="49" charset="0"/>
              </a:rPr>
              <a:t>job_title</a:t>
            </a:r>
            <a:r>
              <a:rPr lang="en-AU" sz="1800" b="1" dirty="0" smtClean="0">
                <a:latin typeface="Courier New" pitchFamily="49" charset="0"/>
                <a:cs typeface="Courier New" pitchFamily="49" charset="0"/>
              </a:rPr>
              <a:t>, </a:t>
            </a:r>
            <a:r>
              <a:rPr lang="en-AU" sz="1800" b="1" noProof="1" smtClean="0">
                <a:latin typeface="Courier New" pitchFamily="49" charset="0"/>
                <a:cs typeface="Courier New" pitchFamily="49" charset="0"/>
              </a:rPr>
              <a:t>min_salary</a:t>
            </a:r>
            <a:r>
              <a:rPr lang="en-AU" sz="1800" b="1" dirty="0" smtClean="0">
                <a:latin typeface="Courier New" pitchFamily="49" charset="0"/>
                <a:cs typeface="Courier New" pitchFamily="49" charset="0"/>
              </a:rPr>
              <a:t>, </a:t>
            </a:r>
            <a:r>
              <a:rPr lang="en-AU" sz="1800" b="1" noProof="1" smtClean="0">
                <a:latin typeface="Courier New" pitchFamily="49" charset="0"/>
                <a:cs typeface="Courier New" pitchFamily="49" charset="0"/>
              </a:rPr>
              <a:t>max_salary</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VALUES (</a:t>
            </a:r>
            <a:r>
              <a:rPr lang="en-AU" sz="1800" b="1" noProof="1" smtClean="0">
                <a:latin typeface="Courier New" pitchFamily="49" charset="0"/>
                <a:cs typeface="Courier New" pitchFamily="49" charset="0"/>
              </a:rPr>
              <a:t>'ST_ASST', 'Stock Assistant', </a:t>
            </a:r>
            <a:r>
              <a:rPr lang="en-AU" sz="1800" b="1" dirty="0" smtClean="0">
                <a:latin typeface="Courier New" pitchFamily="49" charset="0"/>
                <a:cs typeface="Courier New" pitchFamily="49" charset="0"/>
              </a:rPr>
              <a:t>3000</a:t>
            </a:r>
            <a:r>
              <a:rPr lang="en-AU" sz="1800" b="1" noProof="1" smtClean="0">
                <a:latin typeface="Courier New" pitchFamily="49" charset="0"/>
                <a:cs typeface="Courier New" pitchFamily="49" charset="0"/>
              </a:rPr>
              <a:t>, 6000);</a:t>
            </a:r>
            <a:endParaRPr lang="en-US" sz="1800" b="1" dirty="0" smtClean="0">
              <a:solidFill>
                <a:srgbClr val="00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Inserting NULL, DEFAULT and IDENTITY Values</a:t>
            </a:r>
            <a:endParaRPr lang="en-AU" dirty="0"/>
          </a:p>
        </p:txBody>
      </p:sp>
      <p:sp>
        <p:nvSpPr>
          <p:cNvPr id="3" name="Content Placeholder 2"/>
          <p:cNvSpPr>
            <a:spLocks noGrp="1"/>
          </p:cNvSpPr>
          <p:nvPr>
            <p:ph idx="1"/>
          </p:nvPr>
        </p:nvSpPr>
        <p:spPr/>
        <p:txBody>
          <a:bodyPr/>
          <a:lstStyle/>
          <a:p>
            <a:r>
              <a:rPr lang="en-AU" dirty="0" smtClean="0"/>
              <a:t>If you omit columns when using a column list, the default value will be used.  If none has been defined, NULL is used</a:t>
            </a:r>
          </a:p>
          <a:p>
            <a:pPr lvl="1"/>
            <a:r>
              <a:rPr lang="en-AU" dirty="0" smtClean="0"/>
              <a:t>If no default defined and NOT NULL set, </a:t>
            </a:r>
            <a:r>
              <a:rPr lang="en-AU" i="1" dirty="0" smtClean="0"/>
              <a:t>cannot be omitted</a:t>
            </a:r>
          </a:p>
          <a:p>
            <a:pPr lvl="4"/>
            <a:endParaRPr lang="en-AU" dirty="0" smtClean="0"/>
          </a:p>
          <a:p>
            <a:r>
              <a:rPr lang="en-AU" dirty="0" smtClean="0"/>
              <a:t>You can specify NULL or DEFAULT to insert a NULL value or the DEFAULT value into a column</a:t>
            </a:r>
          </a:p>
          <a:p>
            <a:pPr lvl="1"/>
            <a:r>
              <a:rPr lang="en-AU" dirty="0" smtClean="0"/>
              <a:t>Works regardless of if you specify a column list or not</a:t>
            </a:r>
          </a:p>
          <a:p>
            <a:pPr lvl="1"/>
            <a:r>
              <a:rPr lang="en-AU" dirty="0" smtClean="0"/>
              <a:t>DEFAULT only works if a default value is defined</a:t>
            </a:r>
          </a:p>
          <a:p>
            <a:pPr lvl="1"/>
            <a:r>
              <a:rPr lang="en-AU" dirty="0" smtClean="0"/>
              <a:t>If a column allows NULL and has no default value set, then it has an implicit default value of NULL – and hence DEFAULT will give the value of NULL</a:t>
            </a:r>
          </a:p>
          <a:p>
            <a:pPr lvl="1"/>
            <a:endParaRPr lang="en-AU" dirty="0"/>
          </a:p>
          <a:p>
            <a:r>
              <a:rPr lang="en-AU" dirty="0" smtClean="0"/>
              <a:t>You </a:t>
            </a:r>
            <a:r>
              <a:rPr lang="en-AU" b="1" dirty="0" smtClean="0"/>
              <a:t>cannot</a:t>
            </a:r>
            <a:r>
              <a:rPr lang="en-AU" dirty="0" smtClean="0"/>
              <a:t> specify a value for an IDENTITY column</a:t>
            </a:r>
          </a:p>
          <a:p>
            <a:pPr lvl="1"/>
            <a:r>
              <a:rPr lang="en-AU" dirty="0" smtClean="0"/>
              <a:t>The server will generate a value for you – ignore the column</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Inserting Data</a:t>
            </a:r>
            <a:endParaRPr lang="en-AU" dirty="0"/>
          </a:p>
        </p:txBody>
      </p:sp>
      <p:sp>
        <p:nvSpPr>
          <p:cNvPr id="3" name="Content Placeholder 2"/>
          <p:cNvSpPr>
            <a:spLocks noGrp="1"/>
          </p:cNvSpPr>
          <p:nvPr>
            <p:ph idx="1"/>
          </p:nvPr>
        </p:nvSpPr>
        <p:spPr/>
        <p:txBody>
          <a:bodyPr/>
          <a:lstStyle/>
          <a:p>
            <a:r>
              <a:rPr lang="en-AU" dirty="0" smtClean="0"/>
              <a:t>Insert examples:</a:t>
            </a:r>
            <a:endParaRPr lang="en-AU" dirty="0"/>
          </a:p>
        </p:txBody>
      </p:sp>
      <p:sp>
        <p:nvSpPr>
          <p:cNvPr id="4" name="Rectangle 3"/>
          <p:cNvSpPr>
            <a:spLocks noChangeArrowheads="1"/>
          </p:cNvSpPr>
          <p:nvPr/>
        </p:nvSpPr>
        <p:spPr bwMode="auto">
          <a:xfrm>
            <a:off x="381000" y="1600200"/>
            <a:ext cx="8382000" cy="5029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CREATE TABLE owner</a:t>
            </a:r>
          </a:p>
          <a:p>
            <a:pPr algn="l" eaLnBrk="0" hangingPunct="0">
              <a:tabLst>
                <a:tab pos="1200150" algn="l"/>
              </a:tabLst>
              <a:defRPr/>
            </a:pPr>
            <a:r>
              <a:rPr lang="en-US" sz="1800" b="1" dirty="0" smtClean="0">
                <a:solidFill>
                  <a:srgbClr val="000000"/>
                </a:solidFill>
                <a:latin typeface="Courier New" pitchFamily="49" charset="0"/>
              </a:rPr>
              <a:t>( </a:t>
            </a:r>
            <a:r>
              <a:rPr lang="en-US" sz="1800" b="1" dirty="0" err="1" smtClean="0">
                <a:solidFill>
                  <a:srgbClr val="000000"/>
                </a:solidFill>
                <a:latin typeface="Courier New" pitchFamily="49" charset="0"/>
              </a:rPr>
              <a:t>owner_id</a:t>
            </a:r>
            <a:r>
              <a:rPr lang="en-US" sz="1800" b="1" dirty="0" smtClean="0">
                <a:solidFill>
                  <a:srgbClr val="000000"/>
                </a:solidFill>
                <a:latin typeface="Courier New" pitchFamily="49" charset="0"/>
              </a:rPr>
              <a:t> INT IDENTITY PRIMARY KEY,</a:t>
            </a:r>
          </a:p>
          <a:p>
            <a:pPr algn="l" eaLnBrk="0" hangingPunct="0">
              <a:tabLst>
                <a:tab pos="1200150" algn="l"/>
              </a:tabLst>
              <a:defRPr/>
            </a:pPr>
            <a:r>
              <a:rPr lang="en-US" sz="1800" b="1" dirty="0" smtClean="0">
                <a:solidFill>
                  <a:srgbClr val="000000"/>
                </a:solidFill>
                <a:latin typeface="Courier New" pitchFamily="49" charset="0"/>
              </a:rPr>
              <a:t>  name VARCHAR(20) NOT NULL,</a:t>
            </a:r>
          </a:p>
          <a:p>
            <a:pPr algn="l" eaLnBrk="0" hangingPunct="0">
              <a:tabLst>
                <a:tab pos="1200150" algn="l"/>
              </a:tabLst>
              <a:defRPr/>
            </a:pPr>
            <a:r>
              <a:rPr lang="en-US" sz="1800" b="1" dirty="0" smtClean="0">
                <a:solidFill>
                  <a:srgbClr val="000000"/>
                </a:solidFill>
                <a:latin typeface="Courier New" pitchFamily="49" charset="0"/>
              </a:rPr>
              <a:t>  area VARCHAR(30) NULL,</a:t>
            </a:r>
          </a:p>
          <a:p>
            <a:pPr algn="l" eaLnBrk="0" hangingPunct="0">
              <a:tabLst>
                <a:tab pos="1200150" algn="l"/>
              </a:tabLst>
              <a:defRPr/>
            </a:pPr>
            <a:r>
              <a:rPr lang="en-US" sz="1800" b="1" dirty="0" smtClean="0">
                <a:solidFill>
                  <a:srgbClr val="000000"/>
                </a:solidFill>
                <a:latin typeface="Courier New" pitchFamily="49" charset="0"/>
              </a:rPr>
              <a:t>  breeder CHAR(1) NULL DEFAULT 'N'</a:t>
            </a:r>
          </a:p>
          <a:p>
            <a:pPr algn="l" eaLnBrk="0" hangingPunct="0">
              <a:tabLst>
                <a:tab pos="1200150" algn="l"/>
              </a:tabLst>
              <a:defRPr/>
            </a:pPr>
            <a:r>
              <a:rPr lang="en-US" sz="1800" b="1" dirty="0" smtClean="0">
                <a:solidFill>
                  <a:srgbClr val="000000"/>
                </a:solidFill>
                <a:latin typeface="Courier New" pitchFamily="49" charset="0"/>
              </a:rPr>
              <a:t>);</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INSERT INTO owner (name)</a:t>
            </a:r>
          </a:p>
          <a:p>
            <a:pPr algn="l" eaLnBrk="0" hangingPunct="0">
              <a:tabLst>
                <a:tab pos="1200150" algn="l"/>
              </a:tabLst>
              <a:defRPr/>
            </a:pPr>
            <a:r>
              <a:rPr lang="en-US" sz="1800" b="1" dirty="0" smtClean="0">
                <a:solidFill>
                  <a:srgbClr val="000000"/>
                </a:solidFill>
                <a:latin typeface="Courier New" pitchFamily="49" charset="0"/>
              </a:rPr>
              <a:t>VALUES ( </a:t>
            </a:r>
            <a:r>
              <a:rPr lang="en-AU" sz="1800" b="1" noProof="1" smtClean="0">
                <a:latin typeface="Courier New" pitchFamily="49" charset="0"/>
                <a:cs typeface="Courier New" pitchFamily="49" charset="0"/>
              </a:rPr>
              <a:t>'Bob' );</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INSERT INTO owner</a:t>
            </a:r>
          </a:p>
          <a:p>
            <a:pPr algn="l" eaLnBrk="0" hangingPunct="0">
              <a:tabLst>
                <a:tab pos="1200150" algn="l"/>
              </a:tabLst>
              <a:defRPr/>
            </a:pPr>
            <a:r>
              <a:rPr lang="en-US" sz="1800" b="1" dirty="0" smtClean="0">
                <a:solidFill>
                  <a:srgbClr val="000000"/>
                </a:solidFill>
                <a:latin typeface="Courier New" pitchFamily="49" charset="0"/>
              </a:rPr>
              <a:t>VALUES ( </a:t>
            </a:r>
            <a:r>
              <a:rPr lang="en-AU" sz="1800" b="1" noProof="1" smtClean="0">
                <a:latin typeface="Courier New" pitchFamily="49" charset="0"/>
                <a:cs typeface="Courier New" pitchFamily="49" charset="0"/>
              </a:rPr>
              <a:t>'Sam', DEFAULT, DEFAULT );</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INSERT INTO owner</a:t>
            </a:r>
          </a:p>
          <a:p>
            <a:pPr algn="l" eaLnBrk="0" hangingPunct="0">
              <a:tabLst>
                <a:tab pos="1200150" algn="l"/>
              </a:tabLst>
              <a:defRPr/>
            </a:pPr>
            <a:r>
              <a:rPr lang="en-US" sz="1800" b="1" dirty="0" smtClean="0">
                <a:solidFill>
                  <a:srgbClr val="000000"/>
                </a:solidFill>
                <a:latin typeface="Courier New" pitchFamily="49" charset="0"/>
              </a:rPr>
              <a:t>VALUES ( </a:t>
            </a:r>
            <a:r>
              <a:rPr lang="en-AU" sz="1800" b="1" noProof="1" smtClean="0">
                <a:latin typeface="Courier New" pitchFamily="49" charset="0"/>
                <a:cs typeface="Courier New" pitchFamily="49" charset="0"/>
              </a:rPr>
              <a:t>'Eve', 'Perth', NULL);</a:t>
            </a:r>
          </a:p>
          <a:p>
            <a:pPr algn="l" eaLnBrk="0" hangingPunct="0">
              <a:tabLst>
                <a:tab pos="1200150" algn="l"/>
              </a:tabLst>
              <a:defRPr/>
            </a:pPr>
            <a:endParaRPr lang="en-US" sz="1800" b="1" dirty="0" smtClean="0">
              <a:solidFill>
                <a:srgbClr val="000000"/>
              </a:solidFill>
              <a:latin typeface="Courier New" pitchFamily="49" charset="0"/>
            </a:endParaRPr>
          </a:p>
          <a:p>
            <a:pPr algn="l" eaLnBrk="0" hangingPunct="0">
              <a:tabLst>
                <a:tab pos="1200150" algn="l"/>
              </a:tabLst>
              <a:defRPr/>
            </a:pPr>
            <a:r>
              <a:rPr lang="en-US" sz="1800" b="1" dirty="0" smtClean="0">
                <a:solidFill>
                  <a:srgbClr val="000000"/>
                </a:solidFill>
                <a:latin typeface="Courier New" pitchFamily="49" charset="0"/>
              </a:rPr>
              <a:t>INSERT INTO owner</a:t>
            </a:r>
          </a:p>
          <a:p>
            <a:pPr algn="l" eaLnBrk="0" hangingPunct="0">
              <a:tabLst>
                <a:tab pos="1200150" algn="l"/>
              </a:tabLst>
              <a:defRPr/>
            </a:pPr>
            <a:r>
              <a:rPr lang="en-US" sz="1800" b="1" dirty="0" smtClean="0">
                <a:solidFill>
                  <a:srgbClr val="000000"/>
                </a:solidFill>
                <a:latin typeface="Courier New" pitchFamily="49" charset="0"/>
              </a:rPr>
              <a:t>VALUES ( </a:t>
            </a:r>
            <a:r>
              <a:rPr lang="en-AU" sz="1800" b="1" noProof="1" smtClean="0">
                <a:latin typeface="Courier New" pitchFamily="49" charset="0"/>
                <a:cs typeface="Courier New" pitchFamily="49" charset="0"/>
              </a:rPr>
              <a:t>'Mary', NULL, 'Y' );</a:t>
            </a:r>
            <a:endParaRPr lang="en-AU" sz="1800" b="1" noProof="1" smtClean="0">
              <a:solidFill>
                <a:srgbClr val="000000"/>
              </a:solidFill>
              <a:latin typeface="Courier New" pitchFamily="49" charset="0"/>
              <a:cs typeface="Courier New" pitchFamily="49" charset="0"/>
            </a:endParaRPr>
          </a:p>
        </p:txBody>
      </p:sp>
      <p:sp>
        <p:nvSpPr>
          <p:cNvPr id="5" name="Rectangle 4"/>
          <p:cNvSpPr/>
          <p:nvPr/>
        </p:nvSpPr>
        <p:spPr>
          <a:xfrm>
            <a:off x="5334000" y="3683913"/>
            <a:ext cx="3429000" cy="430887"/>
          </a:xfrm>
          <a:prstGeom prst="rect">
            <a:avLst/>
          </a:prstGeom>
        </p:spPr>
        <p:txBody>
          <a:bodyPr wrap="square">
            <a:spAutoFit/>
          </a:bodyPr>
          <a:lstStyle/>
          <a:p>
            <a:pPr algn="r" eaLnBrk="0" hangingPunct="0">
              <a:tabLst>
                <a:tab pos="1200150" algn="l"/>
              </a:tabLst>
              <a:defRPr/>
            </a:pPr>
            <a:r>
              <a:rPr lang="en-AU" sz="2200" b="1" dirty="0" smtClean="0">
                <a:solidFill>
                  <a:srgbClr val="000000"/>
                </a:solidFill>
                <a:latin typeface="+mn-lt"/>
              </a:rPr>
              <a:t>Result: ‘Bob’, NULL, ‘N’</a:t>
            </a:r>
            <a:endParaRPr lang="en-AU" sz="2200" b="1" noProof="1" smtClean="0">
              <a:latin typeface="+mn-lt"/>
              <a:cs typeface="Courier New" pitchFamily="49" charset="0"/>
            </a:endParaRPr>
          </a:p>
        </p:txBody>
      </p:sp>
      <p:sp>
        <p:nvSpPr>
          <p:cNvPr id="6" name="Rectangle 5"/>
          <p:cNvSpPr/>
          <p:nvPr/>
        </p:nvSpPr>
        <p:spPr>
          <a:xfrm>
            <a:off x="5334000" y="4495800"/>
            <a:ext cx="3429000" cy="430887"/>
          </a:xfrm>
          <a:prstGeom prst="rect">
            <a:avLst/>
          </a:prstGeom>
        </p:spPr>
        <p:txBody>
          <a:bodyPr wrap="square">
            <a:spAutoFit/>
          </a:bodyPr>
          <a:lstStyle/>
          <a:p>
            <a:pPr algn="r" eaLnBrk="0" hangingPunct="0">
              <a:tabLst>
                <a:tab pos="1200150" algn="l"/>
              </a:tabLst>
              <a:defRPr/>
            </a:pPr>
            <a:r>
              <a:rPr lang="en-AU" sz="2200" b="1" dirty="0" smtClean="0">
                <a:solidFill>
                  <a:srgbClr val="000000"/>
                </a:solidFill>
                <a:latin typeface="+mn-lt"/>
              </a:rPr>
              <a:t>Result: ‘Sam’, NULL, ‘N’</a:t>
            </a:r>
            <a:endParaRPr lang="en-AU" sz="2200" b="1" noProof="1" smtClean="0">
              <a:latin typeface="+mn-lt"/>
              <a:cs typeface="Courier New" pitchFamily="49" charset="0"/>
            </a:endParaRPr>
          </a:p>
        </p:txBody>
      </p:sp>
      <p:sp>
        <p:nvSpPr>
          <p:cNvPr id="7" name="Rectangle 6"/>
          <p:cNvSpPr/>
          <p:nvPr/>
        </p:nvSpPr>
        <p:spPr>
          <a:xfrm>
            <a:off x="4876800" y="5360313"/>
            <a:ext cx="3886200" cy="430887"/>
          </a:xfrm>
          <a:prstGeom prst="rect">
            <a:avLst/>
          </a:prstGeom>
        </p:spPr>
        <p:txBody>
          <a:bodyPr wrap="square">
            <a:spAutoFit/>
          </a:bodyPr>
          <a:lstStyle/>
          <a:p>
            <a:pPr algn="r" eaLnBrk="0" hangingPunct="0">
              <a:tabLst>
                <a:tab pos="1200150" algn="l"/>
              </a:tabLst>
              <a:defRPr/>
            </a:pPr>
            <a:r>
              <a:rPr lang="en-AU" sz="2200" b="1" dirty="0" smtClean="0">
                <a:solidFill>
                  <a:srgbClr val="000000"/>
                </a:solidFill>
                <a:latin typeface="+mn-lt"/>
              </a:rPr>
              <a:t>Result: ‘Eve’, ‘Perth’, NULL</a:t>
            </a:r>
            <a:endParaRPr lang="en-AU" sz="2200" b="1" noProof="1" smtClean="0">
              <a:latin typeface="+mn-lt"/>
              <a:cs typeface="Courier New" pitchFamily="49" charset="0"/>
            </a:endParaRPr>
          </a:p>
        </p:txBody>
      </p:sp>
      <p:sp>
        <p:nvSpPr>
          <p:cNvPr id="8" name="Rectangle 7"/>
          <p:cNvSpPr/>
          <p:nvPr/>
        </p:nvSpPr>
        <p:spPr>
          <a:xfrm>
            <a:off x="5181600" y="6096000"/>
            <a:ext cx="3581400" cy="430887"/>
          </a:xfrm>
          <a:prstGeom prst="rect">
            <a:avLst/>
          </a:prstGeom>
        </p:spPr>
        <p:txBody>
          <a:bodyPr wrap="square">
            <a:spAutoFit/>
          </a:bodyPr>
          <a:lstStyle/>
          <a:p>
            <a:pPr algn="r" eaLnBrk="0" hangingPunct="0">
              <a:tabLst>
                <a:tab pos="1200150" algn="l"/>
              </a:tabLst>
              <a:defRPr/>
            </a:pPr>
            <a:r>
              <a:rPr lang="en-AU" sz="2200" b="1" dirty="0" smtClean="0">
                <a:solidFill>
                  <a:srgbClr val="000000"/>
                </a:solidFill>
                <a:latin typeface="+mn-lt"/>
              </a:rPr>
              <a:t>Result: ‘Mary’, </a:t>
            </a:r>
            <a:r>
              <a:rPr lang="en-AU" sz="2200" b="1" dirty="0" smtClean="0">
                <a:solidFill>
                  <a:srgbClr val="000000"/>
                </a:solidFill>
              </a:rPr>
              <a:t>NULL</a:t>
            </a:r>
            <a:r>
              <a:rPr lang="en-AU" sz="2200" b="1" dirty="0" smtClean="0">
                <a:solidFill>
                  <a:srgbClr val="000000"/>
                </a:solidFill>
                <a:latin typeface="+mn-lt"/>
              </a:rPr>
              <a:t>, ‘Y’</a:t>
            </a:r>
            <a:endParaRPr lang="en-AU" sz="2200" b="1" noProof="1" smtClean="0">
              <a:latin typeface="+mn-lt"/>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Inserting Multiple Rows at Once</a:t>
            </a:r>
            <a:endParaRPr lang="en-AU" dirty="0"/>
          </a:p>
        </p:txBody>
      </p:sp>
      <p:sp>
        <p:nvSpPr>
          <p:cNvPr id="3" name="Content Placeholder 2"/>
          <p:cNvSpPr>
            <a:spLocks noGrp="1"/>
          </p:cNvSpPr>
          <p:nvPr>
            <p:ph idx="1"/>
          </p:nvPr>
        </p:nvSpPr>
        <p:spPr/>
        <p:txBody>
          <a:bodyPr/>
          <a:lstStyle/>
          <a:p>
            <a:r>
              <a:rPr lang="en-AU" dirty="0" smtClean="0"/>
              <a:t>You can specify multiple sets of values with commas between them in order to insert multiple rows at once:</a:t>
            </a:r>
          </a:p>
          <a:p>
            <a:endParaRPr lang="en-AU" dirty="0" smtClean="0"/>
          </a:p>
          <a:p>
            <a:endParaRPr lang="en-AU" dirty="0" smtClean="0"/>
          </a:p>
          <a:p>
            <a:endParaRPr lang="en-AU" sz="1800" dirty="0" smtClean="0"/>
          </a:p>
          <a:p>
            <a:endParaRPr lang="en-AU" sz="1800" dirty="0" smtClean="0"/>
          </a:p>
          <a:p>
            <a:pPr lvl="1"/>
            <a:r>
              <a:rPr lang="en-AU" dirty="0" smtClean="0"/>
              <a:t>Everything that we’ve covered regarding the insertion of a single row applies exactly the same to inserting multiple rows</a:t>
            </a:r>
          </a:p>
          <a:p>
            <a:pPr lvl="1"/>
            <a:endParaRPr lang="en-AU" dirty="0" smtClean="0"/>
          </a:p>
          <a:p>
            <a:pPr lvl="1"/>
            <a:r>
              <a:rPr lang="en-AU" dirty="0" smtClean="0"/>
              <a:t>This was </a:t>
            </a:r>
            <a:r>
              <a:rPr lang="en-AU" i="1" dirty="0" smtClean="0"/>
              <a:t>not</a:t>
            </a:r>
            <a:r>
              <a:rPr lang="en-AU" dirty="0" smtClean="0"/>
              <a:t> supported in SQL Server 2005, but it </a:t>
            </a:r>
            <a:r>
              <a:rPr lang="en-AU" i="1" dirty="0" smtClean="0"/>
              <a:t>is</a:t>
            </a:r>
            <a:r>
              <a:rPr lang="en-AU" dirty="0" smtClean="0"/>
              <a:t> supported in SQL Server 2008</a:t>
            </a:r>
            <a:endParaRPr lang="en-AU" dirty="0"/>
          </a:p>
        </p:txBody>
      </p:sp>
      <p:sp>
        <p:nvSpPr>
          <p:cNvPr id="5" name="Rectangle 4"/>
          <p:cNvSpPr>
            <a:spLocks noChangeArrowheads="1"/>
          </p:cNvSpPr>
          <p:nvPr/>
        </p:nvSpPr>
        <p:spPr bwMode="auto">
          <a:xfrm>
            <a:off x="381000" y="1905000"/>
            <a:ext cx="8382000" cy="1219200"/>
          </a:xfrm>
          <a:prstGeom prst="rect">
            <a:avLst/>
          </a:prstGeom>
          <a:solidFill>
            <a:srgbClr val="CCFFCC"/>
          </a:solidFill>
          <a:ln w="25400">
            <a:solidFill>
              <a:srgbClr val="000000"/>
            </a:solidFill>
            <a:miter lim="800000"/>
            <a:headEnd/>
            <a:tailEnd/>
          </a:ln>
          <a:effectLst/>
        </p:spPr>
        <p:txBody>
          <a:bodyPr wrap="none" lIns="92075" tIns="46038" rIns="92075" bIns="46038" anchor="ctr"/>
          <a:lstStyle/>
          <a:p>
            <a:pPr algn="l" eaLnBrk="0" hangingPunct="0">
              <a:tabLst>
                <a:tab pos="1200150" algn="l"/>
              </a:tabLst>
              <a:defRPr/>
            </a:pPr>
            <a:r>
              <a:rPr lang="en-US" sz="1800" b="1" dirty="0" smtClean="0">
                <a:solidFill>
                  <a:srgbClr val="000000"/>
                </a:solidFill>
                <a:latin typeface="Courier New" pitchFamily="49" charset="0"/>
              </a:rPr>
              <a:t>INSERT INTO job (</a:t>
            </a:r>
            <a:r>
              <a:rPr lang="en-AU" sz="1800" b="1" noProof="1" smtClean="0">
                <a:latin typeface="Courier New" pitchFamily="49" charset="0"/>
                <a:cs typeface="Courier New" pitchFamily="49" charset="0"/>
              </a:rPr>
              <a:t>job_id</a:t>
            </a:r>
            <a:r>
              <a:rPr lang="en-AU" sz="1800" b="1" dirty="0" smtClean="0">
                <a:latin typeface="Courier New" pitchFamily="49" charset="0"/>
                <a:cs typeface="Courier New" pitchFamily="49" charset="0"/>
              </a:rPr>
              <a:t>, </a:t>
            </a:r>
            <a:r>
              <a:rPr lang="en-AU" sz="1800" b="1" noProof="1" smtClean="0">
                <a:latin typeface="Courier New" pitchFamily="49" charset="0"/>
                <a:cs typeface="Courier New" pitchFamily="49" charset="0"/>
              </a:rPr>
              <a:t>job_title</a:t>
            </a:r>
            <a:r>
              <a:rPr lang="en-AU" sz="1800" b="1" dirty="0" smtClean="0">
                <a:latin typeface="Courier New" pitchFamily="49" charset="0"/>
                <a:cs typeface="Courier New" pitchFamily="49" charset="0"/>
              </a:rPr>
              <a:t>, </a:t>
            </a:r>
            <a:r>
              <a:rPr lang="en-AU" sz="1800" b="1" noProof="1" smtClean="0">
                <a:latin typeface="Courier New" pitchFamily="49" charset="0"/>
                <a:cs typeface="Courier New" pitchFamily="49" charset="0"/>
              </a:rPr>
              <a:t>min_salary</a:t>
            </a:r>
            <a:r>
              <a:rPr lang="en-AU" sz="1800" b="1" dirty="0" smtClean="0">
                <a:latin typeface="Courier New" pitchFamily="49" charset="0"/>
                <a:cs typeface="Courier New" pitchFamily="49" charset="0"/>
              </a:rPr>
              <a:t>, </a:t>
            </a:r>
            <a:r>
              <a:rPr lang="en-AU" sz="1800" b="1" noProof="1" smtClean="0">
                <a:latin typeface="Courier New" pitchFamily="49" charset="0"/>
                <a:cs typeface="Courier New" pitchFamily="49" charset="0"/>
              </a:rPr>
              <a:t>max_salary</a:t>
            </a:r>
            <a:r>
              <a:rPr lang="en-US" sz="1800" b="1" dirty="0" smtClean="0">
                <a:solidFill>
                  <a:srgbClr val="000000"/>
                </a:solidFill>
                <a:latin typeface="Courier New" pitchFamily="49" charset="0"/>
              </a:rPr>
              <a:t>)</a:t>
            </a:r>
          </a:p>
          <a:p>
            <a:pPr algn="l" eaLnBrk="0" hangingPunct="0">
              <a:tabLst>
                <a:tab pos="1200150" algn="l"/>
              </a:tabLst>
              <a:defRPr/>
            </a:pPr>
            <a:r>
              <a:rPr lang="en-US" sz="1800" b="1" dirty="0" smtClean="0">
                <a:solidFill>
                  <a:srgbClr val="000000"/>
                </a:solidFill>
                <a:latin typeface="Courier New" pitchFamily="49" charset="0"/>
              </a:rPr>
              <a:t>VALUES (</a:t>
            </a:r>
            <a:r>
              <a:rPr lang="en-AU" sz="1800" b="1" noProof="1" smtClean="0">
                <a:latin typeface="Courier New" pitchFamily="49" charset="0"/>
                <a:cs typeface="Courier New" pitchFamily="49" charset="0"/>
              </a:rPr>
              <a:t>'ST_ASST', 'Stock Assistant', </a:t>
            </a:r>
            <a:r>
              <a:rPr lang="en-AU" sz="1800" b="1" dirty="0" smtClean="0">
                <a:latin typeface="Courier New" pitchFamily="49" charset="0"/>
                <a:cs typeface="Courier New" pitchFamily="49" charset="0"/>
              </a:rPr>
              <a:t>3000</a:t>
            </a:r>
            <a:r>
              <a:rPr lang="en-AU" sz="1800" b="1" noProof="1" smtClean="0">
                <a:latin typeface="Courier New" pitchFamily="49" charset="0"/>
                <a:cs typeface="Courier New" pitchFamily="49" charset="0"/>
              </a:rPr>
              <a:t>, 6000), </a:t>
            </a:r>
          </a:p>
          <a:p>
            <a:pPr algn="l" eaLnBrk="0" hangingPunct="0">
              <a:tabLst>
                <a:tab pos="1200150" algn="l"/>
              </a:tabLst>
              <a:defRPr/>
            </a:pPr>
            <a:r>
              <a:rPr lang="en-US" sz="1800" b="1" dirty="0" smtClean="0">
                <a:solidFill>
                  <a:srgbClr val="000000"/>
                </a:solidFill>
                <a:latin typeface="Courier New" pitchFamily="49" charset="0"/>
              </a:rPr>
              <a:t>       (</a:t>
            </a:r>
            <a:r>
              <a:rPr lang="en-AU" sz="1800" b="1" noProof="1" smtClean="0">
                <a:latin typeface="Courier New" pitchFamily="49" charset="0"/>
                <a:cs typeface="Courier New" pitchFamily="49" charset="0"/>
              </a:rPr>
              <a:t>'DB_ASST', 'Database Assistant', </a:t>
            </a:r>
            <a:r>
              <a:rPr lang="en-AU" sz="1800" b="1" dirty="0" smtClean="0">
                <a:latin typeface="Courier New" pitchFamily="49" charset="0"/>
                <a:cs typeface="Courier New" pitchFamily="49" charset="0"/>
              </a:rPr>
              <a:t>2500</a:t>
            </a:r>
            <a:r>
              <a:rPr lang="en-AU" sz="1800" b="1" noProof="1" smtClean="0">
                <a:latin typeface="Courier New" pitchFamily="49" charset="0"/>
                <a:cs typeface="Courier New" pitchFamily="49" charset="0"/>
              </a:rPr>
              <a:t>, 7500),</a:t>
            </a:r>
          </a:p>
          <a:p>
            <a:pPr algn="l" eaLnBrk="0" hangingPunct="0">
              <a:tabLst>
                <a:tab pos="1200150" algn="l"/>
              </a:tabLst>
              <a:defRPr/>
            </a:pPr>
            <a:r>
              <a:rPr lang="en-US" sz="1800" b="1" dirty="0" smtClean="0">
                <a:solidFill>
                  <a:srgbClr val="000000"/>
                </a:solidFill>
                <a:latin typeface="Courier New" pitchFamily="49" charset="0"/>
              </a:rPr>
              <a:t>       (</a:t>
            </a:r>
            <a:r>
              <a:rPr lang="en-AU" sz="1800" b="1" noProof="1" smtClean="0">
                <a:latin typeface="Courier New" pitchFamily="49" charset="0"/>
                <a:cs typeface="Courier New" pitchFamily="49" charset="0"/>
              </a:rPr>
              <a:t>'DB_ADMIN', 'Database Administrator', </a:t>
            </a:r>
            <a:r>
              <a:rPr lang="en-AU" sz="1800" b="1" dirty="0" smtClean="0">
                <a:latin typeface="Courier New" pitchFamily="49" charset="0"/>
                <a:cs typeface="Courier New" pitchFamily="49" charset="0"/>
              </a:rPr>
              <a:t>15000</a:t>
            </a:r>
            <a:r>
              <a:rPr lang="en-AU" sz="1800" b="1" noProof="1" smtClean="0">
                <a:latin typeface="Courier New" pitchFamily="49" charset="0"/>
                <a:cs typeface="Courier New" pitchFamily="49" charset="0"/>
              </a:rPr>
              <a:t>, 19000);</a:t>
            </a:r>
            <a:endParaRPr lang="en-US" sz="1800" b="1" dirty="0" smtClean="0">
              <a:solidFill>
                <a:srgbClr val="0000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cu_ppt4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ecu_ppt4_blue</Template>
  <TotalTime>7219</TotalTime>
  <Words>5970</Words>
  <Application>Microsoft Office PowerPoint</Application>
  <PresentationFormat>On-screen Show (4:3)</PresentationFormat>
  <Paragraphs>676</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ecu_ppt4_blue</vt:lpstr>
      <vt:lpstr>CSG1207/CSI5135  Systems and Database Design</vt:lpstr>
      <vt:lpstr>Objectives</vt:lpstr>
      <vt:lpstr>Data Manipulation Language</vt:lpstr>
      <vt:lpstr>Adding a New Row to a Table</vt:lpstr>
      <vt:lpstr>The INSERT command</vt:lpstr>
      <vt:lpstr>The INSERT command</vt:lpstr>
      <vt:lpstr>Inserting NULL, DEFAULT and IDENTITY Values</vt:lpstr>
      <vt:lpstr>Inserting Data</vt:lpstr>
      <vt:lpstr>Inserting Multiple Rows at Once</vt:lpstr>
      <vt:lpstr>INSERT with Subquery</vt:lpstr>
      <vt:lpstr>Key/Constraint Errors with INSERT Statements</vt:lpstr>
      <vt:lpstr>Changing an Existing Row in a Table</vt:lpstr>
      <vt:lpstr>The UPDATE Command</vt:lpstr>
      <vt:lpstr>The UPDATE Command</vt:lpstr>
      <vt:lpstr>UPDATE with Subquery</vt:lpstr>
      <vt:lpstr>UPDATE with Subquery</vt:lpstr>
      <vt:lpstr>Key/Constraint Errors with UPDATE Statements</vt:lpstr>
      <vt:lpstr>Removing an Existing Row in a Table</vt:lpstr>
      <vt:lpstr>The DELETE Command</vt:lpstr>
      <vt:lpstr>Key/Constraint Errors with DELETE Statements</vt:lpstr>
      <vt:lpstr>Cascading Updates and Deletes</vt:lpstr>
      <vt:lpstr>Cascading Updates and Deletes</vt:lpstr>
      <vt:lpstr>Cascading Updates and Deletes</vt:lpstr>
      <vt:lpstr>Cascading Updates and Deletes – Example</vt:lpstr>
      <vt:lpstr>INSERT, UPDATE and DELETE Summary</vt:lpstr>
      <vt:lpstr>Transactions</vt:lpstr>
      <vt:lpstr>What are Transactions?</vt:lpstr>
      <vt:lpstr>Transaction Scenario</vt:lpstr>
      <vt:lpstr>Beginning a Transaction</vt:lpstr>
      <vt:lpstr>Committing a Transaction</vt:lpstr>
      <vt:lpstr>Creating Save Points in a Transaction</vt:lpstr>
      <vt:lpstr>Rolling Back a Transaction</vt:lpstr>
      <vt:lpstr>Transaction Process</vt:lpstr>
      <vt:lpstr>State of Data During a Transaction</vt:lpstr>
      <vt:lpstr>State of Data After a Transaction (COMMIT)</vt:lpstr>
      <vt:lpstr>State of Data After a Transaction (ROLLBACK)</vt:lpstr>
      <vt:lpstr>Read Consistency</vt:lpstr>
      <vt:lpstr>Write Consistency and Locking</vt:lpstr>
      <vt:lpstr>Transactions Summary</vt:lpstr>
    </vt:vector>
  </TitlesOfParts>
  <Company>Edith Cowan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CSG1207 - Lecture 8</dc:title>
  <dc:creator>C Bolan, J Xiao, G Baatard</dc:creator>
  <cp:lastModifiedBy>Greg Baatard</cp:lastModifiedBy>
  <cp:revision>570</cp:revision>
  <dcterms:created xsi:type="dcterms:W3CDTF">2001-07-23T01:56:31Z</dcterms:created>
  <dcterms:modified xsi:type="dcterms:W3CDTF">2014-11-28T02:47:53Z</dcterms:modified>
</cp:coreProperties>
</file>