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7" r:id="rId1"/>
  </p:sldMasterIdLst>
  <p:notesMasterIdLst>
    <p:notesMasterId r:id="rId46"/>
  </p:notesMasterIdLst>
  <p:handoutMasterIdLst>
    <p:handoutMasterId r:id="rId47"/>
  </p:handoutMasterIdLst>
  <p:sldIdLst>
    <p:sldId id="256" r:id="rId2"/>
    <p:sldId id="326" r:id="rId3"/>
    <p:sldId id="261" r:id="rId4"/>
    <p:sldId id="309" r:id="rId5"/>
    <p:sldId id="355" r:id="rId6"/>
    <p:sldId id="311" r:id="rId7"/>
    <p:sldId id="312" r:id="rId8"/>
    <p:sldId id="313" r:id="rId9"/>
    <p:sldId id="361" r:id="rId10"/>
    <p:sldId id="362" r:id="rId11"/>
    <p:sldId id="314" r:id="rId12"/>
    <p:sldId id="356" r:id="rId13"/>
    <p:sldId id="315" r:id="rId14"/>
    <p:sldId id="363" r:id="rId15"/>
    <p:sldId id="364" r:id="rId16"/>
    <p:sldId id="317" r:id="rId17"/>
    <p:sldId id="320" r:id="rId18"/>
    <p:sldId id="321" r:id="rId19"/>
    <p:sldId id="347" r:id="rId20"/>
    <p:sldId id="348" r:id="rId21"/>
    <p:sldId id="263" r:id="rId22"/>
    <p:sldId id="346" r:id="rId23"/>
    <p:sldId id="265" r:id="rId24"/>
    <p:sldId id="266" r:id="rId25"/>
    <p:sldId id="349" r:id="rId26"/>
    <p:sldId id="350" r:id="rId27"/>
    <p:sldId id="270" r:id="rId28"/>
    <p:sldId id="351" r:id="rId29"/>
    <p:sldId id="352" r:id="rId30"/>
    <p:sldId id="273" r:id="rId31"/>
    <p:sldId id="274" r:id="rId32"/>
    <p:sldId id="339" r:id="rId33"/>
    <p:sldId id="340" r:id="rId34"/>
    <p:sldId id="341" r:id="rId35"/>
    <p:sldId id="276" r:id="rId36"/>
    <p:sldId id="354" r:id="rId37"/>
    <p:sldId id="353" r:id="rId38"/>
    <p:sldId id="335" r:id="rId39"/>
    <p:sldId id="278" r:id="rId40"/>
    <p:sldId id="357" r:id="rId41"/>
    <p:sldId id="358" r:id="rId42"/>
    <p:sldId id="337" r:id="rId43"/>
    <p:sldId id="304" r:id="rId44"/>
    <p:sldId id="305" r:id="rId45"/>
  </p:sldIdLst>
  <p:sldSz cx="9144000" cy="6858000" type="screen4x3"/>
  <p:notesSz cx="6854825" cy="9750425"/>
  <p:defaultTextStyle>
    <a:defPPr>
      <a:defRPr lang="en-AU"/>
    </a:defPPr>
    <a:lvl1pPr algn="l" rtl="0" fontAlgn="base">
      <a:spcBef>
        <a:spcPct val="0"/>
      </a:spcBef>
      <a:spcAft>
        <a:spcPct val="0"/>
      </a:spcAft>
      <a:defRPr sz="2400" b="1" kern="1200">
        <a:solidFill>
          <a:schemeClr val="tx1"/>
        </a:solidFill>
        <a:latin typeface="Tahoma" pitchFamily="34" charset="0"/>
        <a:ea typeface="+mn-ea"/>
        <a:cs typeface="+mn-cs"/>
      </a:defRPr>
    </a:lvl1pPr>
    <a:lvl2pPr marL="457200" algn="l" rtl="0" fontAlgn="base">
      <a:spcBef>
        <a:spcPct val="0"/>
      </a:spcBef>
      <a:spcAft>
        <a:spcPct val="0"/>
      </a:spcAft>
      <a:defRPr sz="2400" b="1" kern="1200">
        <a:solidFill>
          <a:schemeClr val="tx1"/>
        </a:solidFill>
        <a:latin typeface="Tahoma" pitchFamily="34" charset="0"/>
        <a:ea typeface="+mn-ea"/>
        <a:cs typeface="+mn-cs"/>
      </a:defRPr>
    </a:lvl2pPr>
    <a:lvl3pPr marL="914400" algn="l" rtl="0" fontAlgn="base">
      <a:spcBef>
        <a:spcPct val="0"/>
      </a:spcBef>
      <a:spcAft>
        <a:spcPct val="0"/>
      </a:spcAft>
      <a:defRPr sz="2400" b="1" kern="1200">
        <a:solidFill>
          <a:schemeClr val="tx1"/>
        </a:solidFill>
        <a:latin typeface="Tahoma" pitchFamily="34" charset="0"/>
        <a:ea typeface="+mn-ea"/>
        <a:cs typeface="+mn-cs"/>
      </a:defRPr>
    </a:lvl3pPr>
    <a:lvl4pPr marL="1371600" algn="l" rtl="0" fontAlgn="base">
      <a:spcBef>
        <a:spcPct val="0"/>
      </a:spcBef>
      <a:spcAft>
        <a:spcPct val="0"/>
      </a:spcAft>
      <a:defRPr sz="2400" b="1" kern="1200">
        <a:solidFill>
          <a:schemeClr val="tx1"/>
        </a:solidFill>
        <a:latin typeface="Tahoma" pitchFamily="34" charset="0"/>
        <a:ea typeface="+mn-ea"/>
        <a:cs typeface="+mn-cs"/>
      </a:defRPr>
    </a:lvl4pPr>
    <a:lvl5pPr marL="1828800" algn="l" rtl="0" fontAlgn="base">
      <a:spcBef>
        <a:spcPct val="0"/>
      </a:spcBef>
      <a:spcAft>
        <a:spcPct val="0"/>
      </a:spcAft>
      <a:defRPr sz="2400" b="1" kern="1200">
        <a:solidFill>
          <a:schemeClr val="tx1"/>
        </a:solidFill>
        <a:latin typeface="Tahoma" pitchFamily="34" charset="0"/>
        <a:ea typeface="+mn-ea"/>
        <a:cs typeface="+mn-cs"/>
      </a:defRPr>
    </a:lvl5pPr>
    <a:lvl6pPr marL="2286000" algn="l" defTabSz="914400" rtl="0" eaLnBrk="1" latinLnBrk="0" hangingPunct="1">
      <a:defRPr sz="2400" b="1" kern="1200">
        <a:solidFill>
          <a:schemeClr val="tx1"/>
        </a:solidFill>
        <a:latin typeface="Tahoma" pitchFamily="34" charset="0"/>
        <a:ea typeface="+mn-ea"/>
        <a:cs typeface="+mn-cs"/>
      </a:defRPr>
    </a:lvl6pPr>
    <a:lvl7pPr marL="2743200" algn="l" defTabSz="914400" rtl="0" eaLnBrk="1" latinLnBrk="0" hangingPunct="1">
      <a:defRPr sz="2400" b="1" kern="1200">
        <a:solidFill>
          <a:schemeClr val="tx1"/>
        </a:solidFill>
        <a:latin typeface="Tahoma" pitchFamily="34" charset="0"/>
        <a:ea typeface="+mn-ea"/>
        <a:cs typeface="+mn-cs"/>
      </a:defRPr>
    </a:lvl7pPr>
    <a:lvl8pPr marL="3200400" algn="l" defTabSz="914400" rtl="0" eaLnBrk="1" latinLnBrk="0" hangingPunct="1">
      <a:defRPr sz="2400" b="1" kern="1200">
        <a:solidFill>
          <a:schemeClr val="tx1"/>
        </a:solidFill>
        <a:latin typeface="Tahoma" pitchFamily="34" charset="0"/>
        <a:ea typeface="+mn-ea"/>
        <a:cs typeface="+mn-cs"/>
      </a:defRPr>
    </a:lvl8pPr>
    <a:lvl9pPr marL="3657600" algn="l" defTabSz="914400" rtl="0" eaLnBrk="1" latinLnBrk="0" hangingPunct="1">
      <a:defRPr sz="24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9FA"/>
    <a:srgbClr val="E7F3F4"/>
    <a:srgbClr val="E7F3E9"/>
    <a:srgbClr val="6666FF"/>
    <a:srgbClr val="0000FF"/>
    <a:srgbClr val="77777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6" autoAdjust="0"/>
    <p:restoredTop sz="79771" autoAdjust="0"/>
  </p:normalViewPr>
  <p:slideViewPr>
    <p:cSldViewPr>
      <p:cViewPr varScale="1">
        <p:scale>
          <a:sx n="102" d="100"/>
          <a:sy n="102" d="100"/>
        </p:scale>
        <p:origin x="-1800" y="-96"/>
      </p:cViewPr>
      <p:guideLst>
        <p:guide orient="horz" pos="2160"/>
        <p:guide pos="2880"/>
      </p:guideLst>
    </p:cSldViewPr>
  </p:slideViewPr>
  <p:outlineViewPr>
    <p:cViewPr>
      <p:scale>
        <a:sx n="33" d="100"/>
        <a:sy n="33" d="100"/>
      </p:scale>
      <p:origin x="0" y="94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97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1.xml"/><Relationship Id="rId18" Type="http://schemas.openxmlformats.org/officeDocument/2006/relationships/slide" Target="slides/slide29.xml"/><Relationship Id="rId3" Type="http://schemas.openxmlformats.org/officeDocument/2006/relationships/slide" Target="slides/slide4.xml"/><Relationship Id="rId21" Type="http://schemas.openxmlformats.org/officeDocument/2006/relationships/slide" Target="slides/slide35.xml"/><Relationship Id="rId7" Type="http://schemas.openxmlformats.org/officeDocument/2006/relationships/slide" Target="slides/slide11.xml"/><Relationship Id="rId12" Type="http://schemas.openxmlformats.org/officeDocument/2006/relationships/slide" Target="slides/slide20.xml"/><Relationship Id="rId17" Type="http://schemas.openxmlformats.org/officeDocument/2006/relationships/slide" Target="slides/slide28.xml"/><Relationship Id="rId25" Type="http://schemas.openxmlformats.org/officeDocument/2006/relationships/slide" Target="slides/slide44.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9.xml"/><Relationship Id="rId24" Type="http://schemas.openxmlformats.org/officeDocument/2006/relationships/slide" Target="slides/slide43.xml"/><Relationship Id="rId5" Type="http://schemas.openxmlformats.org/officeDocument/2006/relationships/slide" Target="slides/slide7.xml"/><Relationship Id="rId15" Type="http://schemas.openxmlformats.org/officeDocument/2006/relationships/slide" Target="slides/slide23.xml"/><Relationship Id="rId23" Type="http://schemas.openxmlformats.org/officeDocument/2006/relationships/slide" Target="slides/slide39.xml"/><Relationship Id="rId10" Type="http://schemas.openxmlformats.org/officeDocument/2006/relationships/slide" Target="slides/slide18.xml"/><Relationship Id="rId19" Type="http://schemas.openxmlformats.org/officeDocument/2006/relationships/slide" Target="slides/slide30.xml"/><Relationship Id="rId4" Type="http://schemas.openxmlformats.org/officeDocument/2006/relationships/slide" Target="slides/slide6.xml"/><Relationship Id="rId9" Type="http://schemas.openxmlformats.org/officeDocument/2006/relationships/slide" Target="slides/slide16.xml"/><Relationship Id="rId14" Type="http://schemas.openxmlformats.org/officeDocument/2006/relationships/slide" Target="slides/slide22.xml"/><Relationship Id="rId22"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70213"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AU"/>
          </a:p>
        </p:txBody>
      </p:sp>
      <p:sp>
        <p:nvSpPr>
          <p:cNvPr id="156675" name="Rectangle 3"/>
          <p:cNvSpPr>
            <a:spLocks noGrp="1" noChangeArrowheads="1"/>
          </p:cNvSpPr>
          <p:nvPr>
            <p:ph type="dt" sz="quarter" idx="1"/>
          </p:nvPr>
        </p:nvSpPr>
        <p:spPr bwMode="auto">
          <a:xfrm>
            <a:off x="3884613" y="0"/>
            <a:ext cx="2970212"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AU"/>
          </a:p>
        </p:txBody>
      </p:sp>
      <p:sp>
        <p:nvSpPr>
          <p:cNvPr id="156676" name="Rectangle 4"/>
          <p:cNvSpPr>
            <a:spLocks noGrp="1" noChangeArrowheads="1"/>
          </p:cNvSpPr>
          <p:nvPr>
            <p:ph type="ftr" sz="quarter" idx="2"/>
          </p:nvPr>
        </p:nvSpPr>
        <p:spPr bwMode="auto">
          <a:xfrm>
            <a:off x="0" y="9263063"/>
            <a:ext cx="2970213"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AU"/>
          </a:p>
        </p:txBody>
      </p:sp>
      <p:sp>
        <p:nvSpPr>
          <p:cNvPr id="156677" name="Rectangle 5"/>
          <p:cNvSpPr>
            <a:spLocks noGrp="1" noChangeArrowheads="1"/>
          </p:cNvSpPr>
          <p:nvPr>
            <p:ph type="sldNum" sz="quarter" idx="3"/>
          </p:nvPr>
        </p:nvSpPr>
        <p:spPr bwMode="auto">
          <a:xfrm>
            <a:off x="3884613" y="9263063"/>
            <a:ext cx="2970212"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2AACF738-86DE-4FE1-9C34-83168AECE3CE}" type="slidenum">
              <a:rPr lang="en-AU"/>
              <a:pPr>
                <a:defRPr/>
              </a:pPr>
              <a:t>‹#›</a:t>
            </a:fld>
            <a:endParaRPr lang="en-AU"/>
          </a:p>
        </p:txBody>
      </p:sp>
    </p:spTree>
    <p:extLst>
      <p:ext uri="{BB962C8B-B14F-4D97-AF65-F5344CB8AC3E}">
        <p14:creationId xmlns:p14="http://schemas.microsoft.com/office/powerpoint/2010/main" val="3860965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AU"/>
          </a:p>
        </p:txBody>
      </p:sp>
      <p:sp>
        <p:nvSpPr>
          <p:cNvPr id="1792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AU"/>
          </a:p>
        </p:txBody>
      </p:sp>
      <p:sp>
        <p:nvSpPr>
          <p:cNvPr id="45060" name="Rectangle 4"/>
          <p:cNvSpPr>
            <a:spLocks noGrp="1" noRot="1" noChangeAspect="1" noChangeArrowheads="1" noTextEdit="1"/>
          </p:cNvSpPr>
          <p:nvPr>
            <p:ph type="sldImg" idx="2"/>
          </p:nvPr>
        </p:nvSpPr>
        <p:spPr bwMode="auto">
          <a:xfrm>
            <a:off x="990600" y="762000"/>
            <a:ext cx="4876800" cy="3657600"/>
          </a:xfrm>
          <a:prstGeom prst="rect">
            <a:avLst/>
          </a:prstGeom>
          <a:noFill/>
          <a:ln w="9525">
            <a:solidFill>
              <a:srgbClr val="000000"/>
            </a:solidFill>
            <a:miter lim="800000"/>
            <a:headEnd/>
            <a:tailEnd/>
          </a:ln>
        </p:spPr>
      </p:sp>
      <p:sp>
        <p:nvSpPr>
          <p:cNvPr id="179205" name="Rectangle 5"/>
          <p:cNvSpPr>
            <a:spLocks noGrp="1" noChangeArrowheads="1"/>
          </p:cNvSpPr>
          <p:nvPr>
            <p:ph type="body" sz="quarter" idx="3"/>
          </p:nvPr>
        </p:nvSpPr>
        <p:spPr bwMode="auto">
          <a:xfrm>
            <a:off x="914400" y="46482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79206" name="Rectangle 6"/>
          <p:cNvSpPr>
            <a:spLocks noGrp="1" noChangeArrowheads="1"/>
          </p:cNvSpPr>
          <p:nvPr>
            <p:ph type="ftr" sz="quarter" idx="4"/>
          </p:nvPr>
        </p:nvSpPr>
        <p:spPr bwMode="auto">
          <a:xfrm>
            <a:off x="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AU"/>
          </a:p>
        </p:txBody>
      </p:sp>
      <p:sp>
        <p:nvSpPr>
          <p:cNvPr id="179207" name="Rectangle 7"/>
          <p:cNvSpPr>
            <a:spLocks noGrp="1" noChangeArrowheads="1"/>
          </p:cNvSpPr>
          <p:nvPr>
            <p:ph type="sldNum" sz="quarter" idx="5"/>
          </p:nvPr>
        </p:nvSpPr>
        <p:spPr bwMode="auto">
          <a:xfrm>
            <a:off x="388620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378F26EB-E2D4-4A28-878A-92E64EFAF0D9}" type="slidenum">
              <a:rPr lang="en-AU"/>
              <a:pPr>
                <a:defRPr/>
              </a:pPr>
              <a:t>‹#›</a:t>
            </a:fld>
            <a:endParaRPr lang="en-AU"/>
          </a:p>
        </p:txBody>
      </p:sp>
    </p:spTree>
    <p:extLst>
      <p:ext uri="{BB962C8B-B14F-4D97-AF65-F5344CB8AC3E}">
        <p14:creationId xmlns:p14="http://schemas.microsoft.com/office/powerpoint/2010/main" val="2030687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246392B-99DF-4C3D-A559-893A27A61E40}" type="slidenum">
              <a:rPr lang="en-AU" smtClean="0"/>
              <a:pPr/>
              <a:t>1</a:t>
            </a:fld>
            <a:endParaRPr lang="en-AU"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AU" dirty="0" smtClean="0">
                <a:latin typeface="Arial" pitchFamily="34" charset="0"/>
              </a:rPr>
              <a:t>Welcome </a:t>
            </a:r>
            <a:r>
              <a:rPr lang="en-AU" smtClean="0">
                <a:latin typeface="Arial" pitchFamily="34" charset="0"/>
              </a:rPr>
              <a:t>to </a:t>
            </a:r>
            <a:r>
              <a:rPr lang="en-AU" smtClean="0">
                <a:latin typeface="Arial" pitchFamily="34" charset="0"/>
              </a:rPr>
              <a:t>CSI2341/5135 </a:t>
            </a:r>
            <a:r>
              <a:rPr lang="en-AU" dirty="0" smtClean="0">
                <a:latin typeface="Arial" pitchFamily="34" charset="0"/>
              </a:rPr>
              <a:t>System and Database Design.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10</a:t>
            </a:fld>
            <a:endParaRPr lang="en-AU"/>
          </a:p>
        </p:txBody>
      </p:sp>
    </p:spTree>
    <p:extLst>
      <p:ext uri="{BB962C8B-B14F-4D97-AF65-F5344CB8AC3E}">
        <p14:creationId xmlns:p14="http://schemas.microsoft.com/office/powerpoint/2010/main" val="4005214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AU" dirty="0" smtClean="0">
                <a:latin typeface="Arial" pitchFamily="34" charset="0"/>
              </a:rPr>
              <a:t>As computers became more affordable and viable to organisations and their storage capacities and processing power increased, the first DBMSs started to emerge.  These were often custom built – tied to the organisation and its hardware, rather than the cross-platform software we have today.  Two main initial forms of DBMS were Hierarchical and Network.</a:t>
            </a:r>
          </a:p>
          <a:p>
            <a:endParaRPr lang="en-AU" dirty="0" smtClean="0">
              <a:latin typeface="Arial" pitchFamily="34" charset="0"/>
            </a:endParaRPr>
          </a:p>
          <a:p>
            <a:r>
              <a:rPr lang="en-AU" dirty="0" smtClean="0">
                <a:latin typeface="Arial" pitchFamily="34" charset="0"/>
              </a:rPr>
              <a:t>Hierarchical DBs have high level (parent) “segments” linked to one or more lower level (child) segments.  Children can only have one parent, but parents can have multiple children.  A special field keeps all records in segments on the same level in the same order, and each record has a pointer to its parent.</a:t>
            </a:r>
          </a:p>
          <a:p>
            <a:endParaRPr lang="en-AU" dirty="0" smtClean="0">
              <a:latin typeface="Arial" pitchFamily="34" charset="0"/>
            </a:endParaRPr>
          </a:p>
          <a:p>
            <a:r>
              <a:rPr lang="en-AU" dirty="0" smtClean="0">
                <a:latin typeface="Arial" pitchFamily="34" charset="0"/>
              </a:rPr>
              <a:t>Network DBs use records (containing fields) and define the relationship between them as sets, in similar way than Hierarchical DBs… but can have multiple parents as well as multiple children, making it more efficient.</a:t>
            </a:r>
          </a:p>
        </p:txBody>
      </p:sp>
      <p:sp>
        <p:nvSpPr>
          <p:cNvPr id="49156" name="Slide Number Placeholder 3"/>
          <p:cNvSpPr>
            <a:spLocks noGrp="1"/>
          </p:cNvSpPr>
          <p:nvPr>
            <p:ph type="sldNum" sz="quarter" idx="5"/>
          </p:nvPr>
        </p:nvSpPr>
        <p:spPr>
          <a:noFill/>
        </p:spPr>
        <p:txBody>
          <a:bodyPr/>
          <a:lstStyle/>
          <a:p>
            <a:fld id="{24486D68-F456-470C-B403-9F60925BD7F6}" type="slidenum">
              <a:rPr lang="en-AU" smtClean="0"/>
              <a:pPr/>
              <a:t>11</a:t>
            </a:fld>
            <a:endParaRPr lang="en-A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Both of</a:t>
            </a:r>
            <a:r>
              <a:rPr lang="en-AU" baseline="0" dirty="0" smtClean="0"/>
              <a:t> these models were limited by the technology of the time, and hence are not as efficient, powerful or flexible as the model(s) we use today.  The lack of flexibility and difficulty of navigation amongst these database models were the two main problems.  Changing the structure or format of data (i.e. the schema) after it was defined was a difficult and time-consuming task.</a:t>
            </a:r>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AU" dirty="0" smtClean="0">
                <a:latin typeface="Arial" pitchFamily="34" charset="0"/>
              </a:rPr>
              <a:t>We’ll be focusing on relational databases in this unit, and learning about SQL a lot…</a:t>
            </a:r>
          </a:p>
          <a:p>
            <a:endParaRPr lang="en-AU" dirty="0" smtClean="0">
              <a:latin typeface="Arial" pitchFamily="34" charset="0"/>
            </a:endParaRPr>
          </a:p>
          <a:p>
            <a:r>
              <a:rPr lang="en-AU" dirty="0" smtClean="0">
                <a:latin typeface="Arial" pitchFamily="34" charset="0"/>
              </a:rPr>
              <a:t>The mid-70s also saw the proposal of the Entity-Relationship model by Peter Chen, which we’ll be learning about.</a:t>
            </a:r>
          </a:p>
        </p:txBody>
      </p:sp>
      <p:sp>
        <p:nvSpPr>
          <p:cNvPr id="50180" name="Slide Number Placeholder 3"/>
          <p:cNvSpPr>
            <a:spLocks noGrp="1"/>
          </p:cNvSpPr>
          <p:nvPr>
            <p:ph type="sldNum" sz="quarter" idx="5"/>
          </p:nvPr>
        </p:nvSpPr>
        <p:spPr>
          <a:noFill/>
        </p:spPr>
        <p:txBody>
          <a:bodyPr/>
          <a:lstStyle/>
          <a:p>
            <a:fld id="{B22B2787-EA60-4B23-B26F-EFD79665E946}" type="slidenum">
              <a:rPr lang="en-AU" smtClean="0"/>
              <a:pPr/>
              <a:t>13</a:t>
            </a:fld>
            <a:endParaRPr lang="en-A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solidFill>
                  <a:schemeClr val="tx1"/>
                </a:solidFill>
              </a:rPr>
              <a:t>See the following for further information about OODBs:</a:t>
            </a:r>
          </a:p>
          <a:p>
            <a:endParaRPr lang="en-AU" dirty="0" smtClean="0">
              <a:solidFill>
                <a:schemeClr val="tx1"/>
              </a:solidFill>
            </a:endParaRPr>
          </a:p>
          <a:p>
            <a:r>
              <a:rPr lang="en-AU" dirty="0" smtClean="0">
                <a:solidFill>
                  <a:schemeClr val="tx1"/>
                </a:solidFill>
              </a:rPr>
              <a:t>http://www.fing.edu.uy/inco/grupos/csi/esp/Cursos/cursos_act/2000/DAP_DisAvDB/documentacion/OO/POET_rel_vs_obj.pdf</a:t>
            </a:r>
          </a:p>
          <a:p>
            <a:r>
              <a:rPr lang="en-AU" dirty="0" smtClean="0">
                <a:solidFill>
                  <a:schemeClr val="tx1"/>
                </a:solidFill>
              </a:rPr>
              <a:t>(A Comparison between Relational and Object Oriented Databases for Object Oriented Application Development)</a:t>
            </a:r>
          </a:p>
          <a:p>
            <a:endParaRPr lang="en-AU" dirty="0" smtClean="0">
              <a:solidFill>
                <a:schemeClr val="tx1"/>
              </a:solidFill>
            </a:endParaRPr>
          </a:p>
          <a:p>
            <a:r>
              <a:rPr lang="en-AU" dirty="0" smtClean="0">
                <a:solidFill>
                  <a:schemeClr val="tx1"/>
                </a:solidFill>
              </a:rPr>
              <a:t>http://www.odbms.org/odmg/OG/bookextract.aspx</a:t>
            </a:r>
          </a:p>
          <a:p>
            <a:r>
              <a:rPr lang="en-AU" dirty="0" smtClean="0">
                <a:solidFill>
                  <a:schemeClr val="tx1"/>
                </a:solidFill>
              </a:rPr>
              <a:t>(ODMG 3.0 Book Extract)</a:t>
            </a:r>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14</a:t>
            </a:fld>
            <a:endParaRPr lang="en-AU"/>
          </a:p>
        </p:txBody>
      </p:sp>
    </p:spTree>
    <p:extLst>
      <p:ext uri="{BB962C8B-B14F-4D97-AF65-F5344CB8AC3E}">
        <p14:creationId xmlns:p14="http://schemas.microsoft.com/office/powerpoint/2010/main" val="310477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solidFill>
                  <a:schemeClr val="tx1"/>
                </a:solidFill>
              </a:rPr>
              <a:t>Part of what has made NoSQL solutions rise in popularity is that they are more suited to horizontal scaling – i.e.</a:t>
            </a:r>
            <a:r>
              <a:rPr lang="en-AU" baseline="0" dirty="0" smtClean="0">
                <a:solidFill>
                  <a:schemeClr val="tx1"/>
                </a:solidFill>
              </a:rPr>
              <a:t> adding more nodes/resources to extend a system, rather than investing in a more powerful single system.  These days it is so cheap and simple to obtain online storage and processing space with guaranteed uptime that NoSQL solutions can be a breeze – and if your demands grow beyond the amount you have, just buy some more – no need to think about how big it will get from the outset.</a:t>
            </a:r>
          </a:p>
          <a:p>
            <a:endParaRPr lang="en-AU" baseline="0" dirty="0" smtClean="0">
              <a:solidFill>
                <a:schemeClr val="tx1"/>
              </a:solidFill>
            </a:endParaRPr>
          </a:p>
          <a:p>
            <a:r>
              <a:rPr lang="en-AU" baseline="0" dirty="0" smtClean="0">
                <a:solidFill>
                  <a:schemeClr val="tx1"/>
                </a:solidFill>
              </a:rPr>
              <a:t>See some of these for summaries of database history:</a:t>
            </a:r>
          </a:p>
          <a:p>
            <a:r>
              <a:rPr lang="en-AU" dirty="0" smtClean="0">
                <a:solidFill>
                  <a:schemeClr val="tx1"/>
                </a:solidFill>
              </a:rPr>
              <a:t>http://vvvnt.com/media/history-of-databases</a:t>
            </a:r>
          </a:p>
          <a:p>
            <a:r>
              <a:rPr lang="en-AU" dirty="0" smtClean="0">
                <a:solidFill>
                  <a:schemeClr val="tx1"/>
                </a:solidFill>
              </a:rPr>
              <a:t>http://en.wikipedia.org/wiki/Database#History</a:t>
            </a:r>
          </a:p>
          <a:p>
            <a:endParaRPr lang="en-AU" dirty="0" smtClean="0">
              <a:solidFill>
                <a:schemeClr val="tx1"/>
              </a:solidFill>
            </a:endParaRPr>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15</a:t>
            </a:fld>
            <a:endParaRPr lang="en-AU"/>
          </a:p>
        </p:txBody>
      </p:sp>
    </p:spTree>
    <p:extLst>
      <p:ext uri="{BB962C8B-B14F-4D97-AF65-F5344CB8AC3E}">
        <p14:creationId xmlns:p14="http://schemas.microsoft.com/office/powerpoint/2010/main" val="3104770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Each row contains data that relates to an instance of what the relationship is about – e.g. A student’s details.</a:t>
            </a:r>
          </a:p>
          <a:p>
            <a:r>
              <a:rPr lang="en-AU" dirty="0" smtClean="0"/>
              <a:t>Each column contains data about a specific attribute of the relationship, e.g.</a:t>
            </a:r>
            <a:r>
              <a:rPr lang="en-AU" baseline="0" dirty="0" smtClean="0"/>
              <a:t> gender or date of birth</a:t>
            </a:r>
            <a:r>
              <a:rPr lang="en-AU" dirty="0" smtClean="0"/>
              <a:t>.</a:t>
            </a:r>
          </a:p>
          <a:p>
            <a:r>
              <a:rPr lang="en-AU" dirty="0" smtClean="0"/>
              <a:t>The domain defines what range of values can exist for the attribute – a string of</a:t>
            </a:r>
            <a:r>
              <a:rPr lang="en-AU" baseline="0" dirty="0" smtClean="0"/>
              <a:t> at least X characters, a number between Y and Z, a date, etc.</a:t>
            </a:r>
          </a:p>
          <a:p>
            <a:r>
              <a:rPr lang="en-AU" baseline="0" dirty="0" smtClean="0"/>
              <a:t>A complete table is a relation, and all of the relations together is a database.</a:t>
            </a:r>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16</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17</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18</a:t>
            </a:fld>
            <a:endParaRPr lang="en-AU"/>
          </a:p>
        </p:txBody>
      </p:sp>
    </p:spTree>
    <p:extLst>
      <p:ext uri="{BB962C8B-B14F-4D97-AF65-F5344CB8AC3E}">
        <p14:creationId xmlns:p14="http://schemas.microsoft.com/office/powerpoint/2010/main" val="35502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AU" dirty="0" smtClean="0">
                <a:latin typeface="Arial" pitchFamily="34" charset="0"/>
              </a:rPr>
              <a:t>It’s easier to understand it all with this terminology, but make sure you know the relational terminology as well.</a:t>
            </a:r>
          </a:p>
        </p:txBody>
      </p:sp>
      <p:sp>
        <p:nvSpPr>
          <p:cNvPr id="52228" name="Slide Number Placeholder 3"/>
          <p:cNvSpPr>
            <a:spLocks noGrp="1"/>
          </p:cNvSpPr>
          <p:nvPr>
            <p:ph type="sldNum" sz="quarter" idx="5"/>
          </p:nvPr>
        </p:nvSpPr>
        <p:spPr>
          <a:noFill/>
        </p:spPr>
        <p:txBody>
          <a:bodyPr/>
          <a:lstStyle/>
          <a:p>
            <a:fld id="{3F4FDE7D-F9EA-455C-8964-964C8CB8AB24}" type="slidenum">
              <a:rPr lang="en-AU" smtClean="0"/>
              <a:pPr/>
              <a:t>19</a:t>
            </a:fld>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7804642-38E2-473B-81B2-4E7B11CEB65F}" type="slidenum">
              <a:rPr lang="en-AU" smtClean="0"/>
              <a:pPr/>
              <a:t>2</a:t>
            </a:fld>
            <a:endParaRPr lang="en-AU"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AU" dirty="0" smtClean="0">
                <a:latin typeface="Arial" pitchFamily="34" charset="0"/>
              </a:rPr>
              <a:t>I’ve used SQL terminology here, but make sure you know the relational terminology as well.</a:t>
            </a:r>
          </a:p>
        </p:txBody>
      </p:sp>
      <p:sp>
        <p:nvSpPr>
          <p:cNvPr id="53252" name="Slide Number Placeholder 3"/>
          <p:cNvSpPr>
            <a:spLocks noGrp="1"/>
          </p:cNvSpPr>
          <p:nvPr>
            <p:ph type="sldNum" sz="quarter" idx="5"/>
          </p:nvPr>
        </p:nvSpPr>
        <p:spPr>
          <a:noFill/>
        </p:spPr>
        <p:txBody>
          <a:bodyPr/>
          <a:lstStyle/>
          <a:p>
            <a:fld id="{5DFB0580-44A2-416A-85C6-542E4B7244F4}" type="slidenum">
              <a:rPr lang="en-AU" smtClean="0"/>
              <a:pPr/>
              <a:t>20</a:t>
            </a:fld>
            <a:endParaRPr lang="en-A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21</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22</a:t>
            </a:fld>
            <a:endParaRPr lang="en-AU"/>
          </a:p>
        </p:txBody>
      </p:sp>
    </p:spTree>
    <p:extLst>
      <p:ext uri="{BB962C8B-B14F-4D97-AF65-F5344CB8AC3E}">
        <p14:creationId xmlns:p14="http://schemas.microsoft.com/office/powerpoint/2010/main" val="4068994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23</a:t>
            </a:fld>
            <a:endParaRPr lang="en-AU"/>
          </a:p>
        </p:txBody>
      </p:sp>
    </p:spTree>
    <p:extLst>
      <p:ext uri="{BB962C8B-B14F-4D97-AF65-F5344CB8AC3E}">
        <p14:creationId xmlns:p14="http://schemas.microsoft.com/office/powerpoint/2010/main" val="392275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24</a:t>
            </a:fld>
            <a:endParaRPr lang="en-AU"/>
          </a:p>
        </p:txBody>
      </p:sp>
    </p:spTree>
    <p:extLst>
      <p:ext uri="{BB962C8B-B14F-4D97-AF65-F5344CB8AC3E}">
        <p14:creationId xmlns:p14="http://schemas.microsoft.com/office/powerpoint/2010/main" val="711965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25</a:t>
            </a:fld>
            <a:endParaRPr lang="en-AU"/>
          </a:p>
        </p:txBody>
      </p:sp>
    </p:spTree>
    <p:extLst>
      <p:ext uri="{BB962C8B-B14F-4D97-AF65-F5344CB8AC3E}">
        <p14:creationId xmlns:p14="http://schemas.microsoft.com/office/powerpoint/2010/main" val="2937010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26</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AU" smtClean="0">
                <a:latin typeface="Arial" pitchFamily="34" charset="0"/>
              </a:rPr>
              <a:t>Keys are one of the most important concepts to learn in relational databases, but can be hard to wrap your head around if you haven’t had much experience with or knowledge of databases.  Don’t worry if you “don’t get it” just yet – it can be one of those things that will “click” at different times for different people...</a:t>
            </a:r>
          </a:p>
        </p:txBody>
      </p:sp>
      <p:sp>
        <p:nvSpPr>
          <p:cNvPr id="55300" name="Slide Number Placeholder 3"/>
          <p:cNvSpPr>
            <a:spLocks noGrp="1"/>
          </p:cNvSpPr>
          <p:nvPr>
            <p:ph type="sldNum" sz="quarter" idx="5"/>
          </p:nvPr>
        </p:nvSpPr>
        <p:spPr>
          <a:noFill/>
        </p:spPr>
        <p:txBody>
          <a:bodyPr/>
          <a:lstStyle/>
          <a:p>
            <a:fld id="{5F8018F9-493F-4D64-AD0B-9FC6822D127C}" type="slidenum">
              <a:rPr lang="en-AU" smtClean="0"/>
              <a:pPr/>
              <a:t>27</a:t>
            </a:fld>
            <a:endParaRPr lang="en-A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AU" dirty="0" smtClean="0"/>
              <a:t>Example of a primary key:</a:t>
            </a:r>
          </a:p>
          <a:p>
            <a:pPr>
              <a:defRPr/>
            </a:pPr>
            <a:r>
              <a:rPr lang="en-AU" dirty="0" smtClean="0"/>
              <a:t>You have a relation</a:t>
            </a:r>
            <a:r>
              <a:rPr lang="en-AU" baseline="0" dirty="0" smtClean="0"/>
              <a:t> </a:t>
            </a:r>
            <a:r>
              <a:rPr lang="en-AU" dirty="0" smtClean="0"/>
              <a:t>(implemented as a table) containing student details – name, address, phone number, </a:t>
            </a:r>
            <a:r>
              <a:rPr lang="en-AU" dirty="0" err="1" smtClean="0"/>
              <a:t>DoB</a:t>
            </a:r>
            <a:r>
              <a:rPr lang="en-AU" dirty="0" smtClean="0"/>
              <a:t>, etc.  In order to link those details (and hence that person) to other relations (e.g. unit enrolments, library loans, etc) you need to be able to identify each student (row/record in the table) uniquely.  There will be more than one “John Smith”, so you can’t use name – same goes for the other fields… none of them are fool proof.</a:t>
            </a:r>
          </a:p>
          <a:p>
            <a:pPr>
              <a:defRPr/>
            </a:pPr>
            <a:endParaRPr lang="en-AU" dirty="0" smtClean="0"/>
          </a:p>
          <a:p>
            <a:pPr>
              <a:defRPr/>
            </a:pPr>
            <a:r>
              <a:rPr lang="en-AU" dirty="0" smtClean="0"/>
              <a:t>The solution:  student number.  Each student number is unique to that student.  It is never re-used or changed.</a:t>
            </a:r>
          </a:p>
          <a:p>
            <a:pPr>
              <a:defRPr/>
            </a:pPr>
            <a:endParaRPr lang="en-AU" dirty="0" smtClean="0"/>
          </a:p>
          <a:p>
            <a:pPr>
              <a:defRPr/>
            </a:pPr>
            <a:r>
              <a:rPr lang="en-AU" dirty="0" smtClean="0"/>
              <a:t>ID numbers such as this are ideal primary keys, and occur in many systems – passport numbers, serial numbers, unit codes, etc.</a:t>
            </a:r>
          </a:p>
          <a:p>
            <a:pPr>
              <a:defRPr/>
            </a:pPr>
            <a:r>
              <a:rPr lang="en-AU" dirty="0" smtClean="0"/>
              <a:t>In relations which don’t have a naturally occurring primary key, an ID field is often added in the database table.  These tend to be “auto incrementing integers” – i.e. a number field that the DBMS automatically increments with every new record.  It ensures that each record gets a unique number, and that numbers are not re-used.</a:t>
            </a:r>
          </a:p>
          <a:p>
            <a:pPr>
              <a:defRPr/>
            </a:pPr>
            <a:endParaRPr lang="en-AU" dirty="0" smtClean="0"/>
          </a:p>
          <a:p>
            <a:pPr>
              <a:defRPr/>
            </a:pPr>
            <a:r>
              <a:rPr lang="en-AU" dirty="0" smtClean="0"/>
              <a:t>Alternatively, a primary key can be created by combining multiple attributes (fields)…</a:t>
            </a:r>
          </a:p>
        </p:txBody>
      </p:sp>
      <p:sp>
        <p:nvSpPr>
          <p:cNvPr id="56324" name="Slide Number Placeholder 3"/>
          <p:cNvSpPr>
            <a:spLocks noGrp="1"/>
          </p:cNvSpPr>
          <p:nvPr>
            <p:ph type="sldNum" sz="quarter" idx="5"/>
          </p:nvPr>
        </p:nvSpPr>
        <p:spPr>
          <a:noFill/>
        </p:spPr>
        <p:txBody>
          <a:bodyPr/>
          <a:lstStyle/>
          <a:p>
            <a:fld id="{822A5834-30B1-4912-9D4C-1AA9EC904CBC}" type="slidenum">
              <a:rPr lang="en-AU" smtClean="0"/>
              <a:pPr/>
              <a:t>28</a:t>
            </a:fld>
            <a:endParaRPr lang="en-A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AU" dirty="0" smtClean="0"/>
              <a:t>Compound keys are primary keys which combine two or more fields in order to uniquely identify each record in a table.  While each of the fields that make up the key may have duplicate values, when combine the result must be unique.</a:t>
            </a:r>
          </a:p>
          <a:p>
            <a:pPr>
              <a:defRPr/>
            </a:pPr>
            <a:endParaRPr lang="en-AU" dirty="0" smtClean="0"/>
          </a:p>
          <a:p>
            <a:pPr>
              <a:defRPr/>
            </a:pPr>
            <a:r>
              <a:rPr lang="en-AU" dirty="0" smtClean="0"/>
              <a:t>In this example, students may be enrolled in multiple units (hence duplicate student numbers in the table) and multiple students can be enrolled in a unit (hence multiple unit codes in the table)… but a single student can only be enrolled in a single unit once – hence the combination of student number and unit code can be used as a compound key.</a:t>
            </a:r>
          </a:p>
          <a:p>
            <a:pPr>
              <a:defRPr/>
            </a:pPr>
            <a:endParaRPr lang="en-AU" dirty="0" smtClean="0"/>
          </a:p>
          <a:p>
            <a:pPr>
              <a:defRPr/>
            </a:pPr>
            <a:r>
              <a:rPr lang="en-AU" b="1" dirty="0" smtClean="0"/>
              <a:t>Think: </a:t>
            </a:r>
            <a:r>
              <a:rPr lang="en-AU" dirty="0" smtClean="0"/>
              <a:t>What if this table were to show prior enrolments and repeated attempts at a unit?  How would this impact the validity of the compound key?  How could you make the key remain valid?</a:t>
            </a:r>
          </a:p>
          <a:p>
            <a:pPr>
              <a:defRPr/>
            </a:pPr>
            <a:endParaRPr lang="en-AU" dirty="0" smtClean="0"/>
          </a:p>
          <a:p>
            <a:pPr>
              <a:defRPr/>
            </a:pPr>
            <a:r>
              <a:rPr lang="en-AU" dirty="0" smtClean="0"/>
              <a:t>Be careful with compound keys – they tend to be more difficult to manage, work with, and keep track of – especially if more than two fields are involved.  It is often a better solution to simply add an auto incrementing integer field as a primary key when no simple natural key field presents itself in a relation.</a:t>
            </a:r>
          </a:p>
        </p:txBody>
      </p:sp>
      <p:sp>
        <p:nvSpPr>
          <p:cNvPr id="57348" name="Slide Number Placeholder 3"/>
          <p:cNvSpPr>
            <a:spLocks noGrp="1"/>
          </p:cNvSpPr>
          <p:nvPr>
            <p:ph type="sldNum" sz="quarter" idx="5"/>
          </p:nvPr>
        </p:nvSpPr>
        <p:spPr>
          <a:noFill/>
        </p:spPr>
        <p:txBody>
          <a:bodyPr/>
          <a:lstStyle/>
          <a:p>
            <a:fld id="{3D5726CE-B333-43B5-912A-6043BC9694B3}" type="slidenum">
              <a:rPr lang="en-AU" smtClean="0"/>
              <a:pPr/>
              <a:t>29</a:t>
            </a:fld>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3</a:t>
            </a:fld>
            <a:endParaRPr lang="en-AU"/>
          </a:p>
        </p:txBody>
      </p:sp>
    </p:spTree>
    <p:extLst>
      <p:ext uri="{BB962C8B-B14F-4D97-AF65-F5344CB8AC3E}">
        <p14:creationId xmlns:p14="http://schemas.microsoft.com/office/powerpoint/2010/main" val="2235554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AU" smtClean="0">
                <a:latin typeface="Arial" pitchFamily="34" charset="0"/>
              </a:rPr>
              <a:t>Foreign keys are, essentially, the primary key of another table.  It may help to think of the word “foreign” – in your country of origin you are a </a:t>
            </a:r>
            <a:r>
              <a:rPr lang="en-AU" i="1" smtClean="0">
                <a:latin typeface="Arial" pitchFamily="34" charset="0"/>
              </a:rPr>
              <a:t>primary</a:t>
            </a:r>
            <a:r>
              <a:rPr lang="en-AU" smtClean="0">
                <a:latin typeface="Arial" pitchFamily="34" charset="0"/>
              </a:rPr>
              <a:t> key (e.g. student number in student details table)… but when you are in another country, you are a </a:t>
            </a:r>
            <a:r>
              <a:rPr lang="en-AU" i="1" smtClean="0">
                <a:latin typeface="Arial" pitchFamily="34" charset="0"/>
              </a:rPr>
              <a:t>foreign</a:t>
            </a:r>
            <a:r>
              <a:rPr lang="en-AU" smtClean="0">
                <a:latin typeface="Arial" pitchFamily="34" charset="0"/>
              </a:rPr>
              <a:t> key (e.g. student number in library loans table, enrolments table, etc).</a:t>
            </a:r>
          </a:p>
          <a:p>
            <a:endParaRPr lang="en-AU" smtClean="0">
              <a:latin typeface="Arial" pitchFamily="34" charset="0"/>
            </a:endParaRPr>
          </a:p>
          <a:p>
            <a:r>
              <a:rPr lang="en-AU" smtClean="0">
                <a:latin typeface="Arial" pitchFamily="34" charset="0"/>
              </a:rPr>
              <a:t>By including the primary key of another table in a table, you can create relationships between records in those  tables.  e.g.  The details of the student with a student number of 12345 can be linked to his library loans, since all of his loans will contain 12345 in the student number field (a foreign key) in the library loans table.</a:t>
            </a:r>
          </a:p>
        </p:txBody>
      </p:sp>
      <p:sp>
        <p:nvSpPr>
          <p:cNvPr id="58372" name="Slide Number Placeholder 3"/>
          <p:cNvSpPr>
            <a:spLocks noGrp="1"/>
          </p:cNvSpPr>
          <p:nvPr>
            <p:ph type="sldNum" sz="quarter" idx="5"/>
          </p:nvPr>
        </p:nvSpPr>
        <p:spPr>
          <a:noFill/>
        </p:spPr>
        <p:txBody>
          <a:bodyPr/>
          <a:lstStyle/>
          <a:p>
            <a:fld id="{64D9524C-95AA-4796-BF29-BEA21713326D}" type="slidenum">
              <a:rPr lang="en-AU" smtClean="0"/>
              <a:pPr/>
              <a:t>30</a:t>
            </a:fld>
            <a:endParaRPr lang="en-A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By separating the data and defining the primary and foreign keys, we</a:t>
            </a:r>
            <a:r>
              <a:rPr lang="en-AU" baseline="0" dirty="0" smtClean="0"/>
              <a:t> are able to achieve our goals:</a:t>
            </a:r>
          </a:p>
          <a:p>
            <a:pPr>
              <a:buFont typeface="Arial" charset="0"/>
              <a:buChar char="•"/>
            </a:pPr>
            <a:r>
              <a:rPr lang="en-AU" baseline="0" dirty="0" smtClean="0"/>
              <a:t> Data is stored in logically related </a:t>
            </a:r>
            <a:r>
              <a:rPr kumimoji="1" lang="en-AU" sz="1200" kern="1200" baseline="0" dirty="0" smtClean="0">
                <a:solidFill>
                  <a:schemeClr val="tx1"/>
                </a:solidFill>
                <a:latin typeface="Arial" charset="0"/>
                <a:ea typeface="+mn-ea"/>
                <a:cs typeface="+mn-cs"/>
              </a:rPr>
              <a:t>groups – student, unit and enrolment details kept separate</a:t>
            </a:r>
          </a:p>
          <a:p>
            <a:pPr>
              <a:buFont typeface="Arial" charset="0"/>
              <a:buChar char="•"/>
            </a:pPr>
            <a:r>
              <a:rPr kumimoji="1" lang="en-AU" sz="1200" kern="1200" baseline="0" dirty="0" smtClean="0">
                <a:solidFill>
                  <a:schemeClr val="tx1"/>
                </a:solidFill>
                <a:latin typeface="Arial" charset="0"/>
                <a:ea typeface="+mn-ea"/>
                <a:cs typeface="+mn-cs"/>
              </a:rPr>
              <a:t> Because of this, we do not need to repeat the details of any students, groups or enrolments</a:t>
            </a:r>
          </a:p>
          <a:p>
            <a:pPr>
              <a:buFont typeface="Arial" charset="0"/>
              <a:buChar char="•"/>
            </a:pPr>
            <a:r>
              <a:rPr lang="en-AU" dirty="0" smtClean="0"/>
              <a:t> The PK-&gt;FK</a:t>
            </a:r>
            <a:r>
              <a:rPr lang="en-AU" baseline="0" dirty="0" smtClean="0"/>
              <a:t> relationships allow us to include relationships between groups of data.  We can tell that Eric </a:t>
            </a:r>
            <a:r>
              <a:rPr lang="en-AU" baseline="0" dirty="0" err="1" smtClean="0"/>
              <a:t>Cartman</a:t>
            </a:r>
            <a:r>
              <a:rPr lang="en-AU" baseline="0" dirty="0" smtClean="0"/>
              <a:t> is enrolled in Systems and Database Design in semester 1, 2010, and in Wine Appreciation in semester 2, 2010, etc.</a:t>
            </a:r>
          </a:p>
          <a:p>
            <a:pPr>
              <a:buFont typeface="Arial" charset="0"/>
              <a:buNone/>
            </a:pPr>
            <a:endParaRPr lang="en-AU" baseline="0" dirty="0" smtClean="0"/>
          </a:p>
          <a:p>
            <a:pPr>
              <a:buFont typeface="Arial" charset="0"/>
              <a:buNone/>
            </a:pPr>
            <a:r>
              <a:rPr lang="en-AU" baseline="0" dirty="0" smtClean="0"/>
              <a:t>It’s worth mentioning that the format of the data above is normalised.  We’ve eliminated all redundancy.</a:t>
            </a:r>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31</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AU" dirty="0" smtClean="0">
                <a:latin typeface="Arial" pitchFamily="34" charset="0"/>
              </a:rPr>
              <a:t>Also note… “normalisation” is not a process that one should need to go through when designing a database.  Ideally, a database will be </a:t>
            </a:r>
            <a:r>
              <a:rPr lang="en-AU" i="1" dirty="0" smtClean="0">
                <a:latin typeface="Arial" pitchFamily="34" charset="0"/>
              </a:rPr>
              <a:t>designed and implemented in 3NF from scratch</a:t>
            </a:r>
            <a:r>
              <a:rPr lang="en-AU" dirty="0" smtClean="0">
                <a:latin typeface="Arial" pitchFamily="34" charset="0"/>
              </a:rPr>
              <a:t>.</a:t>
            </a:r>
          </a:p>
          <a:p>
            <a:endParaRPr lang="en-AU" dirty="0" smtClean="0">
              <a:latin typeface="Arial" pitchFamily="34" charset="0"/>
            </a:endParaRPr>
          </a:p>
          <a:p>
            <a:r>
              <a:rPr lang="en-AU" dirty="0" smtClean="0">
                <a:latin typeface="Arial" pitchFamily="34" charset="0"/>
              </a:rPr>
              <a:t>Normalisation is simply a data modelling technique/process used to reach that stage if the data you have available is not already there.  It is important to know how normalisation works, and why it is done, in order to understand databases and the theory behind them.</a:t>
            </a:r>
          </a:p>
          <a:p>
            <a:endParaRPr lang="en-AU" dirty="0" smtClean="0">
              <a:latin typeface="Arial" pitchFamily="34" charset="0"/>
            </a:endParaRPr>
          </a:p>
          <a:p>
            <a:r>
              <a:rPr lang="en-AU" dirty="0" smtClean="0">
                <a:latin typeface="Arial" pitchFamily="34" charset="0"/>
              </a:rPr>
              <a:t>This is why we are learning the steps of normalisation, rather than simply trying to learn how to design normalised databases from scratch.  When you understand the concepts, you should be able to design and implement a normalised database.</a:t>
            </a:r>
          </a:p>
        </p:txBody>
      </p:sp>
      <p:sp>
        <p:nvSpPr>
          <p:cNvPr id="59396" name="Slide Number Placeholder 3"/>
          <p:cNvSpPr>
            <a:spLocks noGrp="1"/>
          </p:cNvSpPr>
          <p:nvPr>
            <p:ph type="sldNum" sz="quarter" idx="5"/>
          </p:nvPr>
        </p:nvSpPr>
        <p:spPr>
          <a:noFill/>
        </p:spPr>
        <p:txBody>
          <a:bodyPr/>
          <a:lstStyle/>
          <a:p>
            <a:fld id="{CDF9D090-7F3E-4347-90C5-1A4EF510E4AD}" type="slidenum">
              <a:rPr lang="en-AU" smtClean="0"/>
              <a:pPr/>
              <a:t>32</a:t>
            </a:fld>
            <a:endParaRPr lang="en-A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AU" smtClean="0">
                <a:latin typeface="Arial" pitchFamily="34" charset="0"/>
              </a:rPr>
              <a:t>First we remove repeating groups, then partial dependencies, then transitive dependencies.</a:t>
            </a:r>
          </a:p>
          <a:p>
            <a:r>
              <a:rPr lang="en-AU" smtClean="0">
                <a:latin typeface="Arial" pitchFamily="34" charset="0"/>
              </a:rPr>
              <a:t>It is possible, although not too likely, that further dependencies will exist and can be removed…</a:t>
            </a:r>
          </a:p>
        </p:txBody>
      </p:sp>
      <p:sp>
        <p:nvSpPr>
          <p:cNvPr id="60420" name="Slide Number Placeholder 3"/>
          <p:cNvSpPr>
            <a:spLocks noGrp="1"/>
          </p:cNvSpPr>
          <p:nvPr>
            <p:ph type="sldNum" sz="quarter" idx="5"/>
          </p:nvPr>
        </p:nvSpPr>
        <p:spPr>
          <a:noFill/>
        </p:spPr>
        <p:txBody>
          <a:bodyPr/>
          <a:lstStyle/>
          <a:p>
            <a:fld id="{C7DECDF3-918F-4BC8-BF6D-EF057BCAD73D}" type="slidenum">
              <a:rPr lang="en-AU" smtClean="0"/>
              <a:pPr/>
              <a:t>33</a:t>
            </a:fld>
            <a:endParaRPr lang="en-A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Third Normal Form (3NF) is generally the goal we are aiming for.</a:t>
            </a:r>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34</a:t>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AU" dirty="0" smtClean="0">
                <a:latin typeface="Arial" pitchFamily="34" charset="0"/>
              </a:rPr>
              <a:t>While removing repeating groups is generally the focus of 1NF, the other element is that the table is an accurate and faithful representation of a relation.  For this to be true, it must…</a:t>
            </a:r>
          </a:p>
          <a:p>
            <a:pPr>
              <a:buFontTx/>
              <a:buChar char="•"/>
            </a:pPr>
            <a:r>
              <a:rPr lang="en-AU" dirty="0" smtClean="0">
                <a:latin typeface="Arial" pitchFamily="34" charset="0"/>
              </a:rPr>
              <a:t> Not be dependant on the </a:t>
            </a:r>
            <a:r>
              <a:rPr lang="en-AU" i="1" dirty="0" smtClean="0">
                <a:latin typeface="Arial" pitchFamily="34" charset="0"/>
              </a:rPr>
              <a:t>order</a:t>
            </a:r>
            <a:r>
              <a:rPr lang="en-AU" dirty="0" smtClean="0">
                <a:latin typeface="Arial" pitchFamily="34" charset="0"/>
              </a:rPr>
              <a:t> of rows or columns (left to right or top to bottom)</a:t>
            </a:r>
          </a:p>
          <a:p>
            <a:pPr>
              <a:buFontTx/>
              <a:buChar char="•"/>
            </a:pPr>
            <a:r>
              <a:rPr lang="en-AU" dirty="0" smtClean="0">
                <a:latin typeface="Arial" pitchFamily="34" charset="0"/>
              </a:rPr>
              <a:t> Not contain any duplicate rows</a:t>
            </a:r>
          </a:p>
          <a:p>
            <a:pPr>
              <a:buFontTx/>
              <a:buChar char="•"/>
            </a:pPr>
            <a:r>
              <a:rPr lang="en-AU" dirty="0" smtClean="0">
                <a:latin typeface="Arial" pitchFamily="34" charset="0"/>
              </a:rPr>
              <a:t> Each cell (row &amp; column intersection) must contain a single atomic value</a:t>
            </a:r>
          </a:p>
          <a:p>
            <a:pPr>
              <a:buFontTx/>
              <a:buChar char="•"/>
            </a:pPr>
            <a:r>
              <a:rPr lang="en-AU" dirty="0" smtClean="0">
                <a:latin typeface="Arial" pitchFamily="34" charset="0"/>
              </a:rPr>
              <a:t> The content of each cell matches the domain of that column (data type and restrictions)</a:t>
            </a:r>
          </a:p>
        </p:txBody>
      </p:sp>
      <p:sp>
        <p:nvSpPr>
          <p:cNvPr id="61444" name="Slide Number Placeholder 3"/>
          <p:cNvSpPr>
            <a:spLocks noGrp="1"/>
          </p:cNvSpPr>
          <p:nvPr>
            <p:ph type="sldNum" sz="quarter" idx="5"/>
          </p:nvPr>
        </p:nvSpPr>
        <p:spPr>
          <a:noFill/>
        </p:spPr>
        <p:txBody>
          <a:bodyPr/>
          <a:lstStyle/>
          <a:p>
            <a:fld id="{09868A4D-3A24-48B5-AA53-652A1D6044F2}" type="slidenum">
              <a:rPr lang="en-AU" smtClean="0"/>
              <a:pPr/>
              <a:t>35</a:t>
            </a:fld>
            <a:endParaRPr lang="en-A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AU" dirty="0" smtClean="0">
                <a:latin typeface="Arial" pitchFamily="34" charset="0"/>
              </a:rPr>
              <a:t>What you</a:t>
            </a:r>
            <a:r>
              <a:rPr lang="en-AU" baseline="0" dirty="0" smtClean="0">
                <a:latin typeface="Arial" pitchFamily="34" charset="0"/>
              </a:rPr>
              <a:t> are essentially doing in this stage is identifying “tables within tables” – you’re not separating or indicating all the entities that you may be able to see, just the ones that are </a:t>
            </a:r>
            <a:r>
              <a:rPr lang="en-AU" i="1" baseline="0" dirty="0" smtClean="0">
                <a:latin typeface="Arial" pitchFamily="34" charset="0"/>
              </a:rPr>
              <a:t>nested within one another</a:t>
            </a:r>
            <a:r>
              <a:rPr lang="en-AU" baseline="0" dirty="0" smtClean="0">
                <a:latin typeface="Arial" pitchFamily="34" charset="0"/>
              </a:rPr>
              <a:t>.</a:t>
            </a:r>
          </a:p>
          <a:p>
            <a:endParaRPr lang="en-AU" baseline="0" dirty="0" smtClean="0">
              <a:latin typeface="Arial" pitchFamily="34" charset="0"/>
            </a:endParaRPr>
          </a:p>
          <a:p>
            <a:r>
              <a:rPr lang="en-AU" baseline="0" dirty="0" smtClean="0">
                <a:latin typeface="Arial" pitchFamily="34" charset="0"/>
              </a:rPr>
              <a:t>Another way of thinking about it is “identifying one-to-many relationships”.  For example, one student may be in many units...  One staff member may have many units, which may have many students...  One pilot may have many flights...  One order may have many items...</a:t>
            </a:r>
          </a:p>
          <a:p>
            <a:endParaRPr lang="en-AU" baseline="0" dirty="0" smtClean="0">
              <a:latin typeface="Arial" pitchFamily="34" charset="0"/>
            </a:endParaRPr>
          </a:p>
          <a:p>
            <a:r>
              <a:rPr lang="en-AU" baseline="0" dirty="0" smtClean="0">
                <a:latin typeface="Arial" pitchFamily="34" charset="0"/>
              </a:rPr>
              <a:t>It may help to think in terms of </a:t>
            </a:r>
            <a:r>
              <a:rPr lang="en-AU" i="1" baseline="0" dirty="0" smtClean="0">
                <a:latin typeface="Arial" pitchFamily="34" charset="0"/>
              </a:rPr>
              <a:t>instances</a:t>
            </a:r>
            <a:r>
              <a:rPr lang="en-AU" baseline="0" dirty="0" smtClean="0">
                <a:latin typeface="Arial" pitchFamily="34" charset="0"/>
              </a:rPr>
              <a:t> rather than entities.  i.e. Don’t think about “an order” in general, but an instance of an order – “The order with Order #1929631”.  How many instances of customer details can that order have?  How many delivery addresses?  How many items?</a:t>
            </a:r>
          </a:p>
          <a:p>
            <a:r>
              <a:rPr lang="en-AU" baseline="0" dirty="0" smtClean="0">
                <a:latin typeface="Arial" pitchFamily="34" charset="0"/>
              </a:rPr>
              <a:t>(with most invoices, such as the one later in this lecture, the answers are “one, one, many”)</a:t>
            </a:r>
            <a:endParaRPr lang="en-AU"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09868A4D-3A24-48B5-AA53-652A1D6044F2}" type="slidenum">
              <a:rPr lang="en-AU" smtClean="0"/>
              <a:pPr/>
              <a:t>36</a:t>
            </a:fld>
            <a:endParaRPr lang="en-A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77582822-1E30-49A1-8A7A-7DE442ACCB29}" type="slidenum">
              <a:rPr lang="en-AU" smtClean="0"/>
              <a:pPr/>
              <a:t>37</a:t>
            </a:fld>
            <a:endParaRPr lang="en-A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is the same data, depicted in a way that makes</a:t>
            </a:r>
            <a:r>
              <a:rPr lang="en-AU" baseline="0" dirty="0" smtClean="0"/>
              <a:t> the repeating groups stand out better.</a:t>
            </a:r>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38</a:t>
            </a:fld>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27365CC2-995E-4A35-A939-0B877962C7F4}" type="slidenum">
              <a:rPr lang="en-AU" smtClean="0"/>
              <a:pPr/>
              <a:t>39</a:t>
            </a:fld>
            <a:endParaRPr 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a:t>
            </a:r>
            <a:r>
              <a:rPr lang="en-AU" baseline="0" dirty="0" smtClean="0"/>
              <a:t> structure of the data is important – you’re not just storing a bunch of information, you’re storing it in a nice efficient structured way.  Efficiency and minimal redundancy are key – in a well-designed database, you should never need to duplicate any data.  A specific piece of data should never need to be stored more than once.</a:t>
            </a:r>
          </a:p>
          <a:p>
            <a:endParaRPr lang="en-AU" baseline="0" dirty="0" smtClean="0"/>
          </a:p>
          <a:p>
            <a:r>
              <a:rPr lang="en-AU" baseline="0" dirty="0" smtClean="0"/>
              <a:t>A modern business simply cannot run without a database (or multiple databases).  They need to store details of their employees, products, purchases, payments, sales, customers, etc, etc... Storing it all on paper alone is massively inefficient, particularly when it comes to sorting, filtering, searching and aggregating the data.  Storing it all in different files on a computer suffers from the same problems, and even a spreadsheet won’t give the level of flexibility and efficiency needed in many circumstances.</a:t>
            </a:r>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4</a:t>
            </a:fld>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40</a:t>
            </a:fld>
            <a:endParaRPr lang="en-AU"/>
          </a:p>
        </p:txBody>
      </p:sp>
    </p:spTree>
    <p:extLst>
      <p:ext uri="{BB962C8B-B14F-4D97-AF65-F5344CB8AC3E}">
        <p14:creationId xmlns:p14="http://schemas.microsoft.com/office/powerpoint/2010/main" val="3229174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41</a:t>
            </a:fld>
            <a:endParaRPr lang="en-AU"/>
          </a:p>
        </p:txBody>
      </p:sp>
    </p:spTree>
    <p:extLst>
      <p:ext uri="{BB962C8B-B14F-4D97-AF65-F5344CB8AC3E}">
        <p14:creationId xmlns:p14="http://schemas.microsoft.com/office/powerpoint/2010/main" val="2796259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AU" dirty="0" smtClean="0">
                <a:latin typeface="Arial" pitchFamily="34" charset="0"/>
              </a:rPr>
              <a:t>Remember, these examples and the suggested data sets are NOT normalised, not even in the first form.  We’re just gathering unnormalised data sets and learning to identify repeating groups.</a:t>
            </a:r>
          </a:p>
          <a:p>
            <a:endParaRPr lang="en-AU" dirty="0" smtClean="0">
              <a:latin typeface="Arial" pitchFamily="34" charset="0"/>
            </a:endParaRPr>
          </a:p>
          <a:p>
            <a:r>
              <a:rPr lang="en-AU" dirty="0" smtClean="0">
                <a:latin typeface="Arial" pitchFamily="34" charset="0"/>
              </a:rPr>
              <a:t>The Subtotal of each item can be</a:t>
            </a:r>
            <a:r>
              <a:rPr lang="en-AU" baseline="0" dirty="0" smtClean="0">
                <a:latin typeface="Arial" pitchFamily="34" charset="0"/>
              </a:rPr>
              <a:t> determined whenever needed by multiplying the Qty and Unit Price attributes, and by totalling the results of that for each item in the invoice, the Total can be determined.  Hence, there is no need to store pieces of data in the database.  Derived attributes are sometimes known as calculated fields, and other similar terms.</a:t>
            </a:r>
          </a:p>
        </p:txBody>
      </p:sp>
      <p:sp>
        <p:nvSpPr>
          <p:cNvPr id="65540" name="Slide Number Placeholder 3"/>
          <p:cNvSpPr>
            <a:spLocks noGrp="1"/>
          </p:cNvSpPr>
          <p:nvPr>
            <p:ph type="sldNum" sz="quarter" idx="5"/>
          </p:nvPr>
        </p:nvSpPr>
        <p:spPr>
          <a:noFill/>
        </p:spPr>
        <p:txBody>
          <a:bodyPr/>
          <a:lstStyle/>
          <a:p>
            <a:fld id="{A1B8D43F-A8D3-4447-B033-DB65BDD308F6}" type="slidenum">
              <a:rPr lang="en-AU" smtClean="0"/>
              <a:pPr/>
              <a:t>42</a:t>
            </a:fld>
            <a:endParaRPr lang="en-A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991C49A6-C039-442E-9D9C-077518547B08}" type="slidenum">
              <a:rPr lang="en-AU" smtClean="0"/>
              <a:pPr/>
              <a:t>43</a:t>
            </a:fld>
            <a:endParaRPr lang="en-A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AU" smtClean="0">
                <a:latin typeface="Arial" pitchFamily="34" charset="0"/>
              </a:rPr>
              <a:t>Apologies for the length of this lecture – I hope that it sunk in.  Don’t worry if you don’t quite understand it all just yet – understanding databases, keys and normalisation takes time… Most people will reach a point where it simply “clicks” – sometimes it takes some hands on practise with them for it to make sense.</a:t>
            </a:r>
          </a:p>
        </p:txBody>
      </p:sp>
      <p:sp>
        <p:nvSpPr>
          <p:cNvPr id="67588" name="Slide Number Placeholder 3"/>
          <p:cNvSpPr>
            <a:spLocks noGrp="1"/>
          </p:cNvSpPr>
          <p:nvPr>
            <p:ph type="sldNum" sz="quarter" idx="5"/>
          </p:nvPr>
        </p:nvSpPr>
        <p:spPr>
          <a:noFill/>
        </p:spPr>
        <p:txBody>
          <a:bodyPr/>
          <a:lstStyle/>
          <a:p>
            <a:fld id="{683470FA-F736-4704-A0C2-A6550942513C}" type="slidenum">
              <a:rPr lang="en-AU" smtClean="0"/>
              <a:pPr/>
              <a:t>44</a:t>
            </a:fld>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Each of the rounded rectangles represents</a:t>
            </a:r>
            <a:r>
              <a:rPr lang="en-AU" baseline="0" dirty="0" smtClean="0"/>
              <a:t> a group of logically related data – student# is related to the student’s name, their date of birth, their gender, phone number, etc...  If we’re going to keep everything organised, we obviously want to store these details together and keep them all apart from the details of other things, like courses and units and activities.</a:t>
            </a:r>
          </a:p>
          <a:p>
            <a:endParaRPr lang="en-AU" baseline="0" dirty="0" smtClean="0"/>
          </a:p>
          <a:p>
            <a:r>
              <a:rPr lang="en-AU" dirty="0" smtClean="0"/>
              <a:t>Imagine each of the</a:t>
            </a:r>
            <a:r>
              <a:rPr lang="en-AU" baseline="0" dirty="0" smtClean="0"/>
              <a:t> rounded rectangles is a spreadsheet – columns for each different piece of data, and rows for each instance of it.  e.g. A row for each student.</a:t>
            </a:r>
          </a:p>
          <a:p>
            <a:endParaRPr lang="en-AU" baseline="0" dirty="0" smtClean="0"/>
          </a:p>
          <a:p>
            <a:r>
              <a:rPr lang="en-AU" dirty="0" smtClean="0"/>
              <a:t>The other important aspect of a database is that</a:t>
            </a:r>
            <a:r>
              <a:rPr lang="en-AU" baseline="0" dirty="0" smtClean="0"/>
              <a:t> relationships between these logically related groups are established and maintained.  It’s not much use storing all the details of students and courses and units and whatnot if you have no way of telling which students are enrolled in which courses, which units are in which courses, which activities are for which units, etc.</a:t>
            </a:r>
          </a:p>
          <a:p>
            <a:endParaRPr lang="en-AU" baseline="0" dirty="0" smtClean="0"/>
          </a:p>
          <a:p>
            <a:r>
              <a:rPr lang="en-AU" baseline="0" dirty="0" smtClean="0"/>
              <a:t>We’ll be examining all of this in detail in this unit!</a:t>
            </a:r>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AU" dirty="0" smtClean="0">
                <a:latin typeface="Arial" pitchFamily="34" charset="0"/>
              </a:rPr>
              <a:t>The difference between a DBMS and a Database is sort of similar to the difference between an email and email client software.</a:t>
            </a:r>
          </a:p>
          <a:p>
            <a:r>
              <a:rPr lang="en-AU" dirty="0" smtClean="0">
                <a:latin typeface="Arial" pitchFamily="34" charset="0"/>
              </a:rPr>
              <a:t>A “database server” can be an ambiguous term in regards to a DBMS.  The defining point is that a </a:t>
            </a:r>
            <a:r>
              <a:rPr lang="en-AU" i="1" dirty="0" smtClean="0">
                <a:latin typeface="Arial" pitchFamily="34" charset="0"/>
              </a:rPr>
              <a:t>server</a:t>
            </a:r>
            <a:r>
              <a:rPr lang="en-AU" dirty="0" smtClean="0">
                <a:latin typeface="Arial" pitchFamily="34" charset="0"/>
              </a:rPr>
              <a:t> provides the database services to clients – other programs, requests from other computers, etc.  DBMSs often provide this functionality, hence a database server may refer to the DBMS software, or to a computer dedicated to running such software, etc.</a:t>
            </a:r>
          </a:p>
        </p:txBody>
      </p:sp>
      <p:sp>
        <p:nvSpPr>
          <p:cNvPr id="48132" name="Slide Number Placeholder 3"/>
          <p:cNvSpPr>
            <a:spLocks noGrp="1"/>
          </p:cNvSpPr>
          <p:nvPr>
            <p:ph type="sldNum" sz="quarter" idx="5"/>
          </p:nvPr>
        </p:nvSpPr>
        <p:spPr>
          <a:noFill/>
        </p:spPr>
        <p:txBody>
          <a:bodyPr/>
          <a:lstStyle/>
          <a:p>
            <a:fld id="{F06C00C7-E1B3-44E4-9F88-5076772B279C}" type="slidenum">
              <a:rPr lang="en-AU" smtClean="0"/>
              <a:pPr/>
              <a:t>6</a:t>
            </a:fld>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Back in the early days</a:t>
            </a:r>
            <a:r>
              <a:rPr lang="en-AU" baseline="0" dirty="0" smtClean="0"/>
              <a:t> of databases and computing, the database was heavily tied to the hardware on which it ran.  DBMSs were made to run on specific computers/hardware.  Nowadays, most DBMSs are independent of the underlying hardware like any other piece of software – if you meet the minimum requirements and the operating system is supported, you can install it.</a:t>
            </a:r>
          </a:p>
          <a:p>
            <a:endParaRPr lang="en-AU" dirty="0" smtClean="0"/>
          </a:p>
          <a:p>
            <a:r>
              <a:rPr lang="en-AU" dirty="0" smtClean="0"/>
              <a:t>A DBMS is,</a:t>
            </a:r>
            <a:r>
              <a:rPr lang="en-AU" baseline="0" dirty="0" smtClean="0"/>
              <a:t> in many ways, the same as any other piece of software – you install it and use it.  Often the main difference is that it is a server or a service – once installed, your DBMS may be always running in the background, providing database functionality to any application that is capable of connecting to it, in the same way as a web server provides web pages to any device that can connect to it.</a:t>
            </a:r>
          </a:p>
          <a:p>
            <a:endParaRPr lang="en-AU" baseline="0" dirty="0" smtClean="0"/>
          </a:p>
          <a:p>
            <a:r>
              <a:rPr lang="en-AU" baseline="0" dirty="0" smtClean="0"/>
              <a:t>Data is of course crucial – databases store data.  Without the data, you’ve just got a base.  ...</a:t>
            </a:r>
          </a:p>
          <a:p>
            <a:r>
              <a:rPr lang="en-AU" dirty="0" smtClean="0"/>
              <a:t>The schema is the</a:t>
            </a:r>
            <a:r>
              <a:rPr lang="en-AU" baseline="0" dirty="0" smtClean="0"/>
              <a:t> other important part.  Think of it as a skeleton or a framework or a template or anything along those lines.  It is what defines the logically related groups, the format each piece of data is stored in (text, number, etc), the relationships between groups, etc.</a:t>
            </a:r>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database can</a:t>
            </a:r>
            <a:r>
              <a:rPr lang="en-AU" baseline="0" dirty="0" smtClean="0"/>
              <a:t> store data in a nice structured efficient way, but it doesn’t create itself and it doesn’t use itself.  Various people are needed to design, create, administer and make use of the database and the data it contains.</a:t>
            </a:r>
            <a:endParaRPr lang="en-AU" dirty="0" smtClean="0"/>
          </a:p>
          <a:p>
            <a:endParaRPr lang="en-AU" dirty="0" smtClean="0"/>
          </a:p>
          <a:p>
            <a:r>
              <a:rPr lang="en-AU" dirty="0" smtClean="0"/>
              <a:t>As well defined and structured as a database is, there is still a need for policy and procedure to make sure it is going to be implemented and used properly – particularly given all the different people who have something to do with it.  Such policies could involve the order in which things are added/updated/deleted from the database, who has access to what parts of the database, where</a:t>
            </a:r>
            <a:r>
              <a:rPr lang="en-AU" baseline="0" dirty="0" smtClean="0"/>
              <a:t> people are able to connect to the database from, and what program they can use to do so...</a:t>
            </a:r>
            <a:endParaRPr lang="en-AU" dirty="0"/>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78F26EB-E2D4-4A28-878A-92E64EFAF0D9}" type="slidenum">
              <a:rPr lang="en-AU" smtClean="0"/>
              <a:pPr>
                <a:defRPr/>
              </a:pPr>
              <a:t>9</a:t>
            </a:fld>
            <a:endParaRPr lang="en-AU"/>
          </a:p>
        </p:txBody>
      </p:sp>
    </p:spTree>
    <p:extLst>
      <p:ext uri="{BB962C8B-B14F-4D97-AF65-F5344CB8AC3E}">
        <p14:creationId xmlns:p14="http://schemas.microsoft.com/office/powerpoint/2010/main" val="94599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5123" name="Rectangle 3"/>
          <p:cNvSpPr>
            <a:spLocks noGrp="1" noChangeArrowheads="1"/>
          </p:cNvSpPr>
          <p:nvPr>
            <p:ph type="body" idx="1"/>
          </p:nvPr>
        </p:nvSpPr>
        <p:spPr bwMode="auto">
          <a:xfrm>
            <a:off x="468313" y="1196975"/>
            <a:ext cx="8229600" cy="5280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5125"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5126"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hdr="0" ftr="0" dt="0"/>
  <p:txStyles>
    <p:titleStyle>
      <a:lvl1pPr algn="l" rtl="0" eaLnBrk="0" fontAlgn="base" hangingPunct="0">
        <a:spcBef>
          <a:spcPct val="0"/>
        </a:spcBef>
        <a:spcAft>
          <a:spcPct val="0"/>
        </a:spcAft>
        <a:defRPr sz="3000">
          <a:solidFill>
            <a:schemeClr val="bg1"/>
          </a:solidFill>
          <a:latin typeface="Arial Narrow"/>
          <a:ea typeface="MS PGothic" pitchFamily="34" charset="-128"/>
          <a:cs typeface="+mj-cs"/>
        </a:defRPr>
      </a:lvl1pPr>
      <a:lvl2pPr algn="l" rtl="0" eaLnBrk="0" fontAlgn="base" hangingPunct="0">
        <a:spcBef>
          <a:spcPct val="0"/>
        </a:spcBef>
        <a:spcAft>
          <a:spcPct val="0"/>
        </a:spcAft>
        <a:defRPr sz="3000">
          <a:solidFill>
            <a:schemeClr val="bg1"/>
          </a:solidFill>
          <a:latin typeface="Arial Narrow" pitchFamily="-65" charset="0"/>
          <a:ea typeface="MS PGothic" pitchFamily="34" charset="-128"/>
        </a:defRPr>
      </a:lvl2pPr>
      <a:lvl3pPr algn="l" rtl="0" eaLnBrk="0" fontAlgn="base" hangingPunct="0">
        <a:spcBef>
          <a:spcPct val="0"/>
        </a:spcBef>
        <a:spcAft>
          <a:spcPct val="0"/>
        </a:spcAft>
        <a:defRPr sz="3000">
          <a:solidFill>
            <a:schemeClr val="bg1"/>
          </a:solidFill>
          <a:latin typeface="Arial Narrow" pitchFamily="-65" charset="0"/>
          <a:ea typeface="MS PGothic" pitchFamily="34" charset="-128"/>
        </a:defRPr>
      </a:lvl3pPr>
      <a:lvl4pPr algn="l" rtl="0" eaLnBrk="0" fontAlgn="base" hangingPunct="0">
        <a:spcBef>
          <a:spcPct val="0"/>
        </a:spcBef>
        <a:spcAft>
          <a:spcPct val="0"/>
        </a:spcAft>
        <a:defRPr sz="3000">
          <a:solidFill>
            <a:schemeClr val="bg1"/>
          </a:solidFill>
          <a:latin typeface="Arial Narrow" pitchFamily="-65" charset="0"/>
          <a:ea typeface="MS PGothic" pitchFamily="34" charset="-128"/>
        </a:defRPr>
      </a:lvl4pPr>
      <a:lvl5pPr algn="l" rtl="0" eaLnBrk="0" fontAlgn="base" hangingPunct="0">
        <a:spcBef>
          <a:spcPct val="0"/>
        </a:spcBef>
        <a:spcAft>
          <a:spcPct val="0"/>
        </a:spcAft>
        <a:defRPr sz="3000">
          <a:solidFill>
            <a:schemeClr val="bg1"/>
          </a:solidFill>
          <a:latin typeface="Arial Narrow" pitchFamily="-65" charset="0"/>
          <a:ea typeface="MS PGothic" pitchFamily="34"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8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lr>
          <a:schemeClr val="bg2"/>
        </a:buClr>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rgbClr val="2D2D8A"/>
        </a:buClr>
        <a:buChar char="•"/>
        <a:defRPr sz="22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990600" y="1600200"/>
            <a:ext cx="7772400" cy="1447800"/>
          </a:xfrm>
        </p:spPr>
        <p:txBody>
          <a:bodyPr/>
          <a:lstStyle/>
          <a:p>
            <a:pPr eaLnBrk="1" hangingPunct="1">
              <a:defRPr/>
            </a:pPr>
            <a:r>
              <a:rPr lang="en-AU" dirty="0" smtClean="0">
                <a:ea typeface="ＭＳ Ｐゴシック" pitchFamily="-65" charset="-128"/>
              </a:rPr>
              <a:t>CSG1207/CSI5135 </a:t>
            </a:r>
            <a:br>
              <a:rPr lang="en-AU" dirty="0" smtClean="0">
                <a:ea typeface="ＭＳ Ｐゴシック" pitchFamily="-65" charset="-128"/>
              </a:rPr>
            </a:br>
            <a:r>
              <a:rPr lang="en-AU" dirty="0" smtClean="0">
                <a:ea typeface="ＭＳ Ｐゴシック" pitchFamily="-65" charset="-128"/>
              </a:rPr>
              <a:t>Systems and Database Design</a:t>
            </a:r>
          </a:p>
        </p:txBody>
      </p:sp>
      <p:sp>
        <p:nvSpPr>
          <p:cNvPr id="6147" name="Rectangle 3"/>
          <p:cNvSpPr>
            <a:spLocks noGrp="1" noChangeArrowheads="1"/>
          </p:cNvSpPr>
          <p:nvPr>
            <p:ph type="subTitle" idx="1"/>
          </p:nvPr>
        </p:nvSpPr>
        <p:spPr>
          <a:xfrm>
            <a:off x="1524000" y="3657600"/>
            <a:ext cx="6400800" cy="2133600"/>
          </a:xfrm>
        </p:spPr>
        <p:txBody>
          <a:bodyPr/>
          <a:lstStyle/>
          <a:p>
            <a:pPr eaLnBrk="1" hangingPunct="1"/>
            <a:r>
              <a:rPr lang="en-AU" dirty="0" smtClean="0"/>
              <a:t>Lecture 01</a:t>
            </a:r>
          </a:p>
          <a:p>
            <a:pPr eaLnBrk="1" hangingPunct="1"/>
            <a:endParaRPr lang="en-AU" sz="1200" dirty="0" smtClean="0"/>
          </a:p>
          <a:p>
            <a:pPr eaLnBrk="1" hangingPunct="1"/>
            <a:r>
              <a:rPr lang="en-AU" sz="3600" dirty="0" smtClean="0"/>
              <a:t>Intro to Relational Databases &amp; Normalisation Basis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09800" y="1676400"/>
            <a:ext cx="18288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p>
        </p:txBody>
      </p:sp>
      <p:sp>
        <p:nvSpPr>
          <p:cNvPr id="5" name="Title 4"/>
          <p:cNvSpPr>
            <a:spLocks noGrp="1"/>
          </p:cNvSpPr>
          <p:nvPr>
            <p:ph type="title"/>
          </p:nvPr>
        </p:nvSpPr>
        <p:spPr/>
        <p:txBody>
          <a:bodyPr/>
          <a:lstStyle/>
          <a:p>
            <a:r>
              <a:rPr lang="en-AU" dirty="0" smtClean="0"/>
              <a:t>The Role of a Database</a:t>
            </a:r>
            <a:endParaRPr lang="en-AU" dirty="0"/>
          </a:p>
        </p:txBody>
      </p:sp>
      <p:sp>
        <p:nvSpPr>
          <p:cNvPr id="8" name="Rectangle 7"/>
          <p:cNvSpPr/>
          <p:nvPr/>
        </p:nvSpPr>
        <p:spPr>
          <a:xfrm>
            <a:off x="6705600" y="1447800"/>
            <a:ext cx="1524000" cy="1752600"/>
          </a:xfrm>
          <a:prstGeom prst="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AU" dirty="0" smtClean="0"/>
              <a:t>DBMS</a:t>
            </a:r>
            <a:endParaRPr lang="en-AU" dirty="0"/>
          </a:p>
        </p:txBody>
      </p:sp>
      <p:sp>
        <p:nvSpPr>
          <p:cNvPr id="7" name="Flowchart: Magnetic Disk 6"/>
          <p:cNvSpPr/>
          <p:nvPr/>
        </p:nvSpPr>
        <p:spPr>
          <a:xfrm>
            <a:off x="6858000" y="2057400"/>
            <a:ext cx="1219200" cy="990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dirty="0" smtClean="0"/>
              <a:t>Database</a:t>
            </a:r>
            <a:endParaRPr lang="en-AU" sz="1600" dirty="0"/>
          </a:p>
        </p:txBody>
      </p:sp>
      <p:sp>
        <p:nvSpPr>
          <p:cNvPr id="9" name="Rectangle 8"/>
          <p:cNvSpPr/>
          <p:nvPr/>
        </p:nvSpPr>
        <p:spPr>
          <a:xfrm>
            <a:off x="2362200" y="1788160"/>
            <a:ext cx="1524000" cy="726440"/>
          </a:xfrm>
          <a:prstGeom prst="rect">
            <a:avLst/>
          </a:prstGeom>
        </p:spPr>
        <p:style>
          <a:lnRef idx="2">
            <a:schemeClr val="accent2"/>
          </a:lnRef>
          <a:fillRef idx="1">
            <a:schemeClr val="lt1"/>
          </a:fillRef>
          <a:effectRef idx="0">
            <a:schemeClr val="accent2"/>
          </a:effectRef>
          <a:fontRef idx="minor">
            <a:schemeClr val="dk1"/>
          </a:fontRef>
        </p:style>
        <p:txBody>
          <a:bodyPr rtlCol="0" anchor="ctr" anchorCtr="0"/>
          <a:lstStyle/>
          <a:p>
            <a:pPr algn="ctr"/>
            <a:r>
              <a:rPr lang="en-AU" sz="1800" dirty="0" smtClean="0"/>
              <a:t>Application</a:t>
            </a:r>
            <a:endParaRPr lang="en-AU" sz="1800" dirty="0"/>
          </a:p>
        </p:txBody>
      </p:sp>
      <p:sp>
        <p:nvSpPr>
          <p:cNvPr id="11" name="Rectangle 10"/>
          <p:cNvSpPr/>
          <p:nvPr/>
        </p:nvSpPr>
        <p:spPr>
          <a:xfrm>
            <a:off x="2209800" y="2895600"/>
            <a:ext cx="1828800" cy="152400"/>
          </a:xfrm>
          <a:prstGeom prst="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p>
        </p:txBody>
      </p:sp>
      <p:sp>
        <p:nvSpPr>
          <p:cNvPr id="12" name="Rectangle 11"/>
          <p:cNvSpPr/>
          <p:nvPr/>
        </p:nvSpPr>
        <p:spPr>
          <a:xfrm>
            <a:off x="2819400" y="2667000"/>
            <a:ext cx="6096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tx1"/>
              </a:solidFill>
            </a:endParaRPr>
          </a:p>
        </p:txBody>
      </p:sp>
      <p:grpSp>
        <p:nvGrpSpPr>
          <p:cNvPr id="21" name="Group 20"/>
          <p:cNvGrpSpPr/>
          <p:nvPr/>
        </p:nvGrpSpPr>
        <p:grpSpPr>
          <a:xfrm>
            <a:off x="533400" y="1676400"/>
            <a:ext cx="1447800" cy="1740932"/>
            <a:chOff x="533400" y="3276600"/>
            <a:chExt cx="1447800" cy="1740932"/>
          </a:xfrm>
        </p:grpSpPr>
        <p:sp>
          <p:nvSpPr>
            <p:cNvPr id="15" name="Pentagon 14"/>
            <p:cNvSpPr/>
            <p:nvPr/>
          </p:nvSpPr>
          <p:spPr>
            <a:xfrm rot="16200000">
              <a:off x="952500" y="3695700"/>
              <a:ext cx="609600" cy="533400"/>
            </a:xfrm>
            <a:prstGeom prst="homePlate">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sp>
          <p:nvSpPr>
            <p:cNvPr id="13" name="Oval 12"/>
            <p:cNvSpPr/>
            <p:nvPr/>
          </p:nvSpPr>
          <p:spPr>
            <a:xfrm>
              <a:off x="990600" y="3276600"/>
              <a:ext cx="533400" cy="533400"/>
            </a:xfrm>
            <a:prstGeom prst="ellipse">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sp>
          <p:nvSpPr>
            <p:cNvPr id="16" name="Pentagon 15"/>
            <p:cNvSpPr/>
            <p:nvPr/>
          </p:nvSpPr>
          <p:spPr>
            <a:xfrm rot="16200000">
              <a:off x="1257300" y="4076700"/>
              <a:ext cx="609600" cy="533400"/>
            </a:xfrm>
            <a:prstGeom prst="homePlate">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sp>
          <p:nvSpPr>
            <p:cNvPr id="17" name="Oval 16"/>
            <p:cNvSpPr/>
            <p:nvPr/>
          </p:nvSpPr>
          <p:spPr>
            <a:xfrm>
              <a:off x="1295400" y="3657600"/>
              <a:ext cx="533400" cy="533400"/>
            </a:xfrm>
            <a:prstGeom prst="ellipse">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sp>
          <p:nvSpPr>
            <p:cNvPr id="18" name="Pentagon 17"/>
            <p:cNvSpPr/>
            <p:nvPr/>
          </p:nvSpPr>
          <p:spPr>
            <a:xfrm rot="16200000">
              <a:off x="647700" y="4076700"/>
              <a:ext cx="609600" cy="533400"/>
            </a:xfrm>
            <a:prstGeom prst="homePlate">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sp>
          <p:nvSpPr>
            <p:cNvPr id="19" name="Oval 18"/>
            <p:cNvSpPr/>
            <p:nvPr/>
          </p:nvSpPr>
          <p:spPr>
            <a:xfrm>
              <a:off x="685800" y="3657600"/>
              <a:ext cx="533400" cy="533400"/>
            </a:xfrm>
            <a:prstGeom prst="ellipse">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sp>
          <p:nvSpPr>
            <p:cNvPr id="20" name="Rectangle 19"/>
            <p:cNvSpPr/>
            <p:nvPr/>
          </p:nvSpPr>
          <p:spPr>
            <a:xfrm>
              <a:off x="533400" y="4648200"/>
              <a:ext cx="1447800" cy="369332"/>
            </a:xfrm>
            <a:prstGeom prst="rect">
              <a:avLst/>
            </a:prstGeom>
          </p:spPr>
          <p:txBody>
            <a:bodyPr wrap="square">
              <a:spAutoFit/>
            </a:bodyPr>
            <a:lstStyle/>
            <a:p>
              <a:pPr algn="ctr"/>
              <a:r>
                <a:rPr lang="en-AU" sz="1800" dirty="0" smtClean="0">
                  <a:solidFill>
                    <a:srgbClr val="000000"/>
                  </a:solidFill>
                  <a:latin typeface="Arial"/>
                </a:rPr>
                <a:t>End Users</a:t>
              </a:r>
              <a:endParaRPr lang="en-AU" dirty="0"/>
            </a:p>
          </p:txBody>
        </p:sp>
      </p:grpSp>
      <p:cxnSp>
        <p:nvCxnSpPr>
          <p:cNvPr id="35" name="Straight Arrow Connector 34"/>
          <p:cNvCxnSpPr/>
          <p:nvPr/>
        </p:nvCxnSpPr>
        <p:spPr>
          <a:xfrm>
            <a:off x="4282274" y="1828800"/>
            <a:ext cx="2209800" cy="1588"/>
          </a:xfrm>
          <a:prstGeom prst="straightConnector1">
            <a:avLst/>
          </a:prstGeom>
          <a:ln w="19050">
            <a:solidFill>
              <a:schemeClr val="tx1"/>
            </a:solidFill>
            <a:prstDash val="dash"/>
            <a:tailEnd type="triangle" w="lg" len="med"/>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p:nvPr/>
        </p:nvCxnSpPr>
        <p:spPr>
          <a:xfrm rot="10800000">
            <a:off x="4282274" y="2513011"/>
            <a:ext cx="2209800" cy="1588"/>
          </a:xfrm>
          <a:prstGeom prst="straightConnector1">
            <a:avLst/>
          </a:prstGeom>
          <a:ln w="19050">
            <a:solidFill>
              <a:schemeClr val="tx1"/>
            </a:solidFill>
            <a:prstDash val="dash"/>
            <a:tailEnd type="triangle" w="lg" len="med"/>
          </a:ln>
        </p:spPr>
        <p:style>
          <a:lnRef idx="1">
            <a:schemeClr val="accent6"/>
          </a:lnRef>
          <a:fillRef idx="0">
            <a:schemeClr val="accent6"/>
          </a:fillRef>
          <a:effectRef idx="0">
            <a:schemeClr val="accent6"/>
          </a:effectRef>
          <a:fontRef idx="minor">
            <a:schemeClr val="tx1"/>
          </a:fontRef>
        </p:style>
      </p:cxnSp>
      <p:sp>
        <p:nvSpPr>
          <p:cNvPr id="40" name="Rectangle 39"/>
          <p:cNvSpPr/>
          <p:nvPr/>
        </p:nvSpPr>
        <p:spPr>
          <a:xfrm>
            <a:off x="4267200" y="1490246"/>
            <a:ext cx="2224874" cy="338554"/>
          </a:xfrm>
          <a:prstGeom prst="rect">
            <a:avLst/>
          </a:prstGeom>
          <a:ln>
            <a:noFill/>
          </a:ln>
        </p:spPr>
        <p:txBody>
          <a:bodyPr wrap="square">
            <a:spAutoFit/>
          </a:bodyPr>
          <a:lstStyle/>
          <a:p>
            <a:pPr algn="ctr"/>
            <a:r>
              <a:rPr lang="en-AU" sz="1600" dirty="0" smtClean="0">
                <a:latin typeface="Arial"/>
              </a:rPr>
              <a:t>SQL query</a:t>
            </a:r>
            <a:endParaRPr lang="en-AU" dirty="0"/>
          </a:p>
        </p:txBody>
      </p:sp>
      <p:sp>
        <p:nvSpPr>
          <p:cNvPr id="41" name="Rectangle 40"/>
          <p:cNvSpPr/>
          <p:nvPr/>
        </p:nvSpPr>
        <p:spPr>
          <a:xfrm>
            <a:off x="4282274" y="2176046"/>
            <a:ext cx="2224874" cy="338554"/>
          </a:xfrm>
          <a:prstGeom prst="rect">
            <a:avLst/>
          </a:prstGeom>
          <a:ln>
            <a:noFill/>
          </a:ln>
        </p:spPr>
        <p:txBody>
          <a:bodyPr wrap="square">
            <a:spAutoFit/>
          </a:bodyPr>
          <a:lstStyle/>
          <a:p>
            <a:pPr algn="ctr"/>
            <a:r>
              <a:rPr lang="en-AU" sz="1600" dirty="0" smtClean="0">
                <a:latin typeface="Arial"/>
              </a:rPr>
              <a:t>Data / Response</a:t>
            </a:r>
            <a:endParaRPr lang="en-AU" dirty="0"/>
          </a:p>
        </p:txBody>
      </p:sp>
      <p:sp>
        <p:nvSpPr>
          <p:cNvPr id="42" name="Content Placeholder 5"/>
          <p:cNvSpPr>
            <a:spLocks noGrp="1"/>
          </p:cNvSpPr>
          <p:nvPr>
            <p:ph idx="1"/>
          </p:nvPr>
        </p:nvSpPr>
        <p:spPr>
          <a:xfrm>
            <a:off x="468312" y="3657600"/>
            <a:ext cx="8447088" cy="2895600"/>
          </a:xfrm>
        </p:spPr>
        <p:txBody>
          <a:bodyPr/>
          <a:lstStyle/>
          <a:p>
            <a:r>
              <a:rPr lang="en-AU" sz="2400" dirty="0" smtClean="0"/>
              <a:t>Notes:</a:t>
            </a:r>
          </a:p>
          <a:p>
            <a:pPr lvl="1"/>
            <a:r>
              <a:rPr lang="en-AU" sz="2000" dirty="0" smtClean="0"/>
              <a:t>The DBMS may contain multiple databases</a:t>
            </a:r>
          </a:p>
          <a:p>
            <a:pPr lvl="1"/>
            <a:r>
              <a:rPr lang="en-AU" sz="2000" dirty="0" smtClean="0"/>
              <a:t>Multiple different applications may interact with a DBMS/database</a:t>
            </a:r>
          </a:p>
          <a:p>
            <a:pPr lvl="1"/>
            <a:r>
              <a:rPr lang="en-AU" sz="2000" dirty="0" smtClean="0"/>
              <a:t>The interaction, or application itself, may be over a network or the Internet – e.g. Most modern websites involve a DBMS that a web application written in PHP or ASP.NET interacts with</a:t>
            </a:r>
          </a:p>
          <a:p>
            <a:pPr lvl="1">
              <a:buNone/>
            </a:pPr>
            <a:endParaRPr lang="en-AU" sz="1000" dirty="0" smtClean="0"/>
          </a:p>
          <a:p>
            <a:pPr lvl="1"/>
            <a:r>
              <a:rPr lang="en-AU" sz="2000" dirty="0" smtClean="0"/>
              <a:t>In this unit, we focus on the design and implementation of databases, and the SQL used to interact with them</a:t>
            </a:r>
          </a:p>
        </p:txBody>
      </p:sp>
      <p:sp>
        <p:nvSpPr>
          <p:cNvPr id="43" name="Rectangle 42"/>
          <p:cNvSpPr/>
          <p:nvPr/>
        </p:nvSpPr>
        <p:spPr>
          <a:xfrm>
            <a:off x="4191000" y="1219200"/>
            <a:ext cx="4191000" cy="2209800"/>
          </a:xfrm>
          <a:prstGeom prst="rect">
            <a:avLst/>
          </a:prstGeom>
          <a:noFill/>
          <a:ln w="190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right)">
                                      <p:cBhvr>
                                        <p:cTn id="35" dur="500"/>
                                        <p:tgtEl>
                                          <p:spTgt spid="37"/>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right)">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2">
                                            <p:txEl>
                                              <p:pRg st="5" end="5"/>
                                            </p:txEl>
                                          </p:spTgt>
                                        </p:tgtEl>
                                        <p:attrNameLst>
                                          <p:attrName>style.visibility</p:attrName>
                                        </p:attrNameLst>
                                      </p:cBhvr>
                                      <p:to>
                                        <p:strVal val="visible"/>
                                      </p:to>
                                    </p:set>
                                    <p:animEffect transition="in" filter="fade">
                                      <p:cBhvr>
                                        <p:cTn id="59" dur="500"/>
                                        <p:tgtEl>
                                          <p:spTgt spid="42">
                                            <p:txEl>
                                              <p:pRg st="5" end="5"/>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7" grpId="0" animBg="1"/>
      <p:bldP spid="9" grpId="0" animBg="1"/>
      <p:bldP spid="11" grpId="0" animBg="1"/>
      <p:bldP spid="12" grpId="0" animBg="1"/>
      <p:bldP spid="40" grpId="0"/>
      <p:bldP spid="41" grpId="0"/>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latin typeface="Arial Narrow" pitchFamily="34" charset="0"/>
              </a:rPr>
              <a:t>Brief History of Database Systems</a:t>
            </a:r>
          </a:p>
        </p:txBody>
      </p:sp>
      <p:sp>
        <p:nvSpPr>
          <p:cNvPr id="13315" name="Rectangle 3"/>
          <p:cNvSpPr>
            <a:spLocks noGrp="1" noChangeArrowheads="1"/>
          </p:cNvSpPr>
          <p:nvPr>
            <p:ph sz="half" idx="1"/>
          </p:nvPr>
        </p:nvSpPr>
        <p:spPr>
          <a:xfrm>
            <a:off x="381000" y="1066800"/>
            <a:ext cx="8305800" cy="5181600"/>
          </a:xfrm>
        </p:spPr>
        <p:txBody>
          <a:bodyPr/>
          <a:lstStyle/>
          <a:p>
            <a:pPr eaLnBrk="1" hangingPunct="1"/>
            <a:r>
              <a:rPr lang="en-GB" dirty="0" smtClean="0"/>
              <a:t>First generation (1960s) – Navigational models</a:t>
            </a:r>
          </a:p>
          <a:p>
            <a:pPr lvl="1" eaLnBrk="1" hangingPunct="1"/>
            <a:r>
              <a:rPr lang="en-GB" dirty="0" smtClean="0"/>
              <a:t>Hierarchical</a:t>
            </a:r>
          </a:p>
          <a:p>
            <a:pPr lvl="2" eaLnBrk="1" hangingPunct="1"/>
            <a:r>
              <a:rPr lang="en-GB" dirty="0" smtClean="0"/>
              <a:t>IBM developed “</a:t>
            </a:r>
            <a:r>
              <a:rPr lang="en-GB" b="1" dirty="0" smtClean="0"/>
              <a:t>IMS</a:t>
            </a:r>
            <a:r>
              <a:rPr lang="en-GB" dirty="0" smtClean="0"/>
              <a:t>” (Information Management System)</a:t>
            </a:r>
          </a:p>
          <a:p>
            <a:pPr lvl="2" eaLnBrk="1" hangingPunct="1"/>
            <a:r>
              <a:rPr lang="en-GB" dirty="0" smtClean="0"/>
              <a:t>Provided a standardised / simple transaction manager</a:t>
            </a:r>
          </a:p>
          <a:p>
            <a:pPr lvl="2" eaLnBrk="1" hangingPunct="1"/>
            <a:r>
              <a:rPr lang="en-GB" dirty="0" smtClean="0"/>
              <a:t>Was too late for Apollo project it was meant to help, but is still in use today – in a newer form, with supporting software</a:t>
            </a:r>
          </a:p>
          <a:p>
            <a:pPr lvl="2" eaLnBrk="1" hangingPunct="1"/>
            <a:endParaRPr lang="en-GB" dirty="0" smtClean="0"/>
          </a:p>
          <a:p>
            <a:pPr lvl="1" eaLnBrk="1" hangingPunct="1"/>
            <a:r>
              <a:rPr lang="en-GB" dirty="0" smtClean="0"/>
              <a:t>Network</a:t>
            </a:r>
          </a:p>
          <a:p>
            <a:pPr lvl="2" eaLnBrk="1" hangingPunct="1"/>
            <a:r>
              <a:rPr lang="en-GB" dirty="0" smtClean="0"/>
              <a:t>Charles Bachman from General Electric developed “</a:t>
            </a:r>
            <a:r>
              <a:rPr lang="en-GB" b="1" dirty="0" smtClean="0"/>
              <a:t>IDS</a:t>
            </a:r>
            <a:r>
              <a:rPr lang="en-GB" dirty="0" smtClean="0"/>
              <a:t>” "(Integrated Data Store)</a:t>
            </a:r>
            <a:endParaRPr lang="en-AU" dirty="0" smtClean="0"/>
          </a:p>
          <a:p>
            <a:pPr lvl="2" eaLnBrk="1" hangingPunct="1"/>
            <a:r>
              <a:rPr lang="en-AU" b="1" dirty="0" smtClean="0"/>
              <a:t>CODASYL</a:t>
            </a:r>
            <a:r>
              <a:rPr lang="en-AU" dirty="0" smtClean="0"/>
              <a:t> – IT consortium who invented COBOL programming language and developed some of the first standardised DB interfaces</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Hierarchical and Network Database Models</a:t>
            </a:r>
            <a:endParaRPr lang="en-AU" dirty="0"/>
          </a:p>
        </p:txBody>
      </p:sp>
      <p:sp>
        <p:nvSpPr>
          <p:cNvPr id="6" name="Content Placeholder 5"/>
          <p:cNvSpPr>
            <a:spLocks noGrp="1"/>
          </p:cNvSpPr>
          <p:nvPr>
            <p:ph idx="1"/>
          </p:nvPr>
        </p:nvSpPr>
        <p:spPr>
          <a:xfrm>
            <a:off x="0" y="838200"/>
            <a:ext cx="8915400" cy="5845174"/>
          </a:xfrm>
        </p:spPr>
        <p:txBody>
          <a:bodyPr/>
          <a:lstStyle/>
          <a:p>
            <a:pPr lvl="1"/>
            <a:r>
              <a:rPr lang="en-GB" dirty="0" smtClean="0"/>
              <a:t>Hierarchical – High level “parent” records link to lower level “child” records in a </a:t>
            </a:r>
            <a:r>
              <a:rPr lang="en-GB" i="1" dirty="0" smtClean="0"/>
              <a:t>one-to-many</a:t>
            </a:r>
            <a:r>
              <a:rPr lang="en-GB" dirty="0" smtClean="0"/>
              <a:t> way</a:t>
            </a:r>
          </a:p>
          <a:p>
            <a:pPr lvl="1"/>
            <a:endParaRPr lang="en-GB" sz="1800" dirty="0" smtClean="0"/>
          </a:p>
          <a:p>
            <a:pPr lvl="1"/>
            <a:endParaRPr lang="en-GB" sz="1600" dirty="0" smtClean="0"/>
          </a:p>
          <a:p>
            <a:pPr lvl="1"/>
            <a:endParaRPr lang="en-GB" dirty="0" smtClean="0"/>
          </a:p>
          <a:p>
            <a:pPr lvl="1"/>
            <a:endParaRPr lang="en-GB" sz="2000" dirty="0" smtClean="0"/>
          </a:p>
          <a:p>
            <a:pPr lvl="1">
              <a:buNone/>
            </a:pPr>
            <a:endParaRPr lang="en-GB" dirty="0" smtClean="0"/>
          </a:p>
          <a:p>
            <a:pPr lvl="1"/>
            <a:r>
              <a:rPr lang="en-GB" dirty="0" smtClean="0"/>
              <a:t>Network – High level “parent” records link to lower level “child” records in a </a:t>
            </a:r>
            <a:r>
              <a:rPr lang="en-GB" i="1" dirty="0" smtClean="0"/>
              <a:t>many-to-many </a:t>
            </a:r>
            <a:r>
              <a:rPr lang="en-GB" dirty="0" smtClean="0"/>
              <a:t>way</a:t>
            </a:r>
          </a:p>
        </p:txBody>
      </p:sp>
      <p:sp>
        <p:nvSpPr>
          <p:cNvPr id="7" name="Rectangle 6"/>
          <p:cNvSpPr/>
          <p:nvPr/>
        </p:nvSpPr>
        <p:spPr>
          <a:xfrm>
            <a:off x="3124200" y="16764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8" name="Rectangle 7"/>
          <p:cNvSpPr/>
          <p:nvPr/>
        </p:nvSpPr>
        <p:spPr>
          <a:xfrm>
            <a:off x="5105400" y="2895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9" name="Rectangle 8"/>
          <p:cNvSpPr/>
          <p:nvPr/>
        </p:nvSpPr>
        <p:spPr>
          <a:xfrm>
            <a:off x="2133600" y="22860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10" name="Rectangle 9"/>
          <p:cNvSpPr/>
          <p:nvPr/>
        </p:nvSpPr>
        <p:spPr>
          <a:xfrm>
            <a:off x="3124200" y="22860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12" name="Rectangle 11"/>
          <p:cNvSpPr/>
          <p:nvPr/>
        </p:nvSpPr>
        <p:spPr>
          <a:xfrm>
            <a:off x="5105400" y="22860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13" name="Rectangle 12"/>
          <p:cNvSpPr/>
          <p:nvPr/>
        </p:nvSpPr>
        <p:spPr>
          <a:xfrm>
            <a:off x="2133600" y="2895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14" name="Rectangle 13"/>
          <p:cNvSpPr/>
          <p:nvPr/>
        </p:nvSpPr>
        <p:spPr>
          <a:xfrm>
            <a:off x="3124200" y="2895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15" name="Rectangle 14"/>
          <p:cNvSpPr/>
          <p:nvPr/>
        </p:nvSpPr>
        <p:spPr>
          <a:xfrm>
            <a:off x="4114800" y="2895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cxnSp>
        <p:nvCxnSpPr>
          <p:cNvPr id="35" name="Straight Connector 34"/>
          <p:cNvCxnSpPr>
            <a:stCxn id="7" idx="2"/>
            <a:endCxn id="9" idx="0"/>
          </p:cNvCxnSpPr>
          <p:nvPr/>
        </p:nvCxnSpPr>
        <p:spPr>
          <a:xfrm rot="5400000">
            <a:off x="2781300" y="1638300"/>
            <a:ext cx="304800" cy="9906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6" name="Straight Connector 35"/>
          <p:cNvCxnSpPr>
            <a:endCxn id="7" idx="2"/>
          </p:cNvCxnSpPr>
          <p:nvPr/>
        </p:nvCxnSpPr>
        <p:spPr>
          <a:xfrm rot="5400000" flipH="1" flipV="1">
            <a:off x="3276600" y="2133600"/>
            <a:ext cx="304800" cy="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a:stCxn id="7" idx="2"/>
            <a:endCxn id="12" idx="0"/>
          </p:cNvCxnSpPr>
          <p:nvPr/>
        </p:nvCxnSpPr>
        <p:spPr>
          <a:xfrm rot="16200000" flipH="1">
            <a:off x="4267200" y="1143000"/>
            <a:ext cx="304800" cy="19812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rot="16200000" flipH="1">
            <a:off x="5753100" y="2247900"/>
            <a:ext cx="304800" cy="9906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a:stCxn id="12" idx="2"/>
          </p:cNvCxnSpPr>
          <p:nvPr/>
        </p:nvCxnSpPr>
        <p:spPr>
          <a:xfrm rot="5400000">
            <a:off x="5257800" y="2743200"/>
            <a:ext cx="304800" cy="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14" idx="0"/>
          </p:cNvCxnSpPr>
          <p:nvPr/>
        </p:nvCxnSpPr>
        <p:spPr>
          <a:xfrm rot="5400000">
            <a:off x="3276602" y="2743200"/>
            <a:ext cx="304799" cy="1"/>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sp>
        <p:nvSpPr>
          <p:cNvPr id="51" name="Rectangle 50"/>
          <p:cNvSpPr/>
          <p:nvPr/>
        </p:nvSpPr>
        <p:spPr>
          <a:xfrm>
            <a:off x="1143000" y="2895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cxnSp>
        <p:nvCxnSpPr>
          <p:cNvPr id="52" name="Straight Connector 51"/>
          <p:cNvCxnSpPr>
            <a:endCxn id="51" idx="0"/>
          </p:cNvCxnSpPr>
          <p:nvPr/>
        </p:nvCxnSpPr>
        <p:spPr>
          <a:xfrm rot="10800000" flipV="1">
            <a:off x="1447801" y="2590800"/>
            <a:ext cx="990601" cy="3048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1" name="Straight Connector 60"/>
          <p:cNvCxnSpPr/>
          <p:nvPr/>
        </p:nvCxnSpPr>
        <p:spPr>
          <a:xfrm rot="5400000">
            <a:off x="2286001" y="2743199"/>
            <a:ext cx="304799" cy="1"/>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sp>
        <p:nvSpPr>
          <p:cNvPr id="65" name="Rectangle 64"/>
          <p:cNvSpPr/>
          <p:nvPr/>
        </p:nvSpPr>
        <p:spPr>
          <a:xfrm>
            <a:off x="6096000" y="2895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cxnSp>
        <p:nvCxnSpPr>
          <p:cNvPr id="66" name="Straight Connector 65"/>
          <p:cNvCxnSpPr/>
          <p:nvPr/>
        </p:nvCxnSpPr>
        <p:spPr>
          <a:xfrm rot="10800000" flipV="1">
            <a:off x="4419600" y="2590800"/>
            <a:ext cx="990601" cy="3048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sp>
        <p:nvSpPr>
          <p:cNvPr id="67" name="Rectangle 66"/>
          <p:cNvSpPr/>
          <p:nvPr/>
        </p:nvSpPr>
        <p:spPr>
          <a:xfrm>
            <a:off x="3124200" y="43434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68" name="Rectangle 67"/>
          <p:cNvSpPr/>
          <p:nvPr/>
        </p:nvSpPr>
        <p:spPr>
          <a:xfrm>
            <a:off x="5105400" y="5562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69" name="Rectangle 68"/>
          <p:cNvSpPr/>
          <p:nvPr/>
        </p:nvSpPr>
        <p:spPr>
          <a:xfrm>
            <a:off x="2133600" y="49530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70" name="Rectangle 69"/>
          <p:cNvSpPr/>
          <p:nvPr/>
        </p:nvSpPr>
        <p:spPr>
          <a:xfrm>
            <a:off x="3124200" y="49530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71" name="Rectangle 70"/>
          <p:cNvSpPr/>
          <p:nvPr/>
        </p:nvSpPr>
        <p:spPr>
          <a:xfrm>
            <a:off x="5105400" y="49530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72" name="Rectangle 71"/>
          <p:cNvSpPr/>
          <p:nvPr/>
        </p:nvSpPr>
        <p:spPr>
          <a:xfrm>
            <a:off x="2133600" y="5562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73" name="Rectangle 72"/>
          <p:cNvSpPr/>
          <p:nvPr/>
        </p:nvSpPr>
        <p:spPr>
          <a:xfrm>
            <a:off x="3124200" y="5562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74" name="Rectangle 73"/>
          <p:cNvSpPr/>
          <p:nvPr/>
        </p:nvSpPr>
        <p:spPr>
          <a:xfrm>
            <a:off x="4114800" y="5562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cxnSp>
        <p:nvCxnSpPr>
          <p:cNvPr id="75" name="Straight Connector 74"/>
          <p:cNvCxnSpPr>
            <a:stCxn id="67" idx="2"/>
            <a:endCxn id="69" idx="0"/>
          </p:cNvCxnSpPr>
          <p:nvPr/>
        </p:nvCxnSpPr>
        <p:spPr>
          <a:xfrm rot="5400000">
            <a:off x="2781300" y="4305300"/>
            <a:ext cx="304800" cy="9906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a:endCxn id="67" idx="2"/>
          </p:cNvCxnSpPr>
          <p:nvPr/>
        </p:nvCxnSpPr>
        <p:spPr>
          <a:xfrm rot="5400000" flipH="1" flipV="1">
            <a:off x="3276600" y="4800600"/>
            <a:ext cx="304800" cy="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7" name="Straight Connector 76"/>
          <p:cNvCxnSpPr>
            <a:stCxn id="67" idx="2"/>
            <a:endCxn id="71" idx="0"/>
          </p:cNvCxnSpPr>
          <p:nvPr/>
        </p:nvCxnSpPr>
        <p:spPr>
          <a:xfrm rot="16200000" flipH="1">
            <a:off x="4267200" y="3810000"/>
            <a:ext cx="304800" cy="19812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8" name="Straight Connector 77"/>
          <p:cNvCxnSpPr/>
          <p:nvPr/>
        </p:nvCxnSpPr>
        <p:spPr>
          <a:xfrm rot="16200000" flipH="1">
            <a:off x="5753100" y="4914900"/>
            <a:ext cx="304800" cy="9906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9" name="Straight Connector 78"/>
          <p:cNvCxnSpPr>
            <a:stCxn id="71" idx="2"/>
          </p:cNvCxnSpPr>
          <p:nvPr/>
        </p:nvCxnSpPr>
        <p:spPr>
          <a:xfrm rot="5400000">
            <a:off x="5257800" y="5410200"/>
            <a:ext cx="304800" cy="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0" name="Straight Connector 79"/>
          <p:cNvCxnSpPr>
            <a:endCxn id="73" idx="0"/>
          </p:cNvCxnSpPr>
          <p:nvPr/>
        </p:nvCxnSpPr>
        <p:spPr>
          <a:xfrm rot="5400000">
            <a:off x="3276602" y="5410200"/>
            <a:ext cx="304799" cy="1"/>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sp>
        <p:nvSpPr>
          <p:cNvPr id="82" name="Rectangle 81"/>
          <p:cNvSpPr/>
          <p:nvPr/>
        </p:nvSpPr>
        <p:spPr>
          <a:xfrm>
            <a:off x="1143000" y="5562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cxnSp>
        <p:nvCxnSpPr>
          <p:cNvPr id="83" name="Straight Connector 82"/>
          <p:cNvCxnSpPr>
            <a:endCxn id="82" idx="0"/>
          </p:cNvCxnSpPr>
          <p:nvPr/>
        </p:nvCxnSpPr>
        <p:spPr>
          <a:xfrm rot="10800000" flipV="1">
            <a:off x="1447801" y="5257800"/>
            <a:ext cx="990601" cy="3048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p:cNvCxnSpPr/>
          <p:nvPr/>
        </p:nvCxnSpPr>
        <p:spPr>
          <a:xfrm rot="5400000">
            <a:off x="2286001" y="5410199"/>
            <a:ext cx="304799" cy="1"/>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sp>
        <p:nvSpPr>
          <p:cNvPr id="85" name="Rectangle 84"/>
          <p:cNvSpPr/>
          <p:nvPr/>
        </p:nvSpPr>
        <p:spPr>
          <a:xfrm>
            <a:off x="6096000" y="5562600"/>
            <a:ext cx="609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cxnSp>
        <p:nvCxnSpPr>
          <p:cNvPr id="86" name="Straight Connector 85"/>
          <p:cNvCxnSpPr/>
          <p:nvPr/>
        </p:nvCxnSpPr>
        <p:spPr>
          <a:xfrm rot="10800000" flipV="1">
            <a:off x="4419600" y="5257800"/>
            <a:ext cx="990601" cy="3048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7" name="Straight Connector 86"/>
          <p:cNvCxnSpPr/>
          <p:nvPr/>
        </p:nvCxnSpPr>
        <p:spPr>
          <a:xfrm rot="10800000" flipV="1">
            <a:off x="2438400" y="5257800"/>
            <a:ext cx="990601" cy="3048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p:cNvCxnSpPr/>
          <p:nvPr/>
        </p:nvCxnSpPr>
        <p:spPr>
          <a:xfrm rot="16200000" flipH="1">
            <a:off x="3771900" y="4914900"/>
            <a:ext cx="304800" cy="99060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sp>
        <p:nvSpPr>
          <p:cNvPr id="90" name="Arc 89"/>
          <p:cNvSpPr/>
          <p:nvPr/>
        </p:nvSpPr>
        <p:spPr>
          <a:xfrm rot="16200000">
            <a:off x="685800" y="5638800"/>
            <a:ext cx="685800" cy="838200"/>
          </a:xfrm>
          <a:prstGeom prst="arc">
            <a:avLst>
              <a:gd name="adj1" fmla="val 16200000"/>
              <a:gd name="adj2" fmla="val 326419"/>
            </a:avLst>
          </a:prstGeom>
          <a:ln w="19050">
            <a:solidFill>
              <a:srgbClr val="C0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91" name="TextBox 90"/>
          <p:cNvSpPr txBox="1"/>
          <p:nvPr/>
        </p:nvSpPr>
        <p:spPr>
          <a:xfrm>
            <a:off x="304800" y="6096000"/>
            <a:ext cx="5410200" cy="584775"/>
          </a:xfrm>
          <a:prstGeom prst="rect">
            <a:avLst/>
          </a:prstGeom>
          <a:noFill/>
        </p:spPr>
        <p:txBody>
          <a:bodyPr wrap="square" rtlCol="0">
            <a:spAutoFit/>
          </a:bodyPr>
          <a:lstStyle/>
          <a:p>
            <a:r>
              <a:rPr lang="en-AU" sz="1600" b="0" dirty="0" smtClean="0">
                <a:solidFill>
                  <a:srgbClr val="C00000"/>
                </a:solidFill>
                <a:latin typeface="+mn-lt"/>
              </a:rPr>
              <a:t>In these models, each square at a certain level depicts a single instance of an entity, e.g. an employee, a job...</a:t>
            </a:r>
            <a:endParaRPr lang="en-AU" sz="1600" b="0" dirty="0">
              <a:solidFill>
                <a:srgbClr val="C00000"/>
              </a:solidFill>
              <a:latin typeface="+mn-lt"/>
            </a:endParaRPr>
          </a:p>
        </p:txBody>
      </p:sp>
      <p:sp>
        <p:nvSpPr>
          <p:cNvPr id="92" name="Rectangle 91"/>
          <p:cNvSpPr/>
          <p:nvPr/>
        </p:nvSpPr>
        <p:spPr>
          <a:xfrm>
            <a:off x="1066800" y="4876800"/>
            <a:ext cx="7924800" cy="4572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r"/>
            <a:r>
              <a:rPr lang="en-AU" sz="1800" b="0" dirty="0" smtClean="0"/>
              <a:t>Employees</a:t>
            </a:r>
            <a:endParaRPr lang="en-AU" sz="1800" b="0" dirty="0"/>
          </a:p>
        </p:txBody>
      </p:sp>
      <p:sp>
        <p:nvSpPr>
          <p:cNvPr id="93" name="Rectangle 92"/>
          <p:cNvSpPr/>
          <p:nvPr/>
        </p:nvSpPr>
        <p:spPr>
          <a:xfrm>
            <a:off x="1066800" y="5486400"/>
            <a:ext cx="7924800" cy="4572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r"/>
            <a:r>
              <a:rPr lang="en-AU" sz="1800" b="0" dirty="0" smtClean="0"/>
              <a:t>Jobs</a:t>
            </a:r>
            <a:endParaRPr lang="en-AU"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fade">
                                      <p:cBhvr>
                                        <p:cTn id="53" dur="500"/>
                                        <p:tgtEl>
                                          <p:spTgt spid="9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fade">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fade">
                                      <p:cBhvr>
                                        <p:cTn id="61" dur="500"/>
                                        <p:tgtEl>
                                          <p:spTgt spid="9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3"/>
                                        </p:tgtEl>
                                        <p:attrNameLst>
                                          <p:attrName>style.visibility</p:attrName>
                                        </p:attrNameLst>
                                      </p:cBhvr>
                                      <p:to>
                                        <p:strVal val="visible"/>
                                      </p:to>
                                    </p:set>
                                    <p:animEffect transition="in" filter="fade">
                                      <p:cBhvr>
                                        <p:cTn id="6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P spid="74" grpId="0" animBg="1"/>
      <p:bldP spid="82" grpId="0" animBg="1"/>
      <p:bldP spid="85" grpId="0" animBg="1"/>
      <p:bldP spid="90" grpId="0" animBg="1"/>
      <p:bldP spid="91" grpId="0"/>
      <p:bldP spid="92" grpId="0" animBg="1"/>
      <p:bldP spid="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smtClean="0">
                <a:latin typeface="Arial Narrow" pitchFamily="34" charset="0"/>
              </a:rPr>
              <a:t>History of Database Systems</a:t>
            </a:r>
          </a:p>
        </p:txBody>
      </p:sp>
      <p:sp>
        <p:nvSpPr>
          <p:cNvPr id="14339" name="Rectangle 3"/>
          <p:cNvSpPr>
            <a:spLocks noGrp="1" noChangeArrowheads="1"/>
          </p:cNvSpPr>
          <p:nvPr>
            <p:ph sz="half" idx="1"/>
          </p:nvPr>
        </p:nvSpPr>
        <p:spPr>
          <a:xfrm>
            <a:off x="381000" y="1066800"/>
            <a:ext cx="8382000" cy="5334000"/>
          </a:xfrm>
        </p:spPr>
        <p:txBody>
          <a:bodyPr/>
          <a:lstStyle/>
          <a:p>
            <a:pPr eaLnBrk="1" hangingPunct="1"/>
            <a:r>
              <a:rPr lang="en-GB" dirty="0" smtClean="0"/>
              <a:t>Second generation (1970s and beyond)</a:t>
            </a:r>
          </a:p>
          <a:p>
            <a:pPr lvl="1" eaLnBrk="1" hangingPunct="1"/>
            <a:r>
              <a:rPr lang="en-GB" dirty="0" smtClean="0"/>
              <a:t>Relational Model</a:t>
            </a:r>
          </a:p>
          <a:p>
            <a:pPr lvl="2" eaLnBrk="1" hangingPunct="1"/>
            <a:r>
              <a:rPr lang="en-GB" dirty="0" smtClean="0"/>
              <a:t>Edgar </a:t>
            </a:r>
            <a:r>
              <a:rPr lang="en-GB" dirty="0" err="1" smtClean="0"/>
              <a:t>Codd</a:t>
            </a:r>
            <a:r>
              <a:rPr lang="en-GB" dirty="0" smtClean="0"/>
              <a:t> from IBM proposed relational model – addressed limitations of navigational models such as lack of searching</a:t>
            </a:r>
          </a:p>
          <a:p>
            <a:pPr lvl="2" eaLnBrk="1" hangingPunct="1"/>
            <a:r>
              <a:rPr lang="en-GB" dirty="0" smtClean="0"/>
              <a:t>Disconnects schema from physical storage methods</a:t>
            </a:r>
          </a:p>
          <a:p>
            <a:pPr lvl="2" eaLnBrk="1" hangingPunct="1"/>
            <a:r>
              <a:rPr lang="en-GB" dirty="0" smtClean="0"/>
              <a:t>Introduced concept of normalised tables with “key” fields</a:t>
            </a:r>
          </a:p>
          <a:p>
            <a:pPr lvl="2" eaLnBrk="1" hangingPunct="1"/>
            <a:r>
              <a:rPr lang="en-GB" dirty="0" smtClean="0"/>
              <a:t>Late 1970s saw release of </a:t>
            </a:r>
            <a:r>
              <a:rPr lang="en-GB" b="1" dirty="0" smtClean="0"/>
              <a:t>SQL</a:t>
            </a:r>
            <a:r>
              <a:rPr lang="en-GB" dirty="0" smtClean="0"/>
              <a:t> by IBM – widely adopted</a:t>
            </a:r>
          </a:p>
          <a:p>
            <a:pPr lvl="2" eaLnBrk="1" hangingPunct="1"/>
            <a:r>
              <a:rPr lang="en-GB" dirty="0" smtClean="0"/>
              <a:t>Oracle, DB2, Informix, Sybase…</a:t>
            </a:r>
          </a:p>
          <a:p>
            <a:pPr lvl="2" eaLnBrk="1" hangingPunct="1"/>
            <a:endParaRPr lang="en-GB" dirty="0"/>
          </a:p>
          <a:p>
            <a:pPr lvl="2" eaLnBrk="1" hangingPunct="1"/>
            <a:r>
              <a:rPr lang="en-GB" dirty="0" smtClean="0"/>
              <a:t>While they emerged in the 1970s, relational databases became common throughout the 1980s and 1990s</a:t>
            </a:r>
          </a:p>
          <a:p>
            <a:pPr lvl="2" eaLnBrk="1" hangingPunct="1"/>
            <a:endParaRPr lang="en-GB" dirty="0" smtClean="0"/>
          </a:p>
          <a:p>
            <a:pPr lvl="2" eaLnBrk="1" hangingPunct="1"/>
            <a:r>
              <a:rPr lang="en-GB" dirty="0" smtClean="0"/>
              <a:t>The relational database model and SQL are the norm these days, and they are what this unit focuses upon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latin typeface="Arial Narrow" pitchFamily="34" charset="0"/>
              </a:rPr>
              <a:t>History of Database Systems</a:t>
            </a:r>
            <a:endParaRPr lang="en-AU" dirty="0"/>
          </a:p>
        </p:txBody>
      </p:sp>
      <p:sp>
        <p:nvSpPr>
          <p:cNvPr id="6" name="Content Placeholder 5"/>
          <p:cNvSpPr>
            <a:spLocks noGrp="1"/>
          </p:cNvSpPr>
          <p:nvPr>
            <p:ph idx="1"/>
          </p:nvPr>
        </p:nvSpPr>
        <p:spPr>
          <a:xfrm>
            <a:off x="381000" y="1066800"/>
            <a:ext cx="8404226" cy="5280025"/>
          </a:xfrm>
        </p:spPr>
        <p:txBody>
          <a:bodyPr/>
          <a:lstStyle/>
          <a:p>
            <a:pPr eaLnBrk="1" hangingPunct="1"/>
            <a:r>
              <a:rPr lang="en-GB" dirty="0" smtClean="0"/>
              <a:t>Third </a:t>
            </a:r>
            <a:r>
              <a:rPr lang="en-GB" dirty="0"/>
              <a:t>generation (1980s, 1990s and beyond)</a:t>
            </a:r>
          </a:p>
          <a:p>
            <a:pPr lvl="1" eaLnBrk="1" hangingPunct="1"/>
            <a:r>
              <a:rPr lang="en-GB" dirty="0" smtClean="0"/>
              <a:t>Object-Oriented Databases </a:t>
            </a:r>
            <a:r>
              <a:rPr lang="en-GB" dirty="0"/>
              <a:t>arise, but have not seen much mainstream </a:t>
            </a:r>
            <a:r>
              <a:rPr lang="en-GB" dirty="0" smtClean="0"/>
              <a:t>use – remaining a niche product</a:t>
            </a:r>
          </a:p>
          <a:p>
            <a:pPr lvl="1" eaLnBrk="1" hangingPunct="1"/>
            <a:endParaRPr lang="en-GB" dirty="0" smtClean="0"/>
          </a:p>
          <a:p>
            <a:pPr lvl="1" eaLnBrk="1" hangingPunct="1"/>
            <a:r>
              <a:rPr lang="en-AU" dirty="0" smtClean="0"/>
              <a:t>Merges concepts of databases with those of object-oriented programming, e.g. encapsulation</a:t>
            </a:r>
          </a:p>
          <a:p>
            <a:pPr lvl="2" eaLnBrk="1" hangingPunct="1"/>
            <a:r>
              <a:rPr lang="en-AU" dirty="0" smtClean="0"/>
              <a:t>Attributes of an object and operations that can be performed upon it are defined/stored in a single unit</a:t>
            </a:r>
          </a:p>
          <a:p>
            <a:pPr lvl="2" eaLnBrk="1" hangingPunct="1"/>
            <a:endParaRPr lang="en-AU" dirty="0" smtClean="0"/>
          </a:p>
          <a:p>
            <a:pPr lvl="1" eaLnBrk="1" hangingPunct="1"/>
            <a:r>
              <a:rPr lang="en-AU" dirty="0" smtClean="0"/>
              <a:t>Involves an Object Definition Language (ODL) and Object Query Language (OQL)</a:t>
            </a:r>
          </a:p>
          <a:p>
            <a:pPr lvl="2" eaLnBrk="1" hangingPunct="1"/>
            <a:r>
              <a:rPr lang="en-AU" dirty="0"/>
              <a:t>S</a:t>
            </a:r>
            <a:r>
              <a:rPr lang="en-AU" dirty="0" smtClean="0"/>
              <a:t>imilar </a:t>
            </a:r>
            <a:r>
              <a:rPr lang="en-AU" dirty="0"/>
              <a:t>to SQL, although with significant extensions </a:t>
            </a:r>
            <a:r>
              <a:rPr lang="en-AU" dirty="0" smtClean="0"/>
              <a:t>to allow </a:t>
            </a:r>
            <a:r>
              <a:rPr lang="en-AU" dirty="0"/>
              <a:t>for the </a:t>
            </a:r>
            <a:r>
              <a:rPr lang="en-AU" dirty="0" smtClean="0"/>
              <a:t>object-oriented </a:t>
            </a:r>
            <a:r>
              <a:rPr lang="en-AU" dirty="0"/>
              <a:t>elements</a:t>
            </a:r>
          </a:p>
        </p:txBody>
      </p:sp>
    </p:spTree>
    <p:extLst>
      <p:ext uri="{BB962C8B-B14F-4D97-AF65-F5344CB8AC3E}">
        <p14:creationId xmlns:p14="http://schemas.microsoft.com/office/powerpoint/2010/main" val="244043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latin typeface="Arial Narrow" pitchFamily="34" charset="0"/>
              </a:rPr>
              <a:t>History of Database Systems</a:t>
            </a:r>
            <a:endParaRPr lang="en-AU" dirty="0"/>
          </a:p>
        </p:txBody>
      </p:sp>
      <p:sp>
        <p:nvSpPr>
          <p:cNvPr id="6" name="Content Placeholder 5"/>
          <p:cNvSpPr>
            <a:spLocks noGrp="1"/>
          </p:cNvSpPr>
          <p:nvPr>
            <p:ph idx="1"/>
          </p:nvPr>
        </p:nvSpPr>
        <p:spPr>
          <a:xfrm>
            <a:off x="381000" y="1066800"/>
            <a:ext cx="8404226" cy="5280025"/>
          </a:xfrm>
        </p:spPr>
        <p:txBody>
          <a:bodyPr/>
          <a:lstStyle/>
          <a:p>
            <a:pPr eaLnBrk="1" hangingPunct="1"/>
            <a:r>
              <a:rPr lang="en-GB" dirty="0" smtClean="0"/>
              <a:t>Fourth generation (2000s and </a:t>
            </a:r>
            <a:r>
              <a:rPr lang="en-GB" dirty="0"/>
              <a:t>beyond)</a:t>
            </a:r>
          </a:p>
          <a:p>
            <a:pPr lvl="1" eaLnBrk="1" hangingPunct="1"/>
            <a:r>
              <a:rPr lang="en-GB" dirty="0" smtClean="0"/>
              <a:t>Computing power, storage space and the amount of data to store/process have grown to massive levels</a:t>
            </a:r>
          </a:p>
          <a:p>
            <a:pPr lvl="4" eaLnBrk="1" hangingPunct="1"/>
            <a:endParaRPr lang="en-GB" dirty="0"/>
          </a:p>
          <a:p>
            <a:pPr lvl="1" eaLnBrk="1" hangingPunct="1"/>
            <a:r>
              <a:rPr lang="en-GB" dirty="0" smtClean="0"/>
              <a:t>This has led to various solutions often termed “NoSQL” (Not Only SQL) solutions which are non-relational</a:t>
            </a:r>
          </a:p>
          <a:p>
            <a:pPr lvl="2" eaLnBrk="1" hangingPunct="1"/>
            <a:r>
              <a:rPr lang="en-GB" dirty="0" smtClean="0"/>
              <a:t>Document-oriented, with flexible/non-fixed structures</a:t>
            </a:r>
          </a:p>
          <a:p>
            <a:pPr lvl="2" eaLnBrk="1" hangingPunct="1"/>
            <a:r>
              <a:rPr lang="en-GB" dirty="0" smtClean="0"/>
              <a:t>This area is relatively young and still maturing</a:t>
            </a:r>
          </a:p>
          <a:p>
            <a:pPr lvl="4" eaLnBrk="1" hangingPunct="1"/>
            <a:endParaRPr lang="en-GB" dirty="0" smtClean="0"/>
          </a:p>
          <a:p>
            <a:pPr lvl="1" eaLnBrk="1" hangingPunct="1"/>
            <a:r>
              <a:rPr lang="en-GB" dirty="0" smtClean="0"/>
              <a:t>Focus on speed rather than efficiency</a:t>
            </a:r>
          </a:p>
          <a:p>
            <a:pPr lvl="2" eaLnBrk="1" hangingPunct="1"/>
            <a:r>
              <a:rPr lang="en-GB" dirty="0" smtClean="0"/>
              <a:t>Stored in </a:t>
            </a:r>
            <a:r>
              <a:rPr lang="en-GB" dirty="0" err="1" smtClean="0"/>
              <a:t>denormalised</a:t>
            </a:r>
            <a:r>
              <a:rPr lang="en-GB" dirty="0" smtClean="0"/>
              <a:t> way that consumes more disk space, but eliminates need for joining tables together</a:t>
            </a:r>
          </a:p>
          <a:p>
            <a:pPr lvl="2" eaLnBrk="1" hangingPunct="1"/>
            <a:r>
              <a:rPr lang="en-GB" dirty="0" smtClean="0"/>
              <a:t>More difficult to query in some ways, easier in others</a:t>
            </a:r>
          </a:p>
        </p:txBody>
      </p:sp>
    </p:spTree>
    <p:extLst>
      <p:ext uri="{BB962C8B-B14F-4D97-AF65-F5344CB8AC3E}">
        <p14:creationId xmlns:p14="http://schemas.microsoft.com/office/powerpoint/2010/main" val="339009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latin typeface="Arial Narrow" pitchFamily="34" charset="0"/>
              </a:rPr>
              <a:t>Relational Model Terminology</a:t>
            </a:r>
          </a:p>
        </p:txBody>
      </p:sp>
      <p:sp>
        <p:nvSpPr>
          <p:cNvPr id="15363" name="Rectangle 3"/>
          <p:cNvSpPr>
            <a:spLocks noGrp="1" noChangeArrowheads="1"/>
          </p:cNvSpPr>
          <p:nvPr>
            <p:ph sz="half" idx="1"/>
          </p:nvPr>
        </p:nvSpPr>
        <p:spPr>
          <a:xfrm>
            <a:off x="381000" y="1066800"/>
            <a:ext cx="8610600" cy="5410200"/>
          </a:xfrm>
        </p:spPr>
        <p:txBody>
          <a:bodyPr/>
          <a:lstStyle/>
          <a:p>
            <a:pPr eaLnBrk="1" hangingPunct="1">
              <a:tabLst>
                <a:tab pos="2057400" algn="l"/>
              </a:tabLst>
            </a:pPr>
            <a:r>
              <a:rPr lang="en-GB" sz="2400" b="1" dirty="0" smtClean="0"/>
              <a:t>Relation</a:t>
            </a:r>
            <a:r>
              <a:rPr lang="en-GB" sz="2400" dirty="0" smtClean="0"/>
              <a:t>: a two-dimensional table (with columns and rows, like a spreadsheet) of related data</a:t>
            </a:r>
          </a:p>
          <a:p>
            <a:pPr eaLnBrk="1" hangingPunct="1">
              <a:tabLst>
                <a:tab pos="2057400" algn="l"/>
              </a:tabLst>
            </a:pPr>
            <a:endParaRPr lang="en-GB" sz="2400" dirty="0" smtClean="0"/>
          </a:p>
          <a:p>
            <a:pPr lvl="1" eaLnBrk="1" hangingPunct="1">
              <a:tabLst>
                <a:tab pos="2057400" algn="l"/>
              </a:tabLst>
            </a:pPr>
            <a:endParaRPr lang="en-GB" dirty="0" smtClean="0"/>
          </a:p>
          <a:p>
            <a:pPr eaLnBrk="1" hangingPunct="1">
              <a:buFont typeface="Wingdings" pitchFamily="2" charset="2"/>
              <a:buNone/>
              <a:tabLst>
                <a:tab pos="2057400" algn="l"/>
              </a:tabLst>
            </a:pPr>
            <a:endParaRPr lang="en-GB" sz="2400" dirty="0" smtClean="0"/>
          </a:p>
          <a:p>
            <a:pPr eaLnBrk="1" hangingPunct="1">
              <a:buFont typeface="Wingdings" pitchFamily="2" charset="2"/>
              <a:buNone/>
              <a:tabLst>
                <a:tab pos="2057400" algn="l"/>
              </a:tabLst>
            </a:pPr>
            <a:endParaRPr lang="en-GB" sz="3600" dirty="0" smtClean="0"/>
          </a:p>
          <a:p>
            <a:pPr eaLnBrk="1" hangingPunct="1">
              <a:tabLst>
                <a:tab pos="2057400" algn="l"/>
              </a:tabLst>
            </a:pPr>
            <a:r>
              <a:rPr lang="en-GB" sz="2400" b="1" dirty="0" smtClean="0"/>
              <a:t>Attribute</a:t>
            </a:r>
            <a:r>
              <a:rPr lang="en-GB" sz="2400" dirty="0" smtClean="0"/>
              <a:t>: a named column of a relation</a:t>
            </a:r>
          </a:p>
          <a:p>
            <a:pPr eaLnBrk="1" hangingPunct="1">
              <a:tabLst>
                <a:tab pos="2057400" algn="l"/>
              </a:tabLst>
            </a:pPr>
            <a:endParaRPr lang="en-GB" sz="1200" dirty="0" smtClean="0"/>
          </a:p>
          <a:p>
            <a:pPr eaLnBrk="1" hangingPunct="1">
              <a:tabLst>
                <a:tab pos="2057400" algn="l"/>
              </a:tabLst>
            </a:pPr>
            <a:r>
              <a:rPr lang="en-GB" sz="2400" b="1" dirty="0" smtClean="0"/>
              <a:t>Domain</a:t>
            </a:r>
            <a:r>
              <a:rPr lang="en-GB" sz="2400" dirty="0" smtClean="0"/>
              <a:t>: the set of allowable values for an attribute</a:t>
            </a:r>
          </a:p>
          <a:p>
            <a:pPr eaLnBrk="1" hangingPunct="1">
              <a:tabLst>
                <a:tab pos="2057400" algn="l"/>
              </a:tabLst>
            </a:pPr>
            <a:endParaRPr lang="en-GB" sz="1200" dirty="0" smtClean="0"/>
          </a:p>
          <a:p>
            <a:pPr eaLnBrk="1" hangingPunct="1">
              <a:tabLst>
                <a:tab pos="2057400" algn="l"/>
              </a:tabLst>
            </a:pPr>
            <a:r>
              <a:rPr lang="en-GB" sz="2400" b="1" dirty="0" err="1" smtClean="0"/>
              <a:t>Tuple</a:t>
            </a:r>
            <a:r>
              <a:rPr lang="en-GB" sz="2400" dirty="0" smtClean="0"/>
              <a:t>: a row of a relation</a:t>
            </a:r>
          </a:p>
          <a:p>
            <a:pPr eaLnBrk="1" hangingPunct="1">
              <a:tabLst>
                <a:tab pos="2057400" algn="l"/>
              </a:tabLst>
            </a:pPr>
            <a:endParaRPr lang="en-GB" sz="1200" dirty="0" smtClean="0"/>
          </a:p>
          <a:p>
            <a:pPr eaLnBrk="1" hangingPunct="1">
              <a:tabLst>
                <a:tab pos="2057400" algn="l"/>
              </a:tabLst>
            </a:pPr>
            <a:r>
              <a:rPr lang="en-GB" sz="2400" b="1" dirty="0" smtClean="0"/>
              <a:t>Relational Database</a:t>
            </a:r>
            <a:r>
              <a:rPr lang="en-GB" sz="2400" dirty="0" smtClean="0"/>
              <a:t>: a collection of normalised relations, each with a distinct relation name</a:t>
            </a:r>
          </a:p>
        </p:txBody>
      </p:sp>
      <p:graphicFrame>
        <p:nvGraphicFramePr>
          <p:cNvPr id="7" name="Table 6"/>
          <p:cNvGraphicFramePr>
            <a:graphicFrameLocks noGrp="1"/>
          </p:cNvGraphicFramePr>
          <p:nvPr/>
        </p:nvGraphicFramePr>
        <p:xfrm>
          <a:off x="609600" y="2316480"/>
          <a:ext cx="7924801" cy="1341120"/>
        </p:xfrm>
        <a:graphic>
          <a:graphicData uri="http://schemas.openxmlformats.org/drawingml/2006/table">
            <a:tbl>
              <a:tblPr firstRow="1" bandRow="1">
                <a:tableStyleId>{5C22544A-7EE6-4342-B048-85BDC9FD1C3A}</a:tableStyleId>
              </a:tblPr>
              <a:tblGrid>
                <a:gridCol w="1066800"/>
                <a:gridCol w="2057400"/>
                <a:gridCol w="990600"/>
                <a:gridCol w="1371600"/>
                <a:gridCol w="1295400"/>
                <a:gridCol w="1143001"/>
              </a:tblGrid>
              <a:tr h="285750">
                <a:tc>
                  <a:txBody>
                    <a:bodyPr/>
                    <a:lstStyle/>
                    <a:p>
                      <a:pPr algn="ctr"/>
                      <a:r>
                        <a:rPr lang="en-US" sz="1600" b="1" dirty="0" smtClean="0"/>
                        <a:t>Student#</a:t>
                      </a:r>
                      <a:endParaRPr lang="en-US" sz="16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600" b="1" dirty="0" smtClean="0"/>
                        <a:t>Student Name</a:t>
                      </a:r>
                      <a:endParaRPr lang="en-US" sz="16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600" b="1" dirty="0" smtClean="0"/>
                        <a:t>Gender</a:t>
                      </a:r>
                      <a:endParaRPr lang="en-US" sz="16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600" b="1" dirty="0" err="1" smtClean="0"/>
                        <a:t>DoB</a:t>
                      </a:r>
                      <a:endParaRPr lang="en-US" sz="16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600" b="1" dirty="0" smtClean="0"/>
                        <a:t>Phone</a:t>
                      </a:r>
                      <a:endParaRPr lang="en-US" sz="16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600" b="1" dirty="0" smtClean="0"/>
                        <a:t>…</a:t>
                      </a:r>
                      <a:endParaRPr lang="en-US" sz="16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285750">
                <a:tc>
                  <a:txBody>
                    <a:bodyPr/>
                    <a:lstStyle/>
                    <a:p>
                      <a:pPr algn="ctr"/>
                      <a:r>
                        <a:rPr lang="en-US" sz="1600" b="1" dirty="0" smtClean="0"/>
                        <a:t>0972343</a:t>
                      </a:r>
                      <a:endParaRPr lang="en-US" sz="16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600" b="1" dirty="0" smtClean="0"/>
                        <a:t>Eric </a:t>
                      </a:r>
                      <a:r>
                        <a:rPr lang="en-US" sz="1600" b="1" dirty="0" err="1" smtClean="0"/>
                        <a:t>Cartman</a:t>
                      </a:r>
                      <a:endParaRPr lang="en-US" sz="1600" b="1" dirty="0"/>
                    </a:p>
                  </a:txBody>
                  <a:tcPr anchor="ctr"/>
                </a:tc>
                <a:tc>
                  <a:txBody>
                    <a:bodyPr/>
                    <a:lstStyle/>
                    <a:p>
                      <a:pPr algn="ctr"/>
                      <a:r>
                        <a:rPr lang="en-US" sz="1600" b="1" dirty="0" smtClean="0"/>
                        <a:t>Male</a:t>
                      </a:r>
                      <a:endParaRPr lang="en-US" sz="1600" b="1" dirty="0"/>
                    </a:p>
                  </a:txBody>
                  <a:tcPr anchor="ctr"/>
                </a:tc>
                <a:tc>
                  <a:txBody>
                    <a:bodyPr/>
                    <a:lstStyle/>
                    <a:p>
                      <a:pPr algn="ctr"/>
                      <a:r>
                        <a:rPr lang="en-US" sz="1600" b="1" dirty="0" smtClean="0"/>
                        <a:t>12/04/1993</a:t>
                      </a:r>
                      <a:endParaRPr lang="en-US" sz="1600" b="1" dirty="0"/>
                    </a:p>
                  </a:txBody>
                  <a:tcPr anchor="ctr"/>
                </a:tc>
                <a:tc>
                  <a:txBody>
                    <a:bodyPr/>
                    <a:lstStyle/>
                    <a:p>
                      <a:pPr algn="ctr"/>
                      <a:r>
                        <a:rPr lang="en-US" sz="1600" b="1" dirty="0" smtClean="0"/>
                        <a:t>96584526</a:t>
                      </a:r>
                      <a:endParaRPr lang="en-US" sz="1600" b="1" dirty="0"/>
                    </a:p>
                  </a:txBody>
                  <a:tcPr anchor="ctr"/>
                </a:tc>
                <a:tc>
                  <a:txBody>
                    <a:bodyPr/>
                    <a:lstStyle/>
                    <a:p>
                      <a:pPr algn="ctr"/>
                      <a:r>
                        <a:rPr lang="en-US" sz="1600" b="1" dirty="0" smtClean="0"/>
                        <a:t>…</a:t>
                      </a:r>
                      <a:endParaRPr lang="en-US" sz="1600" b="1" dirty="0"/>
                    </a:p>
                  </a:txBody>
                  <a:tcPr anchor="ctr">
                    <a:lnR w="12700" cap="flat" cmpd="sng" algn="ctr">
                      <a:solidFill>
                        <a:schemeClr val="tx1"/>
                      </a:solidFill>
                      <a:prstDash val="solid"/>
                      <a:round/>
                      <a:headEnd type="none" w="med" len="med"/>
                      <a:tailEnd type="none" w="med" len="med"/>
                    </a:lnR>
                  </a:tcPr>
                </a:tc>
              </a:tr>
              <a:tr h="285750">
                <a:tc>
                  <a:txBody>
                    <a:bodyPr/>
                    <a:lstStyle/>
                    <a:p>
                      <a:pPr algn="ctr"/>
                      <a:r>
                        <a:rPr lang="en-US" sz="1600" b="1" dirty="0" smtClean="0"/>
                        <a:t>0982342</a:t>
                      </a:r>
                      <a:endParaRPr lang="en-US" sz="16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600" b="1" dirty="0" smtClean="0"/>
                        <a:t>Kyle </a:t>
                      </a:r>
                      <a:r>
                        <a:rPr lang="en-US" sz="1600" b="1" dirty="0" err="1" smtClean="0"/>
                        <a:t>Broflowski</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Male</a:t>
                      </a:r>
                    </a:p>
                  </a:txBody>
                  <a:tcPr anchor="ctr"/>
                </a:tc>
                <a:tc>
                  <a:txBody>
                    <a:bodyPr/>
                    <a:lstStyle/>
                    <a:p>
                      <a:pPr algn="ctr"/>
                      <a:r>
                        <a:rPr lang="en-US" sz="1600" b="1" dirty="0" smtClean="0"/>
                        <a:t>24/10/1993</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98754560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nchor="ctr">
                    <a:lnR w="12700" cap="flat" cmpd="sng" algn="ctr">
                      <a:solidFill>
                        <a:schemeClr val="tx1"/>
                      </a:solidFill>
                      <a:prstDash val="solid"/>
                      <a:round/>
                      <a:headEnd type="none" w="med" len="med"/>
                      <a:tailEnd type="none" w="med" len="med"/>
                    </a:lnR>
                  </a:tcPr>
                </a:tc>
              </a:tr>
              <a:tr h="285750">
                <a:tc>
                  <a:txBody>
                    <a:bodyPr/>
                    <a:lstStyle/>
                    <a:p>
                      <a:pPr algn="ctr"/>
                      <a:r>
                        <a:rPr lang="en-US" sz="1600" b="1" dirty="0" smtClean="0"/>
                        <a:t>…</a:t>
                      </a:r>
                      <a:endParaRPr lang="en-US" sz="16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1" dirty="0" smtClean="0"/>
                        <a:t>…</a:t>
                      </a:r>
                      <a:endParaRPr lang="en-US" sz="16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609600" y="2011680"/>
            <a:ext cx="1066800" cy="338554"/>
          </a:xfrm>
          <a:prstGeom prst="rect">
            <a:avLst/>
          </a:prstGeom>
          <a:noFill/>
        </p:spPr>
        <p:txBody>
          <a:bodyPr wrap="square" rtlCol="0">
            <a:spAutoFit/>
          </a:bodyPr>
          <a:lstStyle/>
          <a:p>
            <a:r>
              <a:rPr lang="en-AU" sz="1600" u="sng" dirty="0" smtClean="0">
                <a:latin typeface="+mn-lt"/>
              </a:rPr>
              <a:t>Student</a:t>
            </a:r>
            <a:endParaRPr lang="en-AU" sz="1600" u="sng"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half" idx="1"/>
          </p:nvPr>
        </p:nvSpPr>
        <p:spPr>
          <a:xfrm>
            <a:off x="381000" y="1066800"/>
            <a:ext cx="8610600" cy="5410200"/>
          </a:xfrm>
        </p:spPr>
        <p:txBody>
          <a:bodyPr/>
          <a:lstStyle/>
          <a:p>
            <a:pPr eaLnBrk="1" hangingPunct="1">
              <a:tabLst>
                <a:tab pos="2057400" algn="l"/>
              </a:tabLst>
            </a:pPr>
            <a:endParaRPr lang="en-GB" sz="2400" b="1" dirty="0" smtClean="0"/>
          </a:p>
          <a:p>
            <a:pPr eaLnBrk="1" hangingPunct="1">
              <a:tabLst>
                <a:tab pos="2057400" algn="l"/>
              </a:tabLst>
            </a:pPr>
            <a:endParaRPr lang="en-GB" sz="2400" b="1" dirty="0" smtClean="0"/>
          </a:p>
          <a:p>
            <a:pPr eaLnBrk="1" hangingPunct="1">
              <a:tabLst>
                <a:tab pos="2057400" algn="l"/>
              </a:tabLst>
            </a:pPr>
            <a:endParaRPr lang="en-GB" sz="2400" b="1" dirty="0" smtClean="0"/>
          </a:p>
          <a:p>
            <a:pPr eaLnBrk="1" hangingPunct="1">
              <a:tabLst>
                <a:tab pos="2057400" algn="l"/>
              </a:tabLst>
            </a:pPr>
            <a:endParaRPr lang="en-GB" sz="2400" b="1" dirty="0" smtClean="0"/>
          </a:p>
          <a:p>
            <a:pPr eaLnBrk="1" hangingPunct="1">
              <a:tabLst>
                <a:tab pos="2057400" algn="l"/>
              </a:tabLst>
            </a:pPr>
            <a:endParaRPr lang="en-GB" sz="2400" b="1" dirty="0" smtClean="0"/>
          </a:p>
          <a:p>
            <a:pPr eaLnBrk="1" hangingPunct="1">
              <a:tabLst>
                <a:tab pos="2057400" algn="l"/>
              </a:tabLst>
            </a:pPr>
            <a:endParaRPr lang="en-GB" sz="2400" b="1" dirty="0" smtClean="0"/>
          </a:p>
          <a:p>
            <a:pPr eaLnBrk="1" hangingPunct="1">
              <a:tabLst>
                <a:tab pos="2057400" algn="l"/>
              </a:tabLst>
            </a:pPr>
            <a:endParaRPr lang="en-GB" sz="2400" b="1" dirty="0" smtClean="0"/>
          </a:p>
          <a:p>
            <a:pPr eaLnBrk="1" hangingPunct="1">
              <a:tabLst>
                <a:tab pos="2057400" algn="l"/>
              </a:tabLst>
            </a:pPr>
            <a:endParaRPr lang="en-GB" sz="2400" b="1" dirty="0" smtClean="0"/>
          </a:p>
          <a:p>
            <a:pPr eaLnBrk="1" hangingPunct="1">
              <a:tabLst>
                <a:tab pos="2057400" algn="l"/>
              </a:tabLst>
            </a:pPr>
            <a:r>
              <a:rPr lang="en-GB" sz="2400" dirty="0" smtClean="0"/>
              <a:t>The domain of an attribute defines the format of the data it relates to, including the name, meaning, data type, restrictions/limitations...</a:t>
            </a:r>
          </a:p>
        </p:txBody>
      </p:sp>
      <p:sp>
        <p:nvSpPr>
          <p:cNvPr id="18434" name="Rectangle 2"/>
          <p:cNvSpPr>
            <a:spLocks noGrp="1" noChangeArrowheads="1"/>
          </p:cNvSpPr>
          <p:nvPr>
            <p:ph type="title"/>
          </p:nvPr>
        </p:nvSpPr>
        <p:spPr/>
        <p:txBody>
          <a:bodyPr/>
          <a:lstStyle/>
          <a:p>
            <a:pPr eaLnBrk="1" hangingPunct="1"/>
            <a:r>
              <a:rPr lang="en-GB" smtClean="0">
                <a:latin typeface="Arial Narrow" pitchFamily="34" charset="0"/>
              </a:rPr>
              <a:t>Examples of Attribute Domains</a:t>
            </a:r>
          </a:p>
        </p:txBody>
      </p:sp>
      <p:pic>
        <p:nvPicPr>
          <p:cNvPr id="18435" name="Picture 3" descr="DS3-Figure 03-02"/>
          <p:cNvPicPr>
            <a:picLocks noGrp="1" noChangeAspect="1" noChangeArrowheads="1"/>
          </p:cNvPicPr>
          <p:nvPr>
            <p:ph sz="half" idx="1"/>
          </p:nvPr>
        </p:nvPicPr>
        <p:blipFill>
          <a:blip r:embed="rId3" cstate="print"/>
          <a:srcRect/>
          <a:stretch>
            <a:fillRect/>
          </a:stretch>
        </p:blipFill>
        <p:spPr>
          <a:xfrm>
            <a:off x="457200" y="838200"/>
            <a:ext cx="8221663" cy="350520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latin typeface="Arial Narrow" pitchFamily="34" charset="0"/>
              </a:rPr>
              <a:t>Alternative Terminology for Relational Model</a:t>
            </a:r>
          </a:p>
        </p:txBody>
      </p:sp>
      <p:graphicFrame>
        <p:nvGraphicFramePr>
          <p:cNvPr id="9" name="Table 8"/>
          <p:cNvGraphicFramePr>
            <a:graphicFrameLocks noGrp="1"/>
          </p:cNvGraphicFramePr>
          <p:nvPr/>
        </p:nvGraphicFramePr>
        <p:xfrm>
          <a:off x="1219200" y="2209800"/>
          <a:ext cx="6934200" cy="2702560"/>
        </p:xfrm>
        <a:graphic>
          <a:graphicData uri="http://schemas.openxmlformats.org/drawingml/2006/table">
            <a:tbl>
              <a:tblPr firstRow="1" bandRow="1">
                <a:tableStyleId>{5C22544A-7EE6-4342-B048-85BDC9FD1C3A}</a:tableStyleId>
              </a:tblPr>
              <a:tblGrid>
                <a:gridCol w="2311400"/>
                <a:gridCol w="2311400"/>
                <a:gridCol w="2311400"/>
              </a:tblGrid>
              <a:tr h="675640">
                <a:tc>
                  <a:txBody>
                    <a:bodyPr/>
                    <a:lstStyle/>
                    <a:p>
                      <a:pPr algn="ctr"/>
                      <a:r>
                        <a:rPr lang="en-AU" b="1" dirty="0" smtClean="0"/>
                        <a:t>Relational Terms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AU" b="1" dirty="0" smtClean="0"/>
                        <a:t>SQL Terms</a:t>
                      </a:r>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AU" b="1" dirty="0" smtClean="0"/>
                        <a:t>File-based</a:t>
                      </a:r>
                      <a:r>
                        <a:rPr lang="en-AU" b="1" baseline="0" dirty="0" smtClean="0"/>
                        <a:t> Terms</a:t>
                      </a:r>
                      <a:endParaRPr lang="en-AU"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675640">
                <a:tc>
                  <a:txBody>
                    <a:bodyPr/>
                    <a:lstStyle/>
                    <a:p>
                      <a:pPr algn="ctr"/>
                      <a:r>
                        <a:rPr lang="en-AU" b="1" dirty="0" smtClean="0"/>
                        <a:t>Relation</a:t>
                      </a:r>
                      <a:endParaRPr lang="en-AU" b="1" dirty="0"/>
                    </a:p>
                  </a:txBody>
                  <a:tcPr anchor="ctr">
                    <a:lnL w="12700" cap="flat" cmpd="sng" algn="ctr">
                      <a:solidFill>
                        <a:schemeClr val="tx1"/>
                      </a:solidFill>
                      <a:prstDash val="solid"/>
                      <a:round/>
                      <a:headEnd type="none" w="med" len="med"/>
                      <a:tailEnd type="none" w="med" len="med"/>
                    </a:lnL>
                  </a:tcPr>
                </a:tc>
                <a:tc>
                  <a:txBody>
                    <a:bodyPr/>
                    <a:lstStyle/>
                    <a:p>
                      <a:pPr algn="ctr"/>
                      <a:r>
                        <a:rPr lang="en-AU" b="1" dirty="0" smtClean="0"/>
                        <a:t>Table </a:t>
                      </a:r>
                      <a:endParaRPr lang="en-AU" b="1" dirty="0"/>
                    </a:p>
                  </a:txBody>
                  <a:tcPr anchor="ctr"/>
                </a:tc>
                <a:tc>
                  <a:txBody>
                    <a:bodyPr/>
                    <a:lstStyle/>
                    <a:p>
                      <a:pPr algn="ctr"/>
                      <a:r>
                        <a:rPr lang="en-AU" b="1" dirty="0" smtClean="0"/>
                        <a:t>File</a:t>
                      </a:r>
                      <a:endParaRPr lang="en-AU" b="1" dirty="0"/>
                    </a:p>
                  </a:txBody>
                  <a:tcPr anchor="ctr">
                    <a:lnR w="12700" cap="flat" cmpd="sng" algn="ctr">
                      <a:solidFill>
                        <a:schemeClr val="tx1"/>
                      </a:solidFill>
                      <a:prstDash val="solid"/>
                      <a:round/>
                      <a:headEnd type="none" w="med" len="med"/>
                      <a:tailEnd type="none" w="med" len="med"/>
                    </a:lnR>
                  </a:tcPr>
                </a:tc>
              </a:tr>
              <a:tr h="675640">
                <a:tc>
                  <a:txBody>
                    <a:bodyPr/>
                    <a:lstStyle/>
                    <a:p>
                      <a:pPr algn="ctr"/>
                      <a:r>
                        <a:rPr lang="en-AU" b="1" dirty="0" smtClean="0"/>
                        <a:t>Tuple </a:t>
                      </a:r>
                      <a:endParaRPr lang="en-AU" b="1" dirty="0"/>
                    </a:p>
                  </a:txBody>
                  <a:tcPr anchor="ctr">
                    <a:lnL w="12700" cap="flat" cmpd="sng" algn="ctr">
                      <a:solidFill>
                        <a:schemeClr val="tx1"/>
                      </a:solidFill>
                      <a:prstDash val="solid"/>
                      <a:round/>
                      <a:headEnd type="none" w="med" len="med"/>
                      <a:tailEnd type="none" w="med" len="med"/>
                    </a:lnL>
                  </a:tcPr>
                </a:tc>
                <a:tc>
                  <a:txBody>
                    <a:bodyPr/>
                    <a:lstStyle/>
                    <a:p>
                      <a:pPr algn="ctr"/>
                      <a:r>
                        <a:rPr lang="en-AU" b="1" dirty="0" smtClean="0"/>
                        <a:t>Row </a:t>
                      </a:r>
                      <a:endParaRPr lang="en-AU" b="1" dirty="0"/>
                    </a:p>
                  </a:txBody>
                  <a:tcPr anchor="ctr"/>
                </a:tc>
                <a:tc>
                  <a:txBody>
                    <a:bodyPr/>
                    <a:lstStyle/>
                    <a:p>
                      <a:pPr algn="ctr"/>
                      <a:r>
                        <a:rPr lang="en-AU" b="1" dirty="0" smtClean="0"/>
                        <a:t>Record </a:t>
                      </a:r>
                      <a:endParaRPr lang="en-AU" b="1" dirty="0"/>
                    </a:p>
                  </a:txBody>
                  <a:tcPr anchor="ctr">
                    <a:lnR w="12700" cap="flat" cmpd="sng" algn="ctr">
                      <a:solidFill>
                        <a:schemeClr val="tx1"/>
                      </a:solidFill>
                      <a:prstDash val="solid"/>
                      <a:round/>
                      <a:headEnd type="none" w="med" len="med"/>
                      <a:tailEnd type="none" w="med" len="med"/>
                    </a:lnR>
                  </a:tcPr>
                </a:tc>
              </a:tr>
              <a:tr h="675640">
                <a:tc>
                  <a:txBody>
                    <a:bodyPr/>
                    <a:lstStyle/>
                    <a:p>
                      <a:pPr algn="ctr"/>
                      <a:r>
                        <a:rPr lang="en-AU" b="1" dirty="0" smtClean="0"/>
                        <a:t>Attribute </a:t>
                      </a:r>
                      <a:endParaRPr lang="en-AU"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AU" b="1" dirty="0" smtClean="0"/>
                        <a:t>Column </a:t>
                      </a:r>
                      <a:endParaRPr lang="en-AU" b="1" dirty="0"/>
                    </a:p>
                  </a:txBody>
                  <a:tcPr anchor="ctr">
                    <a:lnB w="12700" cap="flat" cmpd="sng" algn="ctr">
                      <a:solidFill>
                        <a:schemeClr val="tx1"/>
                      </a:solidFill>
                      <a:prstDash val="solid"/>
                      <a:round/>
                      <a:headEnd type="none" w="med" len="med"/>
                      <a:tailEnd type="none" w="med" len="med"/>
                    </a:lnB>
                  </a:tcPr>
                </a:tc>
                <a:tc>
                  <a:txBody>
                    <a:bodyPr/>
                    <a:lstStyle/>
                    <a:p>
                      <a:pPr algn="ctr"/>
                      <a:r>
                        <a:rPr lang="en-AU" b="1" dirty="0" smtClean="0"/>
                        <a:t>Field</a:t>
                      </a:r>
                      <a:endParaRPr lang="en-AU"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9481" name="Content Placeholder 11"/>
          <p:cNvSpPr>
            <a:spLocks noGrp="1"/>
          </p:cNvSpPr>
          <p:nvPr>
            <p:ph sz="half" idx="1"/>
          </p:nvPr>
        </p:nvSpPr>
        <p:spPr>
          <a:xfrm>
            <a:off x="457200" y="990600"/>
            <a:ext cx="8294688" cy="631825"/>
          </a:xfrm>
        </p:spPr>
        <p:txBody>
          <a:bodyPr/>
          <a:lstStyle/>
          <a:p>
            <a:pPr eaLnBrk="1" hangingPunct="1"/>
            <a:r>
              <a:rPr lang="en-AU" dirty="0" smtClean="0"/>
              <a:t>Different sets of terminology in use when discussing databases from different perspectives</a:t>
            </a:r>
          </a:p>
          <a:p>
            <a:pPr eaLnBrk="1" hangingPunct="1"/>
            <a:endParaRPr lang="en-AU" dirty="0" smtClean="0"/>
          </a:p>
          <a:p>
            <a:pPr eaLnBrk="1" hangingPunct="1"/>
            <a:endParaRPr lang="en-AU" dirty="0" smtClean="0"/>
          </a:p>
          <a:p>
            <a:pPr eaLnBrk="1" hangingPunct="1"/>
            <a:endParaRPr lang="en-AU" dirty="0" smtClean="0"/>
          </a:p>
          <a:p>
            <a:pPr eaLnBrk="1" hangingPunct="1"/>
            <a:endParaRPr lang="en-AU" dirty="0" smtClean="0"/>
          </a:p>
          <a:p>
            <a:pPr eaLnBrk="1" hangingPunct="1"/>
            <a:endParaRPr lang="en-AU" dirty="0" smtClean="0"/>
          </a:p>
          <a:p>
            <a:pPr eaLnBrk="1" hangingPunct="1"/>
            <a:endParaRPr lang="en-AU" dirty="0" smtClean="0"/>
          </a:p>
          <a:p>
            <a:pPr eaLnBrk="1" hangingPunct="1"/>
            <a:endParaRPr lang="en-AU" dirty="0" smtClean="0"/>
          </a:p>
          <a:p>
            <a:pPr eaLnBrk="1" hangingPunct="1"/>
            <a:r>
              <a:rPr lang="en-AU" dirty="0" smtClean="0"/>
              <a:t>The SQL terms are the most commonly used when discussing databases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latin typeface="Arial Narrow" pitchFamily="34" charset="0"/>
              </a:rPr>
              <a:t>Relational </a:t>
            </a:r>
            <a:r>
              <a:rPr lang="en-GB" smtClean="0">
                <a:latin typeface="Arial Narrow" pitchFamily="34" charset="0"/>
              </a:rPr>
              <a:t>database schema</a:t>
            </a:r>
            <a:endParaRPr lang="en-GB" dirty="0" smtClean="0">
              <a:latin typeface="Arial Narrow" pitchFamily="34" charset="0"/>
            </a:endParaRPr>
          </a:p>
        </p:txBody>
      </p:sp>
      <p:sp>
        <p:nvSpPr>
          <p:cNvPr id="21507" name="Rectangle 3"/>
          <p:cNvSpPr>
            <a:spLocks noGrp="1" noChangeArrowheads="1"/>
          </p:cNvSpPr>
          <p:nvPr>
            <p:ph sz="half" idx="1"/>
          </p:nvPr>
        </p:nvSpPr>
        <p:spPr>
          <a:xfrm>
            <a:off x="457200" y="990600"/>
            <a:ext cx="8305800" cy="5410200"/>
          </a:xfrm>
        </p:spPr>
        <p:txBody>
          <a:bodyPr/>
          <a:lstStyle/>
          <a:p>
            <a:pPr eaLnBrk="1" hangingPunct="1">
              <a:lnSpc>
                <a:spcPct val="90000"/>
              </a:lnSpc>
            </a:pPr>
            <a:r>
              <a:rPr lang="en-GB" b="1" dirty="0" smtClean="0"/>
              <a:t>Table schema</a:t>
            </a:r>
          </a:p>
          <a:p>
            <a:pPr lvl="1" eaLnBrk="1" hangingPunct="1">
              <a:lnSpc>
                <a:spcPct val="90000"/>
              </a:lnSpc>
            </a:pPr>
            <a:r>
              <a:rPr lang="en-GB" dirty="0" smtClean="0"/>
              <a:t>Named table defined by a set of columns names, e.g.</a:t>
            </a:r>
          </a:p>
          <a:p>
            <a:pPr lvl="1" eaLnBrk="1" hangingPunct="1">
              <a:lnSpc>
                <a:spcPct val="90000"/>
              </a:lnSpc>
              <a:buFont typeface="Wingdings" pitchFamily="2" charset="2"/>
              <a:buNone/>
            </a:pPr>
            <a:endParaRPr lang="en-GB" b="1" dirty="0" smtClean="0"/>
          </a:p>
          <a:p>
            <a:pPr lvl="1" eaLnBrk="1" hangingPunct="1">
              <a:lnSpc>
                <a:spcPct val="90000"/>
              </a:lnSpc>
              <a:buFont typeface="Wingdings" pitchFamily="2" charset="2"/>
              <a:buNone/>
            </a:pPr>
            <a:r>
              <a:rPr lang="en-GB" b="1" dirty="0" smtClean="0"/>
              <a:t>   Branch = (</a:t>
            </a:r>
            <a:r>
              <a:rPr lang="en-GB" b="1" dirty="0" err="1" smtClean="0"/>
              <a:t>branchNo</a:t>
            </a:r>
            <a:r>
              <a:rPr lang="en-GB" b="1" dirty="0" smtClean="0"/>
              <a:t>, street, city, postcode)</a:t>
            </a:r>
          </a:p>
          <a:p>
            <a:pPr lvl="1" eaLnBrk="1" hangingPunct="1">
              <a:lnSpc>
                <a:spcPct val="90000"/>
              </a:lnSpc>
            </a:pPr>
            <a:endParaRPr lang="en-GB" b="1" dirty="0" smtClean="0"/>
          </a:p>
          <a:p>
            <a:pPr lvl="1" eaLnBrk="1" hangingPunct="1">
              <a:lnSpc>
                <a:spcPct val="90000"/>
              </a:lnSpc>
            </a:pPr>
            <a:endParaRPr lang="en-GB" b="1" dirty="0"/>
          </a:p>
          <a:p>
            <a:pPr lvl="1" eaLnBrk="1" hangingPunct="1">
              <a:lnSpc>
                <a:spcPct val="90000"/>
              </a:lnSpc>
            </a:pPr>
            <a:endParaRPr lang="en-GB" b="1" dirty="0" smtClean="0"/>
          </a:p>
          <a:p>
            <a:pPr eaLnBrk="1" hangingPunct="1">
              <a:lnSpc>
                <a:spcPct val="90000"/>
              </a:lnSpc>
            </a:pPr>
            <a:r>
              <a:rPr lang="en-GB" dirty="0" smtClean="0"/>
              <a:t>Relational database schema</a:t>
            </a:r>
          </a:p>
          <a:p>
            <a:pPr lvl="1" eaLnBrk="1" hangingPunct="1">
              <a:lnSpc>
                <a:spcPct val="90000"/>
              </a:lnSpc>
            </a:pPr>
            <a:r>
              <a:rPr lang="en-GB" dirty="0" smtClean="0"/>
              <a:t>Set of table schemas, each with a distinct name</a:t>
            </a:r>
          </a:p>
          <a:p>
            <a:pPr lvl="1" eaLnBrk="1" hangingPunct="1">
              <a:lnSpc>
                <a:spcPct val="90000"/>
              </a:lnSpc>
            </a:pPr>
            <a:r>
              <a:rPr lang="en-GB" dirty="0" smtClean="0"/>
              <a:t>Includes all the tables needed to appropriately represent the data that the database needs to capture</a:t>
            </a:r>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latin typeface="Arial Narrow" pitchFamily="34" charset="0"/>
              </a:rPr>
              <a:t>Lecture 01 - Objectives</a:t>
            </a:r>
            <a:endParaRPr lang="en-AU" smtClean="0">
              <a:latin typeface="Arial Narrow" pitchFamily="34" charset="0"/>
            </a:endParaRPr>
          </a:p>
        </p:txBody>
      </p:sp>
      <p:sp>
        <p:nvSpPr>
          <p:cNvPr id="7171" name="Rectangle 3"/>
          <p:cNvSpPr>
            <a:spLocks noGrp="1" noChangeArrowheads="1"/>
          </p:cNvSpPr>
          <p:nvPr>
            <p:ph idx="1"/>
          </p:nvPr>
        </p:nvSpPr>
        <p:spPr>
          <a:xfrm>
            <a:off x="381000" y="1066800"/>
            <a:ext cx="8193088" cy="4114800"/>
          </a:xfrm>
        </p:spPr>
        <p:txBody>
          <a:bodyPr/>
          <a:lstStyle/>
          <a:p>
            <a:pPr eaLnBrk="1" hangingPunct="1">
              <a:lnSpc>
                <a:spcPct val="90000"/>
              </a:lnSpc>
            </a:pPr>
            <a:r>
              <a:rPr lang="en-AU" dirty="0" smtClean="0"/>
              <a:t>After completing this module, you should be able to:</a:t>
            </a:r>
          </a:p>
          <a:p>
            <a:pPr lvl="1" eaLnBrk="1" hangingPunct="1">
              <a:lnSpc>
                <a:spcPct val="90000"/>
              </a:lnSpc>
            </a:pPr>
            <a:r>
              <a:rPr lang="en-AU" dirty="0" smtClean="0"/>
              <a:t>Define the terms of Database and DBMS</a:t>
            </a:r>
            <a:r>
              <a:rPr lang="en-AU" i="1" dirty="0" smtClean="0"/>
              <a:t> </a:t>
            </a:r>
          </a:p>
          <a:p>
            <a:pPr lvl="1" eaLnBrk="1" hangingPunct="1">
              <a:lnSpc>
                <a:spcPct val="90000"/>
              </a:lnSpc>
            </a:pPr>
            <a:r>
              <a:rPr lang="en-AU" dirty="0" smtClean="0"/>
              <a:t>Explain the terminology of the</a:t>
            </a:r>
            <a:r>
              <a:rPr lang="en-AU" i="1" dirty="0" smtClean="0"/>
              <a:t> </a:t>
            </a:r>
            <a:r>
              <a:rPr lang="en-AU" dirty="0" smtClean="0"/>
              <a:t>relational model</a:t>
            </a:r>
            <a:endParaRPr lang="en-AU" i="1" dirty="0" smtClean="0"/>
          </a:p>
          <a:p>
            <a:pPr lvl="1" eaLnBrk="1" hangingPunct="1">
              <a:lnSpc>
                <a:spcPct val="90000"/>
              </a:lnSpc>
            </a:pPr>
            <a:r>
              <a:rPr lang="en-AU" dirty="0" smtClean="0"/>
              <a:t>Identify various types of data anomalies</a:t>
            </a:r>
          </a:p>
          <a:p>
            <a:pPr lvl="1" eaLnBrk="1" hangingPunct="1">
              <a:lnSpc>
                <a:spcPct val="90000"/>
              </a:lnSpc>
            </a:pPr>
            <a:r>
              <a:rPr lang="en-AU" dirty="0" smtClean="0"/>
              <a:t>Gather unnormalised data sets from problem statements or forms, preparing for normalisation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latin typeface="Arial Narrow" pitchFamily="34" charset="0"/>
              </a:rPr>
              <a:t>Properties of Relations (i.e. Tables)</a:t>
            </a:r>
          </a:p>
        </p:txBody>
      </p:sp>
      <p:sp>
        <p:nvSpPr>
          <p:cNvPr id="23555" name="Rectangle 3"/>
          <p:cNvSpPr>
            <a:spLocks noGrp="1" noChangeArrowheads="1"/>
          </p:cNvSpPr>
          <p:nvPr>
            <p:ph sz="half" idx="1"/>
          </p:nvPr>
        </p:nvSpPr>
        <p:spPr>
          <a:xfrm>
            <a:off x="457200" y="990600"/>
            <a:ext cx="8382000" cy="5486400"/>
          </a:xfrm>
        </p:spPr>
        <p:txBody>
          <a:bodyPr/>
          <a:lstStyle/>
          <a:p>
            <a:pPr eaLnBrk="1" hangingPunct="1"/>
            <a:r>
              <a:rPr lang="en-GB" sz="2400" dirty="0" smtClean="0"/>
              <a:t>Table names are distinct from each other in a relational database schema (no two tables with the same name)</a:t>
            </a:r>
          </a:p>
          <a:p>
            <a:pPr lvl="3" eaLnBrk="1" hangingPunct="1"/>
            <a:endParaRPr lang="en-GB" sz="1400" dirty="0" smtClean="0"/>
          </a:p>
          <a:p>
            <a:pPr eaLnBrk="1" hangingPunct="1"/>
            <a:r>
              <a:rPr lang="en-GB" sz="2400" dirty="0" smtClean="0"/>
              <a:t>Each cell of a table contains exactly one single value</a:t>
            </a:r>
          </a:p>
          <a:p>
            <a:pPr lvl="3" eaLnBrk="1" hangingPunct="1"/>
            <a:endParaRPr lang="en-GB" sz="1400" dirty="0" smtClean="0"/>
          </a:p>
          <a:p>
            <a:pPr eaLnBrk="1" hangingPunct="1"/>
            <a:r>
              <a:rPr lang="en-GB" sz="2400" dirty="0" smtClean="0"/>
              <a:t>Each column in a table has a distinct name</a:t>
            </a:r>
          </a:p>
          <a:p>
            <a:pPr lvl="3" eaLnBrk="1" hangingPunct="1"/>
            <a:endParaRPr lang="en-GB" sz="1400" dirty="0" smtClean="0"/>
          </a:p>
          <a:p>
            <a:pPr eaLnBrk="1" hangingPunct="1"/>
            <a:r>
              <a:rPr lang="en-GB" sz="2400" dirty="0" smtClean="0"/>
              <a:t>Values of a column are all of the same data type</a:t>
            </a:r>
          </a:p>
          <a:p>
            <a:pPr lvl="3" eaLnBrk="1" hangingPunct="1"/>
            <a:endParaRPr lang="en-GB" sz="1400" dirty="0" smtClean="0"/>
          </a:p>
          <a:p>
            <a:pPr eaLnBrk="1" hangingPunct="1"/>
            <a:r>
              <a:rPr lang="en-GB" sz="2400" dirty="0" smtClean="0"/>
              <a:t>Each row is distinct;  there are no duplicate rows</a:t>
            </a:r>
          </a:p>
          <a:p>
            <a:pPr lvl="3" eaLnBrk="1" hangingPunct="1"/>
            <a:endParaRPr lang="en-GB" sz="1400" dirty="0" smtClean="0"/>
          </a:p>
          <a:p>
            <a:pPr eaLnBrk="1" hangingPunct="1"/>
            <a:r>
              <a:rPr lang="en-GB" sz="2400" dirty="0" smtClean="0"/>
              <a:t>Order of columns has no significance</a:t>
            </a:r>
          </a:p>
          <a:p>
            <a:pPr lvl="3" eaLnBrk="1" hangingPunct="1"/>
            <a:endParaRPr lang="en-GB" sz="1400" dirty="0" smtClean="0"/>
          </a:p>
          <a:p>
            <a:pPr eaLnBrk="1" hangingPunct="1"/>
            <a:r>
              <a:rPr lang="en-GB" sz="2400" dirty="0" smtClean="0"/>
              <a:t>Order of rows has no significance</a:t>
            </a:r>
            <a:endParaRPr lang="en-AU"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dirty="0" smtClean="0">
                <a:latin typeface="Arial Narrow" pitchFamily="34" charset="0"/>
              </a:rPr>
              <a:t>What is Normalisation?</a:t>
            </a:r>
          </a:p>
        </p:txBody>
      </p:sp>
      <p:sp>
        <p:nvSpPr>
          <p:cNvPr id="24579" name="Rectangle 3"/>
          <p:cNvSpPr>
            <a:spLocks noGrp="1" noChangeArrowheads="1"/>
          </p:cNvSpPr>
          <p:nvPr>
            <p:ph idx="1"/>
          </p:nvPr>
        </p:nvSpPr>
        <p:spPr>
          <a:xfrm>
            <a:off x="457200" y="990600"/>
            <a:ext cx="8458200" cy="5410200"/>
          </a:xfrm>
        </p:spPr>
        <p:txBody>
          <a:bodyPr/>
          <a:lstStyle/>
          <a:p>
            <a:pPr eaLnBrk="1" hangingPunct="1"/>
            <a:r>
              <a:rPr lang="en-AU" sz="2400" dirty="0" smtClean="0"/>
              <a:t>Normalisation is a data modelling technique by which a flat file (i.e. a “list” or simple spreadsheet) of data may be converted into a </a:t>
            </a:r>
            <a:r>
              <a:rPr lang="en-AU" sz="2400" i="1" dirty="0" smtClean="0"/>
              <a:t>set of well-structured </a:t>
            </a:r>
            <a:r>
              <a:rPr lang="en-AU" sz="2400" dirty="0" smtClean="0"/>
              <a:t>relations (i.e. tables)</a:t>
            </a:r>
          </a:p>
          <a:p>
            <a:pPr lvl="1" eaLnBrk="1" hangingPunct="1"/>
            <a:r>
              <a:rPr lang="en-AU" sz="2000" dirty="0" smtClean="0"/>
              <a:t>Contains the minimum amount of data redundancy 	        (i.e. no unnecessary repetition of data)</a:t>
            </a:r>
          </a:p>
          <a:p>
            <a:pPr lvl="3" eaLnBrk="1" hangingPunct="1"/>
            <a:endParaRPr lang="en-AU" sz="1600" dirty="0" smtClean="0"/>
          </a:p>
          <a:p>
            <a:pPr lvl="1" eaLnBrk="1" hangingPunct="1"/>
            <a:r>
              <a:rPr lang="en-AU" sz="2000" dirty="0" smtClean="0"/>
              <a:t>Allows users to modify rows in a table without producing anomalies, errors or inconsistencies</a:t>
            </a:r>
          </a:p>
          <a:p>
            <a:pPr lvl="3" eaLnBrk="1" hangingPunct="1"/>
            <a:endParaRPr lang="en-AU" sz="1600" dirty="0" smtClean="0"/>
          </a:p>
          <a:p>
            <a:pPr lvl="1" eaLnBrk="1" hangingPunct="1"/>
            <a:r>
              <a:rPr lang="en-AU" sz="2000" dirty="0" smtClean="0"/>
              <a:t>Defines/Maintains relationships between relations</a:t>
            </a:r>
          </a:p>
          <a:p>
            <a:pPr lvl="1" eaLnBrk="1" hangingPunct="1"/>
            <a:endParaRPr lang="en-AU" sz="2000" dirty="0" smtClean="0"/>
          </a:p>
          <a:p>
            <a:pPr lvl="1" eaLnBrk="1" hangingPunct="1"/>
            <a:endParaRPr lang="en-AU" sz="2000" dirty="0" smtClean="0"/>
          </a:p>
          <a:p>
            <a:pPr eaLnBrk="1" hangingPunct="1"/>
            <a:r>
              <a:rPr lang="en-AU" sz="2400" dirty="0" smtClean="0"/>
              <a:t>Work through a series of stages, called normal forms: </a:t>
            </a:r>
          </a:p>
          <a:p>
            <a:pPr lvl="1" eaLnBrk="1" hangingPunct="1"/>
            <a:r>
              <a:rPr lang="en-AU" sz="2000" dirty="0" smtClean="0"/>
              <a:t>First normal form (1NF), second normal form (2NF), third normal form (3NF),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smtClean="0">
                <a:latin typeface="Arial Narrow" pitchFamily="34" charset="0"/>
              </a:rPr>
              <a:t>Why Normalise?</a:t>
            </a:r>
          </a:p>
        </p:txBody>
      </p:sp>
      <p:sp>
        <p:nvSpPr>
          <p:cNvPr id="25603" name="Rectangle 3"/>
          <p:cNvSpPr>
            <a:spLocks noGrp="1" noChangeArrowheads="1"/>
          </p:cNvSpPr>
          <p:nvPr>
            <p:ph idx="1"/>
          </p:nvPr>
        </p:nvSpPr>
        <p:spPr>
          <a:xfrm>
            <a:off x="381000" y="1066800"/>
            <a:ext cx="8610600" cy="5486400"/>
          </a:xfrm>
        </p:spPr>
        <p:txBody>
          <a:bodyPr/>
          <a:lstStyle/>
          <a:p>
            <a:pPr eaLnBrk="1" hangingPunct="1"/>
            <a:r>
              <a:rPr lang="en-AU" sz="2400" dirty="0" smtClean="0"/>
              <a:t>To minimise data redundancy in database tables</a:t>
            </a:r>
          </a:p>
          <a:p>
            <a:pPr lvl="1" eaLnBrk="1" hangingPunct="1"/>
            <a:r>
              <a:rPr lang="en-AU" sz="2000" dirty="0" smtClean="0"/>
              <a:t>Data should only ever need to be stored once – should not need to duplicate data</a:t>
            </a:r>
          </a:p>
          <a:p>
            <a:pPr lvl="2" eaLnBrk="1" hangingPunct="1"/>
            <a:endParaRPr lang="en-AU" dirty="0" smtClean="0"/>
          </a:p>
          <a:p>
            <a:pPr eaLnBrk="1" hangingPunct="1"/>
            <a:r>
              <a:rPr lang="en-AU" sz="2400" dirty="0" smtClean="0"/>
              <a:t>To convert data in forms and spreadsheets into well-structured relational database tables</a:t>
            </a:r>
          </a:p>
          <a:p>
            <a:pPr lvl="1" eaLnBrk="1" hangingPunct="1"/>
            <a:r>
              <a:rPr lang="en-AU" sz="2000" dirty="0" smtClean="0"/>
              <a:t>Each table should only contain columns that directly relate to it (e.g. student details in student table, unit details in unit table…)</a:t>
            </a:r>
          </a:p>
          <a:p>
            <a:pPr lvl="1" eaLnBrk="1" hangingPunct="1"/>
            <a:r>
              <a:rPr lang="en-AU" sz="2000" dirty="0" smtClean="0"/>
              <a:t>Relationships between tables are defined/maintained by primary and foreign keys (more on this later)</a:t>
            </a:r>
            <a:endParaRPr lang="en-AU" sz="1800" dirty="0" smtClean="0"/>
          </a:p>
          <a:p>
            <a:pPr lvl="2" eaLnBrk="1" hangingPunct="1"/>
            <a:endParaRPr lang="en-AU" dirty="0" smtClean="0"/>
          </a:p>
          <a:p>
            <a:pPr eaLnBrk="1" hangingPunct="1"/>
            <a:r>
              <a:rPr lang="en-AU" sz="2400" dirty="0" smtClean="0"/>
              <a:t>The normalisation process ensures that a flat file of data is turned into an efficient and structured set of relations, eliminating any possible anomalies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smtClean="0">
                <a:latin typeface="Arial Narrow" pitchFamily="34" charset="0"/>
              </a:rPr>
              <a:t>Data Anomalies</a:t>
            </a:r>
          </a:p>
        </p:txBody>
      </p:sp>
      <p:sp>
        <p:nvSpPr>
          <p:cNvPr id="26627" name="Rectangle 3"/>
          <p:cNvSpPr>
            <a:spLocks noGrp="1" noChangeArrowheads="1"/>
          </p:cNvSpPr>
          <p:nvPr>
            <p:ph idx="1"/>
          </p:nvPr>
        </p:nvSpPr>
        <p:spPr>
          <a:xfrm>
            <a:off x="381000" y="1066800"/>
            <a:ext cx="8229600" cy="5334000"/>
          </a:xfrm>
        </p:spPr>
        <p:txBody>
          <a:bodyPr/>
          <a:lstStyle/>
          <a:p>
            <a:pPr eaLnBrk="1" hangingPunct="1"/>
            <a:r>
              <a:rPr lang="en-AU" dirty="0" smtClean="0"/>
              <a:t>There are three main types of data anomalies:</a:t>
            </a:r>
          </a:p>
          <a:p>
            <a:pPr lvl="1" eaLnBrk="1" hangingPunct="1"/>
            <a:r>
              <a:rPr lang="en-AU" dirty="0" smtClean="0"/>
              <a:t>Insertion Anomalies</a:t>
            </a:r>
          </a:p>
          <a:p>
            <a:pPr lvl="1" eaLnBrk="1" hangingPunct="1"/>
            <a:r>
              <a:rPr lang="en-AU" dirty="0" smtClean="0"/>
              <a:t>Deletion Anomalies</a:t>
            </a:r>
          </a:p>
          <a:p>
            <a:pPr lvl="1" eaLnBrk="1" hangingPunct="1"/>
            <a:r>
              <a:rPr lang="en-AU" dirty="0" smtClean="0"/>
              <a:t>Update Anomalies</a:t>
            </a:r>
          </a:p>
          <a:p>
            <a:pPr lvl="1" eaLnBrk="1" hangingPunct="1"/>
            <a:endParaRPr lang="en-AU" dirty="0" smtClean="0"/>
          </a:p>
          <a:p>
            <a:pPr eaLnBrk="1" hangingPunct="1"/>
            <a:r>
              <a:rPr lang="en-AU" dirty="0" smtClean="0"/>
              <a:t>These are all indicators that data is being stored in an inefficient / redundant manner (e.g. flat file)</a:t>
            </a:r>
          </a:p>
          <a:p>
            <a:pPr eaLnBrk="1" hangingPunct="1"/>
            <a:endParaRPr lang="en-AU" dirty="0" smtClean="0"/>
          </a:p>
          <a:p>
            <a:pPr eaLnBrk="1" hangingPunct="1"/>
            <a:r>
              <a:rPr lang="en-AU" dirty="0" smtClean="0"/>
              <a:t>Storing data in a normalised relational database eliminates these anomalies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AU" smtClean="0">
                <a:latin typeface="Arial Narrow" pitchFamily="34" charset="0"/>
              </a:rPr>
              <a:t>Insertion Anomalies</a:t>
            </a:r>
          </a:p>
        </p:txBody>
      </p:sp>
      <p:sp>
        <p:nvSpPr>
          <p:cNvPr id="13" name="Rectangle 3"/>
          <p:cNvSpPr txBox="1">
            <a:spLocks noChangeArrowheads="1"/>
          </p:cNvSpPr>
          <p:nvPr/>
        </p:nvSpPr>
        <p:spPr>
          <a:xfrm>
            <a:off x="381000" y="1066800"/>
            <a:ext cx="8458200" cy="5486400"/>
          </a:xfrm>
          <a:prstGeom prst="rect">
            <a:avLst/>
          </a:prstGeom>
        </p:spPr>
        <p:txBody>
          <a:bodyPr/>
          <a:lstStyle/>
          <a:p>
            <a:pPr marL="342900" indent="-342900">
              <a:spcBef>
                <a:spcPct val="20000"/>
              </a:spcBef>
              <a:buClr>
                <a:schemeClr val="accent6"/>
              </a:buClr>
              <a:buFontTx/>
              <a:buChar char="•"/>
              <a:defRPr/>
            </a:pPr>
            <a:r>
              <a:rPr lang="en-US" sz="2800" b="0" kern="0" dirty="0">
                <a:latin typeface="+mn-lt"/>
                <a:ea typeface="ＭＳ Ｐゴシック" pitchFamily="-65" charset="-128"/>
              </a:rPr>
              <a:t>An insertion anomaly occurs where </a:t>
            </a:r>
            <a:r>
              <a:rPr lang="en-US" sz="2800" i="1" kern="0" dirty="0">
                <a:latin typeface="+mn-lt"/>
                <a:ea typeface="ＭＳ Ｐゴシック" pitchFamily="-65" charset="-128"/>
              </a:rPr>
              <a:t>to add a new row into a </a:t>
            </a:r>
            <a:r>
              <a:rPr lang="en-US" sz="2800" i="1" kern="0" dirty="0" smtClean="0">
                <a:latin typeface="+mn-lt"/>
                <a:ea typeface="ＭＳ Ｐゴシック" pitchFamily="-65" charset="-128"/>
              </a:rPr>
              <a:t>table </a:t>
            </a:r>
            <a:r>
              <a:rPr lang="en-US" sz="2800" i="1" kern="0" dirty="0">
                <a:latin typeface="+mn-lt"/>
                <a:ea typeface="ＭＳ Ｐゴシック" pitchFamily="-65" charset="-128"/>
              </a:rPr>
              <a:t>requires duplication of data</a:t>
            </a:r>
            <a:r>
              <a:rPr lang="en-US" sz="2800" b="0" kern="0" dirty="0">
                <a:latin typeface="+mn-lt"/>
                <a:ea typeface="ＭＳ Ｐゴシック" pitchFamily="-65" charset="-128"/>
              </a:rPr>
              <a:t> that already </a:t>
            </a:r>
            <a:r>
              <a:rPr lang="en-US" sz="2800" b="0" kern="0" dirty="0" smtClean="0">
                <a:latin typeface="+mn-lt"/>
                <a:ea typeface="ＭＳ Ｐゴシック" pitchFamily="-65" charset="-128"/>
              </a:rPr>
              <a:t>exists</a:t>
            </a: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AU" sz="2800" b="0" kern="0" dirty="0">
              <a:latin typeface="+mn-lt"/>
              <a:ea typeface="ＭＳ Ｐゴシック" pitchFamily="-65" charset="-128"/>
            </a:endParaRPr>
          </a:p>
          <a:p>
            <a:pPr marL="342900" indent="-342900">
              <a:spcBef>
                <a:spcPct val="20000"/>
              </a:spcBef>
              <a:buClr>
                <a:schemeClr val="accent6"/>
              </a:buClr>
              <a:buFontTx/>
              <a:buChar char="•"/>
              <a:defRPr/>
            </a:pPr>
            <a:r>
              <a:rPr lang="en-US" sz="2800" b="0" kern="0" dirty="0">
                <a:latin typeface="+mn-lt"/>
                <a:ea typeface="ＭＳ Ｐゴシック" pitchFamily="-65" charset="-128"/>
              </a:rPr>
              <a:t>e.g. The addition of a new unit would require the addition of a student details to complete the </a:t>
            </a:r>
            <a:r>
              <a:rPr lang="en-US" sz="2800" b="0" kern="0" dirty="0" smtClean="0">
                <a:latin typeface="+mn-lt"/>
                <a:ea typeface="ＭＳ Ｐゴシック" pitchFamily="-65" charset="-128"/>
              </a:rPr>
              <a:t>row</a:t>
            </a:r>
            <a:endParaRPr lang="en-US" sz="2800" b="0" kern="0" dirty="0">
              <a:latin typeface="+mn-lt"/>
              <a:ea typeface="ＭＳ Ｐゴシック" pitchFamily="-65" charset="-128"/>
            </a:endParaRPr>
          </a:p>
        </p:txBody>
      </p:sp>
      <p:graphicFrame>
        <p:nvGraphicFramePr>
          <p:cNvPr id="10" name="Table 9"/>
          <p:cNvGraphicFramePr>
            <a:graphicFrameLocks noGrp="1"/>
          </p:cNvGraphicFramePr>
          <p:nvPr/>
        </p:nvGraphicFramePr>
        <p:xfrm>
          <a:off x="533400" y="2667000"/>
          <a:ext cx="8001000" cy="2590800"/>
        </p:xfrm>
        <a:graphic>
          <a:graphicData uri="http://schemas.openxmlformats.org/drawingml/2006/table">
            <a:tbl>
              <a:tblPr firstRow="1" bandRow="1">
                <a:tableStyleId>{5C22544A-7EE6-4342-B048-85BDC9FD1C3A}</a:tableStyleId>
              </a:tblPr>
              <a:tblGrid>
                <a:gridCol w="1347536"/>
                <a:gridCol w="2105525"/>
                <a:gridCol w="1431757"/>
                <a:gridCol w="3116182"/>
              </a:tblGrid>
              <a:tr h="504343">
                <a:tc>
                  <a:txBody>
                    <a:bodyPr/>
                    <a:lstStyle/>
                    <a:p>
                      <a:pPr algn="ctr"/>
                      <a:r>
                        <a:rPr lang="en-US" sz="1400" b="1" dirty="0" smtClean="0"/>
                        <a:t>Student#</a:t>
                      </a:r>
                      <a:endParaRPr lang="en-US"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Student Name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Code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428345">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Eric </a:t>
                      </a:r>
                      <a:r>
                        <a:rPr lang="en-US" sz="1400" b="1" dirty="0" err="1" smtClean="0"/>
                        <a:t>Cartman</a:t>
                      </a:r>
                      <a:endParaRPr lang="en-US" sz="1400" b="1" dirty="0"/>
                    </a:p>
                  </a:txBody>
                  <a:tcPr anchor="ctr"/>
                </a:tc>
                <a:tc>
                  <a:txBody>
                    <a:bodyPr/>
                    <a:lstStyle/>
                    <a:p>
                      <a:pPr algn="ctr"/>
                      <a:r>
                        <a:rPr lang="en-US" sz="1400" b="1" dirty="0" smtClean="0"/>
                        <a:t>CSG1207</a:t>
                      </a:r>
                      <a:endParaRPr lang="en-US" sz="1400" b="1" dirty="0"/>
                    </a:p>
                  </a:txBody>
                  <a:tcPr anchor="ctr"/>
                </a:tc>
                <a:tc>
                  <a:txBody>
                    <a:bodyPr/>
                    <a:lstStyle/>
                    <a:p>
                      <a:pPr algn="ctr"/>
                      <a:r>
                        <a:rPr lang="en-US" sz="1400" b="1" dirty="0" smtClean="0"/>
                        <a:t>Systems &amp; Database Design</a:t>
                      </a:r>
                      <a:endParaRPr lang="en-US" sz="1400" b="1" dirty="0"/>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Kyle </a:t>
                      </a:r>
                      <a:r>
                        <a:rPr lang="en-US" sz="1400" b="1" dirty="0" err="1" smtClean="0"/>
                        <a:t>Broflowski</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Stan Marsh</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3992342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Kenny McCormack</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CSG2431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Interactive Web Development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4" name="Rectangle 13"/>
          <p:cNvSpPr/>
          <p:nvPr/>
        </p:nvSpPr>
        <p:spPr>
          <a:xfrm flipV="1">
            <a:off x="533400" y="4876800"/>
            <a:ext cx="3505200" cy="381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AU" smtClean="0">
                <a:latin typeface="Arial Narrow" pitchFamily="34" charset="0"/>
              </a:rPr>
              <a:t>Deletion Anomalies</a:t>
            </a:r>
          </a:p>
        </p:txBody>
      </p:sp>
      <p:sp>
        <p:nvSpPr>
          <p:cNvPr id="13" name="Rectangle 3"/>
          <p:cNvSpPr txBox="1">
            <a:spLocks noChangeArrowheads="1"/>
          </p:cNvSpPr>
          <p:nvPr/>
        </p:nvSpPr>
        <p:spPr>
          <a:xfrm>
            <a:off x="381000" y="1066800"/>
            <a:ext cx="8458200" cy="5486400"/>
          </a:xfrm>
          <a:prstGeom prst="rect">
            <a:avLst/>
          </a:prstGeom>
        </p:spPr>
        <p:txBody>
          <a:bodyPr/>
          <a:lstStyle/>
          <a:p>
            <a:pPr marL="342900" indent="-342900">
              <a:spcBef>
                <a:spcPct val="20000"/>
              </a:spcBef>
              <a:buClr>
                <a:schemeClr val="accent6"/>
              </a:buClr>
              <a:buFontTx/>
              <a:buChar char="•"/>
              <a:defRPr/>
            </a:pPr>
            <a:r>
              <a:rPr lang="en-US" sz="2800" b="0" kern="0" dirty="0">
                <a:latin typeface="+mn-lt"/>
                <a:ea typeface="ＭＳ Ｐゴシック" pitchFamily="-65" charset="-128"/>
              </a:rPr>
              <a:t>A deletion anomaly occurs when </a:t>
            </a:r>
            <a:r>
              <a:rPr lang="en-US" sz="2800" i="1" kern="0" dirty="0">
                <a:latin typeface="+mn-lt"/>
                <a:ea typeface="ＭＳ Ｐゴシック" pitchFamily="-65" charset="-128"/>
              </a:rPr>
              <a:t>the deletion of a single piece of data results in a loss of valid data on the same </a:t>
            </a:r>
            <a:r>
              <a:rPr lang="en-US" sz="2800" i="1" kern="0" dirty="0" smtClean="0">
                <a:latin typeface="+mn-lt"/>
                <a:ea typeface="ＭＳ Ｐゴシック" pitchFamily="-65" charset="-128"/>
              </a:rPr>
              <a:t>row</a:t>
            </a:r>
            <a:endParaRPr lang="en-US" sz="2800" b="0" i="1"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AU" sz="2800" b="0" kern="0" dirty="0">
              <a:latin typeface="+mn-lt"/>
              <a:ea typeface="ＭＳ Ｐゴシック" pitchFamily="-65" charset="-128"/>
            </a:endParaRPr>
          </a:p>
          <a:p>
            <a:pPr marL="342900" indent="-342900">
              <a:spcBef>
                <a:spcPct val="20000"/>
              </a:spcBef>
              <a:buClr>
                <a:schemeClr val="accent6"/>
              </a:buClr>
              <a:buFontTx/>
              <a:buChar char="•"/>
              <a:defRPr/>
            </a:pPr>
            <a:r>
              <a:rPr lang="en-US" sz="2800" b="0" kern="0" dirty="0">
                <a:latin typeface="+mn-lt"/>
                <a:ea typeface="ＭＳ Ｐゴシック" pitchFamily="-65" charset="-128"/>
              </a:rPr>
              <a:t>e.g. Re</a:t>
            </a:r>
            <a:r>
              <a:rPr lang="en-AU" sz="2800" b="0" dirty="0">
                <a:cs typeface="Times New Roman" pitchFamily="18" charset="0"/>
              </a:rPr>
              <a:t>moving student 0972343 will remove all information of the unit </a:t>
            </a:r>
            <a:r>
              <a:rPr lang="en-AU" sz="2800" b="0" dirty="0" smtClean="0">
                <a:cs typeface="Times New Roman" pitchFamily="18" charset="0"/>
              </a:rPr>
              <a:t>CSG1207</a:t>
            </a:r>
            <a:endParaRPr lang="en-AU" sz="2800" b="0" dirty="0">
              <a:cs typeface="Times New Roman" pitchFamily="18" charset="0"/>
            </a:endParaRPr>
          </a:p>
        </p:txBody>
      </p:sp>
      <p:graphicFrame>
        <p:nvGraphicFramePr>
          <p:cNvPr id="10" name="Table 9"/>
          <p:cNvGraphicFramePr>
            <a:graphicFrameLocks noGrp="1"/>
          </p:cNvGraphicFramePr>
          <p:nvPr/>
        </p:nvGraphicFramePr>
        <p:xfrm>
          <a:off x="533400" y="2667000"/>
          <a:ext cx="8001000" cy="2590800"/>
        </p:xfrm>
        <a:graphic>
          <a:graphicData uri="http://schemas.openxmlformats.org/drawingml/2006/table">
            <a:tbl>
              <a:tblPr firstRow="1" bandRow="1">
                <a:tableStyleId>{5C22544A-7EE6-4342-B048-85BDC9FD1C3A}</a:tableStyleId>
              </a:tblPr>
              <a:tblGrid>
                <a:gridCol w="1347536"/>
                <a:gridCol w="2105525"/>
                <a:gridCol w="1431757"/>
                <a:gridCol w="3116182"/>
              </a:tblGrid>
              <a:tr h="504343">
                <a:tc>
                  <a:txBody>
                    <a:bodyPr/>
                    <a:lstStyle/>
                    <a:p>
                      <a:pPr algn="ctr"/>
                      <a:r>
                        <a:rPr lang="en-US" sz="1400" b="1" dirty="0" smtClean="0"/>
                        <a:t>Student#</a:t>
                      </a:r>
                      <a:endParaRPr lang="en-US"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Student Name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Code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428345">
                <a:tc>
                  <a:txBody>
                    <a:bodyPr/>
                    <a:lstStyle/>
                    <a:p>
                      <a:pPr algn="ctr"/>
                      <a:r>
                        <a:rPr lang="en-US" sz="1400" b="1" dirty="0" smtClean="0"/>
                        <a:t>---</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a:t>
                      </a:r>
                      <a:endParaRPr lang="en-US" sz="1400" b="1" dirty="0"/>
                    </a:p>
                  </a:txBody>
                  <a:tcPr anchor="ctr"/>
                </a:tc>
                <a:tc>
                  <a:txBody>
                    <a:bodyPr/>
                    <a:lstStyle/>
                    <a:p>
                      <a:pPr algn="ctr"/>
                      <a:r>
                        <a:rPr lang="en-US" sz="1400" b="1" kern="1200" dirty="0" smtClean="0">
                          <a:solidFill>
                            <a:schemeClr val="accent3">
                              <a:lumMod val="85000"/>
                            </a:schemeClr>
                          </a:solidFill>
                          <a:latin typeface="+mn-lt"/>
                          <a:ea typeface="+mn-ea"/>
                          <a:cs typeface="+mn-cs"/>
                        </a:rPr>
                        <a:t>CSG1207</a:t>
                      </a:r>
                      <a:endParaRPr lang="en-US" sz="1400" b="1" kern="1200" dirty="0">
                        <a:solidFill>
                          <a:schemeClr val="accent3">
                            <a:lumMod val="85000"/>
                          </a:schemeClr>
                        </a:solidFill>
                        <a:latin typeface="+mn-lt"/>
                        <a:ea typeface="+mn-ea"/>
                        <a:cs typeface="+mn-cs"/>
                      </a:endParaRPr>
                    </a:p>
                  </a:txBody>
                  <a:tcPr anchor="ctr"/>
                </a:tc>
                <a:tc>
                  <a:txBody>
                    <a:bodyPr/>
                    <a:lstStyle/>
                    <a:p>
                      <a:pPr algn="ctr"/>
                      <a:r>
                        <a:rPr lang="en-US" sz="1400" b="1" dirty="0" smtClean="0">
                          <a:solidFill>
                            <a:schemeClr val="accent3">
                              <a:lumMod val="85000"/>
                            </a:schemeClr>
                          </a:solidFill>
                        </a:rPr>
                        <a:t>Systems &amp; Database Design</a:t>
                      </a:r>
                      <a:endParaRPr lang="en-US" sz="1400" b="1" dirty="0">
                        <a:solidFill>
                          <a:schemeClr val="accent3">
                            <a:lumMod val="85000"/>
                          </a:schemeClr>
                        </a:solidFill>
                      </a:endParaRP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Kyle </a:t>
                      </a:r>
                      <a:r>
                        <a:rPr lang="en-US" sz="1400" b="1" dirty="0" err="1" smtClean="0"/>
                        <a:t>Broflowski</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Stan Marsh</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3992342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Kenny McCormack</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2303232</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Wendy </a:t>
                      </a:r>
                      <a:r>
                        <a:rPr lang="en-US" sz="1400" b="1" dirty="0" err="1" smtClean="0"/>
                        <a:t>Testaburger</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CSG2431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Interactive Web Development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flipV="1">
            <a:off x="4038600" y="3200400"/>
            <a:ext cx="4495800" cy="381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AU" smtClean="0">
                <a:latin typeface="Arial Narrow" pitchFamily="34" charset="0"/>
              </a:rPr>
              <a:t>Update Anomalies</a:t>
            </a:r>
          </a:p>
        </p:txBody>
      </p:sp>
      <p:sp>
        <p:nvSpPr>
          <p:cNvPr id="13" name="Rectangle 3"/>
          <p:cNvSpPr txBox="1">
            <a:spLocks noChangeArrowheads="1"/>
          </p:cNvSpPr>
          <p:nvPr/>
        </p:nvSpPr>
        <p:spPr>
          <a:xfrm>
            <a:off x="381000" y="1066800"/>
            <a:ext cx="8458200" cy="5486400"/>
          </a:xfrm>
          <a:prstGeom prst="rect">
            <a:avLst/>
          </a:prstGeom>
        </p:spPr>
        <p:txBody>
          <a:bodyPr/>
          <a:lstStyle/>
          <a:p>
            <a:pPr marL="342900" indent="-342900">
              <a:spcBef>
                <a:spcPct val="20000"/>
              </a:spcBef>
              <a:buClr>
                <a:schemeClr val="accent6"/>
              </a:buClr>
              <a:buFontTx/>
              <a:buChar char="•"/>
              <a:defRPr/>
            </a:pPr>
            <a:r>
              <a:rPr lang="en-US" sz="2800" b="0" kern="0" dirty="0">
                <a:latin typeface="+mn-lt"/>
                <a:ea typeface="ＭＳ Ｐゴシック" pitchFamily="-65" charset="-128"/>
              </a:rPr>
              <a:t>An update anomaly occurs when the same data is stored repeatedly in one table, and hence any </a:t>
            </a:r>
            <a:r>
              <a:rPr lang="en-US" sz="2800" kern="0" dirty="0">
                <a:latin typeface="+mn-lt"/>
                <a:ea typeface="ＭＳ Ｐゴシック" pitchFamily="-65" charset="-128"/>
              </a:rPr>
              <a:t>updates to the data requires multiple </a:t>
            </a:r>
            <a:r>
              <a:rPr lang="en-US" sz="2800" kern="0" dirty="0" smtClean="0">
                <a:latin typeface="+mn-lt"/>
                <a:ea typeface="ＭＳ Ｐゴシック" pitchFamily="-65" charset="-128"/>
              </a:rPr>
              <a:t>changes</a:t>
            </a: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US" sz="2800" b="0" kern="0" dirty="0">
              <a:latin typeface="+mn-lt"/>
              <a:ea typeface="ＭＳ Ｐゴシック" pitchFamily="-65" charset="-128"/>
            </a:endParaRPr>
          </a:p>
          <a:p>
            <a:pPr marL="342900" indent="-342900">
              <a:spcBef>
                <a:spcPct val="20000"/>
              </a:spcBef>
              <a:buClr>
                <a:schemeClr val="accent6"/>
              </a:buClr>
              <a:buFontTx/>
              <a:buChar char="•"/>
              <a:defRPr/>
            </a:pPr>
            <a:endParaRPr lang="en-AU" sz="2800" b="0" kern="0" dirty="0">
              <a:latin typeface="+mn-lt"/>
              <a:ea typeface="ＭＳ Ｐゴシック" pitchFamily="-65" charset="-128"/>
            </a:endParaRPr>
          </a:p>
          <a:p>
            <a:pPr marL="342900" indent="-342900">
              <a:spcBef>
                <a:spcPct val="20000"/>
              </a:spcBef>
              <a:buClr>
                <a:schemeClr val="accent6"/>
              </a:buClr>
              <a:buFontTx/>
              <a:buChar char="•"/>
              <a:defRPr/>
            </a:pPr>
            <a:r>
              <a:rPr lang="en-US" sz="2800" b="0" kern="0" dirty="0">
                <a:latin typeface="+mn-lt"/>
                <a:ea typeface="ＭＳ Ｐゴシック" pitchFamily="-65" charset="-128"/>
              </a:rPr>
              <a:t>e.g. To rename the unit code CSI2441 to CSG1208 would require updates to multiple </a:t>
            </a:r>
            <a:r>
              <a:rPr lang="en-US" sz="2800" b="0" kern="0" dirty="0" smtClean="0">
                <a:latin typeface="+mn-lt"/>
                <a:ea typeface="ＭＳ Ｐゴシック" pitchFamily="-65" charset="-128"/>
              </a:rPr>
              <a:t>rows</a:t>
            </a:r>
            <a:endParaRPr lang="en-AU" sz="2800" b="0" dirty="0">
              <a:cs typeface="Times New Roman" pitchFamily="18" charset="0"/>
            </a:endParaRPr>
          </a:p>
        </p:txBody>
      </p:sp>
      <p:graphicFrame>
        <p:nvGraphicFramePr>
          <p:cNvPr id="10" name="Table 9"/>
          <p:cNvGraphicFramePr>
            <a:graphicFrameLocks noGrp="1"/>
          </p:cNvGraphicFramePr>
          <p:nvPr/>
        </p:nvGraphicFramePr>
        <p:xfrm>
          <a:off x="533400" y="2667000"/>
          <a:ext cx="8001000" cy="2590800"/>
        </p:xfrm>
        <a:graphic>
          <a:graphicData uri="http://schemas.openxmlformats.org/drawingml/2006/table">
            <a:tbl>
              <a:tblPr firstRow="1" bandRow="1">
                <a:tableStyleId>{5C22544A-7EE6-4342-B048-85BDC9FD1C3A}</a:tableStyleId>
              </a:tblPr>
              <a:tblGrid>
                <a:gridCol w="1347536"/>
                <a:gridCol w="2105525"/>
                <a:gridCol w="1431757"/>
                <a:gridCol w="3116182"/>
              </a:tblGrid>
              <a:tr h="504343">
                <a:tc>
                  <a:txBody>
                    <a:bodyPr/>
                    <a:lstStyle/>
                    <a:p>
                      <a:pPr algn="ctr"/>
                      <a:r>
                        <a:rPr lang="en-US" sz="1400" b="1" smtClean="0"/>
                        <a:t>Student#</a:t>
                      </a:r>
                      <a:endParaRPr lang="en-US"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Student Name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Code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428345">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Eric </a:t>
                      </a:r>
                      <a:r>
                        <a:rPr lang="en-US" sz="1400" b="1" dirty="0" err="1" smtClean="0"/>
                        <a:t>Cartman</a:t>
                      </a:r>
                      <a:endParaRPr lang="en-US" sz="1400" b="1" dirty="0"/>
                    </a:p>
                  </a:txBody>
                  <a:tcPr anchor="ctr"/>
                </a:tc>
                <a:tc>
                  <a:txBody>
                    <a:bodyPr/>
                    <a:lstStyle/>
                    <a:p>
                      <a:pPr algn="ctr"/>
                      <a:r>
                        <a:rPr lang="en-US" sz="1400" b="1" dirty="0" smtClean="0"/>
                        <a:t>CSG1207</a:t>
                      </a:r>
                      <a:endParaRPr lang="en-US" sz="1400" b="1" dirty="0"/>
                    </a:p>
                  </a:txBody>
                  <a:tcPr anchor="ctr"/>
                </a:tc>
                <a:tc>
                  <a:txBody>
                    <a:bodyPr/>
                    <a:lstStyle/>
                    <a:p>
                      <a:pPr algn="ctr"/>
                      <a:r>
                        <a:rPr lang="en-US" sz="1400" b="1" dirty="0" smtClean="0"/>
                        <a:t>Systems &amp; Database Design</a:t>
                      </a:r>
                      <a:endParaRPr lang="en-US" sz="1400" b="1" dirty="0"/>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Kyle </a:t>
                      </a:r>
                      <a:r>
                        <a:rPr lang="en-US" sz="1400" b="1" dirty="0" err="1" smtClean="0"/>
                        <a:t>Broflowski</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Stan Marsh</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3992342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Kenny McCormack</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414528">
                <a:tc>
                  <a:txBody>
                    <a:bodyPr/>
                    <a:lstStyle/>
                    <a:p>
                      <a:pPr algn="ctr"/>
                      <a:r>
                        <a:rPr lang="en-US" sz="1400" b="1" dirty="0" smtClean="0"/>
                        <a:t>2303232</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Wendy </a:t>
                      </a:r>
                      <a:r>
                        <a:rPr lang="en-US" sz="1400" b="1" dirty="0" err="1" smtClean="0"/>
                        <a:t>Testabutger</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CSG2431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Interactive Web Development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flipV="1">
            <a:off x="4038600" y="3657600"/>
            <a:ext cx="4495800" cy="12192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AU" smtClean="0">
                <a:latin typeface="Arial Narrow" pitchFamily="34" charset="0"/>
              </a:rPr>
              <a:t>Keys</a:t>
            </a:r>
          </a:p>
        </p:txBody>
      </p:sp>
      <p:sp>
        <p:nvSpPr>
          <p:cNvPr id="27651" name="Rectangle 3"/>
          <p:cNvSpPr>
            <a:spLocks noGrp="1" noChangeArrowheads="1"/>
          </p:cNvSpPr>
          <p:nvPr>
            <p:ph idx="1"/>
          </p:nvPr>
        </p:nvSpPr>
        <p:spPr>
          <a:xfrm>
            <a:off x="381000" y="1066800"/>
            <a:ext cx="8458200" cy="5410200"/>
          </a:xfrm>
        </p:spPr>
        <p:txBody>
          <a:bodyPr/>
          <a:lstStyle/>
          <a:p>
            <a:pPr marL="609600" indent="-609600" eaLnBrk="1" hangingPunct="1">
              <a:defRPr/>
            </a:pPr>
            <a:r>
              <a:rPr lang="en-AU" dirty="0" smtClean="0">
                <a:cs typeface="Times New Roman" pitchFamily="18" charset="0"/>
              </a:rPr>
              <a:t>The term “key” refers to a column (or columns) in a table that is used to:</a:t>
            </a:r>
          </a:p>
          <a:p>
            <a:pPr marL="990600" lvl="1" indent="-533400" eaLnBrk="1" hangingPunct="1">
              <a:defRPr/>
            </a:pPr>
            <a:r>
              <a:rPr lang="en-AU" dirty="0" smtClean="0">
                <a:cs typeface="Times New Roman" pitchFamily="18" charset="0"/>
              </a:rPr>
              <a:t>Uniquely i</a:t>
            </a:r>
            <a:r>
              <a:rPr lang="en-AU" dirty="0" smtClean="0"/>
              <a:t>dentify each row in the table so that it can be referred to - known as a </a:t>
            </a:r>
            <a:r>
              <a:rPr lang="en-AU" b="1" i="1" dirty="0" smtClean="0"/>
              <a:t>Primary Key</a:t>
            </a:r>
            <a:endParaRPr lang="en-AU" dirty="0" smtClean="0"/>
          </a:p>
          <a:p>
            <a:pPr marL="990600" lvl="1" indent="-533400" eaLnBrk="1" hangingPunct="1">
              <a:defRPr/>
            </a:pPr>
            <a:endParaRPr lang="en-AU" dirty="0" smtClean="0"/>
          </a:p>
          <a:p>
            <a:pPr marL="990600" lvl="1" indent="-533400" eaLnBrk="1" hangingPunct="1">
              <a:defRPr/>
            </a:pPr>
            <a:r>
              <a:rPr lang="en-AU" dirty="0" smtClean="0">
                <a:cs typeface="Times New Roman" pitchFamily="18" charset="0"/>
              </a:rPr>
              <a:t>Link two columns in two or more separate tables together - known as a </a:t>
            </a:r>
            <a:r>
              <a:rPr lang="en-AU" b="1" i="1" dirty="0" smtClean="0">
                <a:cs typeface="Times New Roman" pitchFamily="18" charset="0"/>
              </a:rPr>
              <a:t>Foreign Key</a:t>
            </a:r>
            <a:endParaRPr lang="en-AU" dirty="0" smtClean="0"/>
          </a:p>
          <a:p>
            <a:pPr marL="990600" lvl="1" indent="-533400" eaLnBrk="1" hangingPunct="1">
              <a:defRPr/>
            </a:pPr>
            <a:endParaRPr lang="en-AU" dirty="0" smtClean="0"/>
          </a:p>
          <a:p>
            <a:pPr marL="990600" lvl="1" indent="-533400" eaLnBrk="1" hangingPunct="1">
              <a:defRPr/>
            </a:pPr>
            <a:endParaRPr lang="en-AU" sz="800" dirty="0" smtClean="0"/>
          </a:p>
          <a:p>
            <a:pPr marL="1009650" lvl="1" indent="-609600" eaLnBrk="1" hangingPunct="1">
              <a:defRPr/>
            </a:pPr>
            <a:r>
              <a:rPr lang="en-AU" dirty="0" smtClean="0"/>
              <a:t>The identification of the correct keys is central to normalisation and databases;  if the keys are identified correctly then there is no chance of any of the three previously mentioned anomalies occurring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dirty="0" smtClean="0">
                <a:latin typeface="Arial Narrow" pitchFamily="34" charset="0"/>
              </a:rPr>
              <a:t>Primary Keys (PK)</a:t>
            </a:r>
          </a:p>
        </p:txBody>
      </p:sp>
      <p:sp>
        <p:nvSpPr>
          <p:cNvPr id="28675" name="Rectangle 3"/>
          <p:cNvSpPr>
            <a:spLocks noGrp="1" noChangeArrowheads="1"/>
          </p:cNvSpPr>
          <p:nvPr>
            <p:ph idx="1"/>
          </p:nvPr>
        </p:nvSpPr>
        <p:spPr>
          <a:xfrm>
            <a:off x="304800" y="990600"/>
            <a:ext cx="8458200" cy="5486400"/>
          </a:xfrm>
        </p:spPr>
        <p:txBody>
          <a:bodyPr/>
          <a:lstStyle/>
          <a:p>
            <a:pPr eaLnBrk="1" hangingPunct="1"/>
            <a:r>
              <a:rPr lang="en-AU" sz="2400" dirty="0" smtClean="0"/>
              <a:t>A primary key is… </a:t>
            </a:r>
            <a:r>
              <a:rPr lang="en-AU" sz="2400" i="1" dirty="0" smtClean="0"/>
              <a:t>one or more columns in a table that uniquely identifies each row</a:t>
            </a:r>
          </a:p>
          <a:p>
            <a:pPr eaLnBrk="1" hangingPunct="1"/>
            <a:endParaRPr lang="en-AU" sz="2400" i="1" dirty="0" smtClean="0"/>
          </a:p>
          <a:p>
            <a:pPr eaLnBrk="1" hangingPunct="1"/>
            <a:r>
              <a:rPr lang="en-AU" sz="2400" dirty="0" smtClean="0"/>
              <a:t>Usually denoted by </a:t>
            </a:r>
            <a:r>
              <a:rPr lang="en-AU" sz="2400" u="sng" dirty="0" smtClean="0"/>
              <a:t>underlining</a:t>
            </a:r>
            <a:r>
              <a:rPr lang="en-AU" sz="2400" dirty="0" smtClean="0"/>
              <a:t> (and/or </a:t>
            </a:r>
            <a:r>
              <a:rPr lang="en-AU" sz="2400" b="1" dirty="0" smtClean="0"/>
              <a:t>bolding</a:t>
            </a:r>
            <a:r>
              <a:rPr lang="en-AU" sz="2400" dirty="0" smtClean="0"/>
              <a:t>) the </a:t>
            </a:r>
            <a:br>
              <a:rPr lang="en-AU" sz="2400" dirty="0" smtClean="0"/>
            </a:br>
            <a:r>
              <a:rPr lang="en-AU" sz="2400" dirty="0" smtClean="0"/>
              <a:t>name of the primary key attribute, e.g.</a:t>
            </a:r>
          </a:p>
          <a:p>
            <a:pPr marL="0" lvl="1" indent="0" algn="ctr" eaLnBrk="1" hangingPunct="1">
              <a:buFontTx/>
              <a:buNone/>
            </a:pPr>
            <a:r>
              <a:rPr lang="en-AU" sz="2000" dirty="0" smtClean="0"/>
              <a:t>Student = (</a:t>
            </a:r>
            <a:r>
              <a:rPr lang="en-AU" sz="2000" u="sng" dirty="0" smtClean="0"/>
              <a:t>Student#</a:t>
            </a:r>
            <a:r>
              <a:rPr lang="en-AU" sz="2000" dirty="0" smtClean="0"/>
              <a:t>, Student Name, Address, </a:t>
            </a:r>
            <a:r>
              <a:rPr lang="en-AU" sz="2000" dirty="0" err="1" smtClean="0"/>
              <a:t>DoB</a:t>
            </a:r>
            <a:r>
              <a:rPr lang="en-AU" sz="2000" dirty="0" smtClean="0"/>
              <a:t>) </a:t>
            </a:r>
          </a:p>
          <a:p>
            <a:pPr algn="ctr" eaLnBrk="1" hangingPunct="1">
              <a:buFont typeface="Wingdings" pitchFamily="2" charset="2"/>
              <a:buNone/>
            </a:pPr>
            <a:endParaRPr lang="en-AU" sz="2400" dirty="0" smtClean="0"/>
          </a:p>
          <a:p>
            <a:pPr algn="ctr" eaLnBrk="1" hangingPunct="1">
              <a:buFont typeface="Wingdings" pitchFamily="2" charset="2"/>
              <a:buNone/>
            </a:pPr>
            <a:endParaRPr lang="en-AU" sz="2400" dirty="0" smtClean="0"/>
          </a:p>
          <a:p>
            <a:pPr algn="ctr" eaLnBrk="1" hangingPunct="1">
              <a:buFont typeface="Wingdings" pitchFamily="2" charset="2"/>
              <a:buNone/>
            </a:pPr>
            <a:endParaRPr lang="en-AU" sz="2400" dirty="0" smtClean="0"/>
          </a:p>
          <a:p>
            <a:pPr algn="ctr" eaLnBrk="1" hangingPunct="1">
              <a:buFont typeface="Wingdings" pitchFamily="2" charset="2"/>
              <a:buNone/>
            </a:pPr>
            <a:endParaRPr lang="en-AU" sz="3200" dirty="0" smtClean="0"/>
          </a:p>
          <a:p>
            <a:pPr algn="ctr" eaLnBrk="1" hangingPunct="1">
              <a:buFont typeface="Wingdings" pitchFamily="2" charset="2"/>
              <a:buNone/>
            </a:pPr>
            <a:endParaRPr lang="en-AU" dirty="0" smtClean="0"/>
          </a:p>
          <a:p>
            <a:pPr eaLnBrk="1" hangingPunct="1"/>
            <a:r>
              <a:rPr lang="en-AU" sz="2400" dirty="0" smtClean="0"/>
              <a:t>The primary key attribute(s) must be unique – two rows cannot have the same primary key data</a:t>
            </a:r>
          </a:p>
        </p:txBody>
      </p:sp>
      <p:graphicFrame>
        <p:nvGraphicFramePr>
          <p:cNvPr id="8" name="Table 7"/>
          <p:cNvGraphicFramePr>
            <a:graphicFrameLocks noGrp="1"/>
          </p:cNvGraphicFramePr>
          <p:nvPr/>
        </p:nvGraphicFramePr>
        <p:xfrm>
          <a:off x="457200" y="3581400"/>
          <a:ext cx="8001001" cy="1981200"/>
        </p:xfrm>
        <a:graphic>
          <a:graphicData uri="http://schemas.openxmlformats.org/drawingml/2006/table">
            <a:tbl>
              <a:tblPr firstRow="1" bandRow="1">
                <a:tableStyleId>{5C22544A-7EE6-4342-B048-85BDC9FD1C3A}</a:tableStyleId>
              </a:tblPr>
              <a:tblGrid>
                <a:gridCol w="1752600"/>
                <a:gridCol w="2005446"/>
                <a:gridCol w="2617752"/>
                <a:gridCol w="1625203"/>
              </a:tblGrid>
              <a:tr h="392976">
                <a:tc>
                  <a:txBody>
                    <a:bodyPr/>
                    <a:lstStyle/>
                    <a:p>
                      <a:pPr algn="ctr"/>
                      <a:r>
                        <a:rPr lang="en-US" sz="1800" b="1" u="sng" dirty="0" smtClean="0"/>
                        <a:t>Student#</a:t>
                      </a:r>
                      <a:endParaRPr lang="en-US" sz="1800" b="1" u="sng"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US" sz="1600" b="1" dirty="0" smtClean="0"/>
                        <a:t>Student Name</a:t>
                      </a:r>
                      <a:endParaRPr lang="en-US" sz="16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US" sz="1600" b="1" dirty="0" smtClean="0"/>
                        <a:t>Address</a:t>
                      </a:r>
                      <a:endParaRPr lang="en-US" sz="16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US" sz="1600" b="1" dirty="0" err="1" smtClean="0"/>
                        <a:t>DoB</a:t>
                      </a:r>
                      <a:endParaRPr lang="en-US" sz="1600" b="1"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lumMod val="50000"/>
                      </a:schemeClr>
                    </a:solidFill>
                  </a:tcPr>
                </a:tc>
              </a:tr>
              <a:tr h="376654">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t>Eric </a:t>
                      </a:r>
                      <a:r>
                        <a:rPr lang="en-US" sz="1400" b="1" dirty="0" err="1" smtClean="0"/>
                        <a:t>Cartman</a:t>
                      </a:r>
                      <a:endParaRPr lang="en-US" sz="1400" b="1"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t>1</a:t>
                      </a:r>
                      <a:r>
                        <a:rPr lang="en-US" sz="1400" b="1" baseline="0" dirty="0" smtClean="0"/>
                        <a:t> Normalisation Rd</a:t>
                      </a:r>
                      <a:endParaRPr lang="en-US" sz="1400" b="1" dirty="0"/>
                    </a:p>
                  </a:txBody>
                  <a:tcPr anchor="ctr">
                    <a:lnL w="12700" cmpd="sng">
                      <a:noFill/>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t>12/10/1989</a:t>
                      </a:r>
                      <a:endParaRPr lang="en-US" sz="1400" b="1"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r>
              <a:tr h="376654">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t>Kyle </a:t>
                      </a:r>
                      <a:r>
                        <a:rPr lang="en-US" sz="1400" b="1" dirty="0" err="1" smtClean="0"/>
                        <a:t>Broflowski</a:t>
                      </a:r>
                      <a:endParaRPr lang="en-US" sz="1400"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12 Smith Street</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t>30/03/1986</a:t>
                      </a:r>
                      <a:endParaRPr lang="en-US" sz="1400" b="1"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6654">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b="1" dirty="0" smtClean="0"/>
                        <a:t>Stan Marsh</a:t>
                      </a:r>
                      <a:endParaRPr lang="en-US" sz="1400"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2A</a:t>
                      </a:r>
                      <a:r>
                        <a:rPr lang="en-US" sz="1400" b="1" baseline="0" dirty="0" smtClean="0"/>
                        <a:t> Evergreen Terrace</a:t>
                      </a:r>
                      <a:endParaRPr lang="en-US" sz="1400" b="1" dirty="0" smtClean="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30/03/1986</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58262">
                <a:tc>
                  <a:txBody>
                    <a:bodyPr/>
                    <a:lstStyle/>
                    <a:p>
                      <a:pPr algn="ctr"/>
                      <a:r>
                        <a:rPr lang="en-US" sz="1400" b="1" dirty="0" smtClean="0"/>
                        <a:t>0972345</a:t>
                      </a:r>
                      <a:endParaRPr lang="en-US" sz="1400" b="1"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smtClean="0"/>
                        <a:t>Tab </a:t>
                      </a:r>
                      <a:r>
                        <a:rPr lang="en-US" sz="1400" b="1" dirty="0" err="1" smtClean="0"/>
                        <a:t>Cartman</a:t>
                      </a:r>
                      <a:endParaRPr lang="en-US" sz="1400" b="1"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smtClean="0"/>
                        <a:t>1</a:t>
                      </a:r>
                      <a:r>
                        <a:rPr lang="en-US" sz="1400" b="1" baseline="0" dirty="0" smtClean="0"/>
                        <a:t> Normalisation Rd</a:t>
                      </a:r>
                      <a:endParaRPr lang="en-US" sz="1400" b="1"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smtClean="0"/>
                        <a:t>17/10/1992</a:t>
                      </a:r>
                      <a:endParaRPr lang="en-US" sz="1400" b="1"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flipV="1">
            <a:off x="457200" y="3581400"/>
            <a:ext cx="1752600" cy="19812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AU" smtClean="0">
                <a:latin typeface="Arial Narrow" pitchFamily="34" charset="0"/>
              </a:rPr>
              <a:t>Compound (Primary) Keys</a:t>
            </a:r>
          </a:p>
        </p:txBody>
      </p:sp>
      <p:sp>
        <p:nvSpPr>
          <p:cNvPr id="29699" name="Rectangle 3"/>
          <p:cNvSpPr>
            <a:spLocks noGrp="1" noChangeArrowheads="1"/>
          </p:cNvSpPr>
          <p:nvPr>
            <p:ph idx="1"/>
          </p:nvPr>
        </p:nvSpPr>
        <p:spPr>
          <a:xfrm>
            <a:off x="304800" y="990600"/>
            <a:ext cx="8458200" cy="5486400"/>
          </a:xfrm>
        </p:spPr>
        <p:txBody>
          <a:bodyPr/>
          <a:lstStyle/>
          <a:p>
            <a:pPr eaLnBrk="1" hangingPunct="1"/>
            <a:r>
              <a:rPr lang="en-AU" dirty="0" smtClean="0"/>
              <a:t>If two or more columns must be combined to uniquely identify each row, it is a </a:t>
            </a:r>
            <a:r>
              <a:rPr lang="en-AU" b="1" dirty="0" smtClean="0"/>
              <a:t>compound key</a:t>
            </a:r>
            <a:endParaRPr lang="en-AU" dirty="0" smtClean="0"/>
          </a:p>
          <a:p>
            <a:pPr eaLnBrk="1" hangingPunct="1"/>
            <a:r>
              <a:rPr lang="en-AU" dirty="0" smtClean="0"/>
              <a:t>Denoted in the same way as other primary keys…</a:t>
            </a:r>
          </a:p>
          <a:p>
            <a:pPr eaLnBrk="1" hangingPunct="1">
              <a:buFontTx/>
              <a:buNone/>
            </a:pPr>
            <a:endParaRPr lang="en-AU" sz="900" dirty="0" smtClean="0"/>
          </a:p>
          <a:p>
            <a:pPr marL="0" lvl="1" indent="0" algn="ctr" eaLnBrk="1" hangingPunct="1">
              <a:buFontTx/>
              <a:buNone/>
            </a:pPr>
            <a:r>
              <a:rPr lang="en-AU" dirty="0" smtClean="0"/>
              <a:t>(</a:t>
            </a:r>
            <a:r>
              <a:rPr lang="en-AU" u="sng" dirty="0" smtClean="0"/>
              <a:t>Student#</a:t>
            </a:r>
            <a:r>
              <a:rPr lang="en-AU" dirty="0" smtClean="0"/>
              <a:t>, Student Name, </a:t>
            </a:r>
            <a:r>
              <a:rPr lang="en-AU" u="sng" dirty="0" smtClean="0"/>
              <a:t>Unit Code</a:t>
            </a:r>
            <a:r>
              <a:rPr lang="en-AU" dirty="0" smtClean="0"/>
              <a:t>, Unit Name)</a:t>
            </a:r>
          </a:p>
          <a:p>
            <a:pPr algn="ctr" eaLnBrk="1" hangingPunct="1">
              <a:buFont typeface="Wingdings" pitchFamily="2" charset="2"/>
              <a:buNone/>
            </a:pPr>
            <a:endParaRPr lang="en-AU" dirty="0" smtClean="0"/>
          </a:p>
          <a:p>
            <a:pPr algn="ctr" eaLnBrk="1" hangingPunct="1">
              <a:buFont typeface="Wingdings" pitchFamily="2" charset="2"/>
              <a:buNone/>
            </a:pPr>
            <a:endParaRPr lang="en-AU" dirty="0" smtClean="0"/>
          </a:p>
          <a:p>
            <a:pPr algn="ctr" eaLnBrk="1" hangingPunct="1">
              <a:buFont typeface="Wingdings" pitchFamily="2" charset="2"/>
              <a:buNone/>
            </a:pPr>
            <a:endParaRPr lang="en-AU" sz="3600" dirty="0" smtClean="0"/>
          </a:p>
          <a:p>
            <a:pPr algn="ctr" eaLnBrk="1" hangingPunct="1">
              <a:buFont typeface="Wingdings" pitchFamily="2" charset="2"/>
              <a:buNone/>
            </a:pPr>
            <a:endParaRPr lang="en-AU" sz="3200" dirty="0" smtClean="0"/>
          </a:p>
          <a:p>
            <a:pPr eaLnBrk="1" hangingPunct="1"/>
            <a:endParaRPr lang="en-AU" sz="1100" dirty="0" smtClean="0"/>
          </a:p>
          <a:p>
            <a:pPr eaLnBrk="1" hangingPunct="1"/>
            <a:r>
              <a:rPr lang="en-AU" dirty="0" smtClean="0"/>
              <a:t>Either of the two fields may have duplicate entries, but </a:t>
            </a:r>
            <a:r>
              <a:rPr lang="en-AU" i="1" dirty="0" smtClean="0"/>
              <a:t>when combined they must be unique</a:t>
            </a:r>
            <a:endParaRPr lang="en-AU" dirty="0" smtClean="0"/>
          </a:p>
        </p:txBody>
      </p:sp>
      <p:graphicFrame>
        <p:nvGraphicFramePr>
          <p:cNvPr id="7" name="Table 6"/>
          <p:cNvGraphicFramePr>
            <a:graphicFrameLocks noGrp="1"/>
          </p:cNvGraphicFramePr>
          <p:nvPr>
            <p:extLst>
              <p:ext uri="{D42A27DB-BD31-4B8C-83A1-F6EECF244321}">
                <p14:modId xmlns:p14="http://schemas.microsoft.com/office/powerpoint/2010/main" val="101734405"/>
              </p:ext>
            </p:extLst>
          </p:nvPr>
        </p:nvGraphicFramePr>
        <p:xfrm>
          <a:off x="457200" y="3352800"/>
          <a:ext cx="8001000" cy="1920240"/>
        </p:xfrm>
        <a:graphic>
          <a:graphicData uri="http://schemas.openxmlformats.org/drawingml/2006/table">
            <a:tbl>
              <a:tblPr firstRow="1" bandRow="1">
                <a:tableStyleId>{5C22544A-7EE6-4342-B048-85BDC9FD1C3A}</a:tableStyleId>
              </a:tblPr>
              <a:tblGrid>
                <a:gridCol w="1347535"/>
                <a:gridCol w="2105526"/>
                <a:gridCol w="1431758"/>
                <a:gridCol w="3116181"/>
              </a:tblGrid>
              <a:tr h="445008">
                <a:tc>
                  <a:txBody>
                    <a:bodyPr/>
                    <a:lstStyle/>
                    <a:p>
                      <a:pPr algn="ctr"/>
                      <a:r>
                        <a:rPr lang="en-US" sz="1400" b="1" u="sng" dirty="0" smtClean="0"/>
                        <a:t>Student#</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Student Name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u="sng" dirty="0" smtClean="0"/>
                        <a:t>Unit Code</a:t>
                      </a:r>
                      <a:endParaRPr lang="en-US" sz="1400" b="1" u="sng"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377952">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Eric </a:t>
                      </a:r>
                      <a:r>
                        <a:rPr lang="en-US" sz="1400" b="1" dirty="0" err="1" smtClean="0"/>
                        <a:t>Cartman</a:t>
                      </a:r>
                      <a:endParaRPr lang="en-US" sz="1400" b="1" dirty="0"/>
                    </a:p>
                  </a:txBody>
                  <a:tcPr anchor="ctr"/>
                </a:tc>
                <a:tc>
                  <a:txBody>
                    <a:bodyPr/>
                    <a:lstStyle/>
                    <a:p>
                      <a:pPr algn="ctr"/>
                      <a:r>
                        <a:rPr lang="en-US" sz="1400" b="1" dirty="0" smtClean="0"/>
                        <a:t>CSG1207</a:t>
                      </a:r>
                      <a:endParaRPr lang="en-US" sz="1400" b="1" dirty="0"/>
                    </a:p>
                  </a:txBody>
                  <a:tcPr anchor="ctr"/>
                </a:tc>
                <a:tc>
                  <a:txBody>
                    <a:bodyPr/>
                    <a:lstStyle/>
                    <a:p>
                      <a:pPr algn="ctr"/>
                      <a:r>
                        <a:rPr lang="en-US" sz="1400" b="1" dirty="0" smtClean="0"/>
                        <a:t>Systems &amp; Database Design</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Kyle </a:t>
                      </a:r>
                      <a:r>
                        <a:rPr lang="en-US" sz="1400" b="1" dirty="0" err="1" smtClean="0"/>
                        <a:t>Broflowski</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CSG1207</a:t>
                      </a:r>
                    </a:p>
                  </a:txBody>
                  <a:tcPr anchor="ctr"/>
                </a:tc>
                <a:tc>
                  <a:txBody>
                    <a:bodyPr/>
                    <a:lstStyle/>
                    <a:p>
                      <a:pPr algn="ctr"/>
                      <a:r>
                        <a:rPr lang="en-US" sz="1400" b="1" dirty="0" smtClean="0"/>
                        <a:t>Systems &amp; Database Design</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Stan Marsh</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Eric </a:t>
                      </a:r>
                      <a:r>
                        <a:rPr lang="en-US" sz="1400" b="1" dirty="0" err="1" smtClean="0"/>
                        <a:t>Cartman</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pSp>
        <p:nvGrpSpPr>
          <p:cNvPr id="2" name="Group 9"/>
          <p:cNvGrpSpPr>
            <a:grpSpLocks/>
          </p:cNvGrpSpPr>
          <p:nvPr/>
        </p:nvGrpSpPr>
        <p:grpSpPr bwMode="auto">
          <a:xfrm>
            <a:off x="457200" y="3352800"/>
            <a:ext cx="4876800" cy="1905000"/>
            <a:chOff x="457200" y="3352800"/>
            <a:chExt cx="4876800" cy="1905000"/>
          </a:xfrm>
        </p:grpSpPr>
        <p:sp>
          <p:nvSpPr>
            <p:cNvPr id="6" name="Rectangle 5"/>
            <p:cNvSpPr/>
            <p:nvPr/>
          </p:nvSpPr>
          <p:spPr>
            <a:xfrm flipV="1">
              <a:off x="457200" y="3352800"/>
              <a:ext cx="1371600" cy="1905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9" name="Rectangle 8"/>
            <p:cNvSpPr/>
            <p:nvPr/>
          </p:nvSpPr>
          <p:spPr>
            <a:xfrm flipV="1">
              <a:off x="3886200" y="3352800"/>
              <a:ext cx="1447800" cy="1905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grpSp>
      <p:grpSp>
        <p:nvGrpSpPr>
          <p:cNvPr id="4" name="Group 3"/>
          <p:cNvGrpSpPr/>
          <p:nvPr/>
        </p:nvGrpSpPr>
        <p:grpSpPr>
          <a:xfrm>
            <a:off x="457200" y="3799114"/>
            <a:ext cx="4876800" cy="1458686"/>
            <a:chOff x="457200" y="3799114"/>
            <a:chExt cx="4876800" cy="1458686"/>
          </a:xfrm>
        </p:grpSpPr>
        <p:grpSp>
          <p:nvGrpSpPr>
            <p:cNvPr id="3" name="Group 10"/>
            <p:cNvGrpSpPr>
              <a:grpSpLocks/>
            </p:cNvGrpSpPr>
            <p:nvPr/>
          </p:nvGrpSpPr>
          <p:grpSpPr bwMode="auto">
            <a:xfrm>
              <a:off x="457200" y="3810000"/>
              <a:ext cx="1371600" cy="1447800"/>
              <a:chOff x="457200" y="3352800"/>
              <a:chExt cx="1371600" cy="1447800"/>
            </a:xfrm>
          </p:grpSpPr>
          <p:sp>
            <p:nvSpPr>
              <p:cNvPr id="12" name="Rectangle 11"/>
              <p:cNvSpPr/>
              <p:nvPr/>
            </p:nvSpPr>
            <p:spPr>
              <a:xfrm flipV="1">
                <a:off x="457200" y="3352800"/>
                <a:ext cx="1371600" cy="381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13" name="Rectangle 12"/>
              <p:cNvSpPr/>
              <p:nvPr/>
            </p:nvSpPr>
            <p:spPr>
              <a:xfrm flipV="1">
                <a:off x="457200" y="4419600"/>
                <a:ext cx="1371600" cy="381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grpSp>
        <p:sp>
          <p:nvSpPr>
            <p:cNvPr id="11" name="Rectangle 10"/>
            <p:cNvSpPr/>
            <p:nvPr/>
          </p:nvSpPr>
          <p:spPr bwMode="auto">
            <a:xfrm flipV="1">
              <a:off x="3886200" y="3799114"/>
              <a:ext cx="1447800" cy="381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14" name="Rectangle 13"/>
            <p:cNvSpPr/>
            <p:nvPr/>
          </p:nvSpPr>
          <p:spPr bwMode="auto">
            <a:xfrm flipV="1">
              <a:off x="3886200" y="4876800"/>
              <a:ext cx="1447800" cy="381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latin typeface="Arial Narrow" pitchFamily="34" charset="0"/>
              </a:rPr>
              <a:t>Lecture 01 – Overview</a:t>
            </a:r>
          </a:p>
        </p:txBody>
      </p:sp>
      <p:sp>
        <p:nvSpPr>
          <p:cNvPr id="8195" name="Rectangle 3"/>
          <p:cNvSpPr>
            <a:spLocks noGrp="1" noChangeArrowheads="1"/>
          </p:cNvSpPr>
          <p:nvPr>
            <p:ph sz="half" idx="1"/>
          </p:nvPr>
        </p:nvSpPr>
        <p:spPr>
          <a:xfrm>
            <a:off x="381000" y="990600"/>
            <a:ext cx="7162800" cy="4114800"/>
          </a:xfrm>
        </p:spPr>
        <p:txBody>
          <a:bodyPr/>
          <a:lstStyle/>
          <a:p>
            <a:pPr eaLnBrk="1" hangingPunct="1"/>
            <a:r>
              <a:rPr lang="en-AU" dirty="0" smtClean="0"/>
              <a:t>Introduction to Database Systems</a:t>
            </a:r>
          </a:p>
          <a:p>
            <a:pPr lvl="1" eaLnBrk="1" hangingPunct="1"/>
            <a:r>
              <a:rPr lang="en-AU" dirty="0" smtClean="0"/>
              <a:t>Brief History of Databases</a:t>
            </a:r>
          </a:p>
          <a:p>
            <a:pPr lvl="1" eaLnBrk="1" hangingPunct="1"/>
            <a:r>
              <a:rPr lang="en-AU" dirty="0" smtClean="0"/>
              <a:t>Basic Relational Model Terminology</a:t>
            </a:r>
          </a:p>
          <a:p>
            <a:pPr lvl="1" eaLnBrk="1" hangingPunct="1"/>
            <a:endParaRPr lang="en-AU" dirty="0" smtClean="0"/>
          </a:p>
          <a:p>
            <a:pPr eaLnBrk="1" hangingPunct="1"/>
            <a:r>
              <a:rPr lang="en-AU" dirty="0" smtClean="0"/>
              <a:t>Normalisation Basics </a:t>
            </a:r>
          </a:p>
          <a:p>
            <a:pPr lvl="1" eaLnBrk="1" hangingPunct="1"/>
            <a:r>
              <a:rPr lang="en-AU" dirty="0" smtClean="0"/>
              <a:t>What is Normalisation? </a:t>
            </a:r>
          </a:p>
          <a:p>
            <a:pPr lvl="1" eaLnBrk="1" hangingPunct="1"/>
            <a:r>
              <a:rPr lang="en-AU" dirty="0" smtClean="0"/>
              <a:t>Why Normalise?</a:t>
            </a:r>
          </a:p>
          <a:p>
            <a:pPr lvl="1" eaLnBrk="1" hangingPunct="1"/>
            <a:r>
              <a:rPr lang="en-AU" dirty="0" smtClean="0"/>
              <a:t>Data Anomalies</a:t>
            </a:r>
          </a:p>
          <a:p>
            <a:pPr lvl="1" eaLnBrk="1" hangingPunct="1"/>
            <a:r>
              <a:rPr lang="en-AU" dirty="0" smtClean="0"/>
              <a:t>Keys</a:t>
            </a:r>
          </a:p>
          <a:p>
            <a:pPr lvl="1" eaLnBrk="1" hangingPunct="1"/>
            <a:r>
              <a:rPr lang="en-AU" dirty="0" smtClean="0"/>
              <a:t>Gather unnormalised data sets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dirty="0" smtClean="0">
                <a:latin typeface="Arial Narrow" pitchFamily="34" charset="0"/>
              </a:rPr>
              <a:t>Foreign Keys (FK)</a:t>
            </a:r>
          </a:p>
        </p:txBody>
      </p:sp>
      <p:sp>
        <p:nvSpPr>
          <p:cNvPr id="30723" name="Rectangle 3"/>
          <p:cNvSpPr>
            <a:spLocks noGrp="1" noChangeArrowheads="1"/>
          </p:cNvSpPr>
          <p:nvPr>
            <p:ph idx="1"/>
          </p:nvPr>
        </p:nvSpPr>
        <p:spPr>
          <a:xfrm>
            <a:off x="304800" y="990600"/>
            <a:ext cx="8458200" cy="5486400"/>
          </a:xfrm>
        </p:spPr>
        <p:txBody>
          <a:bodyPr/>
          <a:lstStyle/>
          <a:p>
            <a:pPr eaLnBrk="1" hangingPunct="1"/>
            <a:r>
              <a:rPr lang="en-AU" sz="2400" dirty="0" smtClean="0">
                <a:cs typeface="Times New Roman" pitchFamily="18" charset="0"/>
              </a:rPr>
              <a:t>A foreign key is… </a:t>
            </a:r>
            <a:r>
              <a:rPr lang="en-AU" sz="2400" i="1" dirty="0" smtClean="0">
                <a:cs typeface="Times New Roman" pitchFamily="18" charset="0"/>
              </a:rPr>
              <a:t>a column in a table that refers to the primary key of another table</a:t>
            </a:r>
          </a:p>
          <a:p>
            <a:pPr lvl="1" eaLnBrk="1" hangingPunct="1"/>
            <a:r>
              <a:rPr lang="en-AU" sz="2000" dirty="0" smtClean="0">
                <a:cs typeface="Times New Roman" pitchFamily="18" charset="0"/>
              </a:rPr>
              <a:t>Unlike primary keys, foreign keys do not need to be unique</a:t>
            </a:r>
          </a:p>
          <a:p>
            <a:pPr lvl="1" eaLnBrk="1" hangingPunct="1"/>
            <a:r>
              <a:rPr lang="en-AU" sz="2000" dirty="0" smtClean="0">
                <a:cs typeface="Times New Roman" pitchFamily="18" charset="0"/>
              </a:rPr>
              <a:t>Since a single row in one table may relate to multiple rows in another table, e.g. one course has many students enrolled in it </a:t>
            </a:r>
          </a:p>
          <a:p>
            <a:pPr lvl="1" eaLnBrk="1" hangingPunct="1"/>
            <a:r>
              <a:rPr lang="en-AU" sz="2000" dirty="0" smtClean="0">
                <a:cs typeface="Times New Roman" pitchFamily="18" charset="0"/>
              </a:rPr>
              <a:t>(hence, the student table has a “</a:t>
            </a:r>
            <a:r>
              <a:rPr lang="en-AU" sz="2000" dirty="0" err="1" smtClean="0">
                <a:cs typeface="Times New Roman" pitchFamily="18" charset="0"/>
              </a:rPr>
              <a:t>course_code</a:t>
            </a:r>
            <a:r>
              <a:rPr lang="en-AU" sz="2000" dirty="0">
                <a:cs typeface="Times New Roman" pitchFamily="18" charset="0"/>
              </a:rPr>
              <a:t>” FK column – </a:t>
            </a:r>
            <a:r>
              <a:rPr lang="en-AU" sz="2000" dirty="0" smtClean="0">
                <a:cs typeface="Times New Roman" pitchFamily="18" charset="0"/>
              </a:rPr>
              <a:t>which is the PK of the course table)</a:t>
            </a:r>
          </a:p>
          <a:p>
            <a:pPr lvl="3" eaLnBrk="1" hangingPunct="1"/>
            <a:endParaRPr lang="en-AU" sz="1200" dirty="0" smtClean="0"/>
          </a:p>
          <a:p>
            <a:pPr eaLnBrk="1" hangingPunct="1"/>
            <a:r>
              <a:rPr lang="en-AU" sz="2400" dirty="0" smtClean="0">
                <a:cs typeface="Times New Roman" pitchFamily="18" charset="0"/>
              </a:rPr>
              <a:t>Foreign keys are usually denoted by </a:t>
            </a:r>
            <a:r>
              <a:rPr lang="en-AU" sz="2400" i="1" dirty="0" smtClean="0">
                <a:cs typeface="Times New Roman" pitchFamily="18" charset="0"/>
              </a:rPr>
              <a:t>italicising</a:t>
            </a:r>
            <a:r>
              <a:rPr lang="en-AU" sz="2400" dirty="0" smtClean="0">
                <a:cs typeface="Times New Roman" pitchFamily="18" charset="0"/>
              </a:rPr>
              <a:t> the name of their attributes</a:t>
            </a:r>
          </a:p>
          <a:p>
            <a:pPr lvl="3" eaLnBrk="1" hangingPunct="1"/>
            <a:endParaRPr lang="en-AU" sz="1200" dirty="0" smtClean="0">
              <a:cs typeface="Times New Roman" pitchFamily="18" charset="0"/>
            </a:endParaRPr>
          </a:p>
          <a:p>
            <a:pPr eaLnBrk="1" hangingPunct="1"/>
            <a:r>
              <a:rPr lang="en-AU" sz="2400" dirty="0" smtClean="0">
                <a:cs typeface="Times New Roman" pitchFamily="18" charset="0"/>
              </a:rPr>
              <a:t>This allows us to define relationships between rows in different tables</a:t>
            </a:r>
          </a:p>
          <a:p>
            <a:pPr lvl="3" eaLnBrk="1" hangingPunct="1"/>
            <a:endParaRPr lang="en-AU" sz="1200" dirty="0" smtClean="0">
              <a:cs typeface="Times New Roman" pitchFamily="18" charset="0"/>
            </a:endParaRPr>
          </a:p>
          <a:p>
            <a:pPr eaLnBrk="1" hangingPunct="1"/>
            <a:r>
              <a:rPr lang="en-AU" sz="2400" dirty="0" smtClean="0">
                <a:cs typeface="Times New Roman" pitchFamily="18" charset="0"/>
              </a:rPr>
              <a:t>A foreign key should have the same domain (data type, range constraints, etc) of the primary key it relates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28600" y="1295400"/>
          <a:ext cx="5105400" cy="1828798"/>
        </p:xfrm>
        <a:graphic>
          <a:graphicData uri="http://schemas.openxmlformats.org/drawingml/2006/table">
            <a:tbl>
              <a:tblPr firstRow="1" bandRow="1">
                <a:tableStyleId>{5C22544A-7EE6-4342-B048-85BDC9FD1C3A}</a:tableStyleId>
              </a:tblPr>
              <a:tblGrid>
                <a:gridCol w="971550"/>
                <a:gridCol w="1376363"/>
                <a:gridCol w="1781175"/>
                <a:gridCol w="976312"/>
              </a:tblGrid>
              <a:tr h="408250">
                <a:tc>
                  <a:txBody>
                    <a:bodyPr/>
                    <a:lstStyle/>
                    <a:p>
                      <a:pPr algn="ctr"/>
                      <a:r>
                        <a:rPr lang="en-US" sz="1400" b="1" u="sng" dirty="0" smtClean="0"/>
                        <a:t>Student#</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Student Name</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Address</a:t>
                      </a:r>
                      <a:endParaRPr lang="en-US" sz="1400" b="1" dirty="0"/>
                    </a:p>
                  </a:txBody>
                  <a:tcPr anchor="ctr">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DOB</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293939">
                <a:tc>
                  <a:txBody>
                    <a:bodyPr/>
                    <a:lstStyle/>
                    <a:p>
                      <a:pPr algn="ctr"/>
                      <a:r>
                        <a:rPr lang="en-US" sz="1200" b="1" dirty="0" smtClean="0"/>
                        <a:t>0972343</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Eric </a:t>
                      </a:r>
                      <a:r>
                        <a:rPr lang="en-US" sz="1200" b="1" dirty="0" err="1" smtClean="0"/>
                        <a:t>Cartman</a:t>
                      </a:r>
                      <a:endParaRPr lang="en-US" sz="1200" b="1" dirty="0"/>
                    </a:p>
                  </a:txBody>
                  <a:tcPr anchor="ctr"/>
                </a:tc>
                <a:tc>
                  <a:txBody>
                    <a:bodyPr/>
                    <a:lstStyle/>
                    <a:p>
                      <a:pPr algn="ctr"/>
                      <a:r>
                        <a:rPr lang="en-US" sz="1200" b="1" dirty="0" smtClean="0"/>
                        <a:t>1</a:t>
                      </a:r>
                      <a:r>
                        <a:rPr lang="en-US" sz="1200" b="1" baseline="0" dirty="0" smtClean="0"/>
                        <a:t> Normalisation Rd</a:t>
                      </a:r>
                      <a:endParaRPr lang="en-US" sz="1200" b="1" dirty="0"/>
                    </a:p>
                  </a:txBody>
                  <a:tcPr anchor="ctr"/>
                </a:tc>
                <a:tc>
                  <a:txBody>
                    <a:bodyPr/>
                    <a:lstStyle/>
                    <a:p>
                      <a:pPr algn="ctr"/>
                      <a:r>
                        <a:rPr lang="en-US" sz="1200" b="1" dirty="0" smtClean="0"/>
                        <a:t>12/10/1989</a:t>
                      </a:r>
                      <a:endParaRPr lang="en-US" sz="1200" b="1" dirty="0"/>
                    </a:p>
                  </a:txBody>
                  <a:tcPr anchor="ctr">
                    <a:lnR w="12700" cap="flat" cmpd="sng" algn="ctr">
                      <a:solidFill>
                        <a:schemeClr val="tx1"/>
                      </a:solidFill>
                      <a:prstDash val="solid"/>
                      <a:round/>
                      <a:headEnd type="none" w="med" len="med"/>
                      <a:tailEnd type="none" w="med" len="med"/>
                    </a:lnR>
                  </a:tcPr>
                </a:tc>
              </a:tr>
              <a:tr h="405631">
                <a:tc>
                  <a:txBody>
                    <a:bodyPr/>
                    <a:lstStyle/>
                    <a:p>
                      <a:pPr algn="ctr"/>
                      <a:r>
                        <a:rPr lang="en-US" sz="1200" b="1" dirty="0" smtClean="0"/>
                        <a:t>0982342</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Kyle </a:t>
                      </a:r>
                      <a:r>
                        <a:rPr lang="en-US" sz="1200" b="1" dirty="0" err="1" smtClean="0"/>
                        <a:t>Broflowski</a:t>
                      </a:r>
                      <a:endParaRPr lang="en-US" sz="12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12 Smith Street</a:t>
                      </a:r>
                    </a:p>
                  </a:txBody>
                  <a:tcPr anchor="ctr"/>
                </a:tc>
                <a:tc>
                  <a:txBody>
                    <a:bodyPr/>
                    <a:lstStyle/>
                    <a:p>
                      <a:pPr algn="ctr"/>
                      <a:r>
                        <a:rPr lang="en-US" sz="1200" b="1" dirty="0" smtClean="0"/>
                        <a:t>30/03/1986</a:t>
                      </a:r>
                      <a:endParaRPr lang="en-US" sz="1200" b="1" dirty="0"/>
                    </a:p>
                  </a:txBody>
                  <a:tcPr anchor="ctr">
                    <a:lnR w="12700" cap="flat" cmpd="sng" algn="ctr">
                      <a:solidFill>
                        <a:schemeClr val="tx1"/>
                      </a:solidFill>
                      <a:prstDash val="solid"/>
                      <a:round/>
                      <a:headEnd type="none" w="med" len="med"/>
                      <a:tailEnd type="none" w="med" len="med"/>
                    </a:lnR>
                  </a:tcPr>
                </a:tc>
              </a:tr>
              <a:tr h="405631">
                <a:tc>
                  <a:txBody>
                    <a:bodyPr/>
                    <a:lstStyle/>
                    <a:p>
                      <a:pPr algn="ctr"/>
                      <a:r>
                        <a:rPr lang="en-US" sz="1200" b="1" dirty="0" smtClean="0"/>
                        <a:t>2013442</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Stan Marsh</a:t>
                      </a:r>
                      <a:endParaRPr lang="en-US" sz="12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2A</a:t>
                      </a:r>
                      <a:r>
                        <a:rPr lang="en-US" sz="1200" b="1" baseline="0" dirty="0" smtClean="0"/>
                        <a:t> Evergreen Terrace</a:t>
                      </a:r>
                      <a:endParaRPr lang="en-US" sz="1200" b="1"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18/09/1990</a:t>
                      </a:r>
                    </a:p>
                  </a:txBody>
                  <a:tcPr anchor="ctr">
                    <a:lnR w="12700" cap="flat" cmpd="sng" algn="ctr">
                      <a:solidFill>
                        <a:schemeClr val="tx1"/>
                      </a:solidFill>
                      <a:prstDash val="solid"/>
                      <a:round/>
                      <a:headEnd type="none" w="med" len="med"/>
                      <a:tailEnd type="none" w="med" len="med"/>
                    </a:lnR>
                  </a:tcPr>
                </a:tc>
              </a:tr>
              <a:tr h="315347">
                <a:tc>
                  <a:txBody>
                    <a:bodyPr/>
                    <a:lstStyle/>
                    <a:p>
                      <a:pPr algn="ctr"/>
                      <a:r>
                        <a:rPr lang="en-US" sz="1200" b="1" dirty="0" smtClean="0"/>
                        <a:t>0972345</a:t>
                      </a:r>
                      <a:endParaRPr lang="en-US" sz="12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b="1" dirty="0" smtClean="0"/>
                        <a:t>Tab </a:t>
                      </a:r>
                      <a:r>
                        <a:rPr lang="en-US" sz="1200" b="1" dirty="0" err="1" smtClean="0"/>
                        <a:t>Cartman</a:t>
                      </a:r>
                      <a:endParaRPr lang="en-US" sz="1200" b="1" dirty="0"/>
                    </a:p>
                  </a:txBody>
                  <a:tcPr anchor="ctr">
                    <a:lnB w="12700" cap="flat" cmpd="sng" algn="ctr">
                      <a:solidFill>
                        <a:schemeClr val="tx1"/>
                      </a:solidFill>
                      <a:prstDash val="solid"/>
                      <a:round/>
                      <a:headEnd type="none" w="med" len="med"/>
                      <a:tailEnd type="none" w="med" len="med"/>
                    </a:lnB>
                  </a:tcPr>
                </a:tc>
                <a:tc>
                  <a:txBody>
                    <a:bodyPr/>
                    <a:lstStyle/>
                    <a:p>
                      <a:pPr algn="ctr"/>
                      <a:r>
                        <a:rPr lang="en-US" sz="1200" b="1" dirty="0" smtClean="0"/>
                        <a:t>1</a:t>
                      </a:r>
                      <a:r>
                        <a:rPr lang="en-US" sz="1200" b="1" baseline="0" dirty="0" smtClean="0"/>
                        <a:t> Normalisation Rd</a:t>
                      </a:r>
                      <a:endParaRPr lang="en-US" sz="1200" b="1" dirty="0"/>
                    </a:p>
                  </a:txBody>
                  <a:tcPr anchor="ctr">
                    <a:lnB w="12700" cap="flat" cmpd="sng" algn="ctr">
                      <a:solidFill>
                        <a:schemeClr val="tx1"/>
                      </a:solidFill>
                      <a:prstDash val="solid"/>
                      <a:round/>
                      <a:headEnd type="none" w="med" len="med"/>
                      <a:tailEnd type="none" w="med" len="med"/>
                    </a:lnB>
                  </a:tcPr>
                </a:tc>
                <a:tc>
                  <a:txBody>
                    <a:bodyPr/>
                    <a:lstStyle/>
                    <a:p>
                      <a:pPr algn="ctr"/>
                      <a:r>
                        <a:rPr lang="en-US" sz="1200" b="1" dirty="0" smtClean="0"/>
                        <a:t>17/10/1992</a:t>
                      </a:r>
                      <a:endParaRPr lang="en-US" sz="12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5486400" y="1295400"/>
          <a:ext cx="3352800" cy="1828801"/>
        </p:xfrm>
        <a:graphic>
          <a:graphicData uri="http://schemas.openxmlformats.org/drawingml/2006/table">
            <a:tbl>
              <a:tblPr firstRow="1" bandRow="1">
                <a:tableStyleId>{5C22544A-7EE6-4342-B048-85BDC9FD1C3A}</a:tableStyleId>
              </a:tblPr>
              <a:tblGrid>
                <a:gridCol w="1066800"/>
                <a:gridCol w="2286000"/>
              </a:tblGrid>
              <a:tr h="397163">
                <a:tc>
                  <a:txBody>
                    <a:bodyPr/>
                    <a:lstStyle/>
                    <a:p>
                      <a:pPr algn="ctr"/>
                      <a:r>
                        <a:rPr lang="en-US" sz="1400" b="1" u="sng" dirty="0" smtClean="0"/>
                        <a:t>Unit Code</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50000"/>
                      </a:schemeClr>
                    </a:solidFill>
                  </a:tcPr>
                </a:tc>
                <a:tc>
                  <a:txBody>
                    <a:bodyPr/>
                    <a:lstStyle/>
                    <a:p>
                      <a:pPr algn="ctr"/>
                      <a:r>
                        <a:rPr lang="en-US" sz="1400" b="1" dirty="0" smtClean="0"/>
                        <a:t>Unit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50000"/>
                      </a:schemeClr>
                    </a:solidFill>
                  </a:tcPr>
                </a:tc>
              </a:tr>
              <a:tr h="339519">
                <a:tc>
                  <a:txBody>
                    <a:bodyPr/>
                    <a:lstStyle/>
                    <a:p>
                      <a:pPr algn="ctr"/>
                      <a:r>
                        <a:rPr lang="en-US" sz="1200" b="1" dirty="0" smtClean="0"/>
                        <a:t>CSG1207</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Systems &amp; Database Design</a:t>
                      </a:r>
                      <a:endParaRPr lang="en-US" sz="1200" b="1" dirty="0"/>
                    </a:p>
                  </a:txBody>
                  <a:tcPr anchor="ctr">
                    <a:lnR w="12700" cap="flat" cmpd="sng" algn="ctr">
                      <a:solidFill>
                        <a:schemeClr val="tx1"/>
                      </a:solidFill>
                      <a:prstDash val="solid"/>
                      <a:round/>
                      <a:headEnd type="none" w="med" len="med"/>
                      <a:tailEnd type="none" w="med" len="med"/>
                    </a:lnR>
                  </a:tcPr>
                </a:tc>
              </a:tr>
              <a:tr h="339519">
                <a:tc>
                  <a:txBody>
                    <a:bodyPr/>
                    <a:lstStyle/>
                    <a:p>
                      <a:pPr algn="ctr"/>
                      <a:r>
                        <a:rPr lang="en-US" sz="1200" b="1" dirty="0" smtClean="0"/>
                        <a:t>CSG1209</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Application development</a:t>
                      </a:r>
                      <a:endParaRPr lang="en-US" sz="1200" b="1" dirty="0"/>
                    </a:p>
                  </a:txBody>
                  <a:tcPr anchor="ctr">
                    <a:lnR w="12700" cap="flat" cmpd="sng" algn="ctr">
                      <a:solidFill>
                        <a:schemeClr val="tx1"/>
                      </a:solidFill>
                      <a:prstDash val="solid"/>
                      <a:round/>
                      <a:headEnd type="none" w="med" len="med"/>
                      <a:tailEnd type="none" w="med" len="med"/>
                    </a:lnR>
                  </a:tcPr>
                </a:tc>
              </a:tr>
              <a:tr h="339519">
                <a:tc>
                  <a:txBody>
                    <a:bodyPr/>
                    <a:lstStyle/>
                    <a:p>
                      <a:pPr algn="ctr"/>
                      <a:r>
                        <a:rPr lang="en-US" sz="1200" b="1" dirty="0" smtClean="0"/>
                        <a:t>WIN2441</a:t>
                      </a:r>
                      <a:endParaRPr lang="en-US" sz="12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smtClean="0"/>
                        <a:t>Wine Appreciation</a:t>
                      </a:r>
                      <a:endParaRPr lang="en-US" sz="1200" b="1" dirty="0"/>
                    </a:p>
                  </a:txBody>
                  <a:tcPr anchor="ctr">
                    <a:lnR w="12700" cap="flat" cmpd="sng" algn="ctr">
                      <a:solidFill>
                        <a:schemeClr val="tx1"/>
                      </a:solidFill>
                      <a:prstDash val="solid"/>
                      <a:round/>
                      <a:headEnd type="none" w="med" len="med"/>
                      <a:tailEnd type="none" w="med" len="med"/>
                    </a:lnR>
                  </a:tcPr>
                </a:tc>
              </a:tr>
              <a:tr h="413081">
                <a:tc>
                  <a:txBody>
                    <a:bodyPr/>
                    <a:lstStyle/>
                    <a:p>
                      <a:pPr algn="ctr"/>
                      <a:r>
                        <a:rPr lang="en-US" sz="1200" b="1" dirty="0" smtClean="0"/>
                        <a:t>TAV1234</a:t>
                      </a:r>
                      <a:endParaRPr lang="en-US" sz="12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b="1" dirty="0" smtClean="0"/>
                        <a:t>Tavern Studies</a:t>
                      </a:r>
                      <a:endParaRPr lang="en-US" sz="12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44407436"/>
              </p:ext>
            </p:extLst>
          </p:nvPr>
        </p:nvGraphicFramePr>
        <p:xfrm>
          <a:off x="1676400" y="3886200"/>
          <a:ext cx="5562600" cy="1676400"/>
        </p:xfrm>
        <a:graphic>
          <a:graphicData uri="http://schemas.openxmlformats.org/drawingml/2006/table">
            <a:tbl>
              <a:tblPr/>
              <a:tblGrid>
                <a:gridCol w="1390650"/>
                <a:gridCol w="1112838"/>
                <a:gridCol w="1154112"/>
                <a:gridCol w="1163638"/>
                <a:gridCol w="741362"/>
              </a:tblGrid>
              <a:tr h="263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FFFFFF"/>
                          </a:solidFill>
                          <a:effectLst/>
                          <a:latin typeface="Tahoma" pitchFamily="34" charset="0"/>
                        </a:rPr>
                        <a:t>Enrolment#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C8C9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rgbClr val="FFFFFF"/>
                          </a:solidFill>
                          <a:effectLst/>
                          <a:latin typeface="Tahoma" pitchFamily="34" charset="0"/>
                        </a:rPr>
                        <a:t>Student#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C8C9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rgbClr val="FFFFFF"/>
                          </a:solidFill>
                          <a:effectLst/>
                          <a:latin typeface="Tahoma" pitchFamily="34" charset="0"/>
                        </a:rPr>
                        <a:t>Unit Code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C8C9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ahoma" pitchFamily="34" charset="0"/>
                        </a:rPr>
                        <a:t>Semester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C8C9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Tahoma" pitchFamily="34" charset="0"/>
                        </a:rPr>
                        <a:t>Year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C8C93"/>
                    </a:solid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0972343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CSG1207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ahoma" pitchFamily="34" charset="0"/>
                        </a:rPr>
                        <a:t>2012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0982342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ahoma" pitchFamily="34" charset="0"/>
                        </a:rPr>
                        <a:t>CSG1207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ahoma" pitchFamily="34" charset="0"/>
                        </a:rPr>
                        <a:t>2012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263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0982342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CSG1209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ahoma" pitchFamily="34" charset="0"/>
                        </a:rPr>
                        <a:t>2012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AEDEF"/>
                    </a:solid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2013442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WIN2441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ahoma" pitchFamily="34" charset="0"/>
                        </a:rPr>
                        <a:t>2012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0972343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TAV1234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ahoma" pitchFamily="34"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ahoma" pitchFamily="34" charset="0"/>
                        </a:rPr>
                        <a:t>2012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r>
            </a:tbl>
          </a:graphicData>
        </a:graphic>
      </p:graphicFrame>
      <p:sp>
        <p:nvSpPr>
          <p:cNvPr id="31842" name="Title 15"/>
          <p:cNvSpPr>
            <a:spLocks noGrp="1"/>
          </p:cNvSpPr>
          <p:nvPr>
            <p:ph type="title"/>
          </p:nvPr>
        </p:nvSpPr>
        <p:spPr/>
        <p:txBody>
          <a:bodyPr/>
          <a:lstStyle/>
          <a:p>
            <a:pPr eaLnBrk="1" hangingPunct="1"/>
            <a:r>
              <a:rPr lang="en-AU" dirty="0" smtClean="0">
                <a:latin typeface="Arial Narrow" pitchFamily="34" charset="0"/>
              </a:rPr>
              <a:t>Primary and Foreign Key Relationships</a:t>
            </a:r>
          </a:p>
        </p:txBody>
      </p:sp>
      <p:grpSp>
        <p:nvGrpSpPr>
          <p:cNvPr id="31843" name="Group 22"/>
          <p:cNvGrpSpPr>
            <a:grpSpLocks/>
          </p:cNvGrpSpPr>
          <p:nvPr/>
        </p:nvGrpSpPr>
        <p:grpSpPr bwMode="auto">
          <a:xfrm>
            <a:off x="228600" y="914400"/>
            <a:ext cx="5105400" cy="2547938"/>
            <a:chOff x="228600" y="914400"/>
            <a:chExt cx="5105400" cy="2548354"/>
          </a:xfrm>
        </p:grpSpPr>
        <p:sp>
          <p:nvSpPr>
            <p:cNvPr id="17" name="TextBox 16"/>
            <p:cNvSpPr txBox="1"/>
            <p:nvPr/>
          </p:nvSpPr>
          <p:spPr>
            <a:xfrm>
              <a:off x="228600" y="914400"/>
              <a:ext cx="2362200" cy="400115"/>
            </a:xfrm>
            <a:prstGeom prst="rect">
              <a:avLst/>
            </a:prstGeom>
            <a:noFill/>
          </p:spPr>
          <p:txBody>
            <a:bodyPr>
              <a:spAutoFit/>
            </a:bodyPr>
            <a:lstStyle/>
            <a:p>
              <a:pPr>
                <a:defRPr/>
              </a:pPr>
              <a:r>
                <a:rPr lang="en-AU" sz="2000" dirty="0">
                  <a:latin typeface="+mn-lt"/>
                </a:rPr>
                <a:t>Student Table</a:t>
              </a:r>
            </a:p>
          </p:txBody>
        </p:sp>
        <p:sp>
          <p:nvSpPr>
            <p:cNvPr id="20" name="Rectangle 19"/>
            <p:cNvSpPr/>
            <p:nvPr/>
          </p:nvSpPr>
          <p:spPr>
            <a:xfrm>
              <a:off x="228600" y="3124561"/>
              <a:ext cx="5105400" cy="338193"/>
            </a:xfrm>
            <a:prstGeom prst="rect">
              <a:avLst/>
            </a:prstGeom>
          </p:spPr>
          <p:txBody>
            <a:bodyPr>
              <a:spAutoFit/>
            </a:bodyPr>
            <a:lstStyle/>
            <a:p>
              <a:pPr>
                <a:defRPr/>
              </a:pPr>
              <a:r>
                <a:rPr lang="en-AU" sz="1600" b="0" dirty="0">
                  <a:latin typeface="+mn-lt"/>
                  <a:cs typeface="Times New Roman" pitchFamily="18" charset="0"/>
                </a:rPr>
                <a:t> Student = (</a:t>
              </a:r>
              <a:r>
                <a:rPr lang="en-AU" sz="1600" b="0" u="sng" dirty="0">
                  <a:latin typeface="+mn-lt"/>
                  <a:cs typeface="Times New Roman" pitchFamily="18" charset="0"/>
                </a:rPr>
                <a:t>Student#</a:t>
              </a:r>
              <a:r>
                <a:rPr lang="en-AU" sz="1600" b="0" dirty="0">
                  <a:latin typeface="+mn-lt"/>
                  <a:cs typeface="Times New Roman" pitchFamily="18" charset="0"/>
                </a:rPr>
                <a:t>, Student Name, Address, DOB) </a:t>
              </a:r>
              <a:endParaRPr lang="en-AU" sz="1600" dirty="0">
                <a:latin typeface="+mn-lt"/>
              </a:endParaRPr>
            </a:p>
          </p:txBody>
        </p:sp>
      </p:grpSp>
      <p:grpSp>
        <p:nvGrpSpPr>
          <p:cNvPr id="3" name="Group 23"/>
          <p:cNvGrpSpPr>
            <a:grpSpLocks/>
          </p:cNvGrpSpPr>
          <p:nvPr/>
        </p:nvGrpSpPr>
        <p:grpSpPr bwMode="auto">
          <a:xfrm>
            <a:off x="5486400" y="914400"/>
            <a:ext cx="2971800" cy="2547938"/>
            <a:chOff x="5486400" y="914400"/>
            <a:chExt cx="2971800" cy="2548354"/>
          </a:xfrm>
        </p:grpSpPr>
        <p:sp>
          <p:nvSpPr>
            <p:cNvPr id="18" name="TextBox 17"/>
            <p:cNvSpPr txBox="1"/>
            <p:nvPr/>
          </p:nvSpPr>
          <p:spPr>
            <a:xfrm>
              <a:off x="5486400" y="914400"/>
              <a:ext cx="2362200" cy="400115"/>
            </a:xfrm>
            <a:prstGeom prst="rect">
              <a:avLst/>
            </a:prstGeom>
            <a:noFill/>
          </p:spPr>
          <p:txBody>
            <a:bodyPr>
              <a:spAutoFit/>
            </a:bodyPr>
            <a:lstStyle/>
            <a:p>
              <a:pPr>
                <a:defRPr/>
              </a:pPr>
              <a:r>
                <a:rPr lang="en-AU" sz="2000" dirty="0">
                  <a:latin typeface="+mn-lt"/>
                </a:rPr>
                <a:t>Unit Table</a:t>
              </a:r>
            </a:p>
          </p:txBody>
        </p:sp>
        <p:sp>
          <p:nvSpPr>
            <p:cNvPr id="21" name="Rectangle 20"/>
            <p:cNvSpPr/>
            <p:nvPr/>
          </p:nvSpPr>
          <p:spPr>
            <a:xfrm>
              <a:off x="5486400" y="3124561"/>
              <a:ext cx="2971800" cy="338193"/>
            </a:xfrm>
            <a:prstGeom prst="rect">
              <a:avLst/>
            </a:prstGeom>
          </p:spPr>
          <p:txBody>
            <a:bodyPr>
              <a:spAutoFit/>
            </a:bodyPr>
            <a:lstStyle/>
            <a:p>
              <a:pPr>
                <a:defRPr/>
              </a:pPr>
              <a:r>
                <a:rPr lang="en-AU" sz="1600" b="0" dirty="0">
                  <a:latin typeface="+mn-lt"/>
                </a:rPr>
                <a:t>Unit = (</a:t>
              </a:r>
              <a:r>
                <a:rPr lang="en-AU" sz="1600" b="0" u="sng" dirty="0">
                  <a:latin typeface="+mn-lt"/>
                </a:rPr>
                <a:t>Unit Code</a:t>
              </a:r>
              <a:r>
                <a:rPr lang="en-AU" sz="1600" b="0" dirty="0">
                  <a:latin typeface="+mn-lt"/>
                </a:rPr>
                <a:t>, Unit Name)</a:t>
              </a:r>
              <a:endParaRPr lang="en-AU" sz="1600" dirty="0">
                <a:latin typeface="+mn-lt"/>
              </a:endParaRPr>
            </a:p>
          </p:txBody>
        </p:sp>
      </p:grpSp>
      <p:grpSp>
        <p:nvGrpSpPr>
          <p:cNvPr id="4" name="Group 24"/>
          <p:cNvGrpSpPr>
            <a:grpSpLocks/>
          </p:cNvGrpSpPr>
          <p:nvPr/>
        </p:nvGrpSpPr>
        <p:grpSpPr bwMode="auto">
          <a:xfrm>
            <a:off x="1676400" y="3505200"/>
            <a:ext cx="6019800" cy="2395538"/>
            <a:chOff x="2057400" y="3733800"/>
            <a:chExt cx="6019800" cy="2395954"/>
          </a:xfrm>
        </p:grpSpPr>
        <p:sp>
          <p:nvSpPr>
            <p:cNvPr id="19" name="TextBox 18"/>
            <p:cNvSpPr txBox="1"/>
            <p:nvPr/>
          </p:nvSpPr>
          <p:spPr>
            <a:xfrm>
              <a:off x="2057400" y="3733800"/>
              <a:ext cx="2362200" cy="400119"/>
            </a:xfrm>
            <a:prstGeom prst="rect">
              <a:avLst/>
            </a:prstGeom>
            <a:noFill/>
          </p:spPr>
          <p:txBody>
            <a:bodyPr>
              <a:spAutoFit/>
            </a:bodyPr>
            <a:lstStyle/>
            <a:p>
              <a:pPr>
                <a:defRPr/>
              </a:pPr>
              <a:r>
                <a:rPr lang="en-AU" sz="2000" dirty="0">
                  <a:latin typeface="+mn-lt"/>
                </a:rPr>
                <a:t>Enrolment Table</a:t>
              </a:r>
            </a:p>
          </p:txBody>
        </p:sp>
        <p:sp>
          <p:nvSpPr>
            <p:cNvPr id="22" name="Rectangle 21"/>
            <p:cNvSpPr/>
            <p:nvPr/>
          </p:nvSpPr>
          <p:spPr>
            <a:xfrm>
              <a:off x="2057400" y="5791557"/>
              <a:ext cx="6019800" cy="338197"/>
            </a:xfrm>
            <a:prstGeom prst="rect">
              <a:avLst/>
            </a:prstGeom>
          </p:spPr>
          <p:txBody>
            <a:bodyPr>
              <a:spAutoFit/>
            </a:bodyPr>
            <a:lstStyle/>
            <a:p>
              <a:pPr>
                <a:defRPr/>
              </a:pPr>
              <a:r>
                <a:rPr lang="en-AU" sz="1600" b="0" dirty="0">
                  <a:latin typeface="+mn-lt"/>
                  <a:cs typeface="Times New Roman" pitchFamily="18" charset="0"/>
                </a:rPr>
                <a:t>Enrolment = (</a:t>
              </a:r>
              <a:r>
                <a:rPr lang="en-AU" sz="1600" b="0" u="sng" dirty="0">
                  <a:latin typeface="+mn-lt"/>
                  <a:cs typeface="Times New Roman" pitchFamily="18" charset="0"/>
                </a:rPr>
                <a:t>Enrolment#</a:t>
              </a:r>
              <a:r>
                <a:rPr lang="en-AU" sz="1600" b="0" dirty="0">
                  <a:latin typeface="+mn-lt"/>
                  <a:cs typeface="Times New Roman" pitchFamily="18" charset="0"/>
                </a:rPr>
                <a:t>, </a:t>
              </a:r>
              <a:r>
                <a:rPr lang="en-AU" sz="1600" b="0" i="1" dirty="0">
                  <a:latin typeface="+mn-lt"/>
                  <a:cs typeface="Times New Roman" pitchFamily="18" charset="0"/>
                </a:rPr>
                <a:t>Student#</a:t>
              </a:r>
              <a:r>
                <a:rPr lang="en-AU" sz="1600" b="0" dirty="0">
                  <a:latin typeface="+mn-lt"/>
                  <a:cs typeface="Times New Roman" pitchFamily="18" charset="0"/>
                </a:rPr>
                <a:t>, </a:t>
              </a:r>
              <a:r>
                <a:rPr lang="en-AU" sz="1600" b="0" i="1" dirty="0">
                  <a:latin typeface="+mn-lt"/>
                  <a:cs typeface="Times New Roman" pitchFamily="18" charset="0"/>
                </a:rPr>
                <a:t>Unit Code</a:t>
              </a:r>
              <a:r>
                <a:rPr lang="en-AU" sz="1600" b="0" dirty="0">
                  <a:latin typeface="+mn-lt"/>
                  <a:cs typeface="Times New Roman" pitchFamily="18" charset="0"/>
                </a:rPr>
                <a:t>, Semester, Year) </a:t>
              </a:r>
              <a:endParaRPr lang="en-AU" sz="1600" dirty="0">
                <a:latin typeface="+mn-lt"/>
              </a:endParaRPr>
            </a:p>
          </p:txBody>
        </p:sp>
      </p:grpSp>
      <p:sp>
        <p:nvSpPr>
          <p:cNvPr id="27" name="Rectangle 1"/>
          <p:cNvSpPr txBox="1">
            <a:spLocks noChangeArrowheads="1"/>
          </p:cNvSpPr>
          <p:nvPr/>
        </p:nvSpPr>
        <p:spPr>
          <a:xfrm>
            <a:off x="304800" y="6019800"/>
            <a:ext cx="8458200" cy="838200"/>
          </a:xfrm>
          <a:prstGeom prst="rect">
            <a:avLst/>
          </a:prstGeom>
        </p:spPr>
        <p:txBody>
          <a:bodyPr/>
          <a:lstStyle/>
          <a:p>
            <a:pPr marL="342900" indent="-342900">
              <a:spcBef>
                <a:spcPct val="20000"/>
              </a:spcBef>
              <a:buClr>
                <a:srgbClr val="2D2D8A"/>
              </a:buClr>
              <a:buFontTx/>
              <a:buChar char="•"/>
              <a:defRPr/>
            </a:pPr>
            <a:r>
              <a:rPr lang="en-AU" sz="2000" b="0" kern="0" dirty="0">
                <a:latin typeface="+mn-lt"/>
                <a:ea typeface="MS PGothic" pitchFamily="34" charset="-128"/>
                <a:cs typeface="Times New Roman" pitchFamily="18" charset="0"/>
              </a:rPr>
              <a:t>First we have the Student table, containing student details </a:t>
            </a:r>
            <a:r>
              <a:rPr lang="en-AU" sz="2000" b="0" kern="0" dirty="0" smtClean="0">
                <a:latin typeface="+mn-lt"/>
                <a:ea typeface="MS PGothic" pitchFamily="34" charset="-128"/>
                <a:cs typeface="Times New Roman" pitchFamily="18" charset="0"/>
              </a:rPr>
              <a:t>only</a:t>
            </a:r>
            <a:endParaRPr lang="en-AU" sz="2000" b="0" kern="0" dirty="0">
              <a:latin typeface="+mn-lt"/>
              <a:ea typeface="MS PGothic" pitchFamily="34" charset="-128"/>
              <a:cs typeface="Times New Roman" pitchFamily="18" charset="0"/>
            </a:endParaRPr>
          </a:p>
          <a:p>
            <a:pPr marL="342900" indent="-342900">
              <a:spcBef>
                <a:spcPct val="20000"/>
              </a:spcBef>
              <a:buClr>
                <a:srgbClr val="2D2D8A"/>
              </a:buClr>
              <a:buFontTx/>
              <a:buChar char="•"/>
              <a:defRPr/>
            </a:pPr>
            <a:r>
              <a:rPr lang="en-AU" sz="2000" b="0" u="sng" kern="0" dirty="0">
                <a:latin typeface="+mn-lt"/>
                <a:ea typeface="MS PGothic" pitchFamily="34" charset="-128"/>
                <a:cs typeface="Times New Roman" pitchFamily="18" charset="0"/>
              </a:rPr>
              <a:t>Student#</a:t>
            </a:r>
            <a:r>
              <a:rPr lang="en-AU" sz="2000" b="0" kern="0" dirty="0">
                <a:latin typeface="+mn-lt"/>
                <a:ea typeface="MS PGothic" pitchFamily="34" charset="-128"/>
                <a:cs typeface="Times New Roman" pitchFamily="18" charset="0"/>
              </a:rPr>
              <a:t> is the primary key, uniquely identifying each </a:t>
            </a:r>
            <a:r>
              <a:rPr lang="en-AU" sz="2000" b="0" kern="0" dirty="0" smtClean="0">
                <a:latin typeface="+mn-lt"/>
                <a:ea typeface="MS PGothic" pitchFamily="34" charset="-128"/>
                <a:cs typeface="Times New Roman" pitchFamily="18" charset="0"/>
              </a:rPr>
              <a:t>student</a:t>
            </a:r>
            <a:endParaRPr lang="en-AU" sz="2000" b="0" kern="0" dirty="0">
              <a:latin typeface="+mn-lt"/>
              <a:ea typeface="MS PGothic" pitchFamily="34" charset="-128"/>
              <a:cs typeface="Times New Roman" pitchFamily="18" charset="0"/>
            </a:endParaRPr>
          </a:p>
        </p:txBody>
      </p:sp>
      <p:sp>
        <p:nvSpPr>
          <p:cNvPr id="28" name="Rectangle 2"/>
          <p:cNvSpPr txBox="1">
            <a:spLocks noChangeArrowheads="1"/>
          </p:cNvSpPr>
          <p:nvPr/>
        </p:nvSpPr>
        <p:spPr>
          <a:xfrm>
            <a:off x="304800" y="6019800"/>
            <a:ext cx="8458200" cy="838200"/>
          </a:xfrm>
          <a:prstGeom prst="rect">
            <a:avLst/>
          </a:prstGeom>
        </p:spPr>
        <p:txBody>
          <a:bodyPr/>
          <a:lstStyle/>
          <a:p>
            <a:pPr marL="342900" indent="-342900">
              <a:spcBef>
                <a:spcPct val="20000"/>
              </a:spcBef>
              <a:buClr>
                <a:srgbClr val="2D2D8A"/>
              </a:buClr>
              <a:buFontTx/>
              <a:buChar char="•"/>
              <a:defRPr/>
            </a:pPr>
            <a:r>
              <a:rPr lang="en-AU" sz="2000" b="0" kern="0" dirty="0">
                <a:latin typeface="+mn-lt"/>
                <a:ea typeface="MS PGothic" pitchFamily="34" charset="-128"/>
                <a:cs typeface="Times New Roman" pitchFamily="18" charset="0"/>
              </a:rPr>
              <a:t>Then we have the Unit table, containing unit details </a:t>
            </a:r>
            <a:r>
              <a:rPr lang="en-AU" sz="2000" b="0" kern="0" dirty="0" smtClean="0">
                <a:latin typeface="+mn-lt"/>
                <a:ea typeface="MS PGothic" pitchFamily="34" charset="-128"/>
                <a:cs typeface="Times New Roman" pitchFamily="18" charset="0"/>
              </a:rPr>
              <a:t>only</a:t>
            </a:r>
            <a:endParaRPr lang="en-AU" sz="2000" b="0" kern="0" dirty="0">
              <a:latin typeface="+mn-lt"/>
              <a:ea typeface="MS PGothic" pitchFamily="34" charset="-128"/>
              <a:cs typeface="Times New Roman" pitchFamily="18" charset="0"/>
            </a:endParaRPr>
          </a:p>
          <a:p>
            <a:pPr marL="342900" indent="-342900">
              <a:spcBef>
                <a:spcPct val="20000"/>
              </a:spcBef>
              <a:buClr>
                <a:srgbClr val="2D2D8A"/>
              </a:buClr>
              <a:buFontTx/>
              <a:buChar char="•"/>
              <a:defRPr/>
            </a:pPr>
            <a:r>
              <a:rPr lang="en-AU" sz="2000" b="0" u="sng" kern="0" dirty="0">
                <a:latin typeface="+mn-lt"/>
                <a:ea typeface="MS PGothic" pitchFamily="34" charset="-128"/>
                <a:cs typeface="Times New Roman" pitchFamily="18" charset="0"/>
              </a:rPr>
              <a:t>Unit Code</a:t>
            </a:r>
            <a:r>
              <a:rPr lang="en-AU" sz="2000" b="0" kern="0" dirty="0">
                <a:latin typeface="+mn-lt"/>
                <a:ea typeface="MS PGothic" pitchFamily="34" charset="-128"/>
                <a:cs typeface="Times New Roman" pitchFamily="18" charset="0"/>
              </a:rPr>
              <a:t> is the primary key, uniquely identifying each </a:t>
            </a:r>
            <a:r>
              <a:rPr lang="en-AU" sz="2000" b="0" kern="0" dirty="0" smtClean="0">
                <a:latin typeface="+mn-lt"/>
                <a:ea typeface="MS PGothic" pitchFamily="34" charset="-128"/>
                <a:cs typeface="Times New Roman" pitchFamily="18" charset="0"/>
              </a:rPr>
              <a:t>unit </a:t>
            </a:r>
            <a:endParaRPr lang="en-AU" sz="2000" b="0" kern="0" dirty="0">
              <a:latin typeface="+mn-lt"/>
              <a:ea typeface="MS PGothic" pitchFamily="34" charset="-128"/>
              <a:cs typeface="Times New Roman" pitchFamily="18" charset="0"/>
            </a:endParaRPr>
          </a:p>
        </p:txBody>
      </p:sp>
      <p:sp>
        <p:nvSpPr>
          <p:cNvPr id="29" name="Rectangle 3"/>
          <p:cNvSpPr txBox="1">
            <a:spLocks noChangeArrowheads="1"/>
          </p:cNvSpPr>
          <p:nvPr/>
        </p:nvSpPr>
        <p:spPr>
          <a:xfrm>
            <a:off x="304800" y="6019800"/>
            <a:ext cx="8458200" cy="838200"/>
          </a:xfrm>
          <a:prstGeom prst="rect">
            <a:avLst/>
          </a:prstGeom>
        </p:spPr>
        <p:txBody>
          <a:bodyPr/>
          <a:lstStyle/>
          <a:p>
            <a:pPr marL="342900" indent="-342900">
              <a:spcBef>
                <a:spcPct val="20000"/>
              </a:spcBef>
              <a:buClr>
                <a:srgbClr val="2D2D8A"/>
              </a:buClr>
              <a:buFontTx/>
              <a:buChar char="•"/>
              <a:defRPr/>
            </a:pPr>
            <a:r>
              <a:rPr lang="en-AU" sz="2000" b="0" kern="0" dirty="0">
                <a:latin typeface="+mn-lt"/>
                <a:ea typeface="MS PGothic" pitchFamily="34" charset="-128"/>
                <a:cs typeface="Times New Roman" pitchFamily="18" charset="0"/>
              </a:rPr>
              <a:t>Lastly we have the Enrolment table, containing enrolment </a:t>
            </a:r>
            <a:r>
              <a:rPr lang="en-AU" sz="2000" b="0" kern="0" dirty="0" smtClean="0">
                <a:latin typeface="+mn-lt"/>
                <a:ea typeface="MS PGothic" pitchFamily="34" charset="-128"/>
                <a:cs typeface="Times New Roman" pitchFamily="18" charset="0"/>
              </a:rPr>
              <a:t>details</a:t>
            </a:r>
            <a:endParaRPr lang="en-AU" sz="2000" b="0" kern="0" dirty="0">
              <a:latin typeface="+mn-lt"/>
              <a:ea typeface="MS PGothic" pitchFamily="34" charset="-128"/>
              <a:cs typeface="Times New Roman" pitchFamily="18" charset="0"/>
            </a:endParaRPr>
          </a:p>
          <a:p>
            <a:pPr marL="342900" indent="-342900">
              <a:spcBef>
                <a:spcPct val="20000"/>
              </a:spcBef>
              <a:buClr>
                <a:srgbClr val="2D2D8A"/>
              </a:buClr>
              <a:buFontTx/>
              <a:buChar char="•"/>
              <a:defRPr/>
            </a:pPr>
            <a:r>
              <a:rPr lang="en-AU" sz="2000" b="0" u="sng" kern="0" dirty="0">
                <a:latin typeface="+mn-lt"/>
                <a:ea typeface="MS PGothic" pitchFamily="34" charset="-128"/>
                <a:cs typeface="Times New Roman" pitchFamily="18" charset="0"/>
              </a:rPr>
              <a:t>Enrolment#</a:t>
            </a:r>
            <a:r>
              <a:rPr lang="en-AU" sz="2000" b="0" kern="0" dirty="0">
                <a:latin typeface="+mn-lt"/>
                <a:ea typeface="MS PGothic" pitchFamily="34" charset="-128"/>
                <a:cs typeface="Times New Roman" pitchFamily="18" charset="0"/>
              </a:rPr>
              <a:t> is the primary key, an auto incrementing </a:t>
            </a:r>
            <a:r>
              <a:rPr lang="en-AU" sz="2000" b="0" kern="0" dirty="0" smtClean="0">
                <a:latin typeface="+mn-lt"/>
                <a:ea typeface="MS PGothic" pitchFamily="34" charset="-128"/>
                <a:cs typeface="Times New Roman" pitchFamily="18" charset="0"/>
              </a:rPr>
              <a:t>integer </a:t>
            </a:r>
            <a:endParaRPr lang="en-AU" sz="2000" b="0" kern="0" dirty="0">
              <a:latin typeface="+mn-lt"/>
              <a:ea typeface="MS PGothic" pitchFamily="34" charset="-128"/>
              <a:cs typeface="Times New Roman" pitchFamily="18" charset="0"/>
            </a:endParaRPr>
          </a:p>
        </p:txBody>
      </p:sp>
      <p:sp>
        <p:nvSpPr>
          <p:cNvPr id="30" name="Rectangle 4"/>
          <p:cNvSpPr txBox="1">
            <a:spLocks noChangeArrowheads="1"/>
          </p:cNvSpPr>
          <p:nvPr/>
        </p:nvSpPr>
        <p:spPr>
          <a:xfrm>
            <a:off x="304800" y="6019800"/>
            <a:ext cx="8458200" cy="838200"/>
          </a:xfrm>
          <a:prstGeom prst="rect">
            <a:avLst/>
          </a:prstGeom>
        </p:spPr>
        <p:txBody>
          <a:bodyPr/>
          <a:lstStyle/>
          <a:p>
            <a:pPr marL="342900" indent="-342900">
              <a:spcBef>
                <a:spcPct val="20000"/>
              </a:spcBef>
              <a:buClr>
                <a:srgbClr val="2D2D8A"/>
              </a:buClr>
              <a:buFontTx/>
              <a:buChar char="•"/>
              <a:defRPr/>
            </a:pPr>
            <a:r>
              <a:rPr lang="en-AU" sz="2000" b="0" kern="0" dirty="0">
                <a:latin typeface="+mn-lt"/>
                <a:ea typeface="MS PGothic" pitchFamily="34" charset="-128"/>
                <a:cs typeface="Times New Roman" pitchFamily="18" charset="0"/>
              </a:rPr>
              <a:t>Student# and Unit Code are foreign keys, linking to their </a:t>
            </a:r>
            <a:r>
              <a:rPr lang="en-AU" sz="2000" b="0" kern="0" dirty="0" smtClean="0">
                <a:latin typeface="+mn-lt"/>
                <a:ea typeface="MS PGothic" pitchFamily="34" charset="-128"/>
                <a:cs typeface="Times New Roman" pitchFamily="18" charset="0"/>
              </a:rPr>
              <a:t>tables</a:t>
            </a:r>
            <a:endParaRPr lang="en-AU" sz="2000" b="0" kern="0" dirty="0">
              <a:latin typeface="+mn-lt"/>
              <a:ea typeface="MS PGothic" pitchFamily="34" charset="-128"/>
              <a:cs typeface="Times New Roman" pitchFamily="18" charset="0"/>
            </a:endParaRPr>
          </a:p>
          <a:p>
            <a:pPr marL="342900" indent="-342900">
              <a:spcBef>
                <a:spcPct val="20000"/>
              </a:spcBef>
              <a:buClr>
                <a:srgbClr val="2D2D8A"/>
              </a:buClr>
              <a:buFontTx/>
              <a:buChar char="•"/>
              <a:defRPr/>
            </a:pPr>
            <a:r>
              <a:rPr lang="en-AU" sz="2000" b="0" kern="0" dirty="0">
                <a:latin typeface="+mn-lt"/>
                <a:ea typeface="MS PGothic" pitchFamily="34" charset="-128"/>
                <a:cs typeface="Times New Roman" pitchFamily="18" charset="0"/>
              </a:rPr>
              <a:t>Allowing us to connect student and unit details with the </a:t>
            </a:r>
            <a:r>
              <a:rPr lang="en-AU" sz="2000" b="0" kern="0" dirty="0" smtClean="0">
                <a:latin typeface="+mn-lt"/>
                <a:ea typeface="MS PGothic" pitchFamily="34" charset="-128"/>
                <a:cs typeface="Times New Roman" pitchFamily="18" charset="0"/>
              </a:rPr>
              <a:t>enrolments</a:t>
            </a:r>
            <a:endParaRPr lang="en-AU" sz="2000" b="0" kern="0" dirty="0">
              <a:latin typeface="+mn-lt"/>
              <a:ea typeface="MS PGothic" pitchFamily="34" charset="-128"/>
              <a:cs typeface="Times New Roman" pitchFamily="18" charset="0"/>
            </a:endParaRPr>
          </a:p>
        </p:txBody>
      </p:sp>
      <p:grpSp>
        <p:nvGrpSpPr>
          <p:cNvPr id="5" name="Group 40"/>
          <p:cNvGrpSpPr>
            <a:grpSpLocks/>
          </p:cNvGrpSpPr>
          <p:nvPr/>
        </p:nvGrpSpPr>
        <p:grpSpPr bwMode="auto">
          <a:xfrm>
            <a:off x="228600" y="1295400"/>
            <a:ext cx="6324600" cy="4267200"/>
            <a:chOff x="228600" y="1295400"/>
            <a:chExt cx="6324600" cy="4267200"/>
          </a:xfrm>
        </p:grpSpPr>
        <p:sp>
          <p:nvSpPr>
            <p:cNvPr id="31" name="Rectangle 30"/>
            <p:cNvSpPr/>
            <p:nvPr/>
          </p:nvSpPr>
          <p:spPr>
            <a:xfrm flipV="1">
              <a:off x="3048000" y="3886200"/>
              <a:ext cx="1143000" cy="16764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32" name="Rectangle 31"/>
            <p:cNvSpPr/>
            <p:nvPr/>
          </p:nvSpPr>
          <p:spPr>
            <a:xfrm flipV="1">
              <a:off x="228600" y="1295400"/>
              <a:ext cx="990600" cy="1828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33" name="Rectangle 32"/>
            <p:cNvSpPr/>
            <p:nvPr/>
          </p:nvSpPr>
          <p:spPr>
            <a:xfrm flipV="1">
              <a:off x="5486400" y="1295400"/>
              <a:ext cx="1066800" cy="1828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34" name="Rectangle 33"/>
            <p:cNvSpPr/>
            <p:nvPr/>
          </p:nvSpPr>
          <p:spPr>
            <a:xfrm flipV="1">
              <a:off x="4191000" y="3886200"/>
              <a:ext cx="1143000" cy="16764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cxnSp>
          <p:nvCxnSpPr>
            <p:cNvPr id="36" name="Curved Connector 35"/>
            <p:cNvCxnSpPr>
              <a:stCxn id="32" idx="0"/>
              <a:endCxn id="31" idx="2"/>
            </p:cNvCxnSpPr>
            <p:nvPr/>
          </p:nvCxnSpPr>
          <p:spPr>
            <a:xfrm rot="16200000" flipH="1">
              <a:off x="1790700" y="2057400"/>
              <a:ext cx="762000" cy="2895600"/>
            </a:xfrm>
            <a:prstGeom prst="curvedConnector3">
              <a:avLst>
                <a:gd name="adj1" fmla="val 50000"/>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urved Connector 39"/>
            <p:cNvCxnSpPr>
              <a:stCxn id="33" idx="0"/>
              <a:endCxn id="34" idx="2"/>
            </p:cNvCxnSpPr>
            <p:nvPr/>
          </p:nvCxnSpPr>
          <p:spPr>
            <a:xfrm rot="5400000">
              <a:off x="5010150" y="2876550"/>
              <a:ext cx="762000" cy="1257300"/>
            </a:xfrm>
            <a:prstGeom prst="curvedConnector3">
              <a:avLst>
                <a:gd name="adj1" fmla="val 50000"/>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P spid="29" grpId="0"/>
      <p:bldP spid="29" grpId="1"/>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latin typeface="Arial Narrow" pitchFamily="34" charset="0"/>
              </a:rPr>
              <a:t>Normalisation Process</a:t>
            </a:r>
          </a:p>
        </p:txBody>
      </p:sp>
      <p:sp>
        <p:nvSpPr>
          <p:cNvPr id="37894" name="Rectangle 3"/>
          <p:cNvSpPr>
            <a:spLocks noGrp="1" noChangeArrowheads="1"/>
          </p:cNvSpPr>
          <p:nvPr>
            <p:ph idx="1"/>
          </p:nvPr>
        </p:nvSpPr>
        <p:spPr>
          <a:xfrm>
            <a:off x="304800" y="990600"/>
            <a:ext cx="8610600" cy="5562600"/>
          </a:xfrm>
        </p:spPr>
        <p:txBody>
          <a:bodyPr/>
          <a:lstStyle/>
          <a:p>
            <a:pPr eaLnBrk="1" hangingPunct="1">
              <a:lnSpc>
                <a:spcPct val="90000"/>
              </a:lnSpc>
              <a:buClr>
                <a:schemeClr val="accent6"/>
              </a:buClr>
              <a:defRPr/>
            </a:pPr>
            <a:r>
              <a:rPr lang="en-AU" sz="2400" dirty="0" smtClean="0"/>
              <a:t>The normalisation process follows a standard series of steps, known as Normal Forms (NF):</a:t>
            </a:r>
          </a:p>
          <a:p>
            <a:pPr lvl="1" eaLnBrk="1" hangingPunct="1">
              <a:lnSpc>
                <a:spcPct val="125000"/>
              </a:lnSpc>
              <a:defRPr/>
            </a:pPr>
            <a:r>
              <a:rPr lang="en-AU" sz="2000" dirty="0" smtClean="0"/>
              <a:t>Gather the unnormalised data set (0NF)</a:t>
            </a:r>
          </a:p>
          <a:p>
            <a:pPr lvl="1" eaLnBrk="1" hangingPunct="1">
              <a:lnSpc>
                <a:spcPct val="125000"/>
              </a:lnSpc>
              <a:defRPr/>
            </a:pPr>
            <a:r>
              <a:rPr lang="en-AU" sz="2000" dirty="0" smtClean="0"/>
              <a:t>Convert to first normal form (1NF)</a:t>
            </a:r>
          </a:p>
          <a:p>
            <a:pPr lvl="1" eaLnBrk="1" hangingPunct="1">
              <a:lnSpc>
                <a:spcPct val="125000"/>
              </a:lnSpc>
              <a:defRPr/>
            </a:pPr>
            <a:r>
              <a:rPr lang="en-AU" sz="2000" dirty="0" smtClean="0"/>
              <a:t>Convert to second normal form (2NF)</a:t>
            </a:r>
          </a:p>
          <a:p>
            <a:pPr lvl="1" eaLnBrk="1" hangingPunct="1">
              <a:lnSpc>
                <a:spcPct val="125000"/>
              </a:lnSpc>
              <a:defRPr/>
            </a:pPr>
            <a:r>
              <a:rPr lang="en-AU" sz="2000" dirty="0" smtClean="0"/>
              <a:t>Convert to third normal form (3NF)</a:t>
            </a:r>
          </a:p>
          <a:p>
            <a:pPr lvl="1" eaLnBrk="1" hangingPunct="1">
              <a:lnSpc>
                <a:spcPct val="125000"/>
              </a:lnSpc>
              <a:defRPr/>
            </a:pPr>
            <a:r>
              <a:rPr lang="en-AU" sz="2000" dirty="0" smtClean="0">
                <a:solidFill>
                  <a:schemeClr val="bg2"/>
                </a:solidFill>
              </a:rPr>
              <a:t>(4NF &amp; 5NF exist, but typically 3NF is “normalised”)</a:t>
            </a:r>
          </a:p>
          <a:p>
            <a:pPr lvl="1" eaLnBrk="1" hangingPunct="1">
              <a:lnSpc>
                <a:spcPct val="90000"/>
              </a:lnSpc>
              <a:buFont typeface="Wingdings" pitchFamily="2" charset="2"/>
              <a:buNone/>
              <a:defRPr/>
            </a:pPr>
            <a:endParaRPr lang="en-AU" sz="2000" dirty="0" smtClean="0"/>
          </a:p>
          <a:p>
            <a:pPr lvl="1" eaLnBrk="1" hangingPunct="1">
              <a:lnSpc>
                <a:spcPct val="90000"/>
              </a:lnSpc>
              <a:buFont typeface="Wingdings" pitchFamily="2" charset="2"/>
              <a:buNone/>
              <a:defRPr/>
            </a:pPr>
            <a:endParaRPr lang="en-AU" sz="2000" dirty="0" smtClean="0"/>
          </a:p>
          <a:p>
            <a:pPr eaLnBrk="1" hangingPunct="1">
              <a:lnSpc>
                <a:spcPct val="90000"/>
              </a:lnSpc>
              <a:buClr>
                <a:schemeClr val="accent6"/>
              </a:buClr>
              <a:defRPr/>
            </a:pPr>
            <a:r>
              <a:rPr lang="en-AU" sz="2400" b="1" i="1" dirty="0" smtClean="0"/>
              <a:t>NOTE: </a:t>
            </a:r>
            <a:r>
              <a:rPr lang="en-AU" sz="2400" i="1" dirty="0" smtClean="0"/>
              <a:t>Unless each step is carried out properly, the next step will be flawed, i.e. unless a data set is in first normal form it will not be in a valid second or third normal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AU" smtClean="0">
                <a:latin typeface="Arial Narrow" pitchFamily="34" charset="0"/>
              </a:rPr>
              <a:t>Stages of Normalisation</a:t>
            </a:r>
            <a:endParaRPr lang="en-US" smtClean="0">
              <a:latin typeface="Arial Narrow" pitchFamily="34" charset="0"/>
            </a:endParaRPr>
          </a:p>
        </p:txBody>
      </p:sp>
      <p:sp>
        <p:nvSpPr>
          <p:cNvPr id="33795" name="Rectangle 5"/>
          <p:cNvSpPr>
            <a:spLocks noChangeArrowheads="1"/>
          </p:cNvSpPr>
          <p:nvPr/>
        </p:nvSpPr>
        <p:spPr bwMode="auto">
          <a:xfrm>
            <a:off x="609600" y="990600"/>
            <a:ext cx="2514600" cy="762000"/>
          </a:xfrm>
          <a:prstGeom prst="rect">
            <a:avLst/>
          </a:prstGeom>
          <a:solidFill>
            <a:schemeClr val="accent3"/>
          </a:solidFill>
          <a:ln w="38100">
            <a:solidFill>
              <a:schemeClr val="tx2"/>
            </a:solidFill>
            <a:miter lim="800000"/>
            <a:headEnd type="none" w="sm" len="sm"/>
            <a:tailEnd type="none" w="sm" len="sm"/>
          </a:ln>
        </p:spPr>
        <p:txBody>
          <a:bodyPr wrap="none" anchor="ctr"/>
          <a:lstStyle/>
          <a:p>
            <a:pPr algn="ctr">
              <a:defRPr/>
            </a:pPr>
            <a:r>
              <a:rPr lang="en-GB" sz="1800" dirty="0" err="1">
                <a:solidFill>
                  <a:schemeClr val="tx2"/>
                </a:solidFill>
                <a:latin typeface="+mn-lt"/>
              </a:rPr>
              <a:t>Unnormalised</a:t>
            </a:r>
            <a:r>
              <a:rPr lang="en-GB" sz="1800" dirty="0">
                <a:solidFill>
                  <a:schemeClr val="tx2"/>
                </a:solidFill>
                <a:latin typeface="+mn-lt"/>
              </a:rPr>
              <a:t> </a:t>
            </a:r>
          </a:p>
          <a:p>
            <a:pPr algn="ctr">
              <a:defRPr/>
            </a:pPr>
            <a:r>
              <a:rPr lang="en-GB" sz="1800" dirty="0">
                <a:solidFill>
                  <a:schemeClr val="accent6"/>
                </a:solidFill>
                <a:latin typeface="+mn-lt"/>
              </a:rPr>
              <a:t>(0NF)</a:t>
            </a:r>
          </a:p>
        </p:txBody>
      </p:sp>
      <p:grpSp>
        <p:nvGrpSpPr>
          <p:cNvPr id="2" name="Group 34"/>
          <p:cNvGrpSpPr>
            <a:grpSpLocks/>
          </p:cNvGrpSpPr>
          <p:nvPr/>
        </p:nvGrpSpPr>
        <p:grpSpPr bwMode="auto">
          <a:xfrm>
            <a:off x="609600" y="1458913"/>
            <a:ext cx="7700963" cy="1512887"/>
            <a:chOff x="609600" y="1458720"/>
            <a:chExt cx="7701061" cy="1512610"/>
          </a:xfrm>
        </p:grpSpPr>
        <p:sp>
          <p:nvSpPr>
            <p:cNvPr id="33812" name="Rectangle 6"/>
            <p:cNvSpPr>
              <a:spLocks noChangeArrowheads="1"/>
            </p:cNvSpPr>
            <p:nvPr/>
          </p:nvSpPr>
          <p:spPr bwMode="auto">
            <a:xfrm>
              <a:off x="609600" y="2209470"/>
              <a:ext cx="2514632" cy="761860"/>
            </a:xfrm>
            <a:prstGeom prst="rect">
              <a:avLst/>
            </a:prstGeom>
            <a:solidFill>
              <a:schemeClr val="accent5"/>
            </a:solidFill>
            <a:ln w="38100">
              <a:solidFill>
                <a:schemeClr val="tx2"/>
              </a:solidFill>
              <a:miter lim="800000"/>
              <a:headEnd type="none" w="sm" len="sm"/>
              <a:tailEnd type="none" w="sm" len="sm"/>
            </a:ln>
          </p:spPr>
          <p:txBody>
            <a:bodyPr wrap="none" anchor="ctr"/>
            <a:lstStyle/>
            <a:p>
              <a:pPr algn="ctr">
                <a:defRPr/>
              </a:pPr>
              <a:r>
                <a:rPr lang="en-GB" sz="1800" dirty="0">
                  <a:solidFill>
                    <a:schemeClr val="tx2"/>
                  </a:solidFill>
                  <a:latin typeface="+mn-lt"/>
                </a:rPr>
                <a:t>First Normal Form</a:t>
              </a:r>
            </a:p>
            <a:p>
              <a:pPr algn="ctr">
                <a:defRPr/>
              </a:pPr>
              <a:r>
                <a:rPr lang="en-GB" sz="1800" dirty="0">
                  <a:solidFill>
                    <a:schemeClr val="accent6"/>
                  </a:solidFill>
                  <a:latin typeface="+mn-lt"/>
                </a:rPr>
                <a:t>(1NF)</a:t>
              </a:r>
            </a:p>
          </p:txBody>
        </p:sp>
        <p:sp>
          <p:nvSpPr>
            <p:cNvPr id="33814" name="Oval 25"/>
            <p:cNvSpPr>
              <a:spLocks noChangeArrowheads="1"/>
            </p:cNvSpPr>
            <p:nvPr/>
          </p:nvSpPr>
          <p:spPr bwMode="auto">
            <a:xfrm>
              <a:off x="4038644" y="1458720"/>
              <a:ext cx="4272017" cy="1055494"/>
            </a:xfrm>
            <a:prstGeom prst="ellipse">
              <a:avLst/>
            </a:prstGeom>
            <a:solidFill>
              <a:srgbClr val="FFFFFF"/>
            </a:solidFill>
            <a:ln w="38100">
              <a:solidFill>
                <a:schemeClr val="tx1"/>
              </a:solidFill>
              <a:round/>
              <a:headEnd type="none" w="sm" len="sm"/>
              <a:tailEnd type="none" w="sm" len="sm"/>
            </a:ln>
          </p:spPr>
          <p:txBody>
            <a:bodyPr wrap="none" anchor="ctr"/>
            <a:lstStyle/>
            <a:p>
              <a:pPr algn="ctr">
                <a:defRPr/>
              </a:pPr>
              <a:r>
                <a:rPr lang="en-GB" sz="1800" dirty="0">
                  <a:solidFill>
                    <a:schemeClr val="tx2"/>
                  </a:solidFill>
                  <a:latin typeface="+mn-lt"/>
                </a:rPr>
                <a:t>Remove </a:t>
              </a:r>
              <a:r>
                <a:rPr lang="en-GB" sz="1800" dirty="0">
                  <a:solidFill>
                    <a:schemeClr val="accent6"/>
                  </a:solidFill>
                  <a:latin typeface="+mn-lt"/>
                </a:rPr>
                <a:t>repeating groups</a:t>
              </a:r>
            </a:p>
          </p:txBody>
        </p:sp>
        <p:sp>
          <p:nvSpPr>
            <p:cNvPr id="33815" name="Line 33"/>
            <p:cNvSpPr>
              <a:spLocks noChangeShapeType="1"/>
            </p:cNvSpPr>
            <p:nvPr/>
          </p:nvSpPr>
          <p:spPr bwMode="auto">
            <a:xfrm>
              <a:off x="1905016" y="1980911"/>
              <a:ext cx="2090765" cy="0"/>
            </a:xfrm>
            <a:prstGeom prst="line">
              <a:avLst/>
            </a:prstGeom>
            <a:noFill/>
            <a:ln w="38100">
              <a:solidFill>
                <a:schemeClr val="tx1"/>
              </a:solidFill>
              <a:prstDash val="dash"/>
              <a:round/>
              <a:headEnd type="none" w="sm" len="sm"/>
              <a:tailEnd type="none" w="sm" len="sm"/>
            </a:ln>
          </p:spPr>
          <p:txBody>
            <a:bodyPr wrap="none" anchor="ctr"/>
            <a:lstStyle/>
            <a:p>
              <a:pPr>
                <a:defRPr/>
              </a:pPr>
              <a:endParaRPr lang="en-AU" sz="1800">
                <a:latin typeface="+mn-lt"/>
              </a:endParaRPr>
            </a:p>
          </p:txBody>
        </p:sp>
        <p:cxnSp>
          <p:nvCxnSpPr>
            <p:cNvPr id="26" name="Straight Arrow Connector 25"/>
            <p:cNvCxnSpPr>
              <a:stCxn id="33795" idx="2"/>
              <a:endCxn id="33812" idx="0"/>
            </p:cNvCxnSpPr>
            <p:nvPr/>
          </p:nvCxnSpPr>
          <p:spPr>
            <a:xfrm rot="16200000" flipH="1">
              <a:off x="1638358" y="1980911"/>
              <a:ext cx="457116" cy="0"/>
            </a:xfrm>
            <a:prstGeom prst="straightConnector1">
              <a:avLst/>
            </a:prstGeom>
            <a:ln w="38100">
              <a:solidFill>
                <a:schemeClr val="tx1"/>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grpSp>
      <p:grpSp>
        <p:nvGrpSpPr>
          <p:cNvPr id="3" name="Group 35"/>
          <p:cNvGrpSpPr>
            <a:grpSpLocks/>
          </p:cNvGrpSpPr>
          <p:nvPr/>
        </p:nvGrpSpPr>
        <p:grpSpPr bwMode="auto">
          <a:xfrm>
            <a:off x="609600" y="2667000"/>
            <a:ext cx="7696200" cy="1524000"/>
            <a:chOff x="609600" y="2667000"/>
            <a:chExt cx="7696199" cy="1524000"/>
          </a:xfrm>
        </p:grpSpPr>
        <p:sp>
          <p:nvSpPr>
            <p:cNvPr id="33808" name="Rectangle 7"/>
            <p:cNvSpPr>
              <a:spLocks noChangeArrowheads="1"/>
            </p:cNvSpPr>
            <p:nvPr/>
          </p:nvSpPr>
          <p:spPr bwMode="auto">
            <a:xfrm>
              <a:off x="609600" y="3429000"/>
              <a:ext cx="2514600" cy="762000"/>
            </a:xfrm>
            <a:prstGeom prst="rect">
              <a:avLst/>
            </a:prstGeom>
            <a:solidFill>
              <a:schemeClr val="accent5">
                <a:lumMod val="90000"/>
              </a:schemeClr>
            </a:solidFill>
            <a:ln w="38100">
              <a:solidFill>
                <a:schemeClr val="tx1"/>
              </a:solidFill>
              <a:miter lim="800000"/>
              <a:headEnd type="none" w="sm" len="sm"/>
              <a:tailEnd type="none" w="sm" len="sm"/>
            </a:ln>
          </p:spPr>
          <p:txBody>
            <a:bodyPr wrap="none" anchor="ctr"/>
            <a:lstStyle/>
            <a:p>
              <a:pPr algn="ctr">
                <a:defRPr/>
              </a:pPr>
              <a:r>
                <a:rPr lang="en-GB" sz="1800" dirty="0">
                  <a:solidFill>
                    <a:schemeClr val="tx2"/>
                  </a:solidFill>
                  <a:latin typeface="+mn-lt"/>
                </a:rPr>
                <a:t>Second Normal Form</a:t>
              </a:r>
            </a:p>
            <a:p>
              <a:pPr algn="ctr">
                <a:defRPr/>
              </a:pPr>
              <a:r>
                <a:rPr lang="en-GB" sz="1800" dirty="0">
                  <a:solidFill>
                    <a:schemeClr val="accent6"/>
                  </a:solidFill>
                  <a:latin typeface="+mn-lt"/>
                </a:rPr>
                <a:t>(2NF)</a:t>
              </a:r>
            </a:p>
          </p:txBody>
        </p:sp>
        <p:sp>
          <p:nvSpPr>
            <p:cNvPr id="33810" name="Oval 28"/>
            <p:cNvSpPr>
              <a:spLocks noChangeArrowheads="1"/>
            </p:cNvSpPr>
            <p:nvPr/>
          </p:nvSpPr>
          <p:spPr bwMode="auto">
            <a:xfrm>
              <a:off x="4038600" y="2667000"/>
              <a:ext cx="4267199" cy="1066800"/>
            </a:xfrm>
            <a:prstGeom prst="ellipse">
              <a:avLst/>
            </a:prstGeom>
            <a:solidFill>
              <a:srgbClr val="FFFFFF"/>
            </a:solidFill>
            <a:ln w="38100">
              <a:solidFill>
                <a:schemeClr val="tx1"/>
              </a:solidFill>
              <a:round/>
              <a:headEnd type="none" w="sm" len="sm"/>
              <a:tailEnd type="none" w="sm" len="sm"/>
            </a:ln>
          </p:spPr>
          <p:txBody>
            <a:bodyPr wrap="none" anchor="ctr"/>
            <a:lstStyle/>
            <a:p>
              <a:pPr algn="ctr">
                <a:defRPr/>
              </a:pPr>
              <a:r>
                <a:rPr lang="en-GB" sz="1800" dirty="0">
                  <a:solidFill>
                    <a:schemeClr val="tx2"/>
                  </a:solidFill>
                  <a:latin typeface="+mn-lt"/>
                </a:rPr>
                <a:t>Remove </a:t>
              </a:r>
              <a:r>
                <a:rPr lang="en-GB" sz="1800" dirty="0">
                  <a:solidFill>
                    <a:schemeClr val="accent6"/>
                  </a:solidFill>
                  <a:latin typeface="+mn-lt"/>
                </a:rPr>
                <a:t>partial dependencies</a:t>
              </a:r>
            </a:p>
          </p:txBody>
        </p:sp>
        <p:sp>
          <p:nvSpPr>
            <p:cNvPr id="28" name="Line 33"/>
            <p:cNvSpPr>
              <a:spLocks noChangeShapeType="1"/>
            </p:cNvSpPr>
            <p:nvPr/>
          </p:nvSpPr>
          <p:spPr bwMode="auto">
            <a:xfrm>
              <a:off x="1905000" y="3200400"/>
              <a:ext cx="2090738" cy="0"/>
            </a:xfrm>
            <a:prstGeom prst="line">
              <a:avLst/>
            </a:prstGeom>
            <a:noFill/>
            <a:ln w="38100">
              <a:solidFill>
                <a:schemeClr val="tx1"/>
              </a:solidFill>
              <a:prstDash val="dash"/>
              <a:round/>
              <a:headEnd type="none" w="sm" len="sm"/>
              <a:tailEnd type="none" w="sm" len="sm"/>
            </a:ln>
          </p:spPr>
          <p:txBody>
            <a:bodyPr wrap="none" anchor="ctr"/>
            <a:lstStyle/>
            <a:p>
              <a:pPr>
                <a:defRPr/>
              </a:pPr>
              <a:endParaRPr lang="en-AU" sz="1800">
                <a:latin typeface="+mn-lt"/>
              </a:endParaRPr>
            </a:p>
          </p:txBody>
        </p:sp>
        <p:cxnSp>
          <p:nvCxnSpPr>
            <p:cNvPr id="29" name="Straight Arrow Connector 28"/>
            <p:cNvCxnSpPr/>
            <p:nvPr/>
          </p:nvCxnSpPr>
          <p:spPr>
            <a:xfrm rot="16200000" flipH="1">
              <a:off x="1638300" y="3200400"/>
              <a:ext cx="457200" cy="0"/>
            </a:xfrm>
            <a:prstGeom prst="straightConnector1">
              <a:avLst/>
            </a:prstGeom>
            <a:ln w="38100">
              <a:solidFill>
                <a:schemeClr val="tx1"/>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grpSp>
      <p:grpSp>
        <p:nvGrpSpPr>
          <p:cNvPr id="4" name="Group 37"/>
          <p:cNvGrpSpPr>
            <a:grpSpLocks/>
          </p:cNvGrpSpPr>
          <p:nvPr/>
        </p:nvGrpSpPr>
        <p:grpSpPr bwMode="auto">
          <a:xfrm>
            <a:off x="609600" y="5105400"/>
            <a:ext cx="7696200" cy="1524000"/>
            <a:chOff x="609600" y="5105400"/>
            <a:chExt cx="7696199" cy="1524000"/>
          </a:xfrm>
        </p:grpSpPr>
        <p:sp>
          <p:nvSpPr>
            <p:cNvPr id="23" name="Rectangle 9"/>
            <p:cNvSpPr>
              <a:spLocks noChangeArrowheads="1"/>
            </p:cNvSpPr>
            <p:nvPr/>
          </p:nvSpPr>
          <p:spPr bwMode="auto">
            <a:xfrm>
              <a:off x="609600" y="5867400"/>
              <a:ext cx="2514600" cy="762000"/>
            </a:xfrm>
            <a:prstGeom prst="rect">
              <a:avLst/>
            </a:prstGeom>
            <a:solidFill>
              <a:schemeClr val="accent3">
                <a:lumMod val="95000"/>
              </a:schemeClr>
            </a:solidFill>
            <a:ln w="38100">
              <a:solidFill>
                <a:schemeClr val="bg2"/>
              </a:solidFill>
              <a:miter lim="800000"/>
              <a:headEnd type="none" w="sm" len="sm"/>
              <a:tailEnd type="none" w="sm" len="sm"/>
            </a:ln>
            <a:effectLst/>
          </p:spPr>
          <p:txBody>
            <a:bodyPr wrap="none" anchor="ctr"/>
            <a:lstStyle/>
            <a:p>
              <a:pPr algn="ctr">
                <a:defRPr/>
              </a:pPr>
              <a:r>
                <a:rPr lang="en-GB" sz="1800" dirty="0">
                  <a:solidFill>
                    <a:schemeClr val="bg2"/>
                  </a:solidFill>
                  <a:latin typeface="+mn-lt"/>
                </a:rPr>
                <a:t>Further Normal Forms</a:t>
              </a:r>
            </a:p>
          </p:txBody>
        </p:sp>
        <p:sp>
          <p:nvSpPr>
            <p:cNvPr id="25" name="Oval 30"/>
            <p:cNvSpPr>
              <a:spLocks noChangeArrowheads="1"/>
            </p:cNvSpPr>
            <p:nvPr/>
          </p:nvSpPr>
          <p:spPr bwMode="auto">
            <a:xfrm>
              <a:off x="4038600" y="5105400"/>
              <a:ext cx="4267199" cy="1066800"/>
            </a:xfrm>
            <a:prstGeom prst="ellipse">
              <a:avLst/>
            </a:prstGeom>
            <a:solidFill>
              <a:srgbClr val="FFFFFF"/>
            </a:solidFill>
            <a:ln w="38100">
              <a:solidFill>
                <a:schemeClr val="bg2"/>
              </a:solidFill>
              <a:round/>
              <a:headEnd type="none" w="sm" len="sm"/>
              <a:tailEnd type="none" w="sm" len="sm"/>
            </a:ln>
            <a:effectLst/>
          </p:spPr>
          <p:txBody>
            <a:bodyPr wrap="none" anchor="ctr"/>
            <a:lstStyle/>
            <a:p>
              <a:pPr algn="ctr">
                <a:defRPr/>
              </a:pPr>
              <a:r>
                <a:rPr lang="en-GB" sz="1800" dirty="0">
                  <a:solidFill>
                    <a:schemeClr val="tx2">
                      <a:lumMod val="40000"/>
                      <a:lumOff val="60000"/>
                    </a:schemeClr>
                  </a:solidFill>
                  <a:latin typeface="+mn-lt"/>
                </a:rPr>
                <a:t>Remove remaining dependencies</a:t>
              </a:r>
            </a:p>
          </p:txBody>
        </p:sp>
        <p:sp>
          <p:nvSpPr>
            <p:cNvPr id="33" name="Line 33"/>
            <p:cNvSpPr>
              <a:spLocks noChangeShapeType="1"/>
            </p:cNvSpPr>
            <p:nvPr/>
          </p:nvSpPr>
          <p:spPr bwMode="auto">
            <a:xfrm>
              <a:off x="1905000" y="5638800"/>
              <a:ext cx="2090738" cy="0"/>
            </a:xfrm>
            <a:prstGeom prst="line">
              <a:avLst/>
            </a:prstGeom>
            <a:noFill/>
            <a:ln w="38100">
              <a:solidFill>
                <a:schemeClr val="bg2"/>
              </a:solidFill>
              <a:prstDash val="dash"/>
              <a:round/>
              <a:headEnd type="none" w="sm" len="sm"/>
              <a:tailEnd type="none" w="sm" len="sm"/>
            </a:ln>
          </p:spPr>
          <p:txBody>
            <a:bodyPr wrap="none" anchor="ctr"/>
            <a:lstStyle/>
            <a:p>
              <a:pPr>
                <a:defRPr/>
              </a:pPr>
              <a:endParaRPr lang="en-AU" sz="1800">
                <a:latin typeface="+mn-lt"/>
              </a:endParaRPr>
            </a:p>
          </p:txBody>
        </p:sp>
        <p:cxnSp>
          <p:nvCxnSpPr>
            <p:cNvPr id="34" name="Straight Arrow Connector 33"/>
            <p:cNvCxnSpPr/>
            <p:nvPr/>
          </p:nvCxnSpPr>
          <p:spPr>
            <a:xfrm rot="16200000" flipH="1">
              <a:off x="1638300" y="5638800"/>
              <a:ext cx="457200" cy="0"/>
            </a:xfrm>
            <a:prstGeom prst="straightConnector1">
              <a:avLst/>
            </a:prstGeom>
            <a:ln w="38100">
              <a:solidFill>
                <a:schemeClr val="bg2"/>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grpSp>
      <p:grpSp>
        <p:nvGrpSpPr>
          <p:cNvPr id="5" name="Group 36"/>
          <p:cNvGrpSpPr>
            <a:grpSpLocks/>
          </p:cNvGrpSpPr>
          <p:nvPr/>
        </p:nvGrpSpPr>
        <p:grpSpPr bwMode="auto">
          <a:xfrm>
            <a:off x="609600" y="3886200"/>
            <a:ext cx="7696200" cy="1524000"/>
            <a:chOff x="609600" y="3886200"/>
            <a:chExt cx="7696200" cy="1524000"/>
          </a:xfrm>
        </p:grpSpPr>
        <p:sp>
          <p:nvSpPr>
            <p:cNvPr id="33804" name="Rectangle 8"/>
            <p:cNvSpPr>
              <a:spLocks noChangeArrowheads="1"/>
            </p:cNvSpPr>
            <p:nvPr/>
          </p:nvSpPr>
          <p:spPr bwMode="auto">
            <a:xfrm>
              <a:off x="609600" y="4648200"/>
              <a:ext cx="2514600" cy="762000"/>
            </a:xfrm>
            <a:prstGeom prst="rect">
              <a:avLst/>
            </a:prstGeom>
            <a:solidFill>
              <a:schemeClr val="accent5">
                <a:lumMod val="75000"/>
              </a:schemeClr>
            </a:solidFill>
            <a:ln w="38100">
              <a:solidFill>
                <a:schemeClr val="tx1"/>
              </a:solidFill>
              <a:miter lim="800000"/>
              <a:headEnd type="none" w="sm" len="sm"/>
              <a:tailEnd type="none" w="sm" len="sm"/>
            </a:ln>
          </p:spPr>
          <p:txBody>
            <a:bodyPr wrap="none" anchor="ctr"/>
            <a:lstStyle/>
            <a:p>
              <a:pPr algn="ctr">
                <a:defRPr/>
              </a:pPr>
              <a:r>
                <a:rPr lang="en-GB" sz="1800" dirty="0">
                  <a:solidFill>
                    <a:schemeClr val="tx2"/>
                  </a:solidFill>
                  <a:latin typeface="+mn-lt"/>
                </a:rPr>
                <a:t>Third Normal Form</a:t>
              </a:r>
            </a:p>
            <a:p>
              <a:pPr algn="ctr">
                <a:defRPr/>
              </a:pPr>
              <a:r>
                <a:rPr lang="en-GB" sz="1800" dirty="0">
                  <a:solidFill>
                    <a:schemeClr val="accent6"/>
                  </a:solidFill>
                  <a:latin typeface="+mn-lt"/>
                </a:rPr>
                <a:t>(3NF)</a:t>
              </a:r>
            </a:p>
          </p:txBody>
        </p:sp>
        <p:sp>
          <p:nvSpPr>
            <p:cNvPr id="33806" name="Oval 29"/>
            <p:cNvSpPr>
              <a:spLocks noChangeArrowheads="1"/>
            </p:cNvSpPr>
            <p:nvPr/>
          </p:nvSpPr>
          <p:spPr bwMode="auto">
            <a:xfrm>
              <a:off x="4038600" y="3886200"/>
              <a:ext cx="4267200" cy="1066800"/>
            </a:xfrm>
            <a:prstGeom prst="ellipse">
              <a:avLst/>
            </a:prstGeom>
            <a:solidFill>
              <a:srgbClr val="FFFFFF"/>
            </a:solidFill>
            <a:ln w="38100">
              <a:solidFill>
                <a:schemeClr val="tx1"/>
              </a:solidFill>
              <a:round/>
              <a:headEnd type="none" w="sm" len="sm"/>
              <a:tailEnd type="none" w="sm" len="sm"/>
            </a:ln>
          </p:spPr>
          <p:txBody>
            <a:bodyPr wrap="none" anchor="ctr"/>
            <a:lstStyle/>
            <a:p>
              <a:pPr algn="ctr">
                <a:defRPr/>
              </a:pPr>
              <a:r>
                <a:rPr lang="en-GB" sz="1800" dirty="0">
                  <a:solidFill>
                    <a:schemeClr val="tx2"/>
                  </a:solidFill>
                  <a:latin typeface="+mn-lt"/>
                </a:rPr>
                <a:t>Remove </a:t>
              </a:r>
              <a:r>
                <a:rPr lang="en-GB" sz="1800" dirty="0">
                  <a:solidFill>
                    <a:schemeClr val="accent6"/>
                  </a:solidFill>
                  <a:latin typeface="+mn-lt"/>
                </a:rPr>
                <a:t>transitive dependencies</a:t>
              </a:r>
            </a:p>
          </p:txBody>
        </p:sp>
        <p:sp>
          <p:nvSpPr>
            <p:cNvPr id="30" name="Line 33"/>
            <p:cNvSpPr>
              <a:spLocks noChangeShapeType="1"/>
            </p:cNvSpPr>
            <p:nvPr/>
          </p:nvSpPr>
          <p:spPr bwMode="auto">
            <a:xfrm>
              <a:off x="1905000" y="4419600"/>
              <a:ext cx="2090738" cy="0"/>
            </a:xfrm>
            <a:prstGeom prst="line">
              <a:avLst/>
            </a:prstGeom>
            <a:noFill/>
            <a:ln w="38100">
              <a:solidFill>
                <a:schemeClr val="tx1"/>
              </a:solidFill>
              <a:prstDash val="dash"/>
              <a:round/>
              <a:headEnd type="none" w="sm" len="sm"/>
              <a:tailEnd type="none" w="sm" len="sm"/>
            </a:ln>
          </p:spPr>
          <p:txBody>
            <a:bodyPr wrap="none" anchor="ctr"/>
            <a:lstStyle/>
            <a:p>
              <a:pPr>
                <a:defRPr/>
              </a:pPr>
              <a:endParaRPr lang="en-AU" sz="1800">
                <a:latin typeface="+mn-lt"/>
              </a:endParaRPr>
            </a:p>
          </p:txBody>
        </p:sp>
        <p:cxnSp>
          <p:nvCxnSpPr>
            <p:cNvPr id="31" name="Straight Arrow Connector 30"/>
            <p:cNvCxnSpPr/>
            <p:nvPr/>
          </p:nvCxnSpPr>
          <p:spPr>
            <a:xfrm rot="16200000" flipH="1">
              <a:off x="1638300" y="4419600"/>
              <a:ext cx="457200" cy="0"/>
            </a:xfrm>
            <a:prstGeom prst="straightConnector1">
              <a:avLst/>
            </a:prstGeom>
            <a:ln w="38100">
              <a:solidFill>
                <a:schemeClr val="tx1"/>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latin typeface="Arial Narrow" pitchFamily="34" charset="0"/>
              </a:rPr>
              <a:t>When to End the Process? </a:t>
            </a:r>
          </a:p>
        </p:txBody>
      </p:sp>
      <p:sp>
        <p:nvSpPr>
          <p:cNvPr id="34819" name="Content Placeholder 2"/>
          <p:cNvSpPr>
            <a:spLocks noGrp="1"/>
          </p:cNvSpPr>
          <p:nvPr>
            <p:ph idx="1"/>
          </p:nvPr>
        </p:nvSpPr>
        <p:spPr>
          <a:xfrm>
            <a:off x="381000" y="990600"/>
            <a:ext cx="8458200" cy="5410200"/>
          </a:xfrm>
        </p:spPr>
        <p:txBody>
          <a:bodyPr/>
          <a:lstStyle/>
          <a:p>
            <a:pPr eaLnBrk="1" hangingPunct="1"/>
            <a:r>
              <a:rPr lang="en-AU" sz="2400" dirty="0" smtClean="0"/>
              <a:t>2NF is better than 1NF,   3NF is better than 2NF</a:t>
            </a:r>
          </a:p>
          <a:p>
            <a:pPr eaLnBrk="1" hangingPunct="1"/>
            <a:endParaRPr lang="en-AU" sz="2400" dirty="0" smtClean="0"/>
          </a:p>
          <a:p>
            <a:pPr eaLnBrk="1" hangingPunct="1"/>
            <a:r>
              <a:rPr lang="en-AU" sz="2400" dirty="0" smtClean="0"/>
              <a:t>For most business database design purposes, </a:t>
            </a:r>
            <a:r>
              <a:rPr lang="en-AU" sz="2400" b="1" dirty="0" smtClean="0"/>
              <a:t>3NF</a:t>
            </a:r>
            <a:r>
              <a:rPr lang="en-AU" sz="2400" dirty="0" smtClean="0"/>
              <a:t> is as far as we need to normalise</a:t>
            </a:r>
          </a:p>
          <a:p>
            <a:pPr eaLnBrk="1" hangingPunct="1"/>
            <a:endParaRPr lang="en-AU" sz="2400" dirty="0" smtClean="0"/>
          </a:p>
          <a:p>
            <a:pPr eaLnBrk="1" hangingPunct="1"/>
            <a:endParaRPr lang="en-AU" sz="2400" dirty="0" smtClean="0"/>
          </a:p>
          <a:p>
            <a:pPr eaLnBrk="1" hangingPunct="1"/>
            <a:r>
              <a:rPr lang="en-AU" sz="2400" dirty="0" smtClean="0"/>
              <a:t>3NF is typically considered “normalised”, and databases in 3NF usually already in 4NF &amp; 5NF</a:t>
            </a:r>
          </a:p>
          <a:p>
            <a:pPr eaLnBrk="1" hangingPunct="1"/>
            <a:endParaRPr lang="en-AU" sz="2400" dirty="0" smtClean="0"/>
          </a:p>
          <a:p>
            <a:pPr eaLnBrk="1" hangingPunct="1"/>
            <a:endParaRPr lang="en-AU" sz="2400" dirty="0" smtClean="0"/>
          </a:p>
          <a:p>
            <a:pPr eaLnBrk="1" hangingPunct="1"/>
            <a:r>
              <a:rPr lang="en-AU" sz="2400" dirty="0" smtClean="0"/>
              <a:t>Highest level of normalisation is not always most desirable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990600"/>
            <a:ext cx="8305800" cy="5410200"/>
          </a:xfrm>
        </p:spPr>
        <p:txBody>
          <a:bodyPr/>
          <a:lstStyle/>
          <a:p>
            <a:pPr eaLnBrk="1" hangingPunct="1">
              <a:lnSpc>
                <a:spcPct val="90000"/>
              </a:lnSpc>
            </a:pPr>
            <a:r>
              <a:rPr lang="en-AU" sz="2400" dirty="0" smtClean="0"/>
              <a:t>The first step of normalisation involves gathering or identifying an unnormalised data set – a collection of all the attributes (their names, not the data itself) that need to be stored</a:t>
            </a:r>
          </a:p>
          <a:p>
            <a:pPr eaLnBrk="1" hangingPunct="1">
              <a:lnSpc>
                <a:spcPct val="90000"/>
              </a:lnSpc>
            </a:pPr>
            <a:endParaRPr lang="en-AU" sz="2400" dirty="0" smtClean="0"/>
          </a:p>
          <a:p>
            <a:pPr eaLnBrk="1" hangingPunct="1">
              <a:lnSpc>
                <a:spcPct val="90000"/>
              </a:lnSpc>
            </a:pPr>
            <a:r>
              <a:rPr lang="en-AU" sz="2400" dirty="0" smtClean="0"/>
              <a:t>Where groups of attributes exist in a nested manner, they are known as repeating groups – “</a:t>
            </a:r>
            <a:r>
              <a:rPr lang="en-AU" sz="2400" i="1" dirty="0" smtClean="0"/>
              <a:t>tables within tables</a:t>
            </a:r>
            <a:r>
              <a:rPr lang="en-AU" sz="2400" dirty="0" smtClean="0"/>
              <a:t>”</a:t>
            </a:r>
          </a:p>
          <a:p>
            <a:pPr lvl="1" eaLnBrk="1" hangingPunct="1">
              <a:lnSpc>
                <a:spcPct val="90000"/>
              </a:lnSpc>
            </a:pPr>
            <a:r>
              <a:rPr lang="en-AU" sz="2000" dirty="0" smtClean="0"/>
              <a:t>A repeating group is a set of attributes that can have more than one value for a given primary key (value)</a:t>
            </a:r>
          </a:p>
          <a:p>
            <a:pPr lvl="1" eaLnBrk="1" hangingPunct="1">
              <a:lnSpc>
                <a:spcPct val="90000"/>
              </a:lnSpc>
            </a:pPr>
            <a:r>
              <a:rPr lang="en-AU" sz="2000" dirty="0" smtClean="0"/>
              <a:t>i.e. For a single instance of the “outer” attributes, there can be multiple instances of a group of “inner” attributes</a:t>
            </a:r>
          </a:p>
          <a:p>
            <a:pPr lvl="1" eaLnBrk="1" hangingPunct="1">
              <a:lnSpc>
                <a:spcPct val="90000"/>
              </a:lnSpc>
            </a:pPr>
            <a:endParaRPr lang="en-AU" sz="2000" dirty="0" smtClean="0"/>
          </a:p>
          <a:p>
            <a:pPr eaLnBrk="1" hangingPunct="1">
              <a:lnSpc>
                <a:spcPct val="90000"/>
              </a:lnSpc>
            </a:pPr>
            <a:r>
              <a:rPr lang="en-AU" sz="2400" dirty="0" smtClean="0"/>
              <a:t>This step is often rushed, but is perhaps the most critical of the entire normalisation process. </a:t>
            </a:r>
          </a:p>
          <a:p>
            <a:pPr lvl="1" eaLnBrk="1" hangingPunct="1">
              <a:lnSpc>
                <a:spcPct val="90000"/>
              </a:lnSpc>
            </a:pPr>
            <a:r>
              <a:rPr lang="en-AU" sz="2000" dirty="0" smtClean="0"/>
              <a:t>If the unnormalised data set contains errors then it is more than likely that these errors will be carried throughout the entire normalisation resulting in possible data anomalies</a:t>
            </a:r>
          </a:p>
        </p:txBody>
      </p:sp>
      <p:sp>
        <p:nvSpPr>
          <p:cNvPr id="4" name="Title 1"/>
          <p:cNvSpPr txBox="1">
            <a:spLocks/>
          </p:cNvSpPr>
          <p:nvPr/>
        </p:nvSpPr>
        <p:spPr bwMode="auto">
          <a:xfrm>
            <a:off x="381000" y="0"/>
            <a:ext cx="7696200" cy="792163"/>
          </a:xfrm>
          <a:prstGeom prst="rect">
            <a:avLst/>
          </a:prstGeom>
          <a:noFill/>
          <a:ln w="9525">
            <a:noFill/>
            <a:miter lim="800000"/>
            <a:headEnd/>
            <a:tailEnd/>
          </a:ln>
        </p:spPr>
        <p:txBody>
          <a:bodyPr anchor="ctr"/>
          <a:lstStyle/>
          <a:p>
            <a:pPr>
              <a:defRPr/>
            </a:pPr>
            <a:r>
              <a:rPr lang="en-US" sz="3000" b="0" kern="0" dirty="0">
                <a:solidFill>
                  <a:schemeClr val="bg1"/>
                </a:solidFill>
                <a:latin typeface="Arial Narrow"/>
                <a:ea typeface="MS PGothic" pitchFamily="34" charset="-128"/>
                <a:cs typeface="+mj-cs"/>
              </a:rPr>
              <a:t>Gathering Unnormalised Data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990600"/>
            <a:ext cx="8458200" cy="5410200"/>
          </a:xfrm>
        </p:spPr>
        <p:txBody>
          <a:bodyPr/>
          <a:lstStyle/>
          <a:p>
            <a:pPr eaLnBrk="1" hangingPunct="1">
              <a:lnSpc>
                <a:spcPct val="90000"/>
              </a:lnSpc>
            </a:pPr>
            <a:r>
              <a:rPr lang="en-AU" sz="2400" dirty="0" smtClean="0"/>
              <a:t>Another way of thinking about it is “identifying one-to-many relationships” – i.e. For a </a:t>
            </a:r>
            <a:r>
              <a:rPr lang="en-AU" sz="2400" b="1" dirty="0" smtClean="0"/>
              <a:t>single</a:t>
            </a:r>
            <a:r>
              <a:rPr lang="en-AU" sz="2400" dirty="0" smtClean="0"/>
              <a:t> </a:t>
            </a:r>
            <a:r>
              <a:rPr lang="en-AU" sz="2400" b="1" dirty="0" smtClean="0"/>
              <a:t>instance</a:t>
            </a:r>
            <a:r>
              <a:rPr lang="en-AU" sz="2400" dirty="0" smtClean="0"/>
              <a:t> of one key, is there a group of attributes within it that can have </a:t>
            </a:r>
            <a:r>
              <a:rPr lang="en-AU" sz="2400" b="1" dirty="0" smtClean="0"/>
              <a:t>many</a:t>
            </a:r>
            <a:r>
              <a:rPr lang="en-AU" sz="2400" dirty="0" smtClean="0"/>
              <a:t> </a:t>
            </a:r>
            <a:r>
              <a:rPr lang="en-AU" sz="2400" b="1" dirty="0" smtClean="0"/>
              <a:t>different</a:t>
            </a:r>
            <a:r>
              <a:rPr lang="en-AU" sz="2400" dirty="0" smtClean="0"/>
              <a:t> </a:t>
            </a:r>
            <a:r>
              <a:rPr lang="en-AU" sz="2400" b="1" dirty="0" smtClean="0"/>
              <a:t>instances</a:t>
            </a:r>
            <a:r>
              <a:rPr lang="en-AU" sz="2400" dirty="0" smtClean="0"/>
              <a:t>?</a:t>
            </a:r>
          </a:p>
          <a:p>
            <a:pPr lvl="1" eaLnBrk="1" hangingPunct="1">
              <a:lnSpc>
                <a:spcPct val="90000"/>
              </a:lnSpc>
            </a:pPr>
            <a:r>
              <a:rPr lang="en-AU" sz="2000" i="1" dirty="0" smtClean="0"/>
              <a:t>One</a:t>
            </a:r>
            <a:r>
              <a:rPr lang="en-AU" sz="2000" dirty="0" smtClean="0"/>
              <a:t> student can have </a:t>
            </a:r>
            <a:r>
              <a:rPr lang="en-AU" sz="2000" i="1" dirty="0" smtClean="0"/>
              <a:t>many</a:t>
            </a:r>
            <a:r>
              <a:rPr lang="en-AU" sz="2000" dirty="0" smtClean="0"/>
              <a:t> unit enrolments (one Student# and associated student details, many Unit Codes and associated unit details) – and vice-versa</a:t>
            </a:r>
          </a:p>
          <a:p>
            <a:pPr lvl="1" eaLnBrk="1" hangingPunct="1">
              <a:lnSpc>
                <a:spcPct val="90000"/>
              </a:lnSpc>
            </a:pPr>
            <a:r>
              <a:rPr lang="en-AU" sz="2000" i="1" dirty="0" smtClean="0"/>
              <a:t>One</a:t>
            </a:r>
            <a:r>
              <a:rPr lang="en-AU" sz="2000" dirty="0" smtClean="0"/>
              <a:t> invoice can have </a:t>
            </a:r>
            <a:r>
              <a:rPr lang="en-AU" sz="2000" i="1" dirty="0" smtClean="0"/>
              <a:t>many</a:t>
            </a:r>
            <a:r>
              <a:rPr lang="en-AU" sz="2000" dirty="0" smtClean="0"/>
              <a:t> items (one Order# and associated order details, many </a:t>
            </a:r>
            <a:r>
              <a:rPr lang="en-AU" sz="2000" dirty="0" err="1" smtClean="0"/>
              <a:t>Item#s</a:t>
            </a:r>
            <a:r>
              <a:rPr lang="en-AU" sz="2000" dirty="0" smtClean="0"/>
              <a:t> and associated item details)</a:t>
            </a:r>
          </a:p>
          <a:p>
            <a:pPr lvl="1" eaLnBrk="1" hangingPunct="1">
              <a:lnSpc>
                <a:spcPct val="90000"/>
              </a:lnSpc>
            </a:pPr>
            <a:r>
              <a:rPr lang="en-AU" sz="2000" i="1" dirty="0" smtClean="0"/>
              <a:t>One</a:t>
            </a:r>
            <a:r>
              <a:rPr lang="en-AU" sz="2000" dirty="0" smtClean="0"/>
              <a:t> building can have </a:t>
            </a:r>
            <a:r>
              <a:rPr lang="en-AU" sz="2000" i="1" dirty="0" smtClean="0"/>
              <a:t>many</a:t>
            </a:r>
            <a:r>
              <a:rPr lang="en-AU" sz="2000" dirty="0" smtClean="0"/>
              <a:t> rooms (one Building# and associated building details, many </a:t>
            </a:r>
            <a:r>
              <a:rPr lang="en-AU" sz="2000" dirty="0" err="1" smtClean="0"/>
              <a:t>Room#s</a:t>
            </a:r>
            <a:r>
              <a:rPr lang="en-AU" sz="2000" dirty="0" smtClean="0"/>
              <a:t> and associated room details)</a:t>
            </a:r>
          </a:p>
          <a:p>
            <a:pPr lvl="1" eaLnBrk="1" hangingPunct="1">
              <a:lnSpc>
                <a:spcPct val="90000"/>
              </a:lnSpc>
            </a:pPr>
            <a:endParaRPr lang="en-AU" sz="2000" dirty="0" smtClean="0"/>
          </a:p>
          <a:p>
            <a:pPr eaLnBrk="1" hangingPunct="1">
              <a:lnSpc>
                <a:spcPct val="90000"/>
              </a:lnSpc>
            </a:pPr>
            <a:r>
              <a:rPr lang="en-AU" sz="2400" dirty="0" smtClean="0"/>
              <a:t>You may be able to see other related groups of attributes or entities within the data set, but unless they are </a:t>
            </a:r>
            <a:r>
              <a:rPr lang="en-AU" sz="2400" i="1" dirty="0" smtClean="0"/>
              <a:t>nested</a:t>
            </a:r>
            <a:r>
              <a:rPr lang="en-AU" sz="2400" dirty="0" smtClean="0"/>
              <a:t> - have a </a:t>
            </a:r>
            <a:r>
              <a:rPr lang="en-AU" sz="2400" i="1" dirty="0" smtClean="0"/>
              <a:t>1:M</a:t>
            </a:r>
            <a:r>
              <a:rPr lang="en-AU" sz="2400" dirty="0" smtClean="0"/>
              <a:t> relationship with the outer key - they are </a:t>
            </a:r>
            <a:r>
              <a:rPr lang="en-AU" sz="2400" i="1" dirty="0" smtClean="0"/>
              <a:t>not repeating groups</a:t>
            </a:r>
            <a:r>
              <a:rPr lang="en-AU" sz="2400" dirty="0" smtClean="0"/>
              <a:t> (and not identified at this stage)</a:t>
            </a:r>
          </a:p>
        </p:txBody>
      </p:sp>
      <p:sp>
        <p:nvSpPr>
          <p:cNvPr id="4" name="Title 1"/>
          <p:cNvSpPr txBox="1">
            <a:spLocks/>
          </p:cNvSpPr>
          <p:nvPr/>
        </p:nvSpPr>
        <p:spPr bwMode="auto">
          <a:xfrm>
            <a:off x="381000" y="0"/>
            <a:ext cx="7696200" cy="792163"/>
          </a:xfrm>
          <a:prstGeom prst="rect">
            <a:avLst/>
          </a:prstGeom>
          <a:noFill/>
          <a:ln w="9525">
            <a:noFill/>
            <a:miter lim="800000"/>
            <a:headEnd/>
            <a:tailEnd/>
          </a:ln>
        </p:spPr>
        <p:txBody>
          <a:bodyPr anchor="ctr"/>
          <a:lstStyle/>
          <a:p>
            <a:pPr>
              <a:defRPr/>
            </a:pPr>
            <a:r>
              <a:rPr lang="en-US" sz="3000" b="0" kern="0" dirty="0">
                <a:solidFill>
                  <a:schemeClr val="bg1"/>
                </a:solidFill>
                <a:latin typeface="Arial Narrow"/>
                <a:ea typeface="MS PGothic" pitchFamily="34" charset="-128"/>
                <a:cs typeface="+mj-cs"/>
              </a:rPr>
              <a:t>Gathering Unnormalised Data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11"/>
          <p:cNvSpPr>
            <a:spLocks noChangeArrowheads="1"/>
          </p:cNvSpPr>
          <p:nvPr/>
        </p:nvSpPr>
        <p:spPr bwMode="auto">
          <a:xfrm>
            <a:off x="990600" y="2819400"/>
            <a:ext cx="838200" cy="304800"/>
          </a:xfrm>
          <a:prstGeom prst="ellipse">
            <a:avLst/>
          </a:prstGeom>
          <a:noFill/>
          <a:ln w="15875" algn="ctr">
            <a:solidFill>
              <a:srgbClr val="FF0000">
                <a:alpha val="0"/>
              </a:srgbClr>
            </a:solidFill>
            <a:prstDash val="sysDash"/>
            <a:miter lim="800000"/>
            <a:headEnd/>
            <a:tailEnd/>
          </a:ln>
        </p:spPr>
        <p:txBody>
          <a:bodyPr wrap="none"/>
          <a:lstStyle/>
          <a:p>
            <a:endParaRPr lang="en-US">
              <a:solidFill>
                <a:srgbClr val="FF0000"/>
              </a:solidFill>
            </a:endParaRPr>
          </a:p>
        </p:txBody>
      </p:sp>
      <p:sp>
        <p:nvSpPr>
          <p:cNvPr id="14" name="Title 1"/>
          <p:cNvSpPr txBox="1">
            <a:spLocks/>
          </p:cNvSpPr>
          <p:nvPr/>
        </p:nvSpPr>
        <p:spPr bwMode="auto">
          <a:xfrm>
            <a:off x="381000" y="0"/>
            <a:ext cx="7696200" cy="792163"/>
          </a:xfrm>
          <a:prstGeom prst="rect">
            <a:avLst/>
          </a:prstGeom>
          <a:noFill/>
          <a:ln w="9525">
            <a:noFill/>
            <a:miter lim="800000"/>
            <a:headEnd/>
            <a:tailEnd/>
          </a:ln>
        </p:spPr>
        <p:txBody>
          <a:bodyPr anchor="ctr"/>
          <a:lstStyle/>
          <a:p>
            <a:pPr>
              <a:defRPr/>
            </a:pPr>
            <a:r>
              <a:rPr lang="en-US" sz="3000" b="0" kern="0" dirty="0">
                <a:solidFill>
                  <a:schemeClr val="bg1"/>
                </a:solidFill>
                <a:latin typeface="Arial Narrow"/>
                <a:ea typeface="MS PGothic" pitchFamily="34" charset="-128"/>
              </a:rPr>
              <a:t>Gathering Unnormalised Data Sets</a:t>
            </a:r>
          </a:p>
        </p:txBody>
      </p:sp>
      <p:sp>
        <p:nvSpPr>
          <p:cNvPr id="16" name="Rectangle 3"/>
          <p:cNvSpPr txBox="1">
            <a:spLocks noChangeArrowheads="1"/>
          </p:cNvSpPr>
          <p:nvPr/>
        </p:nvSpPr>
        <p:spPr>
          <a:xfrm>
            <a:off x="381000" y="990600"/>
            <a:ext cx="8305800" cy="5410200"/>
          </a:xfrm>
          <a:prstGeom prst="rect">
            <a:avLst/>
          </a:prstGeom>
        </p:spPr>
        <p:txBody>
          <a:bodyPr/>
          <a:lstStyle/>
          <a:p>
            <a:pPr marL="342900" indent="-342900">
              <a:lnSpc>
                <a:spcPct val="90000"/>
              </a:lnSpc>
              <a:spcBef>
                <a:spcPct val="20000"/>
              </a:spcBef>
              <a:buClr>
                <a:srgbClr val="2D2D8A"/>
              </a:buClr>
              <a:buFontTx/>
              <a:buChar char="•"/>
              <a:defRPr/>
            </a:pPr>
            <a:r>
              <a:rPr lang="en-AU" b="0" kern="0" dirty="0">
                <a:latin typeface="+mn-lt"/>
                <a:ea typeface="MS PGothic" pitchFamily="34" charset="-128"/>
              </a:rPr>
              <a:t>The </a:t>
            </a:r>
            <a:r>
              <a:rPr lang="en-AU" b="0" kern="0" dirty="0" smtClean="0">
                <a:latin typeface="+mn-lt"/>
                <a:ea typeface="MS PGothic" pitchFamily="34" charset="-128"/>
              </a:rPr>
              <a:t>following enrolments </a:t>
            </a:r>
            <a:r>
              <a:rPr lang="en-AU" b="0" kern="0" dirty="0">
                <a:latin typeface="+mn-lt"/>
                <a:ea typeface="MS PGothic" pitchFamily="34" charset="-128"/>
              </a:rPr>
              <a:t>table is </a:t>
            </a:r>
            <a:r>
              <a:rPr lang="en-AU" b="0" i="1" kern="0" dirty="0">
                <a:latin typeface="+mn-lt"/>
                <a:ea typeface="MS PGothic" pitchFamily="34" charset="-128"/>
              </a:rPr>
              <a:t>unnormalised</a:t>
            </a:r>
            <a:r>
              <a:rPr lang="en-AU" b="0" kern="0" dirty="0">
                <a:latin typeface="+mn-lt"/>
                <a:ea typeface="MS PGothic" pitchFamily="34" charset="-128"/>
              </a:rPr>
              <a:t> because it contains repeating groups…</a:t>
            </a:r>
          </a:p>
          <a:p>
            <a:pPr marL="342900" indent="-342900">
              <a:lnSpc>
                <a:spcPct val="90000"/>
              </a:lnSpc>
              <a:spcBef>
                <a:spcPct val="20000"/>
              </a:spcBef>
              <a:buClr>
                <a:srgbClr val="2D2D8A"/>
              </a:buClr>
              <a:buFontTx/>
              <a:buChar char="•"/>
              <a:defRPr/>
            </a:pPr>
            <a:endParaRPr lang="en-AU" b="0" kern="0" dirty="0" smtClean="0">
              <a:latin typeface="+mn-lt"/>
              <a:ea typeface="MS PGothic" pitchFamily="34" charset="-128"/>
            </a:endParaRPr>
          </a:p>
          <a:p>
            <a:pPr marL="342900" indent="-342900">
              <a:lnSpc>
                <a:spcPct val="90000"/>
              </a:lnSpc>
              <a:spcBef>
                <a:spcPct val="20000"/>
              </a:spcBef>
              <a:buClr>
                <a:srgbClr val="2D2D8A"/>
              </a:buClr>
              <a:buFontTx/>
              <a:buChar char="•"/>
              <a:defRPr/>
            </a:pPr>
            <a:endParaRPr lang="en-AU" b="0" kern="0" dirty="0">
              <a:latin typeface="+mn-lt"/>
              <a:ea typeface="MS PGothic" pitchFamily="34" charset="-128"/>
            </a:endParaRPr>
          </a:p>
          <a:p>
            <a:pPr marL="342900" indent="-342900">
              <a:lnSpc>
                <a:spcPct val="90000"/>
              </a:lnSpc>
              <a:spcBef>
                <a:spcPct val="20000"/>
              </a:spcBef>
              <a:buClr>
                <a:srgbClr val="2D2D8A"/>
              </a:buClr>
              <a:buFontTx/>
              <a:buChar char="•"/>
              <a:defRPr/>
            </a:pPr>
            <a:endParaRPr lang="en-AU" b="0" kern="0" dirty="0">
              <a:latin typeface="+mn-lt"/>
              <a:ea typeface="MS PGothic" pitchFamily="34" charset="-128"/>
            </a:endParaRPr>
          </a:p>
          <a:p>
            <a:pPr marL="342900" indent="-342900">
              <a:lnSpc>
                <a:spcPct val="90000"/>
              </a:lnSpc>
              <a:spcBef>
                <a:spcPct val="20000"/>
              </a:spcBef>
              <a:buClr>
                <a:srgbClr val="2D2D8A"/>
              </a:buClr>
              <a:buFontTx/>
              <a:buChar char="•"/>
              <a:defRPr/>
            </a:pPr>
            <a:endParaRPr lang="en-AU" b="0" kern="0" dirty="0">
              <a:latin typeface="+mn-lt"/>
              <a:ea typeface="MS PGothic" pitchFamily="34" charset="-128"/>
            </a:endParaRPr>
          </a:p>
          <a:p>
            <a:pPr marL="342900" indent="-342900">
              <a:lnSpc>
                <a:spcPct val="90000"/>
              </a:lnSpc>
              <a:spcBef>
                <a:spcPct val="20000"/>
              </a:spcBef>
              <a:buClr>
                <a:srgbClr val="2D2D8A"/>
              </a:buClr>
              <a:buFontTx/>
              <a:buChar char="•"/>
              <a:defRPr/>
            </a:pPr>
            <a:endParaRPr lang="en-AU" b="0" kern="0" dirty="0">
              <a:latin typeface="+mn-lt"/>
              <a:ea typeface="MS PGothic" pitchFamily="34" charset="-128"/>
            </a:endParaRPr>
          </a:p>
          <a:p>
            <a:pPr marL="342900" indent="-342900">
              <a:lnSpc>
                <a:spcPct val="90000"/>
              </a:lnSpc>
              <a:spcBef>
                <a:spcPct val="20000"/>
              </a:spcBef>
              <a:buClr>
                <a:srgbClr val="2D2D8A"/>
              </a:buClr>
              <a:buFontTx/>
              <a:buChar char="•"/>
              <a:defRPr/>
            </a:pPr>
            <a:endParaRPr lang="en-AU" b="0" kern="0" dirty="0">
              <a:latin typeface="+mn-lt"/>
              <a:ea typeface="MS PGothic" pitchFamily="34" charset="-128"/>
            </a:endParaRPr>
          </a:p>
          <a:p>
            <a:pPr marL="342900" indent="-342900">
              <a:lnSpc>
                <a:spcPct val="90000"/>
              </a:lnSpc>
              <a:spcBef>
                <a:spcPct val="20000"/>
              </a:spcBef>
              <a:buClr>
                <a:srgbClr val="2D2D8A"/>
              </a:buClr>
              <a:buFontTx/>
              <a:buChar char="•"/>
              <a:defRPr/>
            </a:pPr>
            <a:endParaRPr lang="en-AU" b="0" kern="0" dirty="0">
              <a:latin typeface="+mn-lt"/>
              <a:ea typeface="MS PGothic" pitchFamily="34" charset="-128"/>
            </a:endParaRPr>
          </a:p>
          <a:p>
            <a:pPr marL="342900" indent="-342900">
              <a:lnSpc>
                <a:spcPct val="90000"/>
              </a:lnSpc>
              <a:spcBef>
                <a:spcPct val="20000"/>
              </a:spcBef>
              <a:buClr>
                <a:srgbClr val="2D2D8A"/>
              </a:buClr>
              <a:buFontTx/>
              <a:buChar char="•"/>
              <a:defRPr/>
            </a:pPr>
            <a:r>
              <a:rPr lang="en-AU" b="0" kern="0" dirty="0">
                <a:latin typeface="+mn-lt"/>
                <a:ea typeface="MS PGothic" pitchFamily="34" charset="-128"/>
              </a:rPr>
              <a:t>Unit code and name can have different content for same student </a:t>
            </a:r>
            <a:r>
              <a:rPr lang="en-AU" b="0" kern="0" dirty="0" smtClean="0">
                <a:latin typeface="+mn-lt"/>
                <a:ea typeface="MS PGothic" pitchFamily="34" charset="-128"/>
              </a:rPr>
              <a:t>number</a:t>
            </a:r>
            <a:endParaRPr lang="en-AU" b="0" kern="0" dirty="0">
              <a:latin typeface="+mn-lt"/>
              <a:ea typeface="MS PGothic" pitchFamily="34" charset="-128"/>
            </a:endParaRPr>
          </a:p>
          <a:p>
            <a:pPr marL="342900" indent="-342900">
              <a:lnSpc>
                <a:spcPct val="90000"/>
              </a:lnSpc>
              <a:spcBef>
                <a:spcPct val="20000"/>
              </a:spcBef>
              <a:buClr>
                <a:srgbClr val="2D2D8A"/>
              </a:buClr>
              <a:buFontTx/>
              <a:buChar char="•"/>
              <a:defRPr/>
            </a:pPr>
            <a:endParaRPr lang="en-AU" sz="1050" b="0" kern="0" dirty="0" smtClean="0">
              <a:latin typeface="+mn-lt"/>
              <a:ea typeface="MS PGothic" pitchFamily="34" charset="-128"/>
            </a:endParaRPr>
          </a:p>
          <a:p>
            <a:pPr marL="342900" indent="-342900">
              <a:lnSpc>
                <a:spcPct val="90000"/>
              </a:lnSpc>
              <a:spcBef>
                <a:spcPct val="20000"/>
              </a:spcBef>
              <a:buClr>
                <a:srgbClr val="2D2D8A"/>
              </a:buClr>
              <a:buFontTx/>
              <a:buChar char="•"/>
              <a:defRPr/>
            </a:pPr>
            <a:endParaRPr lang="en-AU" sz="1050" b="0" kern="0" dirty="0">
              <a:latin typeface="+mn-lt"/>
              <a:ea typeface="MS PGothic" pitchFamily="34" charset="-128"/>
            </a:endParaRPr>
          </a:p>
          <a:p>
            <a:pPr marL="342900" indent="-342900">
              <a:lnSpc>
                <a:spcPct val="90000"/>
              </a:lnSpc>
              <a:spcBef>
                <a:spcPct val="20000"/>
              </a:spcBef>
              <a:buClr>
                <a:srgbClr val="2D2D8A"/>
              </a:buClr>
              <a:buFontTx/>
              <a:buChar char="•"/>
              <a:defRPr/>
            </a:pPr>
            <a:r>
              <a:rPr lang="en-AU" b="0" kern="0" dirty="0">
                <a:latin typeface="+mn-lt"/>
                <a:ea typeface="MS PGothic" pitchFamily="34" charset="-128"/>
              </a:rPr>
              <a:t>Can be seen from either the </a:t>
            </a:r>
            <a:r>
              <a:rPr lang="en-AU" kern="0" dirty="0">
                <a:latin typeface="+mn-lt"/>
                <a:ea typeface="MS PGothic" pitchFamily="34" charset="-128"/>
              </a:rPr>
              <a:t>student</a:t>
            </a:r>
            <a:r>
              <a:rPr lang="en-AU" b="0" kern="0" dirty="0">
                <a:latin typeface="+mn-lt"/>
                <a:ea typeface="MS PGothic" pitchFamily="34" charset="-128"/>
              </a:rPr>
              <a:t> or </a:t>
            </a:r>
            <a:r>
              <a:rPr lang="en-AU" kern="0" dirty="0">
                <a:latin typeface="+mn-lt"/>
                <a:ea typeface="MS PGothic" pitchFamily="34" charset="-128"/>
              </a:rPr>
              <a:t>unit</a:t>
            </a:r>
            <a:r>
              <a:rPr lang="en-AU" b="0" kern="0" dirty="0">
                <a:latin typeface="+mn-lt"/>
                <a:ea typeface="MS PGothic" pitchFamily="34" charset="-128"/>
              </a:rPr>
              <a:t> perspective in this </a:t>
            </a:r>
            <a:r>
              <a:rPr lang="en-AU" b="0" kern="0" dirty="0" smtClean="0">
                <a:latin typeface="+mn-lt"/>
                <a:ea typeface="MS PGothic" pitchFamily="34" charset="-128"/>
              </a:rPr>
              <a:t>case (one unit, many students)</a:t>
            </a:r>
            <a:endParaRPr lang="en-AU" sz="2000" b="0" kern="0" dirty="0">
              <a:latin typeface="+mn-lt"/>
              <a:ea typeface="MS PGothic" pitchFamily="34" charset="-128"/>
            </a:endParaRPr>
          </a:p>
        </p:txBody>
      </p:sp>
      <p:graphicFrame>
        <p:nvGraphicFramePr>
          <p:cNvPr id="9" name="Table 8"/>
          <p:cNvGraphicFramePr>
            <a:graphicFrameLocks noGrp="1"/>
          </p:cNvGraphicFramePr>
          <p:nvPr/>
        </p:nvGraphicFramePr>
        <p:xfrm>
          <a:off x="685800" y="2057400"/>
          <a:ext cx="7620001" cy="2286000"/>
        </p:xfrm>
        <a:graphic>
          <a:graphicData uri="http://schemas.openxmlformats.org/drawingml/2006/table">
            <a:tbl>
              <a:tblPr firstRow="1" bandRow="1">
                <a:tableStyleId>{5C22544A-7EE6-4342-B048-85BDC9FD1C3A}</a:tableStyleId>
              </a:tblPr>
              <a:tblGrid>
                <a:gridCol w="1283367"/>
                <a:gridCol w="2005263"/>
                <a:gridCol w="1363579"/>
                <a:gridCol w="2967792"/>
              </a:tblGrid>
              <a:tr h="445009">
                <a:tc>
                  <a:txBody>
                    <a:bodyPr/>
                    <a:lstStyle/>
                    <a:p>
                      <a:pPr algn="ctr"/>
                      <a:r>
                        <a:rPr lang="en-US" sz="1400" b="1" u="sng" dirty="0" smtClean="0"/>
                        <a:t>Student#</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Student Name</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u="sng" dirty="0" smtClean="0"/>
                        <a:t>Unit Code</a:t>
                      </a:r>
                      <a:endParaRPr lang="en-US" sz="1400" b="1" u="sng"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Unit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77951">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Eric </a:t>
                      </a:r>
                      <a:r>
                        <a:rPr lang="en-US" sz="1400" b="1" dirty="0" err="1" smtClean="0"/>
                        <a:t>Cartman</a:t>
                      </a:r>
                      <a:endParaRPr lang="en-US" sz="1400" b="1" dirty="0"/>
                    </a:p>
                  </a:txBody>
                  <a:tcPr anchor="ctr"/>
                </a:tc>
                <a:tc>
                  <a:txBody>
                    <a:bodyPr/>
                    <a:lstStyle/>
                    <a:p>
                      <a:pPr algn="ctr"/>
                      <a:r>
                        <a:rPr lang="en-US" sz="1400" b="1" dirty="0" smtClean="0"/>
                        <a:t>CSG1207</a:t>
                      </a:r>
                      <a:endParaRPr lang="en-US" sz="1400" b="1" dirty="0"/>
                    </a:p>
                  </a:txBody>
                  <a:tcPr anchor="ctr"/>
                </a:tc>
                <a:tc>
                  <a:txBody>
                    <a:bodyPr/>
                    <a:lstStyle/>
                    <a:p>
                      <a:pPr algn="ctr"/>
                      <a:r>
                        <a:rPr lang="en-US" sz="1400" b="1" dirty="0" smtClean="0"/>
                        <a:t>Systems &amp; Database Design</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Eric </a:t>
                      </a:r>
                      <a:r>
                        <a:rPr lang="en-US" sz="1400" b="1" dirty="0" err="1" smtClean="0"/>
                        <a:t>Cartman</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Stan Marsh</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Kyle </a:t>
                      </a:r>
                      <a:r>
                        <a:rPr lang="en-US" sz="1400" b="1" dirty="0" err="1" smtClean="0"/>
                        <a:t>Broflowski</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CSG1207</a:t>
                      </a:r>
                    </a:p>
                  </a:txBody>
                  <a:tcPr anchor="ctr"/>
                </a:tc>
                <a:tc>
                  <a:txBody>
                    <a:bodyPr/>
                    <a:lstStyle/>
                    <a:p>
                      <a:pPr algn="ctr"/>
                      <a:r>
                        <a:rPr lang="en-US" sz="1400" b="1" dirty="0" smtClean="0"/>
                        <a:t>Systems &amp; Database Design</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Kyle </a:t>
                      </a:r>
                      <a:r>
                        <a:rPr lang="en-US" sz="1400" b="1" dirty="0" err="1" smtClean="0"/>
                        <a:t>Broflowski</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7" name="Rectangle 16"/>
          <p:cNvSpPr/>
          <p:nvPr/>
        </p:nvSpPr>
        <p:spPr bwMode="auto">
          <a:xfrm flipV="1">
            <a:off x="685800" y="2514600"/>
            <a:ext cx="3276600" cy="76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21" name="Rectangle 20"/>
          <p:cNvSpPr/>
          <p:nvPr/>
        </p:nvSpPr>
        <p:spPr bwMode="auto">
          <a:xfrm flipV="1">
            <a:off x="4038600" y="2592000"/>
            <a:ext cx="4267200" cy="228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22" name="Rectangle 21"/>
          <p:cNvSpPr/>
          <p:nvPr/>
        </p:nvSpPr>
        <p:spPr bwMode="auto">
          <a:xfrm flipV="1">
            <a:off x="4038600" y="3690000"/>
            <a:ext cx="4267200" cy="228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25" name="Rectangle 24"/>
          <p:cNvSpPr/>
          <p:nvPr/>
        </p:nvSpPr>
        <p:spPr bwMode="auto">
          <a:xfrm flipV="1">
            <a:off x="685800" y="3657600"/>
            <a:ext cx="3276600" cy="685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27" name="Rectangle 26"/>
          <p:cNvSpPr/>
          <p:nvPr/>
        </p:nvSpPr>
        <p:spPr bwMode="auto">
          <a:xfrm flipV="1">
            <a:off x="4038600" y="2971800"/>
            <a:ext cx="4267200" cy="228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28" name="Rectangle 27"/>
          <p:cNvSpPr/>
          <p:nvPr/>
        </p:nvSpPr>
        <p:spPr bwMode="auto">
          <a:xfrm flipV="1">
            <a:off x="4038600" y="4050000"/>
            <a:ext cx="4267200" cy="228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1" grpId="0" animBg="1"/>
      <p:bldP spid="21" grpId="1" animBg="1"/>
      <p:bldP spid="22" grpId="0" animBg="1"/>
      <p:bldP spid="25" grpId="0" animBg="1"/>
      <p:bldP spid="27" grpId="0" animBg="1"/>
      <p:bldP spid="27" grpId="1"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685800" y="1557000"/>
            <a:ext cx="8153400" cy="400050"/>
          </a:xfrm>
          <a:prstGeom prst="rect">
            <a:avLst/>
          </a:prstGeom>
          <a:noFill/>
          <a:ln w="9525">
            <a:noFill/>
            <a:miter lim="800000"/>
            <a:headEnd/>
            <a:tailEnd/>
          </a:ln>
        </p:spPr>
        <p:txBody>
          <a:bodyPr>
            <a:spAutoFit/>
          </a:bodyPr>
          <a:lstStyle/>
          <a:p>
            <a:pPr>
              <a:spcBef>
                <a:spcPct val="50000"/>
              </a:spcBef>
              <a:defRPr/>
            </a:pPr>
            <a:r>
              <a:rPr lang="en-AU" sz="2000" b="0" dirty="0">
                <a:latin typeface="+mn-lt"/>
                <a:cs typeface="Times New Roman" pitchFamily="18" charset="0"/>
              </a:rPr>
              <a:t>R1 = (Student#, Student Name, {Unit Code, Unit Name}) </a:t>
            </a:r>
            <a:r>
              <a:rPr lang="en-AU" sz="2000" b="0" dirty="0" smtClean="0">
                <a:latin typeface="+mn-lt"/>
                <a:cs typeface="Times New Roman" pitchFamily="18" charset="0"/>
              </a:rPr>
              <a:t>   represents</a:t>
            </a:r>
            <a:r>
              <a:rPr lang="en-AU" sz="2000" b="0" dirty="0">
                <a:latin typeface="+mn-lt"/>
                <a:cs typeface="Times New Roman" pitchFamily="18" charset="0"/>
              </a:rPr>
              <a:t>:</a:t>
            </a:r>
            <a:endParaRPr lang="en-AU" sz="2000" b="0" dirty="0">
              <a:latin typeface="+mn-lt"/>
            </a:endParaRPr>
          </a:p>
        </p:txBody>
      </p:sp>
      <p:sp>
        <p:nvSpPr>
          <p:cNvPr id="37892" name="Text Box 5"/>
          <p:cNvSpPr txBox="1">
            <a:spLocks noChangeArrowheads="1"/>
          </p:cNvSpPr>
          <p:nvPr/>
        </p:nvSpPr>
        <p:spPr bwMode="auto">
          <a:xfrm>
            <a:off x="685800" y="4267200"/>
            <a:ext cx="8077200" cy="400110"/>
          </a:xfrm>
          <a:prstGeom prst="rect">
            <a:avLst/>
          </a:prstGeom>
          <a:noFill/>
          <a:ln w="9525">
            <a:noFill/>
            <a:miter lim="800000"/>
            <a:headEnd/>
            <a:tailEnd/>
          </a:ln>
        </p:spPr>
        <p:txBody>
          <a:bodyPr wrap="square">
            <a:spAutoFit/>
          </a:bodyPr>
          <a:lstStyle/>
          <a:p>
            <a:pPr>
              <a:spcBef>
                <a:spcPct val="50000"/>
              </a:spcBef>
              <a:defRPr/>
            </a:pPr>
            <a:r>
              <a:rPr lang="en-AU" sz="2000" b="0" dirty="0" smtClean="0">
                <a:latin typeface="+mn-lt"/>
              </a:rPr>
              <a:t>R1 </a:t>
            </a:r>
            <a:r>
              <a:rPr lang="en-AU" sz="2000" b="0" dirty="0">
                <a:latin typeface="+mn-lt"/>
              </a:rPr>
              <a:t>= (Unit Code, Unit Name, {Student#, Student Name}) </a:t>
            </a:r>
            <a:r>
              <a:rPr lang="en-AU" sz="2000" b="0" dirty="0" smtClean="0">
                <a:latin typeface="+mn-lt"/>
              </a:rPr>
              <a:t>   represents</a:t>
            </a:r>
            <a:r>
              <a:rPr lang="en-AU" sz="2000" b="0" dirty="0">
                <a:latin typeface="+mn-lt"/>
              </a:rPr>
              <a:t>:</a:t>
            </a:r>
          </a:p>
        </p:txBody>
      </p:sp>
      <p:graphicFrame>
        <p:nvGraphicFramePr>
          <p:cNvPr id="9" name="Table 8"/>
          <p:cNvGraphicFramePr>
            <a:graphicFrameLocks noGrp="1"/>
          </p:cNvGraphicFramePr>
          <p:nvPr/>
        </p:nvGraphicFramePr>
        <p:xfrm>
          <a:off x="990600" y="2057400"/>
          <a:ext cx="7315199" cy="1828800"/>
        </p:xfrm>
        <a:graphic>
          <a:graphicData uri="http://schemas.openxmlformats.org/drawingml/2006/table">
            <a:tbl>
              <a:tblPr firstRow="1" bandRow="1">
                <a:tableStyleId>{5C22544A-7EE6-4342-B048-85BDC9FD1C3A}</a:tableStyleId>
              </a:tblPr>
              <a:tblGrid>
                <a:gridCol w="1232032"/>
                <a:gridCol w="1925052"/>
                <a:gridCol w="1309035"/>
                <a:gridCol w="2849080"/>
              </a:tblGrid>
              <a:tr h="300251">
                <a:tc>
                  <a:txBody>
                    <a:bodyPr/>
                    <a:lstStyle/>
                    <a:p>
                      <a:pPr algn="ctr"/>
                      <a:r>
                        <a:rPr lang="en-US" sz="1400" b="1" u="sng" dirty="0" smtClean="0"/>
                        <a:t>Student#</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Student Name</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Unit Code</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Unit 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275230">
                <a:tc rowSpan="2">
                  <a:txBody>
                    <a:bodyPr/>
                    <a:lstStyle/>
                    <a:p>
                      <a:pPr algn="ctr"/>
                      <a:r>
                        <a:rPr lang="en-US" sz="1400" b="1" dirty="0" smtClean="0"/>
                        <a:t>0972343</a:t>
                      </a:r>
                      <a:endParaRPr lang="en-US" sz="1400" b="1" dirty="0"/>
                    </a:p>
                  </a:txBody>
                  <a:tcPr anchor="ctr">
                    <a:lnL w="12700" cap="flat" cmpd="sng" algn="ctr">
                      <a:solidFill>
                        <a:schemeClr val="tx1"/>
                      </a:solidFill>
                      <a:prstDash val="solid"/>
                      <a:round/>
                      <a:headEnd type="none" w="med" len="med"/>
                      <a:tailEnd type="none" w="med" len="med"/>
                    </a:lnL>
                  </a:tcPr>
                </a:tc>
                <a:tc rowSpan="2">
                  <a:txBody>
                    <a:bodyPr/>
                    <a:lstStyle/>
                    <a:p>
                      <a:pPr algn="ctr"/>
                      <a:r>
                        <a:rPr lang="en-US" sz="1400" b="1" dirty="0" smtClean="0"/>
                        <a:t>Eric </a:t>
                      </a:r>
                      <a:r>
                        <a:rPr lang="en-US" sz="1400" b="1" dirty="0" err="1" smtClean="0"/>
                        <a:t>Cartman</a:t>
                      </a:r>
                      <a:endParaRPr lang="en-US" sz="1400" b="1" dirty="0"/>
                    </a:p>
                  </a:txBody>
                  <a:tcPr anchor="ctr"/>
                </a:tc>
                <a:tc>
                  <a:txBody>
                    <a:bodyPr/>
                    <a:lstStyle/>
                    <a:p>
                      <a:pPr algn="ctr"/>
                      <a:r>
                        <a:rPr lang="en-US" sz="1400" b="1" dirty="0" smtClean="0"/>
                        <a:t>CSG1207</a:t>
                      </a:r>
                      <a:endParaRPr lang="en-US" sz="1400" b="1" dirty="0"/>
                    </a:p>
                  </a:txBody>
                  <a:tcPr anchor="ctr"/>
                </a:tc>
                <a:tc>
                  <a:txBody>
                    <a:bodyPr/>
                    <a:lstStyle/>
                    <a:p>
                      <a:pPr algn="ctr"/>
                      <a:r>
                        <a:rPr lang="en-US" sz="1400" b="1" dirty="0" smtClean="0"/>
                        <a:t>Systems &amp; Database Design</a:t>
                      </a:r>
                      <a:endParaRPr lang="en-US" sz="1400" b="1" dirty="0"/>
                    </a:p>
                  </a:txBody>
                  <a:tcPr anchor="ctr">
                    <a:lnR w="12700" cap="flat" cmpd="sng" algn="ctr">
                      <a:solidFill>
                        <a:schemeClr val="tx1"/>
                      </a:solidFill>
                      <a:prstDash val="solid"/>
                      <a:round/>
                      <a:headEnd type="none" w="med" len="med"/>
                      <a:tailEnd type="none" w="med" len="med"/>
                    </a:lnR>
                  </a:tcPr>
                </a:tc>
              </a:tr>
              <a:tr h="275230">
                <a:tc vMerge="1">
                  <a:txBody>
                    <a:bodyPr/>
                    <a:lstStyle/>
                    <a:p>
                      <a:endParaRPr lang="en-US" sz="1400" dirty="0"/>
                    </a:p>
                  </a:txBody>
                  <a:tcPr/>
                </a:tc>
                <a:tc vMerge="1">
                  <a:txBody>
                    <a:bodyPr/>
                    <a:lstStyle/>
                    <a:p>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275230">
                <a:tc rowSpan="2">
                  <a:txBody>
                    <a:bodyPr/>
                    <a:lstStyle/>
                    <a:p>
                      <a:pPr algn="ctr"/>
                      <a:r>
                        <a:rPr lang="en-US" sz="1400" b="1" dirty="0" smtClean="0"/>
                        <a:t>0982342</a:t>
                      </a:r>
                      <a:endParaRPr lang="en-US" sz="1400" b="1" dirty="0"/>
                    </a:p>
                  </a:txBody>
                  <a:tcPr anchor="ctr">
                    <a:lnL w="12700" cap="flat" cmpd="sng" algn="ctr">
                      <a:solidFill>
                        <a:schemeClr val="tx1"/>
                      </a:solidFill>
                      <a:prstDash val="solid"/>
                      <a:round/>
                      <a:headEnd type="none" w="med" len="med"/>
                      <a:tailEnd type="none" w="med" len="med"/>
                    </a:lnL>
                    <a:solidFill>
                      <a:schemeClr val="bg1"/>
                    </a:solidFill>
                  </a:tcPr>
                </a:tc>
                <a:tc rowSpan="2">
                  <a:txBody>
                    <a:bodyPr/>
                    <a:lstStyle/>
                    <a:p>
                      <a:pPr algn="ctr"/>
                      <a:r>
                        <a:rPr lang="en-US" sz="1400" b="1" dirty="0" smtClean="0"/>
                        <a:t>Kyle </a:t>
                      </a:r>
                      <a:r>
                        <a:rPr lang="en-US" sz="1400" b="1" dirty="0" err="1" smtClean="0"/>
                        <a:t>Broflowski</a:t>
                      </a:r>
                      <a:endParaRPr lang="en-US" sz="1400" b="1" dirty="0"/>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CSG1207</a:t>
                      </a:r>
                    </a:p>
                  </a:txBody>
                  <a:tcPr anchor="ctr"/>
                </a:tc>
                <a:tc>
                  <a:txBody>
                    <a:bodyPr/>
                    <a:lstStyle/>
                    <a:p>
                      <a:pPr algn="ctr"/>
                      <a:r>
                        <a:rPr lang="en-US" sz="1400" b="1" dirty="0" smtClean="0"/>
                        <a:t>Systems &amp; Database Design</a:t>
                      </a:r>
                    </a:p>
                  </a:txBody>
                  <a:tcPr anchor="ctr">
                    <a:lnR w="12700" cap="flat" cmpd="sng" algn="ctr">
                      <a:solidFill>
                        <a:schemeClr val="tx1"/>
                      </a:solidFill>
                      <a:prstDash val="solid"/>
                      <a:round/>
                      <a:headEnd type="none" w="med" len="med"/>
                      <a:tailEnd type="none" w="med" len="med"/>
                    </a:lnR>
                  </a:tcPr>
                </a:tc>
              </a:tr>
              <a:tr h="275230">
                <a:tc vMerge="1">
                  <a:txBody>
                    <a:bodyPr/>
                    <a:lstStyle/>
                    <a:p>
                      <a:endParaRPr lang="en-US" dirty="0"/>
                    </a:p>
                  </a:txBody>
                  <a:tcPr/>
                </a:tc>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tcPr>
                </a:tc>
              </a:tr>
              <a:tr h="275230">
                <a:tc>
                  <a:txBody>
                    <a:bodyPr/>
                    <a:lstStyle/>
                    <a:p>
                      <a:pPr algn="ctr"/>
                      <a:r>
                        <a:rPr lang="en-US" sz="1400" b="1" dirty="0" smtClean="0"/>
                        <a:t>2013442</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Stan Marsh</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nvGraphicFramePr>
        <p:xfrm>
          <a:off x="990600" y="4724400"/>
          <a:ext cx="7315201" cy="1828800"/>
        </p:xfrm>
        <a:graphic>
          <a:graphicData uri="http://schemas.openxmlformats.org/drawingml/2006/table">
            <a:tbl>
              <a:tblPr firstRow="1" bandRow="1">
                <a:tableStyleId>{5C22544A-7EE6-4342-B048-85BDC9FD1C3A}</a:tableStyleId>
              </a:tblPr>
              <a:tblGrid>
                <a:gridCol w="1132114"/>
                <a:gridCol w="2660953"/>
                <a:gridCol w="1174045"/>
                <a:gridCol w="2348089"/>
              </a:tblGrid>
              <a:tr h="2667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u="sng" dirty="0" smtClean="0"/>
                        <a:t>Unit Code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Unit Name</a:t>
                      </a:r>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Student# </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smtClean="0"/>
                        <a:t>Student Name </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266700">
                <a:tc rowSpan="2">
                  <a:txBody>
                    <a:bodyPr/>
                    <a:lstStyle/>
                    <a:p>
                      <a:pPr algn="ctr"/>
                      <a:r>
                        <a:rPr lang="en-US" sz="1400" b="1" dirty="0" smtClean="0"/>
                        <a:t>CSG1207</a:t>
                      </a:r>
                      <a:endParaRPr lang="en-US" sz="1400" b="1" dirty="0"/>
                    </a:p>
                  </a:txBody>
                  <a:tcPr anchor="ctr">
                    <a:lnL w="12700" cap="flat" cmpd="sng" algn="ctr">
                      <a:solidFill>
                        <a:schemeClr val="tx1"/>
                      </a:solidFill>
                      <a:prstDash val="solid"/>
                      <a:round/>
                      <a:headEnd type="none" w="med" len="med"/>
                      <a:tailEnd type="none" w="med" len="med"/>
                    </a:lnL>
                  </a:tcPr>
                </a:tc>
                <a:tc rowSpan="2">
                  <a:txBody>
                    <a:bodyPr/>
                    <a:lstStyle/>
                    <a:p>
                      <a:pPr algn="ctr"/>
                      <a:r>
                        <a:rPr lang="en-US" sz="1400" b="1" dirty="0" smtClean="0"/>
                        <a:t>Systems &amp; Database Design</a:t>
                      </a:r>
                      <a:endParaRPr lang="en-US" sz="1400" b="1" dirty="0"/>
                    </a:p>
                  </a:txBody>
                  <a:tcPr anchor="ctr"/>
                </a:tc>
                <a:tc>
                  <a:txBody>
                    <a:bodyPr/>
                    <a:lstStyle/>
                    <a:p>
                      <a:pPr algn="ctr"/>
                      <a:r>
                        <a:rPr lang="en-US" sz="1400" b="1" dirty="0" smtClean="0"/>
                        <a:t>0972343</a:t>
                      </a:r>
                      <a:endParaRPr lang="en-US" sz="1400" b="1" dirty="0"/>
                    </a:p>
                  </a:txBody>
                  <a:tcPr anchor="ctr"/>
                </a:tc>
                <a:tc>
                  <a:txBody>
                    <a:bodyPr/>
                    <a:lstStyle/>
                    <a:p>
                      <a:pPr algn="ctr"/>
                      <a:r>
                        <a:rPr lang="en-US" sz="1400" b="1" dirty="0" smtClean="0"/>
                        <a:t>Eric </a:t>
                      </a:r>
                      <a:r>
                        <a:rPr lang="en-US" sz="1400" b="1" dirty="0" err="1" smtClean="0"/>
                        <a:t>Cartman</a:t>
                      </a:r>
                      <a:endParaRPr lang="en-US" sz="1400" b="1" dirty="0"/>
                    </a:p>
                  </a:txBody>
                  <a:tcPr anchor="ctr">
                    <a:lnR w="12700" cap="flat" cmpd="sng" algn="ctr">
                      <a:solidFill>
                        <a:schemeClr val="tx1"/>
                      </a:solidFill>
                      <a:prstDash val="solid"/>
                      <a:round/>
                      <a:headEnd type="none" w="med" len="med"/>
                      <a:tailEnd type="none" w="med" len="med"/>
                    </a:lnR>
                  </a:tcPr>
                </a:tc>
              </a:tr>
              <a:tr h="266700">
                <a:tc vMerge="1">
                  <a:txBody>
                    <a:bodyPr/>
                    <a:lstStyle/>
                    <a:p>
                      <a:endParaRPr lang="en-US" sz="1200" dirty="0"/>
                    </a:p>
                  </a:txBody>
                  <a:tcPr/>
                </a:tc>
                <a:tc vMerge="1">
                  <a:txBody>
                    <a:bodyPr/>
                    <a:lstStyle/>
                    <a:p>
                      <a:endParaRPr lang="en-US" sz="1200" dirty="0"/>
                    </a:p>
                  </a:txBody>
                  <a:tcPr/>
                </a:tc>
                <a:tc>
                  <a:txBody>
                    <a:bodyPr/>
                    <a:lstStyle/>
                    <a:p>
                      <a:pPr algn="ctr"/>
                      <a:r>
                        <a:rPr lang="en-US" sz="1400" b="1" dirty="0" smtClean="0"/>
                        <a:t>0982342</a:t>
                      </a:r>
                      <a:endParaRPr lang="en-US" sz="1400" b="1" dirty="0"/>
                    </a:p>
                  </a:txBody>
                  <a:tcPr anchor="ctr"/>
                </a:tc>
                <a:tc>
                  <a:txBody>
                    <a:bodyPr/>
                    <a:lstStyle/>
                    <a:p>
                      <a:pPr algn="ctr"/>
                      <a:r>
                        <a:rPr lang="en-US" sz="1400" b="1" dirty="0" smtClean="0"/>
                        <a:t>Kyle </a:t>
                      </a:r>
                      <a:r>
                        <a:rPr lang="en-US" sz="1400" b="1" dirty="0" err="1" smtClean="0"/>
                        <a:t>Broflowski</a:t>
                      </a:r>
                      <a:endParaRPr lang="en-US" sz="1400" b="1" dirty="0"/>
                    </a:p>
                  </a:txBody>
                  <a:tcPr anchor="ctr">
                    <a:lnR w="12700" cap="flat" cmpd="sng" algn="ctr">
                      <a:solidFill>
                        <a:schemeClr val="tx1"/>
                      </a:solidFill>
                      <a:prstDash val="solid"/>
                      <a:round/>
                      <a:headEnd type="none" w="med" len="med"/>
                      <a:tailEnd type="none" w="med" len="med"/>
                    </a:lnR>
                  </a:tcPr>
                </a:tc>
              </a:tr>
              <a:tr h="2667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CSI2441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Application Development</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t>2013442</a:t>
                      </a:r>
                      <a:endParaRPr lang="en-US" sz="1400" b="1" dirty="0"/>
                    </a:p>
                  </a:txBody>
                  <a:tcPr anchor="ctr"/>
                </a:tc>
                <a:tc>
                  <a:txBody>
                    <a:bodyPr/>
                    <a:lstStyle/>
                    <a:p>
                      <a:pPr algn="ctr"/>
                      <a:r>
                        <a:rPr lang="en-US" sz="1400" b="1" dirty="0" smtClean="0"/>
                        <a:t>Stan Marsh</a:t>
                      </a:r>
                      <a:endParaRPr lang="en-US" sz="1400" b="1" dirty="0"/>
                    </a:p>
                  </a:txBody>
                  <a:tcPr anchor="ctr">
                    <a:lnR w="12700" cap="flat" cmpd="sng" algn="ctr">
                      <a:solidFill>
                        <a:schemeClr val="tx1"/>
                      </a:solidFill>
                      <a:prstDash val="solid"/>
                      <a:round/>
                      <a:headEnd type="none" w="med" len="med"/>
                      <a:tailEnd type="none" w="med" len="med"/>
                    </a:lnR>
                  </a:tcPr>
                </a:tc>
              </a:tr>
              <a:tr h="266700">
                <a:tc vMerge="1">
                  <a:txBody>
                    <a:bodyPr/>
                    <a:lstStyle/>
                    <a:p>
                      <a:endParaRPr lang="en-US" sz="1200" dirty="0"/>
                    </a:p>
                  </a:txBody>
                  <a:tcPr/>
                </a:tc>
                <a:tc vMerge="1">
                  <a:txBody>
                    <a:bodyPr/>
                    <a:lstStyle/>
                    <a:p>
                      <a:endParaRPr lang="en-US" sz="1200" dirty="0"/>
                    </a:p>
                  </a:txBody>
                  <a:tcPr/>
                </a:tc>
                <a:tc>
                  <a:txBody>
                    <a:bodyPr/>
                    <a:lstStyle/>
                    <a:p>
                      <a:pPr algn="ctr"/>
                      <a:r>
                        <a:rPr lang="en-US" sz="1400" b="1" dirty="0" smtClean="0"/>
                        <a:t>0972343</a:t>
                      </a:r>
                      <a:endParaRPr lang="en-US" sz="1400" b="1" dirty="0"/>
                    </a:p>
                  </a:txBody>
                  <a:tcPr anchor="ctr"/>
                </a:tc>
                <a:tc>
                  <a:txBody>
                    <a:bodyPr/>
                    <a:lstStyle/>
                    <a:p>
                      <a:pPr algn="ctr"/>
                      <a:r>
                        <a:rPr lang="en-US" sz="1400" b="1" dirty="0" smtClean="0"/>
                        <a:t>Eric </a:t>
                      </a:r>
                      <a:r>
                        <a:rPr lang="en-US" sz="1400" b="1" dirty="0" err="1" smtClean="0"/>
                        <a:t>Cartman</a:t>
                      </a:r>
                      <a:endParaRPr lang="en-US" sz="1400" b="1" dirty="0"/>
                    </a:p>
                  </a:txBody>
                  <a:tcPr anchor="ctr">
                    <a:lnR w="12700" cap="flat" cmpd="sng" algn="ctr">
                      <a:solidFill>
                        <a:schemeClr val="tx1"/>
                      </a:solidFill>
                      <a:prstDash val="solid"/>
                      <a:round/>
                      <a:headEnd type="none" w="med" len="med"/>
                      <a:tailEnd type="none" w="med" len="med"/>
                    </a:lnR>
                  </a:tcPr>
                </a:tc>
              </a:tr>
              <a:tr h="266700">
                <a:tc vMerge="1">
                  <a:txBody>
                    <a:bodyPr/>
                    <a:lstStyle/>
                    <a:p>
                      <a:endParaRPr lang="en-US" sz="1200" dirty="0"/>
                    </a:p>
                  </a:txBody>
                  <a:tcPr/>
                </a:tc>
                <a:tc vMerge="1">
                  <a:txBody>
                    <a:bodyPr/>
                    <a:lstStyle/>
                    <a:p>
                      <a:endParaRPr lang="en-US" sz="1200" dirty="0"/>
                    </a:p>
                  </a:txBody>
                  <a:tcPr/>
                </a:tc>
                <a:tc>
                  <a:txBody>
                    <a:bodyPr/>
                    <a:lstStyle/>
                    <a:p>
                      <a:pPr algn="ctr"/>
                      <a:r>
                        <a:rPr lang="en-US" sz="1400" b="1" dirty="0" smtClean="0"/>
                        <a:t>0982342</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smtClean="0"/>
                        <a:t>Kyle </a:t>
                      </a:r>
                      <a:r>
                        <a:rPr lang="en-US" sz="1400" b="1" dirty="0" err="1" smtClean="0"/>
                        <a:t>Broflowski</a:t>
                      </a:r>
                      <a:endParaRPr lang="en-US" sz="14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2" name="Title 1"/>
          <p:cNvSpPr txBox="1">
            <a:spLocks/>
          </p:cNvSpPr>
          <p:nvPr/>
        </p:nvSpPr>
        <p:spPr bwMode="auto">
          <a:xfrm>
            <a:off x="381000" y="0"/>
            <a:ext cx="7696200" cy="792163"/>
          </a:xfrm>
          <a:prstGeom prst="rect">
            <a:avLst/>
          </a:prstGeom>
          <a:noFill/>
          <a:ln w="9525">
            <a:noFill/>
            <a:miter lim="800000"/>
            <a:headEnd/>
            <a:tailEnd/>
          </a:ln>
        </p:spPr>
        <p:txBody>
          <a:bodyPr anchor="ctr"/>
          <a:lstStyle/>
          <a:p>
            <a:pPr>
              <a:defRPr/>
            </a:pPr>
            <a:r>
              <a:rPr lang="en-US" sz="3000" b="0" kern="0" dirty="0">
                <a:solidFill>
                  <a:schemeClr val="bg1"/>
                </a:solidFill>
                <a:latin typeface="Arial Narrow"/>
                <a:ea typeface="MS PGothic" pitchFamily="34" charset="-128"/>
              </a:rPr>
              <a:t>Gathering Unnormalised Data Sets</a:t>
            </a:r>
          </a:p>
        </p:txBody>
      </p:sp>
      <p:sp>
        <p:nvSpPr>
          <p:cNvPr id="14" name="Rectangle 3"/>
          <p:cNvSpPr txBox="1">
            <a:spLocks noChangeArrowheads="1"/>
          </p:cNvSpPr>
          <p:nvPr/>
        </p:nvSpPr>
        <p:spPr>
          <a:xfrm>
            <a:off x="381000" y="990600"/>
            <a:ext cx="8305800" cy="609600"/>
          </a:xfrm>
          <a:prstGeom prst="rect">
            <a:avLst/>
          </a:prstGeom>
        </p:spPr>
        <p:txBody>
          <a:bodyPr/>
          <a:lstStyle/>
          <a:p>
            <a:pPr marL="342900" indent="-342900">
              <a:lnSpc>
                <a:spcPct val="90000"/>
              </a:lnSpc>
              <a:spcBef>
                <a:spcPct val="20000"/>
              </a:spcBef>
              <a:buClr>
                <a:srgbClr val="2D2D8A"/>
              </a:buClr>
              <a:buFontTx/>
              <a:buChar char="•"/>
              <a:defRPr/>
            </a:pPr>
            <a:r>
              <a:rPr lang="en-AU" b="0" kern="0" dirty="0">
                <a:latin typeface="+mn-lt"/>
                <a:ea typeface="MS PGothic" pitchFamily="34" charset="-128"/>
              </a:rPr>
              <a:t>Repeated groups denoted in curly brackets…</a:t>
            </a:r>
          </a:p>
        </p:txBody>
      </p:sp>
      <p:grpSp>
        <p:nvGrpSpPr>
          <p:cNvPr id="3" name="Group 23"/>
          <p:cNvGrpSpPr>
            <a:grpSpLocks/>
          </p:cNvGrpSpPr>
          <p:nvPr/>
        </p:nvGrpSpPr>
        <p:grpSpPr bwMode="auto">
          <a:xfrm>
            <a:off x="4114800" y="4648200"/>
            <a:ext cx="4191000" cy="1905000"/>
            <a:chOff x="4114800" y="4495800"/>
            <a:chExt cx="4191000" cy="1905000"/>
          </a:xfrm>
        </p:grpSpPr>
        <p:sp>
          <p:nvSpPr>
            <p:cNvPr id="17" name="Rectangle 16"/>
            <p:cNvSpPr/>
            <p:nvPr/>
          </p:nvSpPr>
          <p:spPr>
            <a:xfrm flipV="1">
              <a:off x="4800600" y="4876800"/>
              <a:ext cx="3505200" cy="609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18" name="Rectangle 17"/>
            <p:cNvSpPr/>
            <p:nvPr/>
          </p:nvSpPr>
          <p:spPr>
            <a:xfrm flipV="1">
              <a:off x="4800600" y="5562600"/>
              <a:ext cx="3505200" cy="8382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cxnSp>
          <p:nvCxnSpPr>
            <p:cNvPr id="22" name="Straight Connector 21"/>
            <p:cNvCxnSpPr/>
            <p:nvPr/>
          </p:nvCxnSpPr>
          <p:spPr>
            <a:xfrm>
              <a:off x="4114800" y="4495800"/>
              <a:ext cx="2819400" cy="1588"/>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4191000" y="1938000"/>
            <a:ext cx="4114800" cy="1905000"/>
            <a:chOff x="4191000" y="1905000"/>
            <a:chExt cx="4114800" cy="1905000"/>
          </a:xfrm>
        </p:grpSpPr>
        <p:grpSp>
          <p:nvGrpSpPr>
            <p:cNvPr id="2" name="Group 20"/>
            <p:cNvGrpSpPr>
              <a:grpSpLocks/>
            </p:cNvGrpSpPr>
            <p:nvPr/>
          </p:nvGrpSpPr>
          <p:grpSpPr bwMode="auto">
            <a:xfrm>
              <a:off x="4191000" y="1905000"/>
              <a:ext cx="4114800" cy="1600200"/>
              <a:chOff x="4191000" y="1905000"/>
              <a:chExt cx="4114800" cy="1600200"/>
            </a:xfrm>
          </p:grpSpPr>
          <p:sp>
            <p:nvSpPr>
              <p:cNvPr id="15" name="Rectangle 14"/>
              <p:cNvSpPr/>
              <p:nvPr/>
            </p:nvSpPr>
            <p:spPr>
              <a:xfrm flipV="1">
                <a:off x="4191000" y="2286000"/>
                <a:ext cx="4114800" cy="609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16" name="Rectangle 15"/>
              <p:cNvSpPr/>
              <p:nvPr/>
            </p:nvSpPr>
            <p:spPr>
              <a:xfrm flipV="1">
                <a:off x="4191000" y="2971800"/>
                <a:ext cx="4114800" cy="5334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cxnSp>
            <p:nvCxnSpPr>
              <p:cNvPr id="20" name="Straight Connector 19"/>
              <p:cNvCxnSpPr/>
              <p:nvPr/>
            </p:nvCxnSpPr>
            <p:spPr>
              <a:xfrm>
                <a:off x="4419600" y="1905000"/>
                <a:ext cx="2590800" cy="1588"/>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bwMode="auto">
            <a:xfrm flipV="1">
              <a:off x="4191000" y="3581400"/>
              <a:ext cx="4114800" cy="228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04800" y="914400"/>
            <a:ext cx="8686800" cy="5257800"/>
          </a:xfrm>
        </p:spPr>
        <p:txBody>
          <a:bodyPr/>
          <a:lstStyle/>
          <a:p>
            <a:pPr eaLnBrk="1" hangingPunct="1"/>
            <a:r>
              <a:rPr lang="en-AU" sz="2400" dirty="0" smtClean="0"/>
              <a:t>The following principles should be applied to ensure an easier transition throughout the process:</a:t>
            </a:r>
          </a:p>
          <a:p>
            <a:pPr eaLnBrk="1" hangingPunct="1"/>
            <a:endParaRPr lang="en-AU" sz="2400" dirty="0" smtClean="0"/>
          </a:p>
          <a:p>
            <a:pPr lvl="1" eaLnBrk="1" hangingPunct="1"/>
            <a:r>
              <a:rPr lang="en-AU" sz="2000" dirty="0" smtClean="0"/>
              <a:t>Attributes that are likely to be primary keys should be placed </a:t>
            </a:r>
            <a:r>
              <a:rPr lang="en-AU" sz="2000" i="1" dirty="0" smtClean="0"/>
              <a:t>to the left</a:t>
            </a:r>
            <a:r>
              <a:rPr lang="en-AU" sz="2000" dirty="0" smtClean="0"/>
              <a:t> of their the other attributes that relate to them</a:t>
            </a:r>
          </a:p>
          <a:p>
            <a:pPr lvl="1" eaLnBrk="1" hangingPunct="1"/>
            <a:r>
              <a:rPr lang="en-AU" sz="2000" dirty="0" smtClean="0"/>
              <a:t>Repeating groups are usually placed </a:t>
            </a:r>
            <a:r>
              <a:rPr lang="en-AU" sz="2000" i="1" dirty="0" smtClean="0"/>
              <a:t>to the right </a:t>
            </a:r>
            <a:r>
              <a:rPr lang="en-AU" sz="2000" dirty="0" smtClean="0"/>
              <a:t>in an unnormalised data set</a:t>
            </a:r>
          </a:p>
          <a:p>
            <a:pPr lvl="2" eaLnBrk="1" hangingPunct="1"/>
            <a:r>
              <a:rPr lang="en-AU" sz="1800" dirty="0" smtClean="0"/>
              <a:t>This is simply for a cleaner look before you normalise and split them into separate relations</a:t>
            </a:r>
          </a:p>
          <a:p>
            <a:pPr lvl="1" eaLnBrk="1" hangingPunct="1"/>
            <a:endParaRPr lang="en-AU" sz="2000" dirty="0"/>
          </a:p>
          <a:p>
            <a:pPr lvl="1" eaLnBrk="1" hangingPunct="1"/>
            <a:r>
              <a:rPr lang="en-AU" sz="2000" dirty="0" smtClean="0"/>
              <a:t>Remember - A repeating group represents something that there can be multiple instances of for a single instance of another thing</a:t>
            </a:r>
          </a:p>
          <a:p>
            <a:pPr lvl="2" eaLnBrk="1" hangingPunct="1"/>
            <a:r>
              <a:rPr lang="en-AU" sz="1800" dirty="0" smtClean="0"/>
              <a:t>e.g. One unit can have many students (and vice versa), one building can have many rooms, one door can have many keys</a:t>
            </a:r>
          </a:p>
        </p:txBody>
      </p:sp>
      <p:sp>
        <p:nvSpPr>
          <p:cNvPr id="4" name="Title 1"/>
          <p:cNvSpPr txBox="1">
            <a:spLocks/>
          </p:cNvSpPr>
          <p:nvPr/>
        </p:nvSpPr>
        <p:spPr bwMode="auto">
          <a:xfrm>
            <a:off x="381000" y="0"/>
            <a:ext cx="7696200" cy="792163"/>
          </a:xfrm>
          <a:prstGeom prst="rect">
            <a:avLst/>
          </a:prstGeom>
          <a:noFill/>
          <a:ln w="9525">
            <a:noFill/>
            <a:miter lim="800000"/>
            <a:headEnd/>
            <a:tailEnd/>
          </a:ln>
        </p:spPr>
        <p:txBody>
          <a:bodyPr anchor="ctr"/>
          <a:lstStyle/>
          <a:p>
            <a:pPr>
              <a:defRPr/>
            </a:pPr>
            <a:r>
              <a:rPr lang="en-US" sz="3000" b="0" kern="0" dirty="0">
                <a:solidFill>
                  <a:schemeClr val="bg1"/>
                </a:solidFill>
                <a:latin typeface="Arial Narrow"/>
                <a:ea typeface="MS PGothic" pitchFamily="34" charset="-128"/>
                <a:cs typeface="+mj-cs"/>
              </a:rPr>
              <a:t>Some tips…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latin typeface="Arial Narrow" pitchFamily="34" charset="0"/>
              </a:rPr>
              <a:t>What is a database?</a:t>
            </a:r>
          </a:p>
        </p:txBody>
      </p:sp>
      <p:sp>
        <p:nvSpPr>
          <p:cNvPr id="9219" name="Rectangle 3"/>
          <p:cNvSpPr>
            <a:spLocks noGrp="1" noChangeArrowheads="1"/>
          </p:cNvSpPr>
          <p:nvPr>
            <p:ph sz="half" idx="1"/>
          </p:nvPr>
        </p:nvSpPr>
        <p:spPr>
          <a:xfrm>
            <a:off x="304800" y="1066800"/>
            <a:ext cx="8458200" cy="5410200"/>
          </a:xfrm>
        </p:spPr>
        <p:txBody>
          <a:bodyPr/>
          <a:lstStyle/>
          <a:p>
            <a:pPr eaLnBrk="1" hangingPunct="1">
              <a:lnSpc>
                <a:spcPct val="90000"/>
              </a:lnSpc>
            </a:pPr>
            <a:r>
              <a:rPr lang="en-GB" dirty="0" smtClean="0"/>
              <a:t>Shared collection of logically related data (and a description of this data), designed to meet the information needs of an organisation</a:t>
            </a:r>
          </a:p>
          <a:p>
            <a:pPr lvl="1" eaLnBrk="1" hangingPunct="1">
              <a:lnSpc>
                <a:spcPct val="90000"/>
              </a:lnSpc>
            </a:pPr>
            <a:r>
              <a:rPr lang="en-GB" dirty="0" smtClean="0"/>
              <a:t>Shared data</a:t>
            </a:r>
          </a:p>
          <a:p>
            <a:pPr lvl="1" eaLnBrk="1" hangingPunct="1">
              <a:lnSpc>
                <a:spcPct val="90000"/>
              </a:lnSpc>
            </a:pPr>
            <a:r>
              <a:rPr lang="en-GB" dirty="0" smtClean="0"/>
              <a:t>Logically related data comprises of entities, attributes, and relationships of an organisation's information</a:t>
            </a:r>
          </a:p>
          <a:p>
            <a:pPr lvl="1" eaLnBrk="1" hangingPunct="1">
              <a:lnSpc>
                <a:spcPct val="90000"/>
              </a:lnSpc>
            </a:pPr>
            <a:r>
              <a:rPr lang="en-GB" dirty="0" smtClean="0"/>
              <a:t>Focus on storing data efficiently, without redundancy</a:t>
            </a:r>
          </a:p>
          <a:p>
            <a:pPr lvl="3" eaLnBrk="1" hangingPunct="1">
              <a:lnSpc>
                <a:spcPct val="90000"/>
              </a:lnSpc>
            </a:pPr>
            <a:endParaRPr lang="en-GB" dirty="0" smtClean="0"/>
          </a:p>
          <a:p>
            <a:pPr eaLnBrk="1" hangingPunct="1">
              <a:lnSpc>
                <a:spcPct val="90000"/>
              </a:lnSpc>
            </a:pPr>
            <a:r>
              <a:rPr lang="en-GB" dirty="0" smtClean="0"/>
              <a:t>A database typically stores:</a:t>
            </a:r>
          </a:p>
          <a:p>
            <a:pPr lvl="1" eaLnBrk="1" hangingPunct="1">
              <a:lnSpc>
                <a:spcPct val="90000"/>
              </a:lnSpc>
            </a:pPr>
            <a:r>
              <a:rPr lang="en-GB" dirty="0" smtClean="0"/>
              <a:t>Details of authorised users</a:t>
            </a:r>
          </a:p>
          <a:p>
            <a:pPr lvl="1" eaLnBrk="1" hangingPunct="1">
              <a:lnSpc>
                <a:spcPct val="90000"/>
              </a:lnSpc>
            </a:pPr>
            <a:r>
              <a:rPr lang="en-GB" dirty="0" smtClean="0"/>
              <a:t>Names &amp; values of data items in the database</a:t>
            </a:r>
          </a:p>
          <a:p>
            <a:pPr lvl="1" eaLnBrk="1" hangingPunct="1">
              <a:lnSpc>
                <a:spcPct val="90000"/>
              </a:lnSpc>
            </a:pPr>
            <a:r>
              <a:rPr lang="en-GB" dirty="0" smtClean="0"/>
              <a:t>Constraints on each data item</a:t>
            </a:r>
          </a:p>
          <a:p>
            <a:pPr lvl="1" eaLnBrk="1" hangingPunct="1">
              <a:lnSpc>
                <a:spcPct val="90000"/>
              </a:lnSpc>
            </a:pPr>
            <a:r>
              <a:rPr lang="en-GB" dirty="0" smtClean="0"/>
              <a:t>Data items accessible by a user and the type of access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Narrow" pitchFamily="34" charset="0"/>
              </a:rPr>
              <a:t>Unnormalised Example 2</a:t>
            </a:r>
            <a:endParaRPr lang="en-AU" dirty="0"/>
          </a:p>
        </p:txBody>
      </p:sp>
      <p:graphicFrame>
        <p:nvGraphicFramePr>
          <p:cNvPr id="4" name="Table 3"/>
          <p:cNvGraphicFramePr>
            <a:graphicFrameLocks noGrp="1"/>
          </p:cNvGraphicFramePr>
          <p:nvPr/>
        </p:nvGraphicFramePr>
        <p:xfrm>
          <a:off x="380999" y="990600"/>
          <a:ext cx="8382001" cy="3017520"/>
        </p:xfrm>
        <a:graphic>
          <a:graphicData uri="http://schemas.openxmlformats.org/drawingml/2006/table">
            <a:tbl>
              <a:tblPr firstRow="1" bandRow="1">
                <a:tableStyleId>{5C22544A-7EE6-4342-B048-85BDC9FD1C3A}</a:tableStyleId>
              </a:tblPr>
              <a:tblGrid>
                <a:gridCol w="914401"/>
                <a:gridCol w="1676400"/>
                <a:gridCol w="1447800"/>
                <a:gridCol w="1752600"/>
                <a:gridCol w="2590800"/>
              </a:tblGrid>
              <a:tr h="445009">
                <a:tc>
                  <a:txBody>
                    <a:bodyPr/>
                    <a:lstStyle/>
                    <a:p>
                      <a:pPr algn="ctr"/>
                      <a:r>
                        <a:rPr lang="en-US" sz="1400" b="1" u="sng" dirty="0" smtClean="0"/>
                        <a:t>Staff#</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StaffName</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DoB</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u="sng" dirty="0" err="1" smtClean="0"/>
                        <a:t>DepartmentID</a:t>
                      </a:r>
                      <a:endParaRPr lang="en-US" sz="1400" b="1" u="sng"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DepartmentName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77951">
                <a:tc>
                  <a:txBody>
                    <a:bodyPr/>
                    <a:lstStyle/>
                    <a:p>
                      <a:pPr algn="ctr"/>
                      <a:r>
                        <a:rPr lang="en-US" sz="1400" b="1" dirty="0" smtClean="0"/>
                        <a:t>1205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Joe </a:t>
                      </a:r>
                      <a:r>
                        <a:rPr lang="en-US" sz="1400" b="1" dirty="0" err="1" smtClean="0"/>
                        <a:t>Bloggs</a:t>
                      </a:r>
                      <a:endParaRPr lang="en-US" sz="1400" b="1" dirty="0"/>
                    </a:p>
                  </a:txBody>
                  <a:tcPr anchor="ctr"/>
                </a:tc>
                <a:tc>
                  <a:txBody>
                    <a:bodyPr/>
                    <a:lstStyle/>
                    <a:p>
                      <a:pPr algn="ctr"/>
                      <a:r>
                        <a:rPr lang="en-US" sz="1400" b="1" dirty="0" smtClean="0"/>
                        <a:t>22/01/1978</a:t>
                      </a:r>
                      <a:endParaRPr lang="en-US" sz="1400" b="1" dirty="0"/>
                    </a:p>
                  </a:txBody>
                  <a:tcPr anchor="ctr"/>
                </a:tc>
                <a:tc>
                  <a:txBody>
                    <a:bodyPr/>
                    <a:lstStyle/>
                    <a:p>
                      <a:pPr algn="ctr"/>
                      <a:r>
                        <a:rPr lang="en-US" sz="1400" b="1" dirty="0" smtClean="0"/>
                        <a:t>ACCT</a:t>
                      </a:r>
                      <a:endParaRPr lang="en-US" sz="1400" b="1" dirty="0"/>
                    </a:p>
                  </a:txBody>
                  <a:tcPr anchor="ctr"/>
                </a:tc>
                <a:tc>
                  <a:txBody>
                    <a:bodyPr/>
                    <a:lstStyle/>
                    <a:p>
                      <a:pPr algn="ctr"/>
                      <a:r>
                        <a:rPr lang="en-US" sz="1400" b="1" dirty="0" smtClean="0"/>
                        <a:t>Accounting</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1168</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Mary Smith</a:t>
                      </a:r>
                      <a:endParaRPr lang="en-US" sz="1400" b="1" dirty="0"/>
                    </a:p>
                  </a:txBody>
                  <a:tcPr anchor="ctr"/>
                </a:tc>
                <a:tc>
                  <a:txBody>
                    <a:bodyPr/>
                    <a:lstStyle/>
                    <a:p>
                      <a:pPr algn="ctr"/>
                      <a:r>
                        <a:rPr lang="en-US" sz="1400" b="1" dirty="0" smtClean="0"/>
                        <a:t>30/08/1985</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HREC</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Human Resources</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1354</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Sam Woods</a:t>
                      </a:r>
                      <a:endParaRPr lang="en-US" sz="1400" b="1" dirty="0"/>
                    </a:p>
                  </a:txBody>
                  <a:tcPr anchor="ctr"/>
                </a:tc>
                <a:tc>
                  <a:txBody>
                    <a:bodyPr/>
                    <a:lstStyle/>
                    <a:p>
                      <a:pPr algn="ctr"/>
                      <a:r>
                        <a:rPr lang="en-US" sz="1400" b="1" dirty="0" smtClean="0"/>
                        <a:t>12/10/1990</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2145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Kate </a:t>
                      </a:r>
                      <a:r>
                        <a:rPr lang="en-US" sz="1400" b="1" dirty="0" err="1" smtClean="0"/>
                        <a:t>Murry</a:t>
                      </a:r>
                      <a:endParaRPr lang="en-US" sz="1400" b="1" dirty="0"/>
                    </a:p>
                  </a:txBody>
                  <a:tcPr anchor="ctr"/>
                </a:tc>
                <a:tc>
                  <a:txBody>
                    <a:bodyPr/>
                    <a:lstStyle/>
                    <a:p>
                      <a:pPr algn="ctr"/>
                      <a:r>
                        <a:rPr lang="en-US" sz="1400" b="1" dirty="0" smtClean="0"/>
                        <a:t>21/02/1987</a:t>
                      </a:r>
                      <a:endParaRPr lang="en-US" sz="1400" b="1" dirty="0"/>
                    </a:p>
                  </a:txBody>
                  <a:tcPr anchor="ctr"/>
                </a:tc>
                <a:tc>
                  <a:txBody>
                    <a:bodyPr/>
                    <a:lstStyle/>
                    <a:p>
                      <a:pPr algn="ctr"/>
                      <a:r>
                        <a:rPr lang="en-US" sz="1400" b="1" dirty="0" smtClean="0"/>
                        <a:t>ACCT</a:t>
                      </a:r>
                      <a:endParaRPr lang="en-US" sz="1400" b="1" dirty="0"/>
                    </a:p>
                  </a:txBody>
                  <a:tcPr anchor="ctr"/>
                </a:tc>
                <a:tc>
                  <a:txBody>
                    <a:bodyPr/>
                    <a:lstStyle/>
                    <a:p>
                      <a:pPr algn="ctr"/>
                      <a:r>
                        <a:rPr lang="en-US" sz="1400" b="1" dirty="0" smtClean="0"/>
                        <a:t>Accounting</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1927</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Barry Jones</a:t>
                      </a:r>
                      <a:endParaRPr lang="en-US" sz="1400" b="1" dirty="0"/>
                    </a:p>
                  </a:txBody>
                  <a:tcPr anchor="ctr"/>
                </a:tc>
                <a:tc>
                  <a:txBody>
                    <a:bodyPr/>
                    <a:lstStyle/>
                    <a:p>
                      <a:pPr algn="ctr"/>
                      <a:r>
                        <a:rPr lang="en-US" sz="1400" b="1" dirty="0" smtClean="0"/>
                        <a:t>26/04/1974</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ADMN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Administration</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1745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Tom Green</a:t>
                      </a:r>
                      <a:endParaRPr lang="en-US" sz="1400" b="1" dirty="0"/>
                    </a:p>
                  </a:txBody>
                  <a:tcPr anchor="ctr"/>
                </a:tc>
                <a:tc>
                  <a:txBody>
                    <a:bodyPr/>
                    <a:lstStyle/>
                    <a:p>
                      <a:pPr algn="ctr"/>
                      <a:r>
                        <a:rPr lang="en-US" sz="1400" b="1" dirty="0" smtClean="0"/>
                        <a:t>27/11/1978</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1683</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Wendy Lucas</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smtClean="0"/>
                        <a:t>05/07/1971</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HREC</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Human Resources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381000" y="4500670"/>
            <a:ext cx="8610600" cy="757130"/>
          </a:xfrm>
          <a:prstGeom prst="rect">
            <a:avLst/>
          </a:prstGeom>
        </p:spPr>
        <p:txBody>
          <a:bodyPr wrap="square">
            <a:spAutoFit/>
          </a:bodyPr>
          <a:lstStyle/>
          <a:p>
            <a:pPr marL="342900" indent="-342900">
              <a:lnSpc>
                <a:spcPct val="90000"/>
              </a:lnSpc>
              <a:spcBef>
                <a:spcPct val="20000"/>
              </a:spcBef>
              <a:buClr>
                <a:srgbClr val="2D2D8A"/>
              </a:buClr>
              <a:buFontTx/>
              <a:buChar char="•"/>
              <a:defRPr/>
            </a:pPr>
            <a:r>
              <a:rPr lang="en-AU" b="0" kern="0" dirty="0" smtClean="0">
                <a:latin typeface="+mn-lt"/>
                <a:ea typeface="MS PGothic" pitchFamily="34" charset="-128"/>
              </a:rPr>
              <a:t>Can you identify the repeating group in this table of unnormalised staff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80999" y="990600"/>
          <a:ext cx="8382001" cy="3017520"/>
        </p:xfrm>
        <a:graphic>
          <a:graphicData uri="http://schemas.openxmlformats.org/drawingml/2006/table">
            <a:tbl>
              <a:tblPr firstRow="1" bandRow="1">
                <a:tableStyleId>{5C22544A-7EE6-4342-B048-85BDC9FD1C3A}</a:tableStyleId>
              </a:tblPr>
              <a:tblGrid>
                <a:gridCol w="914401"/>
                <a:gridCol w="1676400"/>
                <a:gridCol w="1447800"/>
                <a:gridCol w="1752600"/>
                <a:gridCol w="2590800"/>
              </a:tblGrid>
              <a:tr h="445009">
                <a:tc>
                  <a:txBody>
                    <a:bodyPr/>
                    <a:lstStyle/>
                    <a:p>
                      <a:pPr algn="ctr"/>
                      <a:r>
                        <a:rPr lang="en-US" sz="1400" b="1" u="sng" dirty="0" smtClean="0"/>
                        <a:t>Staff#</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StaffName</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DoB</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u="sng" dirty="0" err="1" smtClean="0"/>
                        <a:t>DepartmentID</a:t>
                      </a:r>
                      <a:endParaRPr lang="en-US" sz="1400" b="1" u="sng"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DepartmentName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77951">
                <a:tc>
                  <a:txBody>
                    <a:bodyPr/>
                    <a:lstStyle/>
                    <a:p>
                      <a:pPr algn="ctr"/>
                      <a:r>
                        <a:rPr lang="en-US" sz="1400" b="1" dirty="0" smtClean="0"/>
                        <a:t>1205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Joe </a:t>
                      </a:r>
                      <a:r>
                        <a:rPr lang="en-US" sz="1400" b="1" dirty="0" err="1" smtClean="0"/>
                        <a:t>Bloggs</a:t>
                      </a:r>
                      <a:endParaRPr lang="en-US" sz="1400" b="1" dirty="0"/>
                    </a:p>
                  </a:txBody>
                  <a:tcPr anchor="ctr"/>
                </a:tc>
                <a:tc>
                  <a:txBody>
                    <a:bodyPr/>
                    <a:lstStyle/>
                    <a:p>
                      <a:pPr algn="ctr"/>
                      <a:r>
                        <a:rPr lang="en-US" sz="1400" b="1" dirty="0" smtClean="0"/>
                        <a:t>22/01/1978</a:t>
                      </a:r>
                      <a:endParaRPr lang="en-US" sz="1400" b="1" dirty="0"/>
                    </a:p>
                  </a:txBody>
                  <a:tcPr anchor="ctr"/>
                </a:tc>
                <a:tc>
                  <a:txBody>
                    <a:bodyPr/>
                    <a:lstStyle/>
                    <a:p>
                      <a:pPr algn="ctr"/>
                      <a:r>
                        <a:rPr lang="en-US" sz="1400" b="1" dirty="0" smtClean="0"/>
                        <a:t>ACCT</a:t>
                      </a:r>
                      <a:endParaRPr lang="en-US" sz="1400" b="1" dirty="0"/>
                    </a:p>
                  </a:txBody>
                  <a:tcPr anchor="ctr"/>
                </a:tc>
                <a:tc>
                  <a:txBody>
                    <a:bodyPr/>
                    <a:lstStyle/>
                    <a:p>
                      <a:pPr algn="ctr"/>
                      <a:r>
                        <a:rPr lang="en-US" sz="1400" b="1" dirty="0" smtClean="0"/>
                        <a:t>Accounting</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1168</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Mary Smith</a:t>
                      </a:r>
                      <a:endParaRPr lang="en-US" sz="1400" b="1" dirty="0"/>
                    </a:p>
                  </a:txBody>
                  <a:tcPr anchor="ctr"/>
                </a:tc>
                <a:tc>
                  <a:txBody>
                    <a:bodyPr/>
                    <a:lstStyle/>
                    <a:p>
                      <a:pPr algn="ctr"/>
                      <a:r>
                        <a:rPr lang="en-US" sz="1400" b="1" dirty="0" smtClean="0"/>
                        <a:t>30/08/1985</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HREC</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Human Resources</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1354</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Sam Woods</a:t>
                      </a:r>
                      <a:endParaRPr lang="en-US" sz="1400" b="1" dirty="0"/>
                    </a:p>
                  </a:txBody>
                  <a:tcPr anchor="ctr"/>
                </a:tc>
                <a:tc>
                  <a:txBody>
                    <a:bodyPr/>
                    <a:lstStyle/>
                    <a:p>
                      <a:pPr algn="ctr"/>
                      <a:r>
                        <a:rPr lang="en-US" sz="1400" b="1" dirty="0" smtClean="0"/>
                        <a:t>12/10/1990</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2145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Kate </a:t>
                      </a:r>
                      <a:r>
                        <a:rPr lang="en-US" sz="1400" b="1" dirty="0" err="1" smtClean="0"/>
                        <a:t>Murry</a:t>
                      </a:r>
                      <a:endParaRPr lang="en-US" sz="1400" b="1" dirty="0"/>
                    </a:p>
                  </a:txBody>
                  <a:tcPr anchor="ctr"/>
                </a:tc>
                <a:tc>
                  <a:txBody>
                    <a:bodyPr/>
                    <a:lstStyle/>
                    <a:p>
                      <a:pPr algn="ctr"/>
                      <a:r>
                        <a:rPr lang="en-US" sz="1400" b="1" dirty="0" smtClean="0"/>
                        <a:t>21/02/1987</a:t>
                      </a:r>
                      <a:endParaRPr lang="en-US" sz="1400" b="1" dirty="0"/>
                    </a:p>
                  </a:txBody>
                  <a:tcPr anchor="ctr"/>
                </a:tc>
                <a:tc>
                  <a:txBody>
                    <a:bodyPr/>
                    <a:lstStyle/>
                    <a:p>
                      <a:pPr algn="ctr"/>
                      <a:r>
                        <a:rPr lang="en-US" sz="1400" b="1" dirty="0" smtClean="0"/>
                        <a:t>ACCT</a:t>
                      </a:r>
                      <a:endParaRPr lang="en-US" sz="1400" b="1" dirty="0"/>
                    </a:p>
                  </a:txBody>
                  <a:tcPr anchor="ctr"/>
                </a:tc>
                <a:tc>
                  <a:txBody>
                    <a:bodyPr/>
                    <a:lstStyle/>
                    <a:p>
                      <a:pPr algn="ctr"/>
                      <a:r>
                        <a:rPr lang="en-US" sz="1400" b="1" dirty="0" smtClean="0"/>
                        <a:t>Accounting</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1927</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Barry Jones</a:t>
                      </a:r>
                      <a:endParaRPr lang="en-US" sz="1400" b="1" dirty="0"/>
                    </a:p>
                  </a:txBody>
                  <a:tcPr anchor="ctr"/>
                </a:tc>
                <a:tc>
                  <a:txBody>
                    <a:bodyPr/>
                    <a:lstStyle/>
                    <a:p>
                      <a:pPr algn="ctr"/>
                      <a:r>
                        <a:rPr lang="en-US" sz="1400" b="1" dirty="0" smtClean="0"/>
                        <a:t>26/04/1974</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ADMN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Administration</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1745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Tom Green</a:t>
                      </a:r>
                      <a:endParaRPr lang="en-US" sz="1400" b="1" dirty="0"/>
                    </a:p>
                  </a:txBody>
                  <a:tcPr anchor="ctr"/>
                </a:tc>
                <a:tc>
                  <a:txBody>
                    <a:bodyPr/>
                    <a:lstStyle/>
                    <a:p>
                      <a:pPr algn="ctr"/>
                      <a:r>
                        <a:rPr lang="en-US" sz="1400" b="1" dirty="0" smtClean="0"/>
                        <a:t>27/11/1978</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Sales</a:t>
                      </a:r>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1683</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Wendy Lucas</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smtClean="0"/>
                        <a:t>05/07/1971</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HREC</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Human Resources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AU" dirty="0" smtClean="0">
                <a:latin typeface="Arial Narrow" pitchFamily="34" charset="0"/>
              </a:rPr>
              <a:t>Unnormalised Example 2</a:t>
            </a:r>
            <a:endParaRPr lang="en-AU" dirty="0"/>
          </a:p>
        </p:txBody>
      </p:sp>
      <p:sp>
        <p:nvSpPr>
          <p:cNvPr id="5" name="Text Box 5"/>
          <p:cNvSpPr txBox="1">
            <a:spLocks noChangeArrowheads="1"/>
          </p:cNvSpPr>
          <p:nvPr/>
        </p:nvSpPr>
        <p:spPr bwMode="auto">
          <a:xfrm>
            <a:off x="533400" y="5391090"/>
            <a:ext cx="8305800" cy="400110"/>
          </a:xfrm>
          <a:prstGeom prst="rect">
            <a:avLst/>
          </a:prstGeom>
          <a:noFill/>
          <a:ln w="9525">
            <a:noFill/>
            <a:miter lim="800000"/>
            <a:headEnd/>
            <a:tailEnd/>
          </a:ln>
        </p:spPr>
        <p:txBody>
          <a:bodyPr>
            <a:spAutoFit/>
          </a:bodyPr>
          <a:lstStyle/>
          <a:p>
            <a:pPr>
              <a:defRPr/>
            </a:pPr>
            <a:r>
              <a:rPr lang="en-AU" sz="2000" dirty="0"/>
              <a:t>R1   = 	</a:t>
            </a:r>
            <a:r>
              <a:rPr lang="en-AU" sz="2000" dirty="0" smtClean="0"/>
              <a:t>(</a:t>
            </a:r>
            <a:r>
              <a:rPr lang="en-AU" sz="2000" b="0" dirty="0" err="1" smtClean="0"/>
              <a:t>DepartmentID</a:t>
            </a:r>
            <a:r>
              <a:rPr lang="en-AU" sz="2000" b="0" dirty="0" smtClean="0"/>
              <a:t>, </a:t>
            </a:r>
            <a:r>
              <a:rPr lang="en-AU" sz="2000" b="0" dirty="0" err="1" smtClean="0"/>
              <a:t>DepartmentName</a:t>
            </a:r>
            <a:r>
              <a:rPr lang="en-AU" sz="2000" b="0" dirty="0" smtClean="0"/>
              <a:t>, </a:t>
            </a:r>
            <a:r>
              <a:rPr lang="en-AU" sz="2000" dirty="0" smtClean="0"/>
              <a:t>{</a:t>
            </a:r>
            <a:r>
              <a:rPr lang="en-AU" sz="2000" b="0" dirty="0" smtClean="0">
                <a:solidFill>
                  <a:schemeClr val="accent6"/>
                </a:solidFill>
              </a:rPr>
              <a:t>Staff#, </a:t>
            </a:r>
            <a:r>
              <a:rPr lang="en-AU" sz="2000" b="0" dirty="0" err="1" smtClean="0">
                <a:solidFill>
                  <a:schemeClr val="accent6"/>
                </a:solidFill>
              </a:rPr>
              <a:t>StaffName</a:t>
            </a:r>
            <a:r>
              <a:rPr lang="en-AU" sz="2000" b="0" dirty="0" smtClean="0">
                <a:solidFill>
                  <a:schemeClr val="accent6"/>
                </a:solidFill>
              </a:rPr>
              <a:t>, </a:t>
            </a:r>
            <a:r>
              <a:rPr lang="en-AU" sz="2000" b="0" dirty="0" err="1" smtClean="0">
                <a:solidFill>
                  <a:schemeClr val="accent6"/>
                </a:solidFill>
              </a:rPr>
              <a:t>DoB</a:t>
            </a:r>
            <a:r>
              <a:rPr lang="en-AU" sz="2000" dirty="0" smtClean="0"/>
              <a:t>})</a:t>
            </a:r>
            <a:endParaRPr lang="en-AU" sz="1800" dirty="0"/>
          </a:p>
        </p:txBody>
      </p:sp>
      <p:sp>
        <p:nvSpPr>
          <p:cNvPr id="6" name="Rectangle 5"/>
          <p:cNvSpPr/>
          <p:nvPr/>
        </p:nvSpPr>
        <p:spPr>
          <a:xfrm>
            <a:off x="381000" y="4481560"/>
            <a:ext cx="8610600" cy="424732"/>
          </a:xfrm>
          <a:prstGeom prst="rect">
            <a:avLst/>
          </a:prstGeom>
        </p:spPr>
        <p:txBody>
          <a:bodyPr wrap="square">
            <a:spAutoFit/>
          </a:bodyPr>
          <a:lstStyle/>
          <a:p>
            <a:pPr marL="342900" indent="-342900">
              <a:lnSpc>
                <a:spcPct val="90000"/>
              </a:lnSpc>
              <a:spcBef>
                <a:spcPct val="20000"/>
              </a:spcBef>
              <a:buClr>
                <a:srgbClr val="2D2D8A"/>
              </a:buClr>
              <a:buFontTx/>
              <a:buChar char="•"/>
              <a:defRPr/>
            </a:pPr>
            <a:r>
              <a:rPr lang="en-AU" b="0" kern="0" dirty="0" smtClean="0">
                <a:latin typeface="+mn-lt"/>
                <a:ea typeface="MS PGothic" pitchFamily="34" charset="-128"/>
              </a:rPr>
              <a:t>There can be </a:t>
            </a:r>
            <a:r>
              <a:rPr lang="en-AU" b="0" i="1" kern="0" dirty="0" smtClean="0">
                <a:latin typeface="+mn-lt"/>
                <a:ea typeface="MS PGothic" pitchFamily="34" charset="-128"/>
              </a:rPr>
              <a:t>many</a:t>
            </a:r>
            <a:r>
              <a:rPr lang="en-AU" b="0" kern="0" dirty="0" smtClean="0">
                <a:latin typeface="+mn-lt"/>
                <a:ea typeface="MS PGothic" pitchFamily="34" charset="-128"/>
              </a:rPr>
              <a:t> staff members in </a:t>
            </a:r>
            <a:r>
              <a:rPr lang="en-AU" b="0" i="1" kern="0" dirty="0" smtClean="0">
                <a:latin typeface="+mn-lt"/>
                <a:ea typeface="MS PGothic" pitchFamily="34" charset="-128"/>
              </a:rPr>
              <a:t>each</a:t>
            </a:r>
            <a:r>
              <a:rPr lang="en-AU" b="0" kern="0" dirty="0" smtClean="0">
                <a:latin typeface="+mn-lt"/>
                <a:ea typeface="MS PGothic" pitchFamily="34" charset="-128"/>
              </a:rPr>
              <a:t> department</a:t>
            </a:r>
          </a:p>
        </p:txBody>
      </p:sp>
      <p:graphicFrame>
        <p:nvGraphicFramePr>
          <p:cNvPr id="7" name="Table 6"/>
          <p:cNvGraphicFramePr>
            <a:graphicFrameLocks noGrp="1"/>
          </p:cNvGraphicFramePr>
          <p:nvPr/>
        </p:nvGraphicFramePr>
        <p:xfrm>
          <a:off x="381000" y="990600"/>
          <a:ext cx="8382001" cy="3017520"/>
        </p:xfrm>
        <a:graphic>
          <a:graphicData uri="http://schemas.openxmlformats.org/drawingml/2006/table">
            <a:tbl>
              <a:tblPr firstRow="1" bandRow="1">
                <a:tableStyleId>{5C22544A-7EE6-4342-B048-85BDC9FD1C3A}</a:tableStyleId>
              </a:tblPr>
              <a:tblGrid>
                <a:gridCol w="914401"/>
                <a:gridCol w="1676400"/>
                <a:gridCol w="1447800"/>
                <a:gridCol w="1752600"/>
                <a:gridCol w="2590800"/>
              </a:tblGrid>
              <a:tr h="445009">
                <a:tc>
                  <a:txBody>
                    <a:bodyPr/>
                    <a:lstStyle/>
                    <a:p>
                      <a:pPr algn="ctr"/>
                      <a:r>
                        <a:rPr lang="en-US" sz="1400" b="1" u="sng" dirty="0" smtClean="0"/>
                        <a:t>Staff#</a:t>
                      </a:r>
                      <a:endParaRPr lang="en-US" sz="1400" b="1" u="sng"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StaffName</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DoB</a:t>
                      </a:r>
                      <a:endParaRPr lang="en-US" sz="1400" b="1"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u="sng" dirty="0" err="1" smtClean="0"/>
                        <a:t>DepartmentID</a:t>
                      </a:r>
                      <a:endParaRPr lang="en-US" sz="1400" b="1" u="sng"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US" sz="1400" b="1" dirty="0" err="1" smtClean="0"/>
                        <a:t>DepartmentName</a:t>
                      </a:r>
                      <a:endParaRPr lang="en-US" sz="14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77951">
                <a:tc>
                  <a:txBody>
                    <a:bodyPr/>
                    <a:lstStyle/>
                    <a:p>
                      <a:pPr algn="ctr"/>
                      <a:r>
                        <a:rPr lang="en-US" sz="1400" b="1" dirty="0" smtClean="0"/>
                        <a:t>1205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Joe </a:t>
                      </a:r>
                      <a:r>
                        <a:rPr lang="en-US" sz="1400" b="1" dirty="0" err="1" smtClean="0"/>
                        <a:t>Bloggs</a:t>
                      </a:r>
                      <a:endParaRPr lang="en-US" sz="1400" b="1" dirty="0"/>
                    </a:p>
                  </a:txBody>
                  <a:tcPr anchor="ctr"/>
                </a:tc>
                <a:tc>
                  <a:txBody>
                    <a:bodyPr/>
                    <a:lstStyle/>
                    <a:p>
                      <a:pPr algn="ctr"/>
                      <a:r>
                        <a:rPr lang="en-US" sz="1400" b="1" dirty="0" smtClean="0"/>
                        <a:t>22/01/1978</a:t>
                      </a:r>
                      <a:endParaRPr lang="en-US" sz="1400" b="1" dirty="0"/>
                    </a:p>
                  </a:txBody>
                  <a:tcPr anchor="ctr"/>
                </a:tc>
                <a:tc rowSpan="3">
                  <a:txBody>
                    <a:bodyPr/>
                    <a:lstStyle/>
                    <a:p>
                      <a:pPr algn="ctr"/>
                      <a:r>
                        <a:rPr lang="en-US" sz="1400" b="1" dirty="0" smtClean="0"/>
                        <a:t>ACCT</a:t>
                      </a:r>
                      <a:endParaRPr lang="en-US" sz="1400" b="1" dirty="0"/>
                    </a:p>
                  </a:txBody>
                  <a:tcPr anchor="ctr"/>
                </a:tc>
                <a:tc rowSpan="3">
                  <a:txBody>
                    <a:bodyPr/>
                    <a:lstStyle/>
                    <a:p>
                      <a:pPr algn="ctr"/>
                      <a:r>
                        <a:rPr lang="en-US" sz="1400" b="1" dirty="0" smtClean="0"/>
                        <a:t>Accounting</a:t>
                      </a: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2145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Kate </a:t>
                      </a:r>
                      <a:r>
                        <a:rPr lang="en-US" sz="1400" b="1" dirty="0" err="1" smtClean="0"/>
                        <a:t>Murry</a:t>
                      </a:r>
                      <a:endParaRPr lang="en-US" sz="1400" b="1" dirty="0"/>
                    </a:p>
                  </a:txBody>
                  <a:tcPr anchor="ctr"/>
                </a:tc>
                <a:tc>
                  <a:txBody>
                    <a:bodyPr/>
                    <a:lstStyle/>
                    <a:p>
                      <a:pPr algn="ctr"/>
                      <a:r>
                        <a:rPr lang="en-US" sz="1400" b="1" dirty="0" smtClean="0"/>
                        <a:t>21/02/1987</a:t>
                      </a:r>
                      <a:endParaRPr lang="en-US" sz="1400" b="1" dirty="0"/>
                    </a:p>
                  </a:txBody>
                  <a:tcPr anchor="ctr"/>
                </a:tc>
                <a:tc vMerge="1">
                  <a:txBody>
                    <a:bodyPr/>
                    <a:lstStyle/>
                    <a:p>
                      <a:pPr algn="ctr"/>
                      <a:endParaRPr lang="en-US" sz="1400" b="1" dirty="0"/>
                    </a:p>
                  </a:txBody>
                  <a:tcPr anchor="ctr"/>
                </a:tc>
                <a:tc vMerge="1">
                  <a:txBody>
                    <a:bodyPr/>
                    <a:lstStyle/>
                    <a:p>
                      <a:pPr algn="ct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1745</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Tom Green</a:t>
                      </a:r>
                      <a:endParaRPr lang="en-US" sz="1400" b="1" dirty="0"/>
                    </a:p>
                  </a:txBody>
                  <a:tcPr anchor="ctr"/>
                </a:tc>
                <a:tc>
                  <a:txBody>
                    <a:bodyPr/>
                    <a:lstStyle/>
                    <a:p>
                      <a:pPr algn="ctr"/>
                      <a:r>
                        <a:rPr lang="en-US" sz="1400" b="1" dirty="0" smtClean="0"/>
                        <a:t>27/11/1978</a:t>
                      </a:r>
                      <a:endParaRPr lang="en-US" sz="1400" b="1" dirty="0"/>
                    </a:p>
                  </a:txBody>
                  <a:tcPr anchor="ctr"/>
                </a:tc>
                <a:tc vMerge="1">
                  <a:txBody>
                    <a:bodyPr/>
                    <a:lstStyle/>
                    <a:p>
                      <a:pPr algn="ctr"/>
                      <a:endParaRPr lang="en-US" sz="1400" b="1" dirty="0"/>
                    </a:p>
                  </a:txBody>
                  <a:tcPr anchor="ctr"/>
                </a:tc>
                <a:tc vMerge="1">
                  <a:txBody>
                    <a:bodyPr/>
                    <a:lstStyle/>
                    <a:p>
                      <a:pPr algn="ctr"/>
                      <a:endParaRPr lang="en-US" sz="1400" b="1" dirty="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1168</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Mary Smith</a:t>
                      </a:r>
                      <a:endParaRPr lang="en-US" sz="1400" b="1" dirty="0"/>
                    </a:p>
                  </a:txBody>
                  <a:tcPr anchor="ctr"/>
                </a:tc>
                <a:tc>
                  <a:txBody>
                    <a:bodyPr/>
                    <a:lstStyle/>
                    <a:p>
                      <a:pPr algn="ctr"/>
                      <a:r>
                        <a:rPr lang="en-US" sz="1400" b="1" dirty="0" smtClean="0"/>
                        <a:t>30/08/1985</a:t>
                      </a:r>
                      <a:endParaRPr lang="en-US" sz="1400" b="1" dirty="0"/>
                    </a:p>
                  </a:txBody>
                  <a:tcPr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HREC</a:t>
                      </a:r>
                    </a:p>
                  </a:txBody>
                  <a:tcPr anchor="ctr">
                    <a:solidFill>
                      <a:schemeClr val="bg1"/>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Human Resources</a:t>
                      </a:r>
                    </a:p>
                  </a:txBody>
                  <a:tcPr anchor="ctr">
                    <a:lnR w="12700" cap="flat" cmpd="sng" algn="ctr">
                      <a:solidFill>
                        <a:schemeClr val="tx1"/>
                      </a:solidFill>
                      <a:prstDash val="solid"/>
                      <a:round/>
                      <a:headEnd type="none" w="med" len="med"/>
                      <a:tailEnd type="none" w="med" len="med"/>
                    </a:lnR>
                    <a:solidFill>
                      <a:schemeClr val="bg1"/>
                    </a:solidFill>
                  </a:tcPr>
                </a:tc>
              </a:tr>
              <a:tr h="365760">
                <a:tc>
                  <a:txBody>
                    <a:bodyPr/>
                    <a:lstStyle/>
                    <a:p>
                      <a:pPr algn="ctr"/>
                      <a:r>
                        <a:rPr lang="en-US" sz="1400" b="1" dirty="0" smtClean="0"/>
                        <a:t>1683</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Wendy Lucas</a:t>
                      </a:r>
                      <a:endParaRPr lang="en-US" sz="1400" b="1" dirty="0"/>
                    </a:p>
                  </a:txBody>
                  <a:tcPr anchor="ctr"/>
                </a:tc>
                <a:tc>
                  <a:txBody>
                    <a:bodyPr/>
                    <a:lstStyle/>
                    <a:p>
                      <a:pPr algn="ctr"/>
                      <a:r>
                        <a:rPr lang="en-US" sz="1400" b="1" dirty="0" smtClean="0"/>
                        <a:t>05/07/1971</a:t>
                      </a:r>
                      <a:endParaRPr lang="en-US" sz="1400" b="1" dirty="0"/>
                    </a:p>
                  </a:txBody>
                  <a:tcPr anchor="ct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nchor="ct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nchor="ctr">
                    <a:lnR w="12700" cap="flat" cmpd="sng" algn="ctr">
                      <a:solidFill>
                        <a:schemeClr val="tx1"/>
                      </a:solidFill>
                      <a:prstDash val="solid"/>
                      <a:round/>
                      <a:headEnd type="none" w="med" len="med"/>
                      <a:tailEnd type="none" w="med" len="med"/>
                    </a:lnR>
                  </a:tcPr>
                </a:tc>
              </a:tr>
              <a:tr h="365760">
                <a:tc>
                  <a:txBody>
                    <a:bodyPr/>
                    <a:lstStyle/>
                    <a:p>
                      <a:pPr algn="ctr"/>
                      <a:r>
                        <a:rPr lang="en-US" sz="1400" b="1" dirty="0" smtClean="0"/>
                        <a:t>1354</a:t>
                      </a:r>
                      <a:endParaRPr lang="en-US" sz="1400" b="1" dirty="0"/>
                    </a:p>
                  </a:txBody>
                  <a:tcPr anchor="ctr">
                    <a:lnL w="12700" cap="flat" cmpd="sng" algn="ctr">
                      <a:solidFill>
                        <a:schemeClr val="tx1"/>
                      </a:solidFill>
                      <a:prstDash val="solid"/>
                      <a:round/>
                      <a:headEnd type="none" w="med" len="med"/>
                      <a:tailEnd type="none" w="med" len="med"/>
                    </a:lnL>
                  </a:tcPr>
                </a:tc>
                <a:tc>
                  <a:txBody>
                    <a:bodyPr/>
                    <a:lstStyle/>
                    <a:p>
                      <a:pPr algn="ctr"/>
                      <a:r>
                        <a:rPr lang="en-US" sz="1400" b="1" dirty="0" smtClean="0"/>
                        <a:t>Sam Woods</a:t>
                      </a:r>
                      <a:endParaRPr lang="en-US" sz="1400" b="1" dirty="0"/>
                    </a:p>
                  </a:txBody>
                  <a:tcPr anchor="ctr"/>
                </a:tc>
                <a:tc>
                  <a:txBody>
                    <a:bodyPr/>
                    <a:lstStyle/>
                    <a:p>
                      <a:pPr algn="ctr"/>
                      <a:r>
                        <a:rPr lang="en-US" sz="1400" b="1" dirty="0" smtClean="0"/>
                        <a:t>12/10/1990</a:t>
                      </a:r>
                      <a:endParaRPr lang="en-US" sz="1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mn-lt"/>
                          <a:ea typeface="+mn-ea"/>
                          <a:cs typeface="+mn-cs"/>
                        </a:rPr>
                        <a:t>SALES</a:t>
                      </a:r>
                    </a:p>
                  </a:txBody>
                  <a:tcPr anchor="ctr">
                    <a:solidFill>
                      <a:srgbClr val="E7F3F4"/>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mn-lt"/>
                          <a:ea typeface="+mn-ea"/>
                          <a:cs typeface="+mn-cs"/>
                        </a:rPr>
                        <a:t>Sales</a:t>
                      </a:r>
                    </a:p>
                  </a:txBody>
                  <a:tcPr anchor="ctr">
                    <a:lnR w="12700" cap="flat" cmpd="sng" algn="ctr">
                      <a:solidFill>
                        <a:schemeClr val="tx1"/>
                      </a:solidFill>
                      <a:prstDash val="solid"/>
                      <a:round/>
                      <a:headEnd type="none" w="med" len="med"/>
                      <a:tailEnd type="none" w="med" len="med"/>
                    </a:lnR>
                    <a:solidFill>
                      <a:srgbClr val="E7F3F4"/>
                    </a:solidFill>
                  </a:tcPr>
                </a:tc>
              </a:tr>
              <a:tr h="365760">
                <a:tc>
                  <a:txBody>
                    <a:bodyPr/>
                    <a:lstStyle/>
                    <a:p>
                      <a:pPr algn="ctr"/>
                      <a:r>
                        <a:rPr lang="en-US" sz="1400" b="1" dirty="0" smtClean="0"/>
                        <a:t>1927</a:t>
                      </a:r>
                      <a:endParaRPr lang="en-US"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t>Barry Jones</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n-US" sz="1400" b="1" dirty="0" smtClean="0"/>
                        <a:t>26/04/1974</a:t>
                      </a:r>
                      <a:endParaRPr lang="en-US" sz="1400" b="1"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ADMN</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Administration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Rectangle 9"/>
          <p:cNvSpPr/>
          <p:nvPr/>
        </p:nvSpPr>
        <p:spPr bwMode="auto">
          <a:xfrm flipV="1">
            <a:off x="381000" y="990600"/>
            <a:ext cx="4038600" cy="301752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AU" dirty="0" smtClean="0">
                <a:latin typeface="Arial Narrow" pitchFamily="34" charset="0"/>
              </a:rPr>
              <a:t>Unnormalised Example 3</a:t>
            </a:r>
            <a:endParaRPr lang="en-US" dirty="0" smtClean="0">
              <a:latin typeface="Arial Narrow" pitchFamily="34" charset="0"/>
            </a:endParaRPr>
          </a:p>
        </p:txBody>
      </p:sp>
      <p:graphicFrame>
        <p:nvGraphicFramePr>
          <p:cNvPr id="7" name="Table 6"/>
          <p:cNvGraphicFramePr>
            <a:graphicFrameLocks noGrp="1"/>
          </p:cNvGraphicFramePr>
          <p:nvPr/>
        </p:nvGraphicFramePr>
        <p:xfrm>
          <a:off x="914400" y="1292225"/>
          <a:ext cx="7391400" cy="2270760"/>
        </p:xfrm>
        <a:graphic>
          <a:graphicData uri="http://schemas.openxmlformats.org/drawingml/2006/table">
            <a:tbl>
              <a:tblPr/>
              <a:tblGrid>
                <a:gridCol w="1143000"/>
                <a:gridCol w="1281113"/>
                <a:gridCol w="800100"/>
                <a:gridCol w="906462"/>
                <a:gridCol w="1443038"/>
                <a:gridCol w="1681162"/>
                <a:gridCol w="136525"/>
              </a:tblGrid>
              <a:tr h="914400">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Invoice # :</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p>
                      <a:pPr marL="0" marR="0" lvl="0" indent="0" algn="r"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Order Date: </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254186</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29/6/09</a:t>
                      </a:r>
                    </a:p>
                  </a:txBody>
                  <a:tcPr marL="28665" marR="28665"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Customer #:</a:t>
                      </a:r>
                    </a:p>
                    <a:p>
                      <a:pPr marL="0" marR="0" lvl="0" indent="0" algn="r"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Customer Name: </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p>
                      <a:pPr marL="0" marR="0" lvl="0" indent="0" algn="r"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Customer Phone #:</a:t>
                      </a:r>
                    </a:p>
                    <a:p>
                      <a:pPr marL="0" marR="0" lvl="0" indent="0" algn="r"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Customer Address:</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gridSpan="3">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78901</a:t>
                      </a:r>
                    </a:p>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Fred </a:t>
                      </a:r>
                      <a:r>
                        <a:rPr kumimoji="0" lang="en-AU" sz="1400"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Bloggs</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9370 6111</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3 Uphill Rise, Ferndale, WA 6303</a:t>
                      </a:r>
                    </a:p>
                  </a:txBody>
                  <a:tcPr marL="28665" marR="28665"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hMerge="1">
                  <a:txBody>
                    <a:bodyPr/>
                    <a:lstStyle/>
                    <a:p>
                      <a:endParaRPr lang="en-AU"/>
                    </a:p>
                  </a:txBody>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Item #</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Description</a:t>
                      </a:r>
                      <a:endParaRPr kumimoji="0" lang="en-US" sz="1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Qty</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Unit Price</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Subtotal</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00" b="1" i="0" u="none" strike="noStrike" cap="none" normalizeH="0" baseline="0" smtClean="0">
                          <a:ln>
                            <a:noFill/>
                          </a:ln>
                          <a:solidFill>
                            <a:schemeClr val="tx1"/>
                          </a:solidFill>
                          <a:effectLst/>
                          <a:latin typeface="Arial" pitchFamily="34" charset="0"/>
                          <a:ea typeface="SimSun" pitchFamily="2" charset="-122"/>
                          <a:cs typeface="Times New Roman" pitchFamily="18" charset="0"/>
                        </a:rPr>
                        <a:t> </a:t>
                      </a:r>
                    </a:p>
                  </a:txBody>
                  <a:tcPr marL="0" marR="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9898</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Bearing, Ball</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25</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$2.50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$62.50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00" b="1" i="0" u="none" strike="noStrike" cap="none" normalizeH="0" baseline="0" smtClean="0">
                          <a:ln>
                            <a:noFill/>
                          </a:ln>
                          <a:solidFill>
                            <a:schemeClr val="tx1"/>
                          </a:solidFill>
                          <a:effectLst/>
                          <a:latin typeface="Arial" pitchFamily="34" charset="0"/>
                          <a:ea typeface="SimSun" pitchFamily="2" charset="-122"/>
                          <a:cs typeface="Times New Roman" pitchFamily="18" charset="0"/>
                        </a:rPr>
                        <a:t> </a:t>
                      </a:r>
                    </a:p>
                  </a:txBody>
                  <a:tcPr marL="0" marR="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9999</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Bearing, Roller</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$5.00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$50.00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00" b="1" i="0" u="none" strike="noStrike" cap="none" normalizeH="0" baseline="0" smtClean="0">
                          <a:ln>
                            <a:noFill/>
                          </a:ln>
                          <a:solidFill>
                            <a:schemeClr val="tx1"/>
                          </a:solidFill>
                          <a:effectLst/>
                          <a:latin typeface="Arial" pitchFamily="34" charset="0"/>
                          <a:ea typeface="SimSun" pitchFamily="2" charset="-122"/>
                          <a:cs typeface="Times New Roman" pitchFamily="18" charset="0"/>
                        </a:rPr>
                        <a:t> </a:t>
                      </a:r>
                    </a:p>
                  </a:txBody>
                  <a:tcPr marL="0" marR="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8888</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Seal, shaft</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$3.00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$30.00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00" b="1" i="0" u="none" strike="noStrike" cap="none" normalizeH="0" baseline="0" smtClean="0">
                          <a:ln>
                            <a:noFill/>
                          </a:ln>
                          <a:solidFill>
                            <a:schemeClr val="tx1"/>
                          </a:solidFill>
                          <a:effectLst/>
                          <a:latin typeface="Arial" pitchFamily="34" charset="0"/>
                          <a:ea typeface="SimSun" pitchFamily="2" charset="-122"/>
                          <a:cs typeface="Times New Roman" pitchFamily="18" charset="0"/>
                        </a:rPr>
                        <a:t> </a:t>
                      </a:r>
                    </a:p>
                  </a:txBody>
                  <a:tcPr marL="0" marR="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228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777</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Glasses, Safety</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$100.00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00" b="1" i="0" u="none" strike="noStrike" cap="none" normalizeH="0" baseline="0" smtClean="0">
                          <a:ln>
                            <a:noFill/>
                          </a:ln>
                          <a:solidFill>
                            <a:schemeClr val="tx1"/>
                          </a:solidFill>
                          <a:effectLst/>
                          <a:latin typeface="Arial" pitchFamily="34" charset="0"/>
                          <a:ea typeface="SimSun" pitchFamily="2" charset="-122"/>
                          <a:cs typeface="Times New Roman" pitchFamily="18" charset="0"/>
                        </a:rPr>
                        <a:t> </a:t>
                      </a:r>
                    </a:p>
                  </a:txBody>
                  <a:tcPr marL="0" marR="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152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1555</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Punch, 5mm</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$4.00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$4.00</a:t>
                      </a:r>
                      <a:endParaRPr kumimoji="0" lang="en-US" sz="1400" b="1"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28665" marR="286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400" b="1" i="0" u="none" strike="noStrike" cap="none" normalizeH="0" baseline="0" dirty="0" smtClean="0">
                          <a:ln>
                            <a:noFill/>
                          </a:ln>
                          <a:solidFill>
                            <a:schemeClr val="tx1"/>
                          </a:solidFill>
                          <a:effectLst/>
                          <a:latin typeface="Arial" pitchFamily="34" charset="0"/>
                          <a:ea typeface="SimSun" pitchFamily="2" charset="-122"/>
                          <a:cs typeface="Times New Roman" pitchFamily="18" charset="0"/>
                        </a:rPr>
                        <a:t> </a:t>
                      </a:r>
                    </a:p>
                  </a:txBody>
                  <a:tcPr marL="0" marR="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9" name="Rectangle 3"/>
          <p:cNvSpPr txBox="1">
            <a:spLocks noChangeArrowheads="1"/>
          </p:cNvSpPr>
          <p:nvPr/>
        </p:nvSpPr>
        <p:spPr>
          <a:xfrm>
            <a:off x="762000" y="911225"/>
            <a:ext cx="7543800" cy="533400"/>
          </a:xfrm>
          <a:prstGeom prst="rect">
            <a:avLst/>
          </a:prstGeom>
        </p:spPr>
        <p:txBody>
          <a:bodyPr/>
          <a:lstStyle/>
          <a:p>
            <a:pPr marL="609600" indent="-609600" algn="ctr">
              <a:lnSpc>
                <a:spcPct val="80000"/>
              </a:lnSpc>
              <a:spcBef>
                <a:spcPct val="20000"/>
              </a:spcBef>
              <a:buClr>
                <a:schemeClr val="folHlink"/>
              </a:buClr>
              <a:buSzPct val="60000"/>
              <a:defRPr/>
            </a:pPr>
            <a:r>
              <a:rPr lang="en-AU" sz="1600" kern="0" dirty="0">
                <a:latin typeface="+mn-lt"/>
                <a:cs typeface="Times New Roman" pitchFamily="18" charset="0"/>
              </a:rPr>
              <a:t> </a:t>
            </a:r>
            <a:r>
              <a:rPr lang="en-AU" sz="2200" b="0" u="sng" kern="0" dirty="0">
                <a:cs typeface="Times New Roman" pitchFamily="18" charset="0"/>
              </a:rPr>
              <a:t>Sales Invoice</a:t>
            </a:r>
            <a:endParaRPr lang="en-AU" sz="2200" u="sng" kern="0" dirty="0">
              <a:latin typeface="+mn-lt"/>
              <a:cs typeface="Times New Roman" pitchFamily="18" charset="0"/>
            </a:endParaRPr>
          </a:p>
          <a:p>
            <a:pPr marL="609600" indent="-609600" algn="ctr">
              <a:lnSpc>
                <a:spcPct val="80000"/>
              </a:lnSpc>
              <a:spcBef>
                <a:spcPct val="20000"/>
              </a:spcBef>
              <a:buClr>
                <a:schemeClr val="folHlink"/>
              </a:buClr>
              <a:buSzPct val="60000"/>
              <a:defRPr/>
            </a:pPr>
            <a:endParaRPr lang="en-AU" sz="2800" kern="0" dirty="0">
              <a:latin typeface="+mn-lt"/>
              <a:cs typeface="Times New Roman" pitchFamily="18" charset="0"/>
            </a:endParaRPr>
          </a:p>
        </p:txBody>
      </p:sp>
      <p:sp>
        <p:nvSpPr>
          <p:cNvPr id="41022" name="Rectangle 9"/>
          <p:cNvSpPr>
            <a:spLocks noChangeArrowheads="1"/>
          </p:cNvSpPr>
          <p:nvPr/>
        </p:nvSpPr>
        <p:spPr bwMode="auto">
          <a:xfrm>
            <a:off x="762000" y="835025"/>
            <a:ext cx="7543800" cy="3048000"/>
          </a:xfrm>
          <a:prstGeom prst="rect">
            <a:avLst/>
          </a:prstGeom>
          <a:noFill/>
          <a:ln w="12700" algn="ctr">
            <a:solidFill>
              <a:schemeClr val="tx1"/>
            </a:solidFill>
            <a:miter lim="800000"/>
            <a:headEnd/>
            <a:tailEnd/>
          </a:ln>
        </p:spPr>
        <p:txBody>
          <a:bodyPr wrap="none"/>
          <a:lstStyle/>
          <a:p>
            <a:endParaRPr lang="en-US"/>
          </a:p>
        </p:txBody>
      </p:sp>
      <p:sp>
        <p:nvSpPr>
          <p:cNvPr id="14" name="TextBox 13"/>
          <p:cNvSpPr txBox="1"/>
          <p:nvPr/>
        </p:nvSpPr>
        <p:spPr>
          <a:xfrm>
            <a:off x="6629400" y="3578225"/>
            <a:ext cx="1524000" cy="307975"/>
          </a:xfrm>
          <a:prstGeom prst="rect">
            <a:avLst/>
          </a:prstGeom>
          <a:noFill/>
        </p:spPr>
        <p:txBody>
          <a:bodyPr>
            <a:spAutoFit/>
          </a:bodyPr>
          <a:lstStyle/>
          <a:p>
            <a:pPr>
              <a:defRPr/>
            </a:pPr>
            <a:r>
              <a:rPr lang="en-AU" sz="1400" dirty="0">
                <a:latin typeface="+mj-lt"/>
              </a:rPr>
              <a:t>Total: $246.50</a:t>
            </a:r>
          </a:p>
        </p:txBody>
      </p:sp>
      <p:sp>
        <p:nvSpPr>
          <p:cNvPr id="15" name="Rectangle 3"/>
          <p:cNvSpPr txBox="1">
            <a:spLocks noChangeArrowheads="1"/>
          </p:cNvSpPr>
          <p:nvPr/>
        </p:nvSpPr>
        <p:spPr>
          <a:xfrm>
            <a:off x="381000" y="4495800"/>
            <a:ext cx="8610600" cy="609600"/>
          </a:xfrm>
          <a:prstGeom prst="rect">
            <a:avLst/>
          </a:prstGeom>
        </p:spPr>
        <p:txBody>
          <a:bodyPr/>
          <a:lstStyle/>
          <a:p>
            <a:pPr marL="342900" indent="-342900">
              <a:lnSpc>
                <a:spcPct val="90000"/>
              </a:lnSpc>
              <a:spcBef>
                <a:spcPct val="20000"/>
              </a:spcBef>
              <a:buClr>
                <a:srgbClr val="2D2D8A"/>
              </a:buClr>
              <a:buFontTx/>
              <a:buChar char="•"/>
              <a:defRPr/>
            </a:pPr>
            <a:r>
              <a:rPr lang="en-AU" b="0" kern="0" dirty="0" smtClean="0">
                <a:latin typeface="+mn-lt"/>
                <a:ea typeface="MS PGothic" pitchFamily="34" charset="-128"/>
              </a:rPr>
              <a:t>Subtotal </a:t>
            </a:r>
            <a:r>
              <a:rPr lang="en-AU" b="0" kern="0" dirty="0">
                <a:latin typeface="+mn-lt"/>
                <a:ea typeface="MS PGothic" pitchFamily="34" charset="-128"/>
              </a:rPr>
              <a:t>and Total are </a:t>
            </a:r>
            <a:r>
              <a:rPr lang="en-AU" b="0" i="1" kern="0" dirty="0" smtClean="0">
                <a:latin typeface="+mn-lt"/>
                <a:ea typeface="MS PGothic" pitchFamily="34" charset="-128"/>
              </a:rPr>
              <a:t>derived attributes </a:t>
            </a:r>
            <a:r>
              <a:rPr lang="en-AU" b="0" kern="0" dirty="0" smtClean="0">
                <a:latin typeface="+mn-lt"/>
                <a:ea typeface="MS PGothic" pitchFamily="34" charset="-128"/>
              </a:rPr>
              <a:t>and </a:t>
            </a:r>
            <a:r>
              <a:rPr lang="en-AU" b="0" kern="0" dirty="0">
                <a:latin typeface="+mn-lt"/>
                <a:ea typeface="MS PGothic" pitchFamily="34" charset="-128"/>
              </a:rPr>
              <a:t>should be excluded from the </a:t>
            </a:r>
            <a:r>
              <a:rPr lang="en-AU" b="0" kern="0" dirty="0" smtClean="0">
                <a:latin typeface="+mn-lt"/>
                <a:ea typeface="MS PGothic" pitchFamily="34" charset="-128"/>
              </a:rPr>
              <a:t>data set – no need to store them</a:t>
            </a:r>
            <a:endParaRPr lang="en-AU" b="0" i="1" kern="0" dirty="0">
              <a:latin typeface="+mn-lt"/>
              <a:ea typeface="MS PGothic" pitchFamily="34" charset="-128"/>
            </a:endParaRPr>
          </a:p>
        </p:txBody>
      </p:sp>
      <p:sp>
        <p:nvSpPr>
          <p:cNvPr id="17" name="Text Box 5"/>
          <p:cNvSpPr txBox="1">
            <a:spLocks noChangeArrowheads="1"/>
          </p:cNvSpPr>
          <p:nvPr/>
        </p:nvSpPr>
        <p:spPr bwMode="auto">
          <a:xfrm>
            <a:off x="533400" y="5257800"/>
            <a:ext cx="8305800" cy="708025"/>
          </a:xfrm>
          <a:prstGeom prst="rect">
            <a:avLst/>
          </a:prstGeom>
          <a:noFill/>
          <a:ln w="9525">
            <a:noFill/>
            <a:miter lim="800000"/>
            <a:headEnd/>
            <a:tailEnd/>
          </a:ln>
        </p:spPr>
        <p:txBody>
          <a:bodyPr>
            <a:spAutoFit/>
          </a:bodyPr>
          <a:lstStyle/>
          <a:p>
            <a:pPr>
              <a:defRPr/>
            </a:pPr>
            <a:r>
              <a:rPr lang="en-AU" sz="2000" dirty="0"/>
              <a:t>R1   = 	(</a:t>
            </a:r>
            <a:r>
              <a:rPr lang="en-AU" sz="2000" b="0" dirty="0"/>
              <a:t>Invoice #, </a:t>
            </a:r>
            <a:r>
              <a:rPr lang="en-AU" sz="2000" b="0" dirty="0" smtClean="0"/>
              <a:t>Order </a:t>
            </a:r>
            <a:r>
              <a:rPr lang="en-AU" sz="2000" b="0" dirty="0"/>
              <a:t>Date, Customer #, Name, Phone, Address, 	</a:t>
            </a:r>
            <a:r>
              <a:rPr lang="en-AU" sz="2000" dirty="0"/>
              <a:t>{</a:t>
            </a:r>
            <a:r>
              <a:rPr lang="en-AU" sz="2000" b="0" dirty="0">
                <a:solidFill>
                  <a:schemeClr val="accent6"/>
                </a:solidFill>
              </a:rPr>
              <a:t>Item #, Description, Qty, Unit Price</a:t>
            </a:r>
            <a:r>
              <a:rPr lang="en-AU" sz="2000" dirty="0"/>
              <a:t>})</a:t>
            </a:r>
            <a:endParaRPr lang="en-AU" sz="1800" dirty="0"/>
          </a:p>
        </p:txBody>
      </p:sp>
      <p:sp>
        <p:nvSpPr>
          <p:cNvPr id="18" name="Rectangle 3"/>
          <p:cNvSpPr txBox="1">
            <a:spLocks noChangeArrowheads="1"/>
          </p:cNvSpPr>
          <p:nvPr/>
        </p:nvSpPr>
        <p:spPr>
          <a:xfrm>
            <a:off x="381000" y="6096000"/>
            <a:ext cx="8305800" cy="609600"/>
          </a:xfrm>
          <a:prstGeom prst="rect">
            <a:avLst/>
          </a:prstGeom>
        </p:spPr>
        <p:txBody>
          <a:bodyPr/>
          <a:lstStyle/>
          <a:p>
            <a:pPr marL="342900" indent="-342900">
              <a:lnSpc>
                <a:spcPct val="90000"/>
              </a:lnSpc>
              <a:spcBef>
                <a:spcPct val="20000"/>
              </a:spcBef>
              <a:buClr>
                <a:srgbClr val="2D2D8A"/>
              </a:buClr>
              <a:buFontTx/>
              <a:buChar char="•"/>
              <a:defRPr/>
            </a:pPr>
            <a:r>
              <a:rPr lang="en-AU" b="0" kern="0" dirty="0">
                <a:latin typeface="+mn-lt"/>
                <a:ea typeface="MS PGothic" pitchFamily="34" charset="-128"/>
              </a:rPr>
              <a:t>Such fields should always be calculated on the </a:t>
            </a:r>
            <a:r>
              <a:rPr lang="en-AU" b="0" kern="0" dirty="0" smtClean="0">
                <a:latin typeface="+mn-lt"/>
                <a:ea typeface="MS PGothic" pitchFamily="34" charset="-128"/>
              </a:rPr>
              <a:t>fly, </a:t>
            </a:r>
            <a:r>
              <a:rPr lang="en-AU" b="0" kern="0" dirty="0">
                <a:latin typeface="+mn-lt"/>
                <a:ea typeface="MS PGothic" pitchFamily="34" charset="-128"/>
              </a:rPr>
              <a:t>to avoid redundancy and out-of-date </a:t>
            </a:r>
            <a:r>
              <a:rPr lang="en-AU" b="0" kern="0" dirty="0" smtClean="0">
                <a:latin typeface="+mn-lt"/>
                <a:ea typeface="MS PGothic" pitchFamily="34" charset="-128"/>
              </a:rPr>
              <a:t>data</a:t>
            </a:r>
            <a:endParaRPr lang="en-AU" b="0" i="1" kern="0" dirty="0">
              <a:latin typeface="+mn-lt"/>
              <a:ea typeface="MS PGothic" pitchFamily="34" charset="-128"/>
            </a:endParaRPr>
          </a:p>
        </p:txBody>
      </p:sp>
      <p:sp>
        <p:nvSpPr>
          <p:cNvPr id="10" name="Rectangle 9"/>
          <p:cNvSpPr/>
          <p:nvPr/>
        </p:nvSpPr>
        <p:spPr bwMode="auto">
          <a:xfrm flipV="1">
            <a:off x="914400" y="2206625"/>
            <a:ext cx="7239000" cy="1371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
        <p:nvSpPr>
          <p:cNvPr id="11" name="Rectangle 10"/>
          <p:cNvSpPr/>
          <p:nvPr/>
        </p:nvSpPr>
        <p:spPr>
          <a:xfrm>
            <a:off x="381000" y="4038600"/>
            <a:ext cx="8610600" cy="424732"/>
          </a:xfrm>
          <a:prstGeom prst="rect">
            <a:avLst/>
          </a:prstGeom>
        </p:spPr>
        <p:txBody>
          <a:bodyPr wrap="square">
            <a:spAutoFit/>
          </a:bodyPr>
          <a:lstStyle/>
          <a:p>
            <a:pPr marL="342900" indent="-342900">
              <a:lnSpc>
                <a:spcPct val="90000"/>
              </a:lnSpc>
              <a:spcBef>
                <a:spcPct val="20000"/>
              </a:spcBef>
              <a:buClr>
                <a:srgbClr val="2D2D8A"/>
              </a:buClr>
              <a:buFontTx/>
              <a:buChar char="•"/>
              <a:defRPr/>
            </a:pPr>
            <a:r>
              <a:rPr lang="en-AU" b="0" kern="0" dirty="0" smtClean="0">
                <a:latin typeface="+mn-lt"/>
                <a:ea typeface="MS PGothic" pitchFamily="34" charset="-128"/>
              </a:rPr>
              <a:t>In each invoice, there are multiple items – Repeating group</a:t>
            </a:r>
          </a:p>
        </p:txBody>
      </p:sp>
      <p:sp>
        <p:nvSpPr>
          <p:cNvPr id="12" name="Rectangle 11"/>
          <p:cNvSpPr/>
          <p:nvPr/>
        </p:nvSpPr>
        <p:spPr bwMode="auto">
          <a:xfrm flipV="1">
            <a:off x="914400" y="2206625"/>
            <a:ext cx="5562600" cy="1371600"/>
          </a:xfrm>
          <a:prstGeom prst="rect">
            <a:avLst/>
          </a:prstGeom>
          <a:noFill/>
          <a:ln w="28575">
            <a:solidFill>
              <a:schemeClr val="accent6"/>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0" grpId="0" animBg="1"/>
      <p:bldP spid="10" grpId="1" animBg="1"/>
      <p:bldP spid="11" grpId="0"/>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smtClean="0">
                <a:latin typeface="Arial Narrow" pitchFamily="34" charset="0"/>
              </a:rPr>
              <a:t>Summary</a:t>
            </a:r>
          </a:p>
        </p:txBody>
      </p:sp>
      <p:sp>
        <p:nvSpPr>
          <p:cNvPr id="70662" name="Rectangle 3"/>
          <p:cNvSpPr>
            <a:spLocks noGrp="1" noChangeArrowheads="1"/>
          </p:cNvSpPr>
          <p:nvPr>
            <p:ph idx="1"/>
          </p:nvPr>
        </p:nvSpPr>
        <p:spPr>
          <a:xfrm>
            <a:off x="381000" y="1066800"/>
            <a:ext cx="8382000" cy="5334000"/>
          </a:xfrm>
        </p:spPr>
        <p:txBody>
          <a:bodyPr/>
          <a:lstStyle/>
          <a:p>
            <a:pPr eaLnBrk="1" hangingPunct="1">
              <a:lnSpc>
                <a:spcPct val="90000"/>
              </a:lnSpc>
              <a:buClr>
                <a:schemeClr val="accent6"/>
              </a:buClr>
              <a:defRPr/>
            </a:pPr>
            <a:r>
              <a:rPr lang="en-AU" sz="2400" dirty="0" smtClean="0"/>
              <a:t>Introduction to Databases</a:t>
            </a:r>
          </a:p>
          <a:p>
            <a:pPr lvl="1" eaLnBrk="1" hangingPunct="1">
              <a:lnSpc>
                <a:spcPct val="90000"/>
              </a:lnSpc>
              <a:defRPr/>
            </a:pPr>
            <a:r>
              <a:rPr lang="en-AU" sz="2000" dirty="0" smtClean="0"/>
              <a:t>Definition of a database and DBMS</a:t>
            </a:r>
          </a:p>
          <a:p>
            <a:pPr lvl="4" eaLnBrk="1" hangingPunct="1">
              <a:lnSpc>
                <a:spcPct val="90000"/>
              </a:lnSpc>
              <a:defRPr/>
            </a:pPr>
            <a:endParaRPr lang="en-AU" sz="1400" dirty="0" smtClean="0"/>
          </a:p>
          <a:p>
            <a:pPr lvl="1" eaLnBrk="1" hangingPunct="1">
              <a:lnSpc>
                <a:spcPct val="90000"/>
              </a:lnSpc>
              <a:defRPr/>
            </a:pPr>
            <a:r>
              <a:rPr lang="en-US" sz="2000" dirty="0" smtClean="0"/>
              <a:t>History of databases</a:t>
            </a:r>
          </a:p>
          <a:p>
            <a:pPr lvl="4" eaLnBrk="1" hangingPunct="1">
              <a:lnSpc>
                <a:spcPct val="90000"/>
              </a:lnSpc>
              <a:defRPr/>
            </a:pPr>
            <a:endParaRPr lang="en-US" sz="1400" dirty="0" smtClean="0"/>
          </a:p>
          <a:p>
            <a:pPr lvl="1" eaLnBrk="1" hangingPunct="1">
              <a:lnSpc>
                <a:spcPct val="90000"/>
              </a:lnSpc>
              <a:defRPr/>
            </a:pPr>
            <a:r>
              <a:rPr lang="en-US" sz="2000" dirty="0" smtClean="0"/>
              <a:t>Database terminology – relation, attribute, record, </a:t>
            </a:r>
            <a:r>
              <a:rPr lang="en-US" sz="2000" dirty="0" err="1" smtClean="0"/>
              <a:t>tuple</a:t>
            </a:r>
            <a:r>
              <a:rPr lang="en-US" sz="2000" dirty="0" smtClean="0"/>
              <a:t>, domain, schema, table, column, row… </a:t>
            </a:r>
          </a:p>
          <a:p>
            <a:pPr lvl="1" eaLnBrk="1" hangingPunct="1">
              <a:lnSpc>
                <a:spcPct val="90000"/>
              </a:lnSpc>
              <a:defRPr/>
            </a:pPr>
            <a:endParaRPr lang="en-AU" sz="2000" dirty="0" smtClean="0"/>
          </a:p>
          <a:p>
            <a:pPr lvl="1" eaLnBrk="1" hangingPunct="1">
              <a:lnSpc>
                <a:spcPct val="90000"/>
              </a:lnSpc>
              <a:defRPr/>
            </a:pPr>
            <a:endParaRPr lang="en-AU" sz="2000" dirty="0" smtClean="0"/>
          </a:p>
          <a:p>
            <a:pPr eaLnBrk="1" hangingPunct="1">
              <a:lnSpc>
                <a:spcPct val="90000"/>
              </a:lnSpc>
              <a:buClr>
                <a:schemeClr val="accent6"/>
              </a:buClr>
              <a:defRPr/>
            </a:pPr>
            <a:r>
              <a:rPr lang="en-AU" sz="2400" dirty="0" smtClean="0"/>
              <a:t>Introduction to Normalisation</a:t>
            </a:r>
          </a:p>
          <a:p>
            <a:pPr lvl="1" eaLnBrk="1" hangingPunct="1">
              <a:lnSpc>
                <a:spcPct val="90000"/>
              </a:lnSpc>
              <a:defRPr/>
            </a:pPr>
            <a:r>
              <a:rPr lang="en-US" sz="2000" dirty="0" smtClean="0"/>
              <a:t>Why we normalise / The need for normalisation</a:t>
            </a:r>
          </a:p>
          <a:p>
            <a:pPr lvl="4" eaLnBrk="1" hangingPunct="1">
              <a:lnSpc>
                <a:spcPct val="90000"/>
              </a:lnSpc>
              <a:defRPr/>
            </a:pPr>
            <a:endParaRPr lang="en-US" sz="1400" dirty="0" smtClean="0"/>
          </a:p>
          <a:p>
            <a:pPr lvl="1" eaLnBrk="1" hangingPunct="1">
              <a:lnSpc>
                <a:spcPct val="90000"/>
              </a:lnSpc>
              <a:defRPr/>
            </a:pPr>
            <a:r>
              <a:rPr lang="en-US" sz="2000" dirty="0" smtClean="0"/>
              <a:t>Data anomalies – insertion, deletion and update </a:t>
            </a:r>
          </a:p>
          <a:p>
            <a:pPr lvl="4" eaLnBrk="1" hangingPunct="1">
              <a:lnSpc>
                <a:spcPct val="90000"/>
              </a:lnSpc>
              <a:defRPr/>
            </a:pPr>
            <a:endParaRPr lang="en-US" sz="1400" dirty="0" smtClean="0"/>
          </a:p>
          <a:p>
            <a:pPr lvl="1" eaLnBrk="1" hangingPunct="1">
              <a:lnSpc>
                <a:spcPct val="90000"/>
              </a:lnSpc>
              <a:defRPr/>
            </a:pPr>
            <a:r>
              <a:rPr lang="en-US" sz="2000" dirty="0" smtClean="0"/>
              <a:t>Primary, compound and foreign keys</a:t>
            </a:r>
          </a:p>
          <a:p>
            <a:pPr lvl="4" eaLnBrk="1" hangingPunct="1">
              <a:lnSpc>
                <a:spcPct val="90000"/>
              </a:lnSpc>
              <a:defRPr/>
            </a:pPr>
            <a:endParaRPr lang="en-AU" sz="1400" dirty="0" smtClean="0"/>
          </a:p>
          <a:p>
            <a:pPr lvl="1" eaLnBrk="1" hangingPunct="1">
              <a:lnSpc>
                <a:spcPct val="90000"/>
              </a:lnSpc>
              <a:defRPr/>
            </a:pPr>
            <a:r>
              <a:rPr lang="en-AU" sz="2000" dirty="0" smtClean="0"/>
              <a:t>Gathering unnormalised data sets (0NF)</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eaLnBrk="1" hangingPunct="1">
              <a:defRPr/>
            </a:pPr>
            <a:r>
              <a:rPr lang="en-AU" sz="5400" dirty="0" smtClean="0">
                <a:ea typeface="ＭＳ Ｐゴシック" pitchFamily="-65" charset="-128"/>
              </a:rPr>
              <a:t>The End </a:t>
            </a:r>
            <a:r>
              <a:rPr lang="en-AU" sz="5400" dirty="0" smtClean="0">
                <a:ea typeface="ＭＳ Ｐゴシック" pitchFamily="-65" charset="-128"/>
                <a:sym typeface="Wingdings" pitchFamily="2" charset="2"/>
              </a:rPr>
              <a:t></a:t>
            </a:r>
            <a:endParaRPr lang="en-AU" sz="5400" dirty="0" smtClean="0">
              <a:ea typeface="ＭＳ Ｐゴシック" pitchFamily="-65" charset="-128"/>
            </a:endParaRPr>
          </a:p>
        </p:txBody>
      </p:sp>
      <p:sp>
        <p:nvSpPr>
          <p:cNvPr id="44035" name="Rectangle 3"/>
          <p:cNvSpPr>
            <a:spLocks noGrp="1" noChangeArrowheads="1"/>
          </p:cNvSpPr>
          <p:nvPr>
            <p:ph type="subTitle" idx="1"/>
          </p:nvPr>
        </p:nvSpPr>
        <p:spPr/>
        <p:txBody>
          <a:bodyPr/>
          <a:lstStyle/>
          <a:p>
            <a:pPr eaLnBrk="1" hangingPunct="1"/>
            <a:r>
              <a:rPr lang="en-AU" smtClean="0"/>
              <a:t>See you in workshop session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Simplified Overview of a Database</a:t>
            </a:r>
            <a:endParaRPr lang="en-AU" dirty="0"/>
          </a:p>
        </p:txBody>
      </p:sp>
      <p:sp>
        <p:nvSpPr>
          <p:cNvPr id="7" name="Can 6"/>
          <p:cNvSpPr/>
          <p:nvPr/>
        </p:nvSpPr>
        <p:spPr>
          <a:xfrm>
            <a:off x="457200" y="990600"/>
            <a:ext cx="8229600" cy="5334000"/>
          </a:xfrm>
          <a:prstGeom prst="can">
            <a:avLst>
              <a:gd name="adj" fmla="val 12551"/>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8" name="TextBox 7"/>
          <p:cNvSpPr txBox="1"/>
          <p:nvPr/>
        </p:nvSpPr>
        <p:spPr>
          <a:xfrm>
            <a:off x="2209800" y="1214735"/>
            <a:ext cx="4953000" cy="233065"/>
          </a:xfrm>
          <a:prstGeom prst="rect">
            <a:avLst/>
          </a:prstGeom>
          <a:noFill/>
        </p:spPr>
        <p:txBody>
          <a:bodyPr wrap="square" rtlCol="0">
            <a:prstTxWarp prst="textFadeUp">
              <a:avLst>
                <a:gd name="adj" fmla="val 9596"/>
              </a:avLst>
            </a:prstTxWarp>
            <a:spAutoFit/>
          </a:bodyPr>
          <a:lstStyle/>
          <a:p>
            <a:pPr algn="ctr"/>
            <a:r>
              <a:rPr lang="en-AU" dirty="0" smtClean="0"/>
              <a:t>UNIVERSITY DATABASE</a:t>
            </a:r>
            <a:endParaRPr lang="en-AU" dirty="0"/>
          </a:p>
        </p:txBody>
      </p:sp>
      <p:sp>
        <p:nvSpPr>
          <p:cNvPr id="10" name="Rounded Rectangle 9"/>
          <p:cNvSpPr/>
          <p:nvPr/>
        </p:nvSpPr>
        <p:spPr>
          <a:xfrm>
            <a:off x="5181600" y="2438400"/>
            <a:ext cx="2362200" cy="1295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Course Details</a:t>
            </a:r>
          </a:p>
          <a:p>
            <a:pPr algn="ctr"/>
            <a:endParaRPr lang="en-AU" sz="1200" dirty="0" smtClean="0"/>
          </a:p>
          <a:p>
            <a:pPr algn="ctr"/>
            <a:r>
              <a:rPr lang="en-AU" sz="1600" dirty="0" smtClean="0">
                <a:solidFill>
                  <a:schemeClr val="tx1">
                    <a:lumMod val="50000"/>
                    <a:lumOff val="50000"/>
                  </a:schemeClr>
                </a:solidFill>
              </a:rPr>
              <a:t>Code, Title, Description...</a:t>
            </a:r>
            <a:endParaRPr lang="en-AU" sz="1600" dirty="0">
              <a:solidFill>
                <a:schemeClr val="tx1">
                  <a:lumMod val="50000"/>
                  <a:lumOff val="50000"/>
                </a:schemeClr>
              </a:solidFill>
            </a:endParaRPr>
          </a:p>
        </p:txBody>
      </p:sp>
      <p:sp>
        <p:nvSpPr>
          <p:cNvPr id="12" name="Rounded Rectangle 11"/>
          <p:cNvSpPr/>
          <p:nvPr/>
        </p:nvSpPr>
        <p:spPr>
          <a:xfrm>
            <a:off x="1524000" y="4572000"/>
            <a:ext cx="2362200" cy="1295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Activity Details</a:t>
            </a:r>
          </a:p>
          <a:p>
            <a:pPr algn="ctr"/>
            <a:endParaRPr lang="en-AU" sz="1200" dirty="0" smtClean="0"/>
          </a:p>
          <a:p>
            <a:pPr algn="ctr"/>
            <a:r>
              <a:rPr lang="en-AU" sz="1600" dirty="0" smtClean="0">
                <a:solidFill>
                  <a:schemeClr val="tx1">
                    <a:lumMod val="50000"/>
                    <a:lumOff val="50000"/>
                  </a:schemeClr>
                </a:solidFill>
              </a:rPr>
              <a:t>Room, Day/Time...</a:t>
            </a:r>
            <a:endParaRPr lang="en-AU" sz="1600" dirty="0">
              <a:solidFill>
                <a:schemeClr val="tx1">
                  <a:lumMod val="50000"/>
                  <a:lumOff val="50000"/>
                </a:schemeClr>
              </a:solidFill>
            </a:endParaRPr>
          </a:p>
        </p:txBody>
      </p:sp>
      <p:grpSp>
        <p:nvGrpSpPr>
          <p:cNvPr id="46" name="Group 45"/>
          <p:cNvGrpSpPr/>
          <p:nvPr/>
        </p:nvGrpSpPr>
        <p:grpSpPr>
          <a:xfrm>
            <a:off x="3886200" y="5105400"/>
            <a:ext cx="1295400" cy="304800"/>
            <a:chOff x="3886200" y="5181600"/>
            <a:chExt cx="1295400" cy="304800"/>
          </a:xfrm>
        </p:grpSpPr>
        <p:cxnSp>
          <p:nvCxnSpPr>
            <p:cNvPr id="17" name="Straight Connector 16"/>
            <p:cNvCxnSpPr/>
            <p:nvPr/>
          </p:nvCxnSpPr>
          <p:spPr>
            <a:xfrm>
              <a:off x="3886200" y="5334000"/>
              <a:ext cx="1295400" cy="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27" name="Straight Connector 26"/>
            <p:cNvCxnSpPr/>
            <p:nvPr/>
          </p:nvCxnSpPr>
          <p:spPr>
            <a:xfrm rot="16200000" flipH="1">
              <a:off x="3886200" y="51816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28" name="Straight Connector 27"/>
            <p:cNvCxnSpPr/>
            <p:nvPr/>
          </p:nvCxnSpPr>
          <p:spPr>
            <a:xfrm rot="5400000">
              <a:off x="3886200" y="53340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grpSp>
      <p:grpSp>
        <p:nvGrpSpPr>
          <p:cNvPr id="48" name="Group 47"/>
          <p:cNvGrpSpPr/>
          <p:nvPr/>
        </p:nvGrpSpPr>
        <p:grpSpPr>
          <a:xfrm>
            <a:off x="3886200" y="2895600"/>
            <a:ext cx="1295400" cy="304800"/>
            <a:chOff x="3886200" y="2971800"/>
            <a:chExt cx="1295400" cy="304800"/>
          </a:xfrm>
        </p:grpSpPr>
        <p:cxnSp>
          <p:nvCxnSpPr>
            <p:cNvPr id="14" name="Straight Connector 13"/>
            <p:cNvCxnSpPr/>
            <p:nvPr/>
          </p:nvCxnSpPr>
          <p:spPr>
            <a:xfrm>
              <a:off x="3886200" y="3124200"/>
              <a:ext cx="1295400" cy="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29" name="Straight Connector 28"/>
            <p:cNvCxnSpPr/>
            <p:nvPr/>
          </p:nvCxnSpPr>
          <p:spPr>
            <a:xfrm rot="16200000" flipH="1">
              <a:off x="3886200" y="29718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30" name="Straight Connector 29"/>
            <p:cNvCxnSpPr/>
            <p:nvPr/>
          </p:nvCxnSpPr>
          <p:spPr>
            <a:xfrm rot="5400000">
              <a:off x="3886200" y="31242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grpSp>
      <p:grpSp>
        <p:nvGrpSpPr>
          <p:cNvPr id="47" name="Group 46"/>
          <p:cNvGrpSpPr/>
          <p:nvPr/>
        </p:nvGrpSpPr>
        <p:grpSpPr>
          <a:xfrm>
            <a:off x="6248400" y="3733800"/>
            <a:ext cx="304800" cy="838200"/>
            <a:chOff x="6248400" y="3810000"/>
            <a:chExt cx="304800" cy="838200"/>
          </a:xfrm>
        </p:grpSpPr>
        <p:cxnSp>
          <p:nvCxnSpPr>
            <p:cNvPr id="20" name="Straight Connector 19"/>
            <p:cNvCxnSpPr/>
            <p:nvPr/>
          </p:nvCxnSpPr>
          <p:spPr>
            <a:xfrm rot="5400000">
              <a:off x="5981700" y="4229100"/>
              <a:ext cx="838200" cy="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21" name="Straight Connector 20"/>
            <p:cNvCxnSpPr/>
            <p:nvPr/>
          </p:nvCxnSpPr>
          <p:spPr>
            <a:xfrm rot="16200000" flipH="1">
              <a:off x="6400800" y="44958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23" name="Straight Connector 22"/>
            <p:cNvCxnSpPr/>
            <p:nvPr/>
          </p:nvCxnSpPr>
          <p:spPr>
            <a:xfrm rot="5400000">
              <a:off x="6248400" y="44958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31" name="Straight Connector 30"/>
            <p:cNvCxnSpPr/>
            <p:nvPr/>
          </p:nvCxnSpPr>
          <p:spPr>
            <a:xfrm rot="16200000" flipH="1">
              <a:off x="6248400" y="38100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32" name="Straight Connector 31"/>
            <p:cNvCxnSpPr/>
            <p:nvPr/>
          </p:nvCxnSpPr>
          <p:spPr>
            <a:xfrm rot="5400000">
              <a:off x="6400800" y="38100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grpSp>
      <p:grpSp>
        <p:nvGrpSpPr>
          <p:cNvPr id="45" name="Group 44"/>
          <p:cNvGrpSpPr/>
          <p:nvPr/>
        </p:nvGrpSpPr>
        <p:grpSpPr>
          <a:xfrm>
            <a:off x="2590800" y="3733800"/>
            <a:ext cx="304800" cy="838200"/>
            <a:chOff x="2590800" y="3810000"/>
            <a:chExt cx="304800" cy="838200"/>
          </a:xfrm>
        </p:grpSpPr>
        <p:cxnSp>
          <p:nvCxnSpPr>
            <p:cNvPr id="18" name="Straight Connector 17"/>
            <p:cNvCxnSpPr/>
            <p:nvPr/>
          </p:nvCxnSpPr>
          <p:spPr>
            <a:xfrm rot="5400000">
              <a:off x="2324100" y="4229100"/>
              <a:ext cx="838200" cy="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25" name="Straight Connector 24"/>
            <p:cNvCxnSpPr/>
            <p:nvPr/>
          </p:nvCxnSpPr>
          <p:spPr>
            <a:xfrm rot="16200000" flipH="1">
              <a:off x="2743200" y="44958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26" name="Straight Connector 25"/>
            <p:cNvCxnSpPr/>
            <p:nvPr/>
          </p:nvCxnSpPr>
          <p:spPr>
            <a:xfrm rot="5400000">
              <a:off x="2590800" y="44958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33" name="Straight Connector 32"/>
            <p:cNvCxnSpPr/>
            <p:nvPr/>
          </p:nvCxnSpPr>
          <p:spPr>
            <a:xfrm rot="16200000" flipH="1">
              <a:off x="2590800" y="38100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34" name="Straight Connector 33"/>
            <p:cNvCxnSpPr/>
            <p:nvPr/>
          </p:nvCxnSpPr>
          <p:spPr>
            <a:xfrm rot="5400000">
              <a:off x="2743200" y="3810000"/>
              <a:ext cx="1524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grpSp>
      <p:grpSp>
        <p:nvGrpSpPr>
          <p:cNvPr id="49" name="Group 48"/>
          <p:cNvGrpSpPr/>
          <p:nvPr/>
        </p:nvGrpSpPr>
        <p:grpSpPr>
          <a:xfrm>
            <a:off x="3733800" y="3581400"/>
            <a:ext cx="1600200" cy="1143000"/>
            <a:chOff x="3733800" y="3657600"/>
            <a:chExt cx="1600200" cy="1143000"/>
          </a:xfrm>
        </p:grpSpPr>
        <p:cxnSp>
          <p:nvCxnSpPr>
            <p:cNvPr id="15" name="Straight Connector 14"/>
            <p:cNvCxnSpPr/>
            <p:nvPr/>
          </p:nvCxnSpPr>
          <p:spPr>
            <a:xfrm>
              <a:off x="3810000" y="3733800"/>
              <a:ext cx="1447800" cy="9906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35" name="Straight Connector 34"/>
            <p:cNvCxnSpPr/>
            <p:nvPr/>
          </p:nvCxnSpPr>
          <p:spPr>
            <a:xfrm rot="16200000" flipH="1">
              <a:off x="4991100" y="4610100"/>
              <a:ext cx="2286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39" name="Straight Connector 38"/>
            <p:cNvCxnSpPr/>
            <p:nvPr/>
          </p:nvCxnSpPr>
          <p:spPr>
            <a:xfrm rot="16200000" flipH="1">
              <a:off x="3848100" y="3695700"/>
              <a:ext cx="228600" cy="1524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40" name="Straight Connector 39"/>
            <p:cNvCxnSpPr/>
            <p:nvPr/>
          </p:nvCxnSpPr>
          <p:spPr>
            <a:xfrm>
              <a:off x="3733800" y="3810000"/>
              <a:ext cx="304800" cy="762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cxnSp>
          <p:nvCxnSpPr>
            <p:cNvPr id="44" name="Straight Connector 43"/>
            <p:cNvCxnSpPr/>
            <p:nvPr/>
          </p:nvCxnSpPr>
          <p:spPr>
            <a:xfrm>
              <a:off x="5029200" y="4572000"/>
              <a:ext cx="304800" cy="76200"/>
            </a:xfrm>
            <a:prstGeom prst="line">
              <a:avLst/>
            </a:prstGeom>
            <a:ln>
              <a:solidFill>
                <a:schemeClr val="tx1"/>
              </a:solidFill>
            </a:ln>
          </p:spPr>
          <p:style>
            <a:lnRef idx="2">
              <a:schemeClr val="accent2"/>
            </a:lnRef>
            <a:fillRef idx="1">
              <a:schemeClr val="lt1"/>
            </a:fillRef>
            <a:effectRef idx="0">
              <a:schemeClr val="accent2"/>
            </a:effectRef>
            <a:fontRef idx="minor">
              <a:schemeClr val="dk1"/>
            </a:fontRef>
          </p:style>
        </p:cxnSp>
      </p:grpSp>
      <p:sp>
        <p:nvSpPr>
          <p:cNvPr id="9" name="Rounded Rectangle 8"/>
          <p:cNvSpPr/>
          <p:nvPr/>
        </p:nvSpPr>
        <p:spPr>
          <a:xfrm>
            <a:off x="1524000" y="2438400"/>
            <a:ext cx="2362200" cy="1295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Student Details</a:t>
            </a:r>
          </a:p>
          <a:p>
            <a:pPr algn="ctr"/>
            <a:endParaRPr lang="en-AU" sz="1200" dirty="0" smtClean="0"/>
          </a:p>
          <a:p>
            <a:pPr algn="ctr"/>
            <a:r>
              <a:rPr lang="en-AU" sz="1600" dirty="0" smtClean="0">
                <a:solidFill>
                  <a:schemeClr val="tx1">
                    <a:lumMod val="50000"/>
                    <a:lumOff val="50000"/>
                  </a:schemeClr>
                </a:solidFill>
              </a:rPr>
              <a:t>Student#, Name, </a:t>
            </a:r>
            <a:r>
              <a:rPr lang="en-AU" sz="1600" dirty="0" err="1" smtClean="0">
                <a:solidFill>
                  <a:schemeClr val="tx1">
                    <a:lumMod val="50000"/>
                    <a:lumOff val="50000"/>
                  </a:schemeClr>
                </a:solidFill>
              </a:rPr>
              <a:t>DoB</a:t>
            </a:r>
            <a:r>
              <a:rPr lang="en-AU" sz="1600" dirty="0" smtClean="0">
                <a:solidFill>
                  <a:schemeClr val="tx1">
                    <a:lumMod val="50000"/>
                    <a:lumOff val="50000"/>
                  </a:schemeClr>
                </a:solidFill>
              </a:rPr>
              <a:t>, Gender, Phone, Address...</a:t>
            </a:r>
            <a:endParaRPr lang="en-AU" sz="1600" dirty="0">
              <a:solidFill>
                <a:schemeClr val="tx1">
                  <a:lumMod val="50000"/>
                  <a:lumOff val="50000"/>
                </a:schemeClr>
              </a:solidFill>
            </a:endParaRPr>
          </a:p>
        </p:txBody>
      </p:sp>
      <p:sp>
        <p:nvSpPr>
          <p:cNvPr id="11" name="Rounded Rectangle 10"/>
          <p:cNvSpPr/>
          <p:nvPr/>
        </p:nvSpPr>
        <p:spPr>
          <a:xfrm>
            <a:off x="5181600" y="4572000"/>
            <a:ext cx="2362200" cy="1295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Unit Details</a:t>
            </a:r>
          </a:p>
          <a:p>
            <a:pPr algn="ctr"/>
            <a:endParaRPr lang="en-AU" sz="1200" dirty="0" smtClean="0"/>
          </a:p>
          <a:p>
            <a:pPr algn="ctr"/>
            <a:r>
              <a:rPr lang="en-AU" sz="1600" dirty="0" smtClean="0">
                <a:solidFill>
                  <a:schemeClr val="tx1">
                    <a:lumMod val="50000"/>
                    <a:lumOff val="50000"/>
                  </a:schemeClr>
                </a:solidFill>
              </a:rPr>
              <a:t>Code, Title, Description, </a:t>
            </a:r>
            <a:r>
              <a:rPr lang="en-AU" sz="1600" dirty="0" err="1" smtClean="0">
                <a:solidFill>
                  <a:schemeClr val="tx1">
                    <a:lumMod val="50000"/>
                    <a:lumOff val="50000"/>
                  </a:schemeClr>
                </a:solidFill>
              </a:rPr>
              <a:t>CreditPoints</a:t>
            </a:r>
            <a:r>
              <a:rPr lang="en-AU" sz="1600" dirty="0" smtClean="0">
                <a:solidFill>
                  <a:schemeClr val="tx1">
                    <a:lumMod val="50000"/>
                    <a:lumOff val="50000"/>
                  </a:schemeClr>
                </a:solidFill>
              </a:rPr>
              <a:t>...</a:t>
            </a:r>
            <a:endParaRPr lang="en-AU" sz="1600" dirty="0">
              <a:solidFill>
                <a:schemeClr val="tx1">
                  <a:lumMod val="50000"/>
                  <a:lumOff val="50000"/>
                </a:schemeClr>
              </a:solidFill>
            </a:endParaRPr>
          </a:p>
        </p:txBody>
      </p:sp>
      <p:sp>
        <p:nvSpPr>
          <p:cNvPr id="50" name="Arc 49"/>
          <p:cNvSpPr/>
          <p:nvPr/>
        </p:nvSpPr>
        <p:spPr>
          <a:xfrm rot="16200000" flipH="1">
            <a:off x="1028700" y="1943100"/>
            <a:ext cx="762000" cy="838200"/>
          </a:xfrm>
          <a:prstGeom prst="arc">
            <a:avLst>
              <a:gd name="adj1" fmla="val 16200000"/>
              <a:gd name="adj2" fmla="val 190786"/>
            </a:avLst>
          </a:prstGeom>
          <a:ln w="19050">
            <a:solidFill>
              <a:srgbClr val="C0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51" name="TextBox 50"/>
          <p:cNvSpPr txBox="1"/>
          <p:nvPr/>
        </p:nvSpPr>
        <p:spPr>
          <a:xfrm>
            <a:off x="609600" y="1777425"/>
            <a:ext cx="2895600" cy="584775"/>
          </a:xfrm>
          <a:prstGeom prst="rect">
            <a:avLst/>
          </a:prstGeom>
          <a:noFill/>
        </p:spPr>
        <p:txBody>
          <a:bodyPr wrap="square" rtlCol="0">
            <a:spAutoFit/>
          </a:bodyPr>
          <a:lstStyle/>
          <a:p>
            <a:r>
              <a:rPr lang="en-AU" sz="1600" b="0" dirty="0" smtClean="0">
                <a:solidFill>
                  <a:srgbClr val="C00000"/>
                </a:solidFill>
                <a:latin typeface="+mn-lt"/>
              </a:rPr>
              <a:t>Group of logically related data</a:t>
            </a:r>
          </a:p>
          <a:p>
            <a:r>
              <a:rPr lang="en-AU" sz="1600" b="0" dirty="0" smtClean="0">
                <a:solidFill>
                  <a:srgbClr val="C00000"/>
                </a:solidFill>
                <a:latin typeface="+mn-lt"/>
              </a:rPr>
              <a:t>(all details of students)</a:t>
            </a:r>
            <a:endParaRPr lang="en-AU" sz="1600" b="0" dirty="0">
              <a:solidFill>
                <a:srgbClr val="C00000"/>
              </a:solidFill>
              <a:latin typeface="+mn-lt"/>
            </a:endParaRPr>
          </a:p>
        </p:txBody>
      </p:sp>
      <p:sp>
        <p:nvSpPr>
          <p:cNvPr id="52" name="Arc 51"/>
          <p:cNvSpPr/>
          <p:nvPr/>
        </p:nvSpPr>
        <p:spPr>
          <a:xfrm rot="21073943" flipH="1">
            <a:off x="4617402" y="2045703"/>
            <a:ext cx="1331695" cy="1697640"/>
          </a:xfrm>
          <a:prstGeom prst="arc">
            <a:avLst>
              <a:gd name="adj1" fmla="val 17250634"/>
              <a:gd name="adj2" fmla="val 21327760"/>
            </a:avLst>
          </a:prstGeom>
          <a:ln w="19050">
            <a:solidFill>
              <a:srgbClr val="C0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53" name="TextBox 52"/>
          <p:cNvSpPr txBox="1"/>
          <p:nvPr/>
        </p:nvSpPr>
        <p:spPr>
          <a:xfrm>
            <a:off x="4953000" y="1777425"/>
            <a:ext cx="3733800" cy="584775"/>
          </a:xfrm>
          <a:prstGeom prst="rect">
            <a:avLst/>
          </a:prstGeom>
          <a:noFill/>
        </p:spPr>
        <p:txBody>
          <a:bodyPr wrap="square" rtlCol="0">
            <a:spAutoFit/>
          </a:bodyPr>
          <a:lstStyle/>
          <a:p>
            <a:r>
              <a:rPr lang="en-AU" sz="1600" b="0" dirty="0" smtClean="0">
                <a:solidFill>
                  <a:srgbClr val="C00000"/>
                </a:solidFill>
                <a:latin typeface="+mn-lt"/>
              </a:rPr>
              <a:t>Relationship between groups of data</a:t>
            </a:r>
          </a:p>
          <a:p>
            <a:r>
              <a:rPr lang="en-AU" sz="1600" b="0" dirty="0" smtClean="0">
                <a:solidFill>
                  <a:srgbClr val="C00000"/>
                </a:solidFill>
                <a:latin typeface="+mn-lt"/>
              </a:rPr>
              <a:t>(many students enrolled in one course)</a:t>
            </a:r>
            <a:endParaRPr lang="en-AU" sz="1600" b="0" dirty="0">
              <a:solidFill>
                <a:srgbClr val="C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9" grpId="0" animBg="1"/>
      <p:bldP spid="11" grpId="0" animBg="1"/>
      <p:bldP spid="50" grpId="0" animBg="1"/>
      <p:bldP spid="51" grpId="0"/>
      <p:bldP spid="52" grpId="0" animBg="1"/>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latin typeface="Arial Narrow" pitchFamily="34" charset="0"/>
              </a:rPr>
              <a:t>Database Management System (DBMS)</a:t>
            </a:r>
            <a:endParaRPr lang="en-AU" smtClean="0">
              <a:latin typeface="Arial Narrow" pitchFamily="34" charset="0"/>
            </a:endParaRPr>
          </a:p>
        </p:txBody>
      </p:sp>
      <p:sp>
        <p:nvSpPr>
          <p:cNvPr id="10243" name="Rectangle 3"/>
          <p:cNvSpPr>
            <a:spLocks noGrp="1" noChangeArrowheads="1"/>
          </p:cNvSpPr>
          <p:nvPr>
            <p:ph sz="half" idx="1"/>
          </p:nvPr>
        </p:nvSpPr>
        <p:spPr>
          <a:xfrm>
            <a:off x="381000" y="1066800"/>
            <a:ext cx="8153400" cy="4800600"/>
          </a:xfrm>
        </p:spPr>
        <p:txBody>
          <a:bodyPr/>
          <a:lstStyle/>
          <a:p>
            <a:pPr eaLnBrk="1" hangingPunct="1">
              <a:lnSpc>
                <a:spcPct val="90000"/>
              </a:lnSpc>
            </a:pPr>
            <a:r>
              <a:rPr lang="en-GB" dirty="0" smtClean="0"/>
              <a:t>A </a:t>
            </a:r>
            <a:r>
              <a:rPr lang="en-GB" i="1" dirty="0" smtClean="0"/>
              <a:t>software</a:t>
            </a:r>
            <a:r>
              <a:rPr lang="en-GB" dirty="0" smtClean="0"/>
              <a:t> system that enables users to define, create, and maintain the database and it provides controlled access to the database(s)</a:t>
            </a:r>
          </a:p>
          <a:p>
            <a:pPr eaLnBrk="1" hangingPunct="1">
              <a:lnSpc>
                <a:spcPct val="90000"/>
              </a:lnSpc>
            </a:pPr>
            <a:endParaRPr lang="en-GB" dirty="0" smtClean="0"/>
          </a:p>
          <a:p>
            <a:pPr eaLnBrk="1" hangingPunct="1">
              <a:lnSpc>
                <a:spcPct val="90000"/>
              </a:lnSpc>
            </a:pPr>
            <a:r>
              <a:rPr lang="en-GB" dirty="0" smtClean="0"/>
              <a:t>Five components of a DBMS environment</a:t>
            </a:r>
          </a:p>
          <a:p>
            <a:pPr lvl="1" eaLnBrk="1" hangingPunct="1">
              <a:lnSpc>
                <a:spcPct val="90000"/>
              </a:lnSpc>
            </a:pPr>
            <a:r>
              <a:rPr lang="en-GB" dirty="0" smtClean="0"/>
              <a:t>hardware, software, data, procedure and people (see next slides)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latin typeface="Arial Narrow" pitchFamily="34" charset="0"/>
              </a:rPr>
              <a:t>5 Components of DBMS Environment</a:t>
            </a:r>
          </a:p>
        </p:txBody>
      </p:sp>
      <p:sp>
        <p:nvSpPr>
          <p:cNvPr id="11267" name="Rectangle 3"/>
          <p:cNvSpPr>
            <a:spLocks noGrp="1" noChangeArrowheads="1"/>
          </p:cNvSpPr>
          <p:nvPr>
            <p:ph sz="half" idx="1"/>
          </p:nvPr>
        </p:nvSpPr>
        <p:spPr>
          <a:xfrm>
            <a:off x="381000" y="1066800"/>
            <a:ext cx="8077200" cy="5181600"/>
          </a:xfrm>
        </p:spPr>
        <p:txBody>
          <a:bodyPr/>
          <a:lstStyle/>
          <a:p>
            <a:pPr eaLnBrk="1" hangingPunct="1"/>
            <a:r>
              <a:rPr lang="en-GB" dirty="0" smtClean="0"/>
              <a:t>Hardware</a:t>
            </a:r>
          </a:p>
          <a:p>
            <a:pPr lvl="1" eaLnBrk="1" hangingPunct="1"/>
            <a:r>
              <a:rPr lang="en-GB" sz="2200" dirty="0" smtClean="0"/>
              <a:t>Media to store data</a:t>
            </a:r>
          </a:p>
          <a:p>
            <a:pPr lvl="1" eaLnBrk="1" hangingPunct="1"/>
            <a:r>
              <a:rPr lang="en-GB" sz="2200" dirty="0" smtClean="0"/>
              <a:t>Can range from a PC to a network of computers</a:t>
            </a:r>
          </a:p>
          <a:p>
            <a:pPr lvl="1" eaLnBrk="1" hangingPunct="1"/>
            <a:endParaRPr lang="en-GB" dirty="0" smtClean="0"/>
          </a:p>
          <a:p>
            <a:pPr eaLnBrk="1" hangingPunct="1"/>
            <a:r>
              <a:rPr lang="en-GB" dirty="0" smtClean="0"/>
              <a:t>Software</a:t>
            </a:r>
          </a:p>
          <a:p>
            <a:pPr lvl="1" eaLnBrk="1" hangingPunct="1"/>
            <a:r>
              <a:rPr lang="en-GB" sz="2200" dirty="0" smtClean="0"/>
              <a:t>DBMS, operating system, network software (if necessary) and application programs</a:t>
            </a:r>
          </a:p>
          <a:p>
            <a:pPr lvl="1" eaLnBrk="1" hangingPunct="1"/>
            <a:endParaRPr lang="en-GB" sz="2200" dirty="0" smtClean="0"/>
          </a:p>
          <a:p>
            <a:pPr eaLnBrk="1" hangingPunct="1"/>
            <a:r>
              <a:rPr lang="en-GB" dirty="0" smtClean="0"/>
              <a:t>Data</a:t>
            </a:r>
          </a:p>
          <a:p>
            <a:pPr lvl="1" eaLnBrk="1" hangingPunct="1"/>
            <a:r>
              <a:rPr lang="en-GB" sz="2200" dirty="0" smtClean="0"/>
              <a:t>The data needed/used by the organisation</a:t>
            </a:r>
          </a:p>
          <a:p>
            <a:pPr lvl="1" eaLnBrk="1" hangingPunct="1"/>
            <a:r>
              <a:rPr lang="en-GB" sz="2200" dirty="0" smtClean="0"/>
              <a:t>A description/definition of this data’s format and structure (known as a schema)</a:t>
            </a:r>
            <a:endParaRPr lang="en-AU"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0938" y="617538"/>
            <a:ext cx="7993062" cy="1143000"/>
          </a:xfrm>
        </p:spPr>
        <p:txBody>
          <a:bodyPr/>
          <a:lstStyle/>
          <a:p>
            <a:pPr eaLnBrk="1" hangingPunct="1"/>
            <a:r>
              <a:rPr lang="en-GB" sz="3200" smtClean="0">
                <a:latin typeface="Arial Narrow" pitchFamily="34" charset="0"/>
              </a:rPr>
              <a:t>5 Components of DBMS Environment</a:t>
            </a:r>
            <a:r>
              <a:rPr lang="en-GB" sz="3600" smtClean="0">
                <a:latin typeface="Arial Narrow" pitchFamily="34" charset="0"/>
              </a:rPr>
              <a:t> </a:t>
            </a:r>
            <a:r>
              <a:rPr lang="en-GB" sz="2800" i="1" smtClean="0">
                <a:latin typeface="Arial Narrow" pitchFamily="34" charset="0"/>
              </a:rPr>
              <a:t>cont…</a:t>
            </a:r>
            <a:endParaRPr lang="en-AU" sz="3600" i="1" smtClean="0">
              <a:latin typeface="Arial Narrow" pitchFamily="34" charset="0"/>
            </a:endParaRPr>
          </a:p>
        </p:txBody>
      </p:sp>
      <p:sp>
        <p:nvSpPr>
          <p:cNvPr id="12291" name="Rectangle 3"/>
          <p:cNvSpPr>
            <a:spLocks noGrp="1" noChangeArrowheads="1"/>
          </p:cNvSpPr>
          <p:nvPr>
            <p:ph sz="half" idx="1"/>
          </p:nvPr>
        </p:nvSpPr>
        <p:spPr>
          <a:xfrm>
            <a:off x="381000" y="1066800"/>
            <a:ext cx="7924800" cy="4876800"/>
          </a:xfrm>
        </p:spPr>
        <p:txBody>
          <a:bodyPr/>
          <a:lstStyle/>
          <a:p>
            <a:pPr eaLnBrk="1" hangingPunct="1"/>
            <a:r>
              <a:rPr lang="en-GB" dirty="0" smtClean="0"/>
              <a:t>People</a:t>
            </a:r>
          </a:p>
          <a:p>
            <a:pPr lvl="1" eaLnBrk="1" hangingPunct="1"/>
            <a:r>
              <a:rPr lang="en-GB" dirty="0" smtClean="0"/>
              <a:t>Database administrators</a:t>
            </a:r>
          </a:p>
          <a:p>
            <a:pPr lvl="1" eaLnBrk="1" hangingPunct="1"/>
            <a:r>
              <a:rPr lang="en-GB" dirty="0" smtClean="0"/>
              <a:t>database designers</a:t>
            </a:r>
          </a:p>
          <a:p>
            <a:pPr lvl="1" eaLnBrk="1" hangingPunct="1"/>
            <a:r>
              <a:rPr lang="en-GB" dirty="0" smtClean="0"/>
              <a:t>application developers, and </a:t>
            </a:r>
          </a:p>
          <a:p>
            <a:pPr lvl="1" eaLnBrk="1" hangingPunct="1"/>
            <a:r>
              <a:rPr lang="en-GB" dirty="0" smtClean="0"/>
              <a:t>end-users</a:t>
            </a:r>
          </a:p>
          <a:p>
            <a:pPr lvl="1" eaLnBrk="1" hangingPunct="1"/>
            <a:endParaRPr lang="en-AU" dirty="0" smtClean="0"/>
          </a:p>
          <a:p>
            <a:pPr eaLnBrk="1" hangingPunct="1"/>
            <a:r>
              <a:rPr lang="en-GB" dirty="0" smtClean="0"/>
              <a:t>Procedures</a:t>
            </a:r>
          </a:p>
          <a:p>
            <a:pPr lvl="1" eaLnBrk="1" hangingPunct="1"/>
            <a:r>
              <a:rPr lang="en-GB" dirty="0" smtClean="0"/>
              <a:t>Instructions and rules that should be applied to the design and use of the database and DBMS</a:t>
            </a:r>
          </a:p>
          <a:p>
            <a:pPr lvl="1" eaLnBrk="1" hangingPunct="1"/>
            <a:r>
              <a:rPr lang="en-GB" dirty="0" smtClean="0"/>
              <a:t>e.g., database security procedure, backup &amp; recovery, database tuning procedures, etc</a:t>
            </a:r>
          </a:p>
        </p:txBody>
      </p:sp>
      <p:sp>
        <p:nvSpPr>
          <p:cNvPr id="8" name="Rectangle 2"/>
          <p:cNvSpPr txBox="1">
            <a:spLocks noChangeArrowheads="1"/>
          </p:cNvSpPr>
          <p:nvPr/>
        </p:nvSpPr>
        <p:spPr bwMode="auto">
          <a:xfrm>
            <a:off x="381000" y="0"/>
            <a:ext cx="7696200" cy="792163"/>
          </a:xfrm>
          <a:prstGeom prst="rect">
            <a:avLst/>
          </a:prstGeom>
          <a:noFill/>
          <a:ln w="9525">
            <a:noFill/>
            <a:miter lim="800000"/>
            <a:headEnd/>
            <a:tailEnd/>
          </a:ln>
        </p:spPr>
        <p:txBody>
          <a:bodyPr anchor="ctr"/>
          <a:lstStyle/>
          <a:p>
            <a:pPr>
              <a:defRPr/>
            </a:pPr>
            <a:r>
              <a:rPr lang="en-GB" sz="3000" b="0" kern="0">
                <a:solidFill>
                  <a:schemeClr val="bg1"/>
                </a:solidFill>
                <a:latin typeface="Arial Narrow"/>
                <a:ea typeface="ＭＳ Ｐゴシック" pitchFamily="-65" charset="-128"/>
                <a:cs typeface="+mj-cs"/>
              </a:rPr>
              <a:t>5 Components of DBMS Environment</a:t>
            </a:r>
            <a:endParaRPr lang="en-GB" sz="3000" b="0" kern="0" dirty="0">
              <a:solidFill>
                <a:schemeClr val="bg1"/>
              </a:solidFill>
              <a:latin typeface="Arial Narrow"/>
              <a:ea typeface="ＭＳ Ｐゴシック" pitchFamily="-65" charset="-128"/>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The Role of a Database</a:t>
            </a:r>
            <a:endParaRPr lang="en-AU" dirty="0"/>
          </a:p>
        </p:txBody>
      </p:sp>
      <p:sp>
        <p:nvSpPr>
          <p:cNvPr id="6" name="Content Placeholder 5"/>
          <p:cNvSpPr>
            <a:spLocks noGrp="1"/>
          </p:cNvSpPr>
          <p:nvPr>
            <p:ph idx="1"/>
          </p:nvPr>
        </p:nvSpPr>
        <p:spPr>
          <a:xfrm>
            <a:off x="468312" y="1196975"/>
            <a:ext cx="8447088" cy="5280025"/>
          </a:xfrm>
        </p:spPr>
        <p:txBody>
          <a:bodyPr/>
          <a:lstStyle/>
          <a:p>
            <a:r>
              <a:rPr lang="en-AU" sz="2400" dirty="0" smtClean="0"/>
              <a:t>The database is typically not accessed directly by users</a:t>
            </a:r>
          </a:p>
          <a:p>
            <a:pPr lvl="1"/>
            <a:r>
              <a:rPr lang="en-AU" sz="2000" dirty="0" smtClean="0"/>
              <a:t>The database is first designed (covered in the next 4 weeks)</a:t>
            </a:r>
          </a:p>
          <a:p>
            <a:pPr lvl="1"/>
            <a:r>
              <a:rPr lang="en-AU" sz="2000" dirty="0" smtClean="0"/>
              <a:t>It is then implemented in a DBMS (covered in week 5 &amp; 7)</a:t>
            </a:r>
          </a:p>
          <a:p>
            <a:pPr lvl="4"/>
            <a:endParaRPr lang="en-AU" sz="1400" dirty="0" smtClean="0"/>
          </a:p>
          <a:p>
            <a:pPr lvl="1"/>
            <a:r>
              <a:rPr lang="en-AU" sz="2000" dirty="0" smtClean="0"/>
              <a:t>The DBMS hosts the database, making it available for applications to interact with as needed</a:t>
            </a:r>
          </a:p>
          <a:p>
            <a:pPr lvl="4"/>
            <a:endParaRPr lang="en-AU" sz="1400" dirty="0" smtClean="0"/>
          </a:p>
          <a:p>
            <a:pPr lvl="1"/>
            <a:r>
              <a:rPr lang="en-AU" sz="2000" dirty="0" smtClean="0"/>
              <a:t>Applications interact with the database; requesting data from it, inserting data into it, updating data in it, and deleting data from it</a:t>
            </a:r>
          </a:p>
          <a:p>
            <a:pPr lvl="1"/>
            <a:r>
              <a:rPr lang="en-AU" sz="2000" dirty="0" smtClean="0"/>
              <a:t>The application sends SQL (Structured Query Language, covered from week 5) queries to the DBMS, which executes them and sends the resulting data/response back to the application</a:t>
            </a:r>
          </a:p>
          <a:p>
            <a:pPr lvl="4"/>
            <a:endParaRPr lang="en-AU" sz="1400" dirty="0" smtClean="0"/>
          </a:p>
          <a:p>
            <a:pPr lvl="1"/>
            <a:r>
              <a:rPr lang="en-AU" sz="2000" dirty="0" smtClean="0"/>
              <a:t>Users interact with the application, not directly with the database</a:t>
            </a:r>
          </a:p>
          <a:p>
            <a:pPr lvl="1"/>
            <a:r>
              <a:rPr lang="en-AU" sz="2000" dirty="0" smtClean="0"/>
              <a:t>This controls access to the database, allowing policies and procedures to be enforced</a:t>
            </a:r>
            <a:endParaRPr lang="en-AU"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5663</TotalTime>
  <Words>6486</Words>
  <Application>Microsoft Office PowerPoint</Application>
  <PresentationFormat>On-screen Show (4:3)</PresentationFormat>
  <Paragraphs>1008</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ecu_ppt4_blue</vt:lpstr>
      <vt:lpstr>CSG1207/CSI5135  Systems and Database Design</vt:lpstr>
      <vt:lpstr>Lecture 01 - Objectives</vt:lpstr>
      <vt:lpstr>Lecture 01 – Overview</vt:lpstr>
      <vt:lpstr>What is a database?</vt:lpstr>
      <vt:lpstr>Simplified Overview of a Database</vt:lpstr>
      <vt:lpstr>Database Management System (DBMS)</vt:lpstr>
      <vt:lpstr>5 Components of DBMS Environment</vt:lpstr>
      <vt:lpstr>5 Components of DBMS Environment cont…</vt:lpstr>
      <vt:lpstr>The Role of a Database</vt:lpstr>
      <vt:lpstr>The Role of a Database</vt:lpstr>
      <vt:lpstr>Brief History of Database Systems</vt:lpstr>
      <vt:lpstr>Hierarchical and Network Database Models</vt:lpstr>
      <vt:lpstr>History of Database Systems</vt:lpstr>
      <vt:lpstr>History of Database Systems</vt:lpstr>
      <vt:lpstr>History of Database Systems</vt:lpstr>
      <vt:lpstr>Relational Model Terminology</vt:lpstr>
      <vt:lpstr>Examples of Attribute Domains</vt:lpstr>
      <vt:lpstr>Alternative Terminology for Relational Model</vt:lpstr>
      <vt:lpstr>Relational database schema</vt:lpstr>
      <vt:lpstr>Properties of Relations (i.e. Tables)</vt:lpstr>
      <vt:lpstr>What is Normalisation?</vt:lpstr>
      <vt:lpstr>Why Normalise?</vt:lpstr>
      <vt:lpstr>Data Anomalies</vt:lpstr>
      <vt:lpstr>Insertion Anomalies</vt:lpstr>
      <vt:lpstr>Deletion Anomalies</vt:lpstr>
      <vt:lpstr>Update Anomalies</vt:lpstr>
      <vt:lpstr>Keys</vt:lpstr>
      <vt:lpstr>Primary Keys (PK)</vt:lpstr>
      <vt:lpstr>Compound (Primary) Keys</vt:lpstr>
      <vt:lpstr>Foreign Keys (FK)</vt:lpstr>
      <vt:lpstr>Primary and Foreign Key Relationships</vt:lpstr>
      <vt:lpstr>Normalisation Process</vt:lpstr>
      <vt:lpstr>Stages of Normalisation</vt:lpstr>
      <vt:lpstr>When to End the Process? </vt:lpstr>
      <vt:lpstr>PowerPoint Presentation</vt:lpstr>
      <vt:lpstr>PowerPoint Presentation</vt:lpstr>
      <vt:lpstr>PowerPoint Presentation</vt:lpstr>
      <vt:lpstr>PowerPoint Presentation</vt:lpstr>
      <vt:lpstr>PowerPoint Presentation</vt:lpstr>
      <vt:lpstr>Unnormalised Example 2</vt:lpstr>
      <vt:lpstr>Unnormalised Example 2</vt:lpstr>
      <vt:lpstr>Unnormalised Example 3</vt:lpstr>
      <vt:lpstr>Summary</vt:lpstr>
      <vt:lpstr>The End </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1</dc:title>
  <dc:creator>C Bolan, J Xiao, G Baatard</dc:creator>
  <cp:lastModifiedBy>Greg Baatard</cp:lastModifiedBy>
  <cp:revision>413</cp:revision>
  <cp:lastPrinted>1601-01-01T00:00:00Z</cp:lastPrinted>
  <dcterms:created xsi:type="dcterms:W3CDTF">2001-07-22T09:21:41Z</dcterms:created>
  <dcterms:modified xsi:type="dcterms:W3CDTF">2014-11-28T02:32:18Z</dcterms:modified>
</cp:coreProperties>
</file>