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26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FF"/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59" autoAdjust="0"/>
  </p:normalViewPr>
  <p:slideViewPr>
    <p:cSldViewPr>
      <p:cViewPr varScale="1">
        <p:scale>
          <a:sx n="95" d="100"/>
          <a:sy n="95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225A4-1F54-456C-B306-FA84447D73FF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B731A-3ED7-4C9B-9A3E-A4E4FEE8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0E9C2-C17E-40F5-B591-8953C22D6DF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C70BC5-BFE6-44CC-AAA7-302436422C3E}" type="slidenum">
              <a:rPr lang="en-US" smtClean="0">
                <a:cs typeface="Arial" charset="0"/>
              </a:rPr>
              <a:pPr eaLnBrk="1" hangingPunct="1"/>
              <a:t>3</a:t>
            </a:fld>
            <a:endParaRPr lang="en-US" smtClean="0">
              <a:cs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924693-8EAC-47C5-A1D0-1066891C51DE}" type="slidenum">
              <a:rPr lang="en-US" smtClean="0">
                <a:cs typeface="Arial" charset="0"/>
              </a:rPr>
              <a:pPr eaLnBrk="1" hangingPunct="1"/>
              <a:t>4</a:t>
            </a:fld>
            <a:endParaRPr lang="en-US" smtClean="0">
              <a:cs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4E9C52-0847-410D-BE0D-237B562A1E3E}" type="slidenum">
              <a:rPr lang="en-US" smtClean="0">
                <a:cs typeface="Arial" charset="0"/>
              </a:rPr>
              <a:pPr eaLnBrk="1" hangingPunct="1"/>
              <a:t>5</a:t>
            </a:fld>
            <a:endParaRPr lang="en-US" smtClean="0">
              <a:cs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072818-9200-4319-9A93-52000E29547B}" type="slidenum">
              <a:rPr lang="en-US" smtClean="0">
                <a:cs typeface="Arial" charset="0"/>
              </a:rPr>
              <a:pPr eaLnBrk="1" hangingPunct="1"/>
              <a:t>6</a:t>
            </a:fld>
            <a:endParaRPr lang="en-US" smtClean="0">
              <a:cs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BE1415-DD37-49FF-9B38-578E732F9423}" type="slidenum">
              <a:rPr lang="en-US" smtClean="0">
                <a:cs typeface="Arial" charset="0"/>
              </a:rPr>
              <a:pPr eaLnBrk="1" hangingPunct="1"/>
              <a:t>7</a:t>
            </a:fld>
            <a:endParaRPr lang="en-US" smtClean="0">
              <a:cs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A70413-D88C-499B-98A8-7C5221589C97}" type="slidenum">
              <a:rPr lang="en-US" smtClean="0">
                <a:cs typeface="Arial" charset="0"/>
              </a:rPr>
              <a:pPr eaLnBrk="1" hangingPunct="1"/>
              <a:t>8</a:t>
            </a:fld>
            <a:endParaRPr lang="en-US" smtClean="0">
              <a:cs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930" y="682912"/>
            <a:ext cx="4985743" cy="3416022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25939"/>
            <a:ext cx="5029200" cy="4098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000BDD-DF05-45BD-9657-2CF186843417}" type="slidenum">
              <a:rPr lang="en-US" smtClean="0">
                <a:cs typeface="Arial" charset="0"/>
              </a:rPr>
              <a:pPr eaLnBrk="1" hangingPunct="1"/>
              <a:t>19</a:t>
            </a:fld>
            <a:endParaRPr lang="en-US" smtClean="0">
              <a:cs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 descr="ECU_AUS_logo_C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200" dirty="0" smtClean="0">
                <a:solidFill>
                  <a:srgbClr val="666666"/>
                </a:solidFill>
                <a:latin typeface="Arial Narrow" pitchFamily="-65" charset="0"/>
              </a:rPr>
              <a:t>School of Computer and Security Science</a:t>
            </a:r>
            <a:endParaRPr lang="en-AU" sz="1200" dirty="0">
              <a:solidFill>
                <a:srgbClr val="666666"/>
              </a:solidFill>
              <a:latin typeface="Arial Narrow" pitchFamily="-65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05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2834A5-50F5-4AEF-A759-967D8E16E65D}" type="slidenum">
              <a:rPr lang="en-AU"/>
              <a:pPr>
                <a:defRPr/>
              </a:pPr>
              <a:t>1</a:t>
            </a:fld>
            <a:endParaRPr lang="en-AU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928670"/>
            <a:ext cx="8201025" cy="74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4000" b="1" dirty="0" smtClean="0">
                <a:solidFill>
                  <a:srgbClr val="FF0000"/>
                </a:solidFill>
              </a:rPr>
              <a:t>12. Graph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924944"/>
            <a:ext cx="7488832" cy="1872208"/>
          </a:xfrm>
        </p:spPr>
        <p:txBody>
          <a:bodyPr/>
          <a:lstStyle/>
          <a:p>
            <a:pPr marL="0" indent="0" algn="ctr" eaLnBrk="1" hangingPunct="1">
              <a:buClr>
                <a:schemeClr val="hlink"/>
              </a:buClr>
              <a:buNone/>
            </a:pPr>
            <a:r>
              <a:rPr lang="en-US" sz="4000" dirty="0" smtClean="0"/>
              <a:t>A Brief Introduction </a:t>
            </a:r>
            <a:br>
              <a:rPr lang="en-US" sz="4000" dirty="0" smtClean="0"/>
            </a:br>
            <a:r>
              <a:rPr lang="en-US" sz="4000" dirty="0" smtClean="0"/>
              <a:t>to the Graph Theory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371600" y="457200"/>
            <a:ext cx="8228013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r>
              <a:rPr lang="en-AU" sz="4400" dirty="0">
                <a:solidFill>
                  <a:srgbClr val="F8F8F8"/>
                </a:solidFill>
              </a:rPr>
              <a:t>What is Graph theory?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04800" y="1827213"/>
            <a:ext cx="8228013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3000" i="1" dirty="0" smtClean="0"/>
              <a:t>Graph </a:t>
            </a:r>
            <a:r>
              <a:rPr lang="en-AU" sz="3000" i="1" dirty="0"/>
              <a:t>theory</a:t>
            </a:r>
            <a:r>
              <a:rPr lang="en-AU" sz="3000" dirty="0"/>
              <a:t> provides a set of techniques for analysing graphs</a:t>
            </a:r>
          </a:p>
          <a:p>
            <a:pPr marL="341313" indent="-341313" defTabSz="44926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3000" i="1" dirty="0" smtClean="0"/>
              <a:t>Graph </a:t>
            </a:r>
            <a:r>
              <a:rPr lang="en-AU" sz="3000" i="1" dirty="0"/>
              <a:t>theory</a:t>
            </a:r>
            <a:r>
              <a:rPr lang="en-AU" sz="3000" dirty="0"/>
              <a:t> provides techniques for analysing </a:t>
            </a:r>
            <a:r>
              <a:rPr lang="en-AU" sz="3000" i="1" dirty="0" smtClean="0"/>
              <a:t>Complex System’ s </a:t>
            </a:r>
            <a:r>
              <a:rPr lang="en-AU" sz="3000" dirty="0" smtClean="0"/>
              <a:t>structure, e.g., a </a:t>
            </a:r>
            <a:r>
              <a:rPr lang="en-AU" sz="3000" dirty="0"/>
              <a:t>system of interacting agents, represented as a network</a:t>
            </a:r>
          </a:p>
          <a:p>
            <a:pPr marL="341313" indent="-341313" defTabSz="44926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3000" dirty="0"/>
              <a:t>Applying graph theory to a system means using a graph-theoretic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18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295400" y="533400"/>
            <a:ext cx="8228013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r>
              <a:rPr lang="en-AU" sz="4400" dirty="0">
                <a:solidFill>
                  <a:srgbClr val="F8F8F8"/>
                </a:solidFill>
              </a:rPr>
              <a:t>Friendship Network</a:t>
            </a:r>
          </a:p>
        </p:txBody>
      </p:sp>
      <p:pic>
        <p:nvPicPr>
          <p:cNvPr id="11267" name="Picture 4" descr="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6294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ollab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05000"/>
            <a:ext cx="4537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295400" y="762000"/>
            <a:ext cx="5768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sz="3200" dirty="0">
                <a:solidFill>
                  <a:srgbClr val="F8F8F8"/>
                </a:solidFill>
              </a:rPr>
              <a:t>Scientific collaboration</a:t>
            </a:r>
            <a:r>
              <a:rPr lang="en-US" sz="3200" dirty="0">
                <a:solidFill>
                  <a:srgbClr val="F8F8F8"/>
                </a:solidFill>
              </a:rPr>
              <a:t> network</a:t>
            </a:r>
            <a:endParaRPr lang="es-ES" sz="3200" dirty="0">
              <a:solidFill>
                <a:srgbClr val="F8F8F8"/>
              </a:solidFill>
            </a:endParaRPr>
          </a:p>
        </p:txBody>
      </p:sp>
      <p:pic>
        <p:nvPicPr>
          <p:cNvPr id="12292" name="Picture 4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28194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66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44824"/>
            <a:ext cx="6705600" cy="426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1000" y="604430"/>
            <a:ext cx="82296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457200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dirty="0">
                <a:solidFill>
                  <a:srgbClr val="F8F8F8"/>
                </a:solidFill>
              </a:rPr>
              <a:t>Business ties in US biotech-industry</a:t>
            </a:r>
          </a:p>
        </p:txBody>
      </p:sp>
    </p:spTree>
    <p:extLst>
      <p:ext uri="{BB962C8B-B14F-4D97-AF65-F5344CB8AC3E}">
        <p14:creationId xmlns:p14="http://schemas.microsoft.com/office/powerpoint/2010/main" val="23503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1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77" y="1844824"/>
            <a:ext cx="63246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1009106" y="457200"/>
            <a:ext cx="77708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r>
              <a:rPr lang="en-US" sz="4400" dirty="0">
                <a:solidFill>
                  <a:srgbClr val="F8F8F8"/>
                </a:solidFill>
              </a:rPr>
              <a:t>Genetic interaction network </a:t>
            </a:r>
          </a:p>
        </p:txBody>
      </p:sp>
    </p:spTree>
    <p:extLst>
      <p:ext uri="{BB962C8B-B14F-4D97-AF65-F5344CB8AC3E}">
        <p14:creationId xmlns:p14="http://schemas.microsoft.com/office/powerpoint/2010/main" val="21634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5593" y="380999"/>
            <a:ext cx="8686007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r>
              <a:rPr lang="en-AU" sz="4000" dirty="0">
                <a:solidFill>
                  <a:srgbClr val="F8F8F8"/>
                </a:solidFill>
              </a:rPr>
              <a:t>Protein-Protein Interaction Networks</a:t>
            </a:r>
          </a:p>
        </p:txBody>
      </p:sp>
      <p:pic>
        <p:nvPicPr>
          <p:cNvPr id="15363" name="Picture 4" descr="PIN letha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5" y="1844824"/>
            <a:ext cx="5791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3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15988" y="533400"/>
            <a:ext cx="8228012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r>
              <a:rPr lang="en-AU" sz="4400" dirty="0">
                <a:solidFill>
                  <a:srgbClr val="F8F8F8"/>
                </a:solidFill>
              </a:rPr>
              <a:t>Transportation Networks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3657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2200"/>
            <a:ext cx="3886200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6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44823"/>
            <a:ext cx="6615336" cy="475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33400" y="474810"/>
            <a:ext cx="28956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r>
              <a:rPr lang="en-AU" sz="4400" dirty="0">
                <a:solidFill>
                  <a:srgbClr val="F8F8F8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249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food-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63" y="1844824"/>
            <a:ext cx="6400800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403648" y="534078"/>
            <a:ext cx="5410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r>
              <a:rPr lang="en-AU" sz="4400" dirty="0">
                <a:solidFill>
                  <a:srgbClr val="F8F8F8"/>
                </a:solidFill>
              </a:rPr>
              <a:t>Ecological Networks</a:t>
            </a:r>
          </a:p>
        </p:txBody>
      </p:sp>
    </p:spTree>
    <p:extLst>
      <p:ext uri="{BB962C8B-B14F-4D97-AF65-F5344CB8AC3E}">
        <p14:creationId xmlns:p14="http://schemas.microsoft.com/office/powerpoint/2010/main" val="11704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Graph Theory - History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17713"/>
            <a:ext cx="5638800" cy="26304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Leonhard Euler's paper on 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Seven Bridges of 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Königsberg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published in 1736.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89909"/>
            <a:ext cx="16511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1" name="Group 10"/>
          <p:cNvGrpSpPr>
            <a:grpSpLocks/>
          </p:cNvGrpSpPr>
          <p:nvPr/>
        </p:nvGrpSpPr>
        <p:grpSpPr bwMode="auto">
          <a:xfrm>
            <a:off x="471487" y="4495800"/>
            <a:ext cx="8382000" cy="1733550"/>
            <a:chOff x="288" y="3072"/>
            <a:chExt cx="5280" cy="1092"/>
          </a:xfrm>
        </p:grpSpPr>
        <p:pic>
          <p:nvPicPr>
            <p:cNvPr id="1946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072"/>
              <a:ext cx="1458" cy="1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3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085"/>
              <a:ext cx="1368" cy="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4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3072"/>
              <a:ext cx="1392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5" name="Line 8"/>
            <p:cNvSpPr>
              <a:spLocks noChangeShapeType="1"/>
            </p:cNvSpPr>
            <p:nvPr/>
          </p:nvSpPr>
          <p:spPr bwMode="auto">
            <a:xfrm>
              <a:off x="1728" y="36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>
              <a:off x="3696" y="36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883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</a:t>
            </a:r>
            <a:fld id="{5810030D-31B7-4765-8249-8EEA9DD542BA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Graphs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b="1" dirty="0" smtClean="0"/>
              <a:t>graph</a:t>
            </a:r>
            <a:r>
              <a:rPr lang="en-US" sz="2800" dirty="0" smtClean="0"/>
              <a:t> is a collection of vertices (or nodes) and the connections between them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b="1" dirty="0" smtClean="0"/>
              <a:t>simple graph </a:t>
            </a:r>
            <a:r>
              <a:rPr lang="en-US" sz="2800" i="1" dirty="0" smtClean="0"/>
              <a:t>G = (V, E)</a:t>
            </a:r>
            <a:r>
              <a:rPr lang="en-US" sz="2800" dirty="0" smtClean="0"/>
              <a:t> consists of a nonempty set </a:t>
            </a:r>
            <a:r>
              <a:rPr lang="en-US" sz="2800" i="1" dirty="0" smtClean="0"/>
              <a:t>V </a:t>
            </a:r>
            <a:r>
              <a:rPr lang="en-US" sz="2800" dirty="0" smtClean="0"/>
              <a:t>of </a:t>
            </a:r>
            <a:r>
              <a:rPr lang="en-US" sz="2800" b="1" dirty="0" smtClean="0"/>
              <a:t>vertices</a:t>
            </a:r>
            <a:r>
              <a:rPr lang="en-US" sz="2800" i="1" dirty="0" smtClean="0"/>
              <a:t> </a:t>
            </a:r>
            <a:r>
              <a:rPr lang="en-US" sz="2800" dirty="0" smtClean="0"/>
              <a:t>and a possibly empty set </a:t>
            </a:r>
            <a:r>
              <a:rPr lang="en-US" sz="2800" i="1" dirty="0" smtClean="0"/>
              <a:t>E</a:t>
            </a:r>
            <a:r>
              <a:rPr lang="en-US" sz="2800" b="1" dirty="0" smtClean="0"/>
              <a:t> </a:t>
            </a:r>
            <a:r>
              <a:rPr lang="en-US" sz="2800" dirty="0" smtClean="0"/>
              <a:t>of </a:t>
            </a:r>
            <a:r>
              <a:rPr lang="en-US" sz="2800" b="1" dirty="0" smtClean="0"/>
              <a:t>edges</a:t>
            </a:r>
            <a:r>
              <a:rPr lang="en-US" sz="2800" i="1" dirty="0" smtClean="0"/>
              <a:t>, </a:t>
            </a:r>
            <a:r>
              <a:rPr lang="en-US" sz="2800" dirty="0" smtClean="0"/>
              <a:t>each edge being a set of two vertices from </a:t>
            </a:r>
            <a:r>
              <a:rPr lang="en-US" sz="2800" i="1" dirty="0" smtClean="0"/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b="1" dirty="0" smtClean="0"/>
              <a:t>directed graph</a:t>
            </a:r>
            <a:r>
              <a:rPr lang="en-US" sz="2800" i="1" dirty="0" smtClean="0"/>
              <a:t>, </a:t>
            </a:r>
            <a:r>
              <a:rPr lang="en-US" sz="2800" dirty="0" smtClean="0"/>
              <a:t>or a </a:t>
            </a:r>
            <a:r>
              <a:rPr lang="en-US" sz="2800" b="1" dirty="0" smtClean="0"/>
              <a:t>digraph</a:t>
            </a:r>
            <a:r>
              <a:rPr lang="en-US" sz="2800" i="1" dirty="0" smtClean="0"/>
              <a:t>, G </a:t>
            </a:r>
            <a:r>
              <a:rPr lang="en-US" sz="2800" dirty="0" smtClean="0"/>
              <a:t>= (</a:t>
            </a:r>
            <a:r>
              <a:rPr lang="en-US" sz="2800" i="1" dirty="0" smtClean="0"/>
              <a:t>V, E</a:t>
            </a:r>
            <a:r>
              <a:rPr lang="en-US" sz="2800" dirty="0" smtClean="0"/>
              <a:t>) consists of a nonempty set </a:t>
            </a:r>
            <a:r>
              <a:rPr lang="en-US" sz="2800" i="1" dirty="0" smtClean="0"/>
              <a:t>V </a:t>
            </a:r>
            <a:r>
              <a:rPr lang="en-US" sz="2800" dirty="0" smtClean="0"/>
              <a:t>of vertices and a set </a:t>
            </a:r>
            <a:r>
              <a:rPr lang="en-US" sz="2800" i="1" dirty="0" smtClean="0"/>
              <a:t>E </a:t>
            </a:r>
            <a:r>
              <a:rPr lang="en-US" sz="2800" dirty="0" smtClean="0"/>
              <a:t>of edges (also called </a:t>
            </a:r>
            <a:r>
              <a:rPr lang="en-US" sz="2800" b="1" dirty="0" smtClean="0"/>
              <a:t>arcs</a:t>
            </a:r>
            <a:r>
              <a:rPr lang="en-US" sz="2800" dirty="0" smtClean="0"/>
              <a:t>), where each edge is a pair of vertices from </a:t>
            </a:r>
            <a:r>
              <a:rPr lang="en-US" sz="2800" i="1" dirty="0" smtClean="0"/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Initially called </a:t>
            </a:r>
            <a:r>
              <a:rPr lang="en-US" sz="2800" i="1" dirty="0" smtClean="0"/>
              <a:t>Network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338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886012" y="83691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 Theory - History</a:t>
            </a:r>
          </a:p>
        </p:txBody>
      </p:sp>
      <p:pic>
        <p:nvPicPr>
          <p:cNvPr id="20483" name="Picture 1027" descr="E:\Kirk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15668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1028" descr="E:\hamilt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166" y="1924594"/>
            <a:ext cx="15033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031" descr="E:\HamiltonianPlatonicCycles_75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71628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1032"/>
          <p:cNvSpPr txBox="1">
            <a:spLocks noChangeArrowheads="1"/>
          </p:cNvSpPr>
          <p:nvPr/>
        </p:nvSpPr>
        <p:spPr bwMode="auto">
          <a:xfrm>
            <a:off x="1399268" y="3733800"/>
            <a:ext cx="6199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ahoma" pitchFamily="34" charset="0"/>
                <a:cs typeface="Arial" charset="0"/>
              </a:rPr>
              <a:t>Thomas P. </a:t>
            </a:r>
            <a:r>
              <a:rPr lang="en-US" sz="2400" dirty="0" err="1">
                <a:latin typeface="Tahoma" pitchFamily="34" charset="0"/>
                <a:cs typeface="Arial" charset="0"/>
              </a:rPr>
              <a:t>Kirkman</a:t>
            </a:r>
            <a:r>
              <a:rPr lang="en-US" sz="2400" dirty="0">
                <a:latin typeface="Tahoma" pitchFamily="34" charset="0"/>
                <a:cs typeface="Arial" charset="0"/>
              </a:rPr>
              <a:t>        William R. Hamilton</a:t>
            </a:r>
            <a:endParaRPr lang="es-ES" sz="2400" dirty="0">
              <a:latin typeface="Tahoma" pitchFamily="34" charset="0"/>
              <a:cs typeface="Arial" charset="0"/>
            </a:endParaRPr>
          </a:p>
        </p:txBody>
      </p:sp>
      <p:sp>
        <p:nvSpPr>
          <p:cNvPr id="20488" name="Text Box 1033"/>
          <p:cNvSpPr txBox="1">
            <a:spLocks noChangeArrowheads="1"/>
          </p:cNvSpPr>
          <p:nvPr/>
        </p:nvSpPr>
        <p:spPr bwMode="auto">
          <a:xfrm>
            <a:off x="2011680" y="5685609"/>
            <a:ext cx="516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ahoma" pitchFamily="34" charset="0"/>
                <a:cs typeface="Arial" charset="0"/>
              </a:rPr>
              <a:t>Hamiltonian cycles in Platonic graphs</a:t>
            </a:r>
            <a:endParaRPr lang="es-ES" sz="2400" dirty="0"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</a:t>
            </a:r>
            <a:fld id="{039AF36A-0307-4ABD-87E8-357DA82968EC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Graph Traversals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Depth-first search (DFS) algorithm</a:t>
            </a:r>
            <a:endParaRPr lang="en-US" dirty="0"/>
          </a:p>
          <a:p>
            <a:pPr lvl="1" eaLnBrk="1" hangingPunct="1"/>
            <a:r>
              <a:rPr lang="en-US" dirty="0"/>
              <a:t>E</a:t>
            </a:r>
            <a:r>
              <a:rPr lang="en-US" dirty="0" smtClean="0"/>
              <a:t>ach vertex </a:t>
            </a:r>
            <a:r>
              <a:rPr lang="en-US" i="1" dirty="0" smtClean="0"/>
              <a:t>v </a:t>
            </a:r>
            <a:r>
              <a:rPr lang="en-US" dirty="0" smtClean="0"/>
              <a:t>is visited and then each unvisited vertex adjacent to </a:t>
            </a:r>
            <a:r>
              <a:rPr lang="en-US" i="1" dirty="0" smtClean="0"/>
              <a:t>v </a:t>
            </a:r>
            <a:r>
              <a:rPr lang="en-US" dirty="0" smtClean="0"/>
              <a:t>is visited</a:t>
            </a:r>
          </a:p>
          <a:p>
            <a:r>
              <a:rPr lang="en-AU" b="1" dirty="0" smtClean="0"/>
              <a:t>Breadth-first search (BFS) </a:t>
            </a:r>
            <a:r>
              <a:rPr lang="en-US" b="1" dirty="0" smtClean="0"/>
              <a:t>algorithm</a:t>
            </a:r>
            <a:endParaRPr lang="en-AU" b="1" dirty="0" smtClean="0"/>
          </a:p>
          <a:p>
            <a:pPr lvl="1"/>
            <a:r>
              <a:rPr lang="en-AU" dirty="0" smtClean="0"/>
              <a:t>Start from one vertex, say </a:t>
            </a:r>
            <a:r>
              <a:rPr lang="en-AU" i="1" dirty="0" smtClean="0"/>
              <a:t>v: Visit v; </a:t>
            </a:r>
          </a:p>
          <a:p>
            <a:pPr lvl="1"/>
            <a:r>
              <a:rPr lang="en-AU" dirty="0" smtClean="0"/>
              <a:t>then visit all unvisited vertices v</a:t>
            </a:r>
            <a:r>
              <a:rPr lang="en-AU" baseline="-25000" dirty="0" smtClean="0"/>
              <a:t>1</a:t>
            </a:r>
            <a:r>
              <a:rPr lang="en-AU" dirty="0" smtClean="0"/>
              <a:t>, v</a:t>
            </a:r>
            <a:r>
              <a:rPr lang="en-AU" baseline="-25000" dirty="0" smtClean="0"/>
              <a:t>2</a:t>
            </a:r>
            <a:r>
              <a:rPr lang="en-AU" dirty="0" smtClean="0"/>
              <a:t>,…, </a:t>
            </a:r>
            <a:r>
              <a:rPr lang="en-AU" dirty="0" err="1" smtClean="0"/>
              <a:t>v</a:t>
            </a:r>
            <a:r>
              <a:rPr lang="en-AU" baseline="-25000" dirty="0" err="1" smtClean="0"/>
              <a:t>k</a:t>
            </a:r>
            <a:r>
              <a:rPr lang="en-AU" dirty="0" smtClean="0"/>
              <a:t> adjacent to v; and</a:t>
            </a:r>
          </a:p>
          <a:p>
            <a:pPr lvl="1"/>
            <a:r>
              <a:rPr lang="en-AU" dirty="0" smtClean="0"/>
              <a:t>then visit all unvisited vertices adjacent to v</a:t>
            </a:r>
            <a:r>
              <a:rPr lang="en-AU" baseline="-25000" dirty="0" smtClean="0"/>
              <a:t>1</a:t>
            </a:r>
            <a:r>
              <a:rPr lang="en-AU" dirty="0" smtClean="0"/>
              <a:t>, … 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13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</a:t>
            </a:r>
            <a:fld id="{ED3B685E-CD77-4BB3-8FBE-EC7806E2AB83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Graph Traversals (continued)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83820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spanning tree</a:t>
            </a:r>
            <a:r>
              <a:rPr lang="en-US" dirty="0" smtClean="0"/>
              <a:t> </a:t>
            </a:r>
            <a:r>
              <a:rPr lang="en-AU" dirty="0" smtClean="0"/>
              <a:t>in a connected graph G is a </a:t>
            </a:r>
            <a:r>
              <a:rPr lang="en-AU" dirty="0" err="1" smtClean="0"/>
              <a:t>subgraph</a:t>
            </a:r>
            <a:r>
              <a:rPr lang="en-AU" dirty="0" smtClean="0"/>
              <a:t> of G that includes every node and is also a tree. </a:t>
            </a:r>
          </a:p>
          <a:p>
            <a:pPr lvl="1" eaLnBrk="1" hangingPunct="1"/>
            <a:r>
              <a:rPr lang="en-US" sz="2400" b="1" dirty="0"/>
              <a:t>S</a:t>
            </a:r>
            <a:r>
              <a:rPr lang="en-US" sz="2400" b="1" dirty="0" smtClean="0"/>
              <a:t>panning tree</a:t>
            </a:r>
            <a:r>
              <a:rPr lang="en-US" sz="2400" dirty="0" smtClean="0"/>
              <a:t> algorithm is one that, for a given graph, generates a tree (or a forest, a set of trees) that includes or spans over all vertices of the original graph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sz="2000" b="1" dirty="0" smtClean="0"/>
              <a:t>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725449"/>
              </p:ext>
            </p:extLst>
          </p:nvPr>
        </p:nvGraphicFramePr>
        <p:xfrm>
          <a:off x="1828800" y="4529642"/>
          <a:ext cx="1827212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3" imgW="3247619" imgH="2429214" progId="PBrush">
                  <p:embed/>
                </p:oleObj>
              </mc:Choice>
              <mc:Fallback>
                <p:oleObj name="Bitmap Image" r:id="rId3" imgW="3247619" imgH="242921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29642"/>
                        <a:ext cx="1827212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131" y="4513410"/>
            <a:ext cx="1726571" cy="1299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3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Arial Narrow" pitchFamily="34" charset="0"/>
              </a:rPr>
              <a:t>Matching (continued)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172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>
                <a:cs typeface="Arial" charset="0"/>
              </a:rPr>
              <a:t> </a:t>
            </a:r>
            <a:fld id="{3066F493-E16A-4063-85A2-B13ED451E309}" type="slidenum">
              <a:rPr lang="en-US" sz="1400" smtClean="0">
                <a:cs typeface="Arial" charset="0"/>
              </a:rPr>
              <a:pPr eaLnBrk="1" hangingPunct="1"/>
              <a:t>23</a:t>
            </a:fld>
            <a:endParaRPr lang="en-US" sz="1400" smtClean="0">
              <a:cs typeface="Arial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600200" y="4022725"/>
            <a:ext cx="622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cs typeface="Arial" charset="0"/>
              </a:rPr>
              <a:t>Figure 8-26 Matching five applicants with five jobs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8725"/>
            <a:ext cx="3248025" cy="1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Rectangle 2"/>
          <p:cNvSpPr txBox="1">
            <a:spLocks noChangeArrowheads="1"/>
          </p:cNvSpPr>
          <p:nvPr/>
        </p:nvSpPr>
        <p:spPr bwMode="auto">
          <a:xfrm>
            <a:off x="250825" y="1255713"/>
            <a:ext cx="86423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4000">
              <a:solidFill>
                <a:schemeClr val="tx2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2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Arial Narrow" pitchFamily="34" charset="0"/>
              </a:rPr>
              <a:t>Assignment Problem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172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>
                <a:cs typeface="Arial" charset="0"/>
              </a:rPr>
              <a:t> </a:t>
            </a:r>
            <a:fld id="{B4399A18-F3BC-418B-8E41-1C2AA1D72CC3}" type="slidenum">
              <a:rPr lang="en-US" sz="1400" smtClean="0">
                <a:cs typeface="Arial" charset="0"/>
              </a:rPr>
              <a:pPr eaLnBrk="1" hangingPunct="1"/>
              <a:t>24</a:t>
            </a:fld>
            <a:endParaRPr lang="en-US" sz="1400" smtClean="0">
              <a:cs typeface="Arial" charset="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93700" y="5334000"/>
            <a:ext cx="8548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cs typeface="Arial" charset="0"/>
              </a:rPr>
              <a:t>Figure 8-31 An example of application of the </a:t>
            </a:r>
            <a:r>
              <a:rPr lang="en-US" sz="2000" b="1">
                <a:latin typeface="Courier New" pitchFamily="49" charset="0"/>
                <a:cs typeface="Arial" charset="0"/>
              </a:rPr>
              <a:t>optimalAssignment()</a:t>
            </a:r>
            <a:r>
              <a:rPr lang="en-US" sz="2000" b="1">
                <a:cs typeface="Arial" charset="0"/>
              </a:rPr>
              <a:t> </a:t>
            </a:r>
            <a:br>
              <a:rPr lang="en-US" sz="2000" b="1">
                <a:cs typeface="Arial" charset="0"/>
              </a:rPr>
            </a:br>
            <a:r>
              <a:rPr lang="en-US" sz="2000" b="1">
                <a:cs typeface="Arial" charset="0"/>
              </a:rPr>
              <a:t>                    algorithm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89275"/>
            <a:ext cx="6137275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Rectangle 3"/>
          <p:cNvSpPr txBox="1">
            <a:spLocks noChangeArrowheads="1"/>
          </p:cNvSpPr>
          <p:nvPr/>
        </p:nvSpPr>
        <p:spPr bwMode="auto">
          <a:xfrm>
            <a:off x="838200" y="2149475"/>
            <a:ext cx="7010400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400">
                <a:cs typeface="Arial" charset="0"/>
              </a:rPr>
              <a:t>In a weighted graph, find a matching with the maximum total weight.</a:t>
            </a:r>
            <a:endParaRPr lang="en-US" sz="2800">
              <a:cs typeface="Arial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28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Arial Narrow" pitchFamily="34" charset="0"/>
              </a:rPr>
              <a:t>The Chinese Postman Problem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172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>
                <a:cs typeface="Arial" charset="0"/>
              </a:rPr>
              <a:t> </a:t>
            </a:r>
            <a:fld id="{3391C05E-7399-41B2-9F87-022A4F588085}" type="slidenum">
              <a:rPr lang="en-US" sz="1400" smtClean="0">
                <a:cs typeface="Arial" charset="0"/>
              </a:rPr>
              <a:pPr eaLnBrk="1" hangingPunct="1"/>
              <a:t>25</a:t>
            </a:fld>
            <a:endParaRPr lang="en-US" sz="1400" smtClean="0">
              <a:cs typeface="Arial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243013" y="5651500"/>
            <a:ext cx="623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cs typeface="Arial" charset="0"/>
              </a:rPr>
              <a:t>Figure 8-35 Solving the Chinese postman problem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60813"/>
            <a:ext cx="4606925" cy="169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6" name="Rectangle 3"/>
          <p:cNvSpPr txBox="1">
            <a:spLocks noChangeArrowheads="1"/>
          </p:cNvSpPr>
          <p:nvPr/>
        </p:nvSpPr>
        <p:spPr bwMode="auto">
          <a:xfrm>
            <a:off x="322263" y="1828800"/>
            <a:ext cx="8669337" cy="243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000">
                <a:cs typeface="Arial" charset="0"/>
              </a:rPr>
              <a:t>A postman picks up mails from the post office, delivers the mails to houses in a certain area, and returns to the post office.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000">
                <a:cs typeface="Arial" charset="0"/>
              </a:rPr>
              <a:t>The walk should have the shortest distance when traversing each street at least once.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000" b="1">
                <a:cs typeface="Arial" charset="0"/>
              </a:rPr>
              <a:t>Model uses a </a:t>
            </a:r>
            <a:r>
              <a:rPr lang="en-US" sz="2000">
                <a:cs typeface="Arial" charset="0"/>
              </a:rPr>
              <a:t>graph G whose edge represent streets (and the length / distance), and vertices represent street corners in which he wants to find a closed walk.</a:t>
            </a:r>
          </a:p>
        </p:txBody>
      </p:sp>
    </p:spTree>
    <p:extLst>
      <p:ext uri="{BB962C8B-B14F-4D97-AF65-F5344CB8AC3E}">
        <p14:creationId xmlns:p14="http://schemas.microsoft.com/office/powerpoint/2010/main" val="1035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Arial Narrow" pitchFamily="34" charset="0"/>
              </a:rPr>
              <a:t>The Traveling Salesman Problem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1722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>
                <a:cs typeface="Arial" charset="0"/>
              </a:rPr>
              <a:t> </a:t>
            </a:r>
            <a:fld id="{B8667467-F40A-4BF5-AE34-E4CA33AF70C3}" type="slidenum">
              <a:rPr lang="en-US" sz="1400" smtClean="0">
                <a:cs typeface="Arial" charset="0"/>
              </a:rPr>
              <a:pPr eaLnBrk="1" hangingPunct="1"/>
              <a:t>26</a:t>
            </a:fld>
            <a:endParaRPr lang="en-US" sz="1400" smtClean="0">
              <a:cs typeface="Arial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325014" y="5505450"/>
            <a:ext cx="66463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cs typeface="Arial" charset="0"/>
              </a:rPr>
              <a:t>Figure 8-38 Using a minimum spanning tree to find a </a:t>
            </a:r>
            <a:r>
              <a:rPr lang="en-US" sz="2000" b="1" dirty="0" smtClean="0">
                <a:cs typeface="Arial" charset="0"/>
              </a:rPr>
              <a:t/>
            </a:r>
            <a:br>
              <a:rPr lang="en-US" sz="2000" b="1" dirty="0" smtClean="0">
                <a:cs typeface="Arial" charset="0"/>
              </a:rPr>
            </a:br>
            <a:r>
              <a:rPr lang="en-US" sz="2000" b="1" dirty="0" smtClean="0">
                <a:cs typeface="Arial" charset="0"/>
              </a:rPr>
              <a:t>             minimum salesman </a:t>
            </a:r>
            <a:r>
              <a:rPr lang="en-US" sz="2000" b="1" dirty="0">
                <a:cs typeface="Arial" charset="0"/>
              </a:rPr>
              <a:t>tour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38450"/>
            <a:ext cx="5334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0" name="Rectangle 3"/>
          <p:cNvSpPr txBox="1">
            <a:spLocks noChangeArrowheads="1"/>
          </p:cNvSpPr>
          <p:nvPr/>
        </p:nvSpPr>
        <p:spPr bwMode="auto">
          <a:xfrm>
            <a:off x="631825" y="1747838"/>
            <a:ext cx="8382000" cy="1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200">
                <a:cs typeface="Arial" charset="0"/>
              </a:rPr>
              <a:t>TSP consists of finding a minimum tour, i.e., in visiting once each city from a set of cities and then returning home so that the total distance traveled is minimum.</a:t>
            </a:r>
          </a:p>
        </p:txBody>
      </p:sp>
    </p:spTree>
    <p:extLst>
      <p:ext uri="{BB962C8B-B14F-4D97-AF65-F5344CB8AC3E}">
        <p14:creationId xmlns:p14="http://schemas.microsoft.com/office/powerpoint/2010/main" val="21558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</a:t>
            </a:r>
            <a:fld id="{4DC37C98-5719-4C9A-B7DD-BD914108ACE7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Shortest Paths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305800" cy="4525963"/>
          </a:xfrm>
        </p:spPr>
        <p:txBody>
          <a:bodyPr/>
          <a:lstStyle/>
          <a:p>
            <a:r>
              <a:rPr lang="en-AU" dirty="0" smtClean="0"/>
              <a:t>A </a:t>
            </a:r>
            <a:r>
              <a:rPr lang="en-AU" b="1" i="1" dirty="0" smtClean="0"/>
              <a:t>path </a:t>
            </a:r>
            <a:r>
              <a:rPr lang="en-AU" dirty="0" smtClean="0"/>
              <a:t>is a walk where all the edges and all the nodes are different. </a:t>
            </a:r>
          </a:p>
          <a:p>
            <a:r>
              <a:rPr lang="en-AU" dirty="0" smtClean="0"/>
              <a:t>A </a:t>
            </a:r>
            <a:r>
              <a:rPr lang="en-AU" b="1" dirty="0" smtClean="0"/>
              <a:t>shortest </a:t>
            </a:r>
            <a:r>
              <a:rPr lang="en-AU" dirty="0" smtClean="0"/>
              <a:t>path is a path with the minimum length between two nodes. </a:t>
            </a:r>
          </a:p>
          <a:p>
            <a:pPr lvl="1"/>
            <a:r>
              <a:rPr lang="en-AU" sz="2800" dirty="0" smtClean="0"/>
              <a:t>Example  </a:t>
            </a:r>
          </a:p>
          <a:p>
            <a:pPr lvl="2"/>
            <a:r>
              <a:rPr lang="en-AU" sz="2800" dirty="0" smtClean="0"/>
              <a:t>1,5,4,6 </a:t>
            </a:r>
          </a:p>
          <a:p>
            <a:pPr lvl="2"/>
            <a:r>
              <a:rPr lang="en-AU" sz="2800" dirty="0" smtClean="0"/>
              <a:t>Shortest path between 1 and 6</a:t>
            </a:r>
          </a:p>
          <a:p>
            <a:pPr lvl="2"/>
            <a:r>
              <a:rPr lang="en-AU" sz="2800" dirty="0" smtClean="0"/>
              <a:t>a path of length 4.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661560"/>
              </p:ext>
            </p:extLst>
          </p:nvPr>
        </p:nvGraphicFramePr>
        <p:xfrm>
          <a:off x="6804248" y="3861048"/>
          <a:ext cx="18256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3" imgW="3247619" imgH="2429214" progId="PBrush">
                  <p:embed/>
                </p:oleObj>
              </mc:Choice>
              <mc:Fallback>
                <p:oleObj name="Bitmap Image" r:id="rId3" imgW="3247619" imgH="242921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3861048"/>
                        <a:ext cx="1825625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2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</a:t>
            </a:r>
            <a:fld id="{ECFEFDB1-7D98-4B89-BC51-7A630869C345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Shortest Paths (continued)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524000" y="4724400"/>
            <a:ext cx="633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Figure 8-7 An execution of </a:t>
            </a:r>
            <a:r>
              <a:rPr lang="en-US" sz="2000" b="1">
                <a:latin typeface="Courier New" pitchFamily="49" charset="0"/>
              </a:rPr>
              <a:t>DijkstraAlgorithm()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325688"/>
            <a:ext cx="4038600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43400"/>
          </a:xfrm>
        </p:spPr>
        <p:txBody>
          <a:bodyPr/>
          <a:lstStyle/>
          <a:p>
            <a:r>
              <a:rPr lang="en-AU" sz="2000" dirty="0" smtClean="0"/>
              <a:t>Why use graphs </a:t>
            </a:r>
          </a:p>
          <a:p>
            <a:pPr lvl="1"/>
            <a:r>
              <a:rPr lang="en-AU" sz="1600" dirty="0" smtClean="0"/>
              <a:t>Network design </a:t>
            </a:r>
          </a:p>
          <a:p>
            <a:pPr lvl="1"/>
            <a:r>
              <a:rPr lang="en-AU" sz="1600" dirty="0" smtClean="0"/>
              <a:t>Analysis of complex interacting systems of systems: </a:t>
            </a:r>
          </a:p>
          <a:p>
            <a:pPr lvl="2"/>
            <a:r>
              <a:rPr lang="en-AU" sz="1200" dirty="0" smtClean="0"/>
              <a:t>Social networks, Internet, etc. </a:t>
            </a:r>
          </a:p>
          <a:p>
            <a:pPr lvl="1"/>
            <a:r>
              <a:rPr lang="en-AU" sz="1600" dirty="0" smtClean="0"/>
              <a:t>Performance analysis and simulation including vulnerability analysis </a:t>
            </a:r>
          </a:p>
          <a:p>
            <a:r>
              <a:rPr lang="en-AU" sz="2000" dirty="0" smtClean="0"/>
              <a:t>General definitions </a:t>
            </a:r>
          </a:p>
          <a:p>
            <a:pPr lvl="1"/>
            <a:r>
              <a:rPr lang="en-AU" sz="1600" dirty="0" smtClean="0"/>
              <a:t>A graph is a collection of vertices (or nodes) and the connections between them </a:t>
            </a:r>
          </a:p>
          <a:p>
            <a:r>
              <a:rPr lang="en-AU" sz="2000" dirty="0" smtClean="0"/>
              <a:t>Graph representation</a:t>
            </a:r>
          </a:p>
          <a:p>
            <a:r>
              <a:rPr lang="en-AU" sz="2000" dirty="0" smtClean="0"/>
              <a:t>graph traversal algorithms </a:t>
            </a:r>
          </a:p>
          <a:p>
            <a:pPr lvl="1"/>
            <a:r>
              <a:rPr lang="en-AU" sz="1600" dirty="0" smtClean="0"/>
              <a:t>DFS, BFS </a:t>
            </a:r>
          </a:p>
          <a:p>
            <a:pPr lvl="1"/>
            <a:r>
              <a:rPr lang="en-AU" sz="1600" dirty="0" err="1" smtClean="0"/>
              <a:t>Dijkstra’s</a:t>
            </a:r>
            <a:r>
              <a:rPr lang="en-AU" sz="1600" dirty="0" smtClean="0"/>
              <a:t> shortest path algorithm </a:t>
            </a:r>
          </a:p>
          <a:p>
            <a:r>
              <a:rPr lang="en-AU" sz="2000" dirty="0" smtClean="0"/>
              <a:t>Many applications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60152BE6-9CB9-4182-BC35-67E704750C8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Definition: Graph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 is an ordered triple G:=(V, E, f)</a:t>
            </a: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 is a set of nodes, points, or vertices. </a:t>
            </a: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 is a set, whose elements are known as edges or lines. </a:t>
            </a:r>
          </a:p>
          <a:p>
            <a:pPr lvl="1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 is a function </a:t>
            </a:r>
          </a:p>
          <a:p>
            <a:pPr lvl="2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maps each element of E </a:t>
            </a:r>
          </a:p>
          <a:p>
            <a:pPr lvl="2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 an unordered pair of vertices in V.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04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Definitions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Vertex/node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Basic Element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Drawn as a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or a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dot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ertex set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of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is usually denoted by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), or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Edge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 set of two elements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Drawn as a line connecting two vertices, called end vertices, or endpoints.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edge set of G is usually denoted by E(G), or E.</a:t>
            </a:r>
          </a:p>
        </p:txBody>
      </p:sp>
    </p:spTree>
    <p:extLst>
      <p:ext uri="{BB962C8B-B14F-4D97-AF65-F5344CB8AC3E}">
        <p14:creationId xmlns:p14="http://schemas.microsoft.com/office/powerpoint/2010/main" val="15409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8F8F8"/>
                </a:solidFill>
              </a:rPr>
              <a:t>Example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5132388"/>
            <a:ext cx="7772400" cy="1000125"/>
          </a:xfrm>
        </p:spPr>
        <p:txBody>
          <a:bodyPr/>
          <a:lstStyle/>
          <a:p>
            <a:pPr eaLnBrk="1" hangingPunct="1"/>
            <a:r>
              <a:rPr lang="en-US" sz="2400" smtClean="0"/>
              <a:t>V:={1,2,3,4,5,6} </a:t>
            </a:r>
          </a:p>
          <a:p>
            <a:pPr eaLnBrk="1" hangingPunct="1"/>
            <a:r>
              <a:rPr lang="en-US" sz="2400" smtClean="0"/>
              <a:t>E:={{1,2},{1,5},{2,3},{2,5},{3,4},{4,5},{4,6}} 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5124" name="Object 28"/>
          <p:cNvGraphicFramePr>
            <a:graphicFrameLocks noChangeAspect="1"/>
          </p:cNvGraphicFramePr>
          <p:nvPr/>
        </p:nvGraphicFramePr>
        <p:xfrm>
          <a:off x="2514600" y="1981200"/>
          <a:ext cx="381000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4" imgW="3247619" imgH="2429214" progId="Paint.Picture">
                  <p:embed/>
                </p:oleObj>
              </mc:Choice>
              <mc:Fallback>
                <p:oleObj name="Bitmap Image" r:id="rId4" imgW="3247619" imgH="24292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3810000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78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Simple Graphs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81200"/>
            <a:ext cx="77724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/>
              <a:t>Simple graphs</a:t>
            </a:r>
            <a:r>
              <a:rPr lang="en-US" smtClean="0"/>
              <a:t> are graphs without multiple edges or self-loops.</a:t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2590800" y="3505200"/>
          <a:ext cx="3448050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4" imgW="3448531" imgH="2676899" progId="Paint.Picture">
                  <p:embed/>
                </p:oleObj>
              </mc:Choice>
              <mc:Fallback>
                <p:oleObj name="Bitmap Image" r:id="rId4" imgW="3448531" imgH="267689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3448050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Directed Graph (digraph)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2017713"/>
            <a:ext cx="49657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Edges have directions</a:t>
            </a:r>
          </a:p>
          <a:p>
            <a:pPr lvl="1" eaLnBrk="1" hangingPunct="1"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 edge is an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ordered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pair of nodes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2" name="Line 6"/>
          <p:cNvSpPr>
            <a:spLocks noChangeShapeType="1"/>
          </p:cNvSpPr>
          <p:nvPr/>
        </p:nvSpPr>
        <p:spPr bwMode="auto">
          <a:xfrm flipV="1">
            <a:off x="5562600" y="3581400"/>
            <a:ext cx="990600" cy="2286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6461125" y="3309938"/>
            <a:ext cx="75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ahoma" pitchFamily="34" charset="0"/>
                <a:cs typeface="Arial" charset="0"/>
              </a:rPr>
              <a:t>loop</a:t>
            </a:r>
            <a:endParaRPr lang="es-ES" sz="2400">
              <a:latin typeface="Tahoma" pitchFamily="34" charset="0"/>
              <a:cs typeface="Arial" charset="0"/>
            </a:endParaRPr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6248400" y="5105400"/>
            <a:ext cx="84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ahoma" pitchFamily="34" charset="0"/>
                <a:cs typeface="Arial" charset="0"/>
              </a:rPr>
              <a:t>node</a:t>
            </a:r>
            <a:endParaRPr lang="es-ES" sz="2400">
              <a:latin typeface="Tahoma" pitchFamily="34" charset="0"/>
              <a:cs typeface="Arial" charset="0"/>
            </a:endParaRPr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533400" y="3886200"/>
            <a:ext cx="175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ahoma" pitchFamily="34" charset="0"/>
                <a:cs typeface="Arial" charset="0"/>
              </a:rPr>
              <a:t>multiple arc</a:t>
            </a:r>
            <a:endParaRPr lang="es-ES" sz="2400">
              <a:latin typeface="Tahoma" pitchFamily="34" charset="0"/>
              <a:cs typeface="Arial" charset="0"/>
            </a:endParaRPr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1981200" y="5029200"/>
            <a:ext cx="59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ahoma" pitchFamily="34" charset="0"/>
                <a:cs typeface="Arial" charset="0"/>
              </a:rPr>
              <a:t>arc</a:t>
            </a:r>
            <a:endParaRPr lang="es-ES" sz="2400">
              <a:latin typeface="Tahoma" pitchFamily="34" charset="0"/>
              <a:cs typeface="Arial" charset="0"/>
            </a:endParaRPr>
          </a:p>
        </p:txBody>
      </p:sp>
      <p:graphicFrame>
        <p:nvGraphicFramePr>
          <p:cNvPr id="7177" name="Object 14"/>
          <p:cNvGraphicFramePr>
            <a:graphicFrameLocks noChangeAspect="1"/>
          </p:cNvGraphicFramePr>
          <p:nvPr/>
        </p:nvGraphicFramePr>
        <p:xfrm>
          <a:off x="2667000" y="3429000"/>
          <a:ext cx="2895600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4" imgW="2895238" imgH="2409524" progId="Paint.Picture">
                  <p:embed/>
                </p:oleObj>
              </mc:Choice>
              <mc:Fallback>
                <p:oleObj name="Bitmap Image" r:id="rId4" imgW="2895238" imgH="24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895600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Line 15"/>
          <p:cNvSpPr>
            <a:spLocks noChangeShapeType="1"/>
          </p:cNvSpPr>
          <p:nvPr/>
        </p:nvSpPr>
        <p:spPr bwMode="auto">
          <a:xfrm flipV="1">
            <a:off x="5257800" y="5334000"/>
            <a:ext cx="990600" cy="2286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7179" name="Line 16"/>
          <p:cNvSpPr>
            <a:spLocks noChangeShapeType="1"/>
          </p:cNvSpPr>
          <p:nvPr/>
        </p:nvSpPr>
        <p:spPr bwMode="auto">
          <a:xfrm flipH="1">
            <a:off x="2286000" y="4114800"/>
            <a:ext cx="838200" cy="76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7180" name="Line 17"/>
          <p:cNvSpPr>
            <a:spLocks noChangeShapeType="1"/>
          </p:cNvSpPr>
          <p:nvPr/>
        </p:nvSpPr>
        <p:spPr bwMode="auto">
          <a:xfrm flipH="1">
            <a:off x="2590800" y="5105400"/>
            <a:ext cx="914400" cy="76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5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Weighted graphs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381000" y="3505200"/>
            <a:ext cx="8229600" cy="3048000"/>
            <a:chOff x="240" y="1200"/>
            <a:chExt cx="5184" cy="1920"/>
          </a:xfrm>
        </p:grpSpPr>
        <p:sp>
          <p:nvSpPr>
            <p:cNvPr id="8197" name="Oval 4"/>
            <p:cNvSpPr>
              <a:spLocks noChangeArrowheads="1"/>
            </p:cNvSpPr>
            <p:nvPr/>
          </p:nvSpPr>
          <p:spPr bwMode="auto">
            <a:xfrm>
              <a:off x="624" y="1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198" name="Oval 5"/>
            <p:cNvSpPr>
              <a:spLocks noChangeArrowheads="1"/>
            </p:cNvSpPr>
            <p:nvPr/>
          </p:nvSpPr>
          <p:spPr bwMode="auto">
            <a:xfrm>
              <a:off x="624" y="23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199" name="Oval 6"/>
            <p:cNvSpPr>
              <a:spLocks noChangeArrowheads="1"/>
            </p:cNvSpPr>
            <p:nvPr/>
          </p:nvSpPr>
          <p:spPr bwMode="auto">
            <a:xfrm>
              <a:off x="1440" y="1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0" name="Oval 7"/>
            <p:cNvSpPr>
              <a:spLocks noChangeArrowheads="1"/>
            </p:cNvSpPr>
            <p:nvPr/>
          </p:nvSpPr>
          <p:spPr bwMode="auto">
            <a:xfrm>
              <a:off x="1440" y="23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1" name="Oval 8"/>
            <p:cNvSpPr>
              <a:spLocks noChangeArrowheads="1"/>
            </p:cNvSpPr>
            <p:nvPr/>
          </p:nvSpPr>
          <p:spPr bwMode="auto">
            <a:xfrm>
              <a:off x="2064" y="1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2" name="Oval 9"/>
            <p:cNvSpPr>
              <a:spLocks noChangeArrowheads="1"/>
            </p:cNvSpPr>
            <p:nvPr/>
          </p:nvSpPr>
          <p:spPr bwMode="auto">
            <a:xfrm>
              <a:off x="2064" y="23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3" name="Line 10"/>
            <p:cNvSpPr>
              <a:spLocks noChangeShapeType="1"/>
            </p:cNvSpPr>
            <p:nvPr/>
          </p:nvSpPr>
          <p:spPr bwMode="auto">
            <a:xfrm flipV="1">
              <a:off x="768" y="19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04" name="Line 11"/>
            <p:cNvSpPr>
              <a:spLocks noChangeShapeType="1"/>
            </p:cNvSpPr>
            <p:nvPr/>
          </p:nvSpPr>
          <p:spPr bwMode="auto">
            <a:xfrm>
              <a:off x="912" y="17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05" name="Line 12"/>
            <p:cNvSpPr>
              <a:spLocks noChangeShapeType="1"/>
            </p:cNvSpPr>
            <p:nvPr/>
          </p:nvSpPr>
          <p:spPr bwMode="auto">
            <a:xfrm flipH="1">
              <a:off x="912" y="1888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06" name="Freeform 13"/>
            <p:cNvSpPr>
              <a:spLocks/>
            </p:cNvSpPr>
            <p:nvPr/>
          </p:nvSpPr>
          <p:spPr bwMode="auto">
            <a:xfrm>
              <a:off x="912" y="2312"/>
              <a:ext cx="528" cy="152"/>
            </a:xfrm>
            <a:custGeom>
              <a:avLst/>
              <a:gdLst>
                <a:gd name="T0" fmla="*/ 0 w 528"/>
                <a:gd name="T1" fmla="*/ 152 h 152"/>
                <a:gd name="T2" fmla="*/ 336 w 528"/>
                <a:gd name="T3" fmla="*/ 8 h 152"/>
                <a:gd name="T4" fmla="*/ 528 w 528"/>
                <a:gd name="T5" fmla="*/ 104 h 152"/>
                <a:gd name="T6" fmla="*/ 0 60000 65536"/>
                <a:gd name="T7" fmla="*/ 0 60000 65536"/>
                <a:gd name="T8" fmla="*/ 0 60000 65536"/>
                <a:gd name="T9" fmla="*/ 0 w 528"/>
                <a:gd name="T10" fmla="*/ 0 h 152"/>
                <a:gd name="T11" fmla="*/ 528 w 528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52">
                  <a:moveTo>
                    <a:pt x="0" y="152"/>
                  </a:moveTo>
                  <a:cubicBezTo>
                    <a:pt x="124" y="84"/>
                    <a:pt x="248" y="16"/>
                    <a:pt x="336" y="8"/>
                  </a:cubicBezTo>
                  <a:cubicBezTo>
                    <a:pt x="424" y="0"/>
                    <a:pt x="496" y="80"/>
                    <a:pt x="528" y="1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07" name="Freeform 14"/>
            <p:cNvSpPr>
              <a:spLocks/>
            </p:cNvSpPr>
            <p:nvPr/>
          </p:nvSpPr>
          <p:spPr bwMode="auto">
            <a:xfrm>
              <a:off x="912" y="2560"/>
              <a:ext cx="576" cy="168"/>
            </a:xfrm>
            <a:custGeom>
              <a:avLst/>
              <a:gdLst>
                <a:gd name="T0" fmla="*/ 576 w 576"/>
                <a:gd name="T1" fmla="*/ 0 h 168"/>
                <a:gd name="T2" fmla="*/ 384 w 576"/>
                <a:gd name="T3" fmla="*/ 144 h 168"/>
                <a:gd name="T4" fmla="*/ 144 w 576"/>
                <a:gd name="T5" fmla="*/ 144 h 168"/>
                <a:gd name="T6" fmla="*/ 48 w 576"/>
                <a:gd name="T7" fmla="*/ 96 h 168"/>
                <a:gd name="T8" fmla="*/ 0 w 576"/>
                <a:gd name="T9" fmla="*/ 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68"/>
                <a:gd name="T17" fmla="*/ 576 w 576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68">
                  <a:moveTo>
                    <a:pt x="576" y="0"/>
                  </a:moveTo>
                  <a:cubicBezTo>
                    <a:pt x="516" y="60"/>
                    <a:pt x="456" y="120"/>
                    <a:pt x="384" y="144"/>
                  </a:cubicBezTo>
                  <a:cubicBezTo>
                    <a:pt x="312" y="168"/>
                    <a:pt x="200" y="152"/>
                    <a:pt x="144" y="144"/>
                  </a:cubicBezTo>
                  <a:cubicBezTo>
                    <a:pt x="88" y="136"/>
                    <a:pt x="72" y="120"/>
                    <a:pt x="48" y="96"/>
                  </a:cubicBezTo>
                  <a:cubicBezTo>
                    <a:pt x="24" y="72"/>
                    <a:pt x="8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08" name="Line 15"/>
            <p:cNvSpPr>
              <a:spLocks noChangeShapeType="1"/>
            </p:cNvSpPr>
            <p:nvPr/>
          </p:nvSpPr>
          <p:spPr bwMode="auto">
            <a:xfrm flipV="1">
              <a:off x="2208" y="19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09" name="Text Box 16"/>
            <p:cNvSpPr txBox="1">
              <a:spLocks noChangeArrowheads="1"/>
            </p:cNvSpPr>
            <p:nvPr/>
          </p:nvSpPr>
          <p:spPr bwMode="auto">
            <a:xfrm>
              <a:off x="677" y="164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cs typeface="Arial" charset="0"/>
                </a:rPr>
                <a:t>1</a:t>
              </a:r>
            </a:p>
          </p:txBody>
        </p:sp>
        <p:sp>
          <p:nvSpPr>
            <p:cNvPr id="8210" name="Text Box 17"/>
            <p:cNvSpPr txBox="1">
              <a:spLocks noChangeArrowheads="1"/>
            </p:cNvSpPr>
            <p:nvPr/>
          </p:nvSpPr>
          <p:spPr bwMode="auto">
            <a:xfrm>
              <a:off x="1500" y="169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latin typeface="Times New Roman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8211" name="Text Box 18"/>
            <p:cNvSpPr txBox="1">
              <a:spLocks noChangeArrowheads="1"/>
            </p:cNvSpPr>
            <p:nvPr/>
          </p:nvSpPr>
          <p:spPr bwMode="auto">
            <a:xfrm>
              <a:off x="2112" y="167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cs typeface="Arial" charset="0"/>
                </a:rPr>
                <a:t>3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12" name="Text Box 19"/>
            <p:cNvSpPr txBox="1">
              <a:spLocks noChangeArrowheads="1"/>
            </p:cNvSpPr>
            <p:nvPr/>
          </p:nvSpPr>
          <p:spPr bwMode="auto">
            <a:xfrm>
              <a:off x="677" y="232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cs typeface="Arial" charset="0"/>
                </a:rPr>
                <a:t>4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13" name="Text Box 20"/>
            <p:cNvSpPr txBox="1">
              <a:spLocks noChangeArrowheads="1"/>
            </p:cNvSpPr>
            <p:nvPr/>
          </p:nvSpPr>
          <p:spPr bwMode="auto">
            <a:xfrm>
              <a:off x="1488" y="236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cs typeface="Arial" charset="0"/>
                </a:rPr>
                <a:t>5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2112" y="236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cs typeface="Arial" charset="0"/>
                </a:rPr>
                <a:t>6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15" name="Text Box 22"/>
            <p:cNvSpPr txBox="1">
              <a:spLocks noChangeArrowheads="1"/>
            </p:cNvSpPr>
            <p:nvPr/>
          </p:nvSpPr>
          <p:spPr bwMode="auto">
            <a:xfrm>
              <a:off x="518" y="204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>
                  <a:latin typeface="Arial Black" pitchFamily="34" charset="0"/>
                  <a:cs typeface="Arial" charset="0"/>
                </a:rPr>
                <a:t>.5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16" name="Text Box 23"/>
            <p:cNvSpPr txBox="1">
              <a:spLocks noChangeArrowheads="1"/>
            </p:cNvSpPr>
            <p:nvPr/>
          </p:nvSpPr>
          <p:spPr bwMode="auto">
            <a:xfrm>
              <a:off x="1036" y="1551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latin typeface="Arial Black" pitchFamily="34" charset="0"/>
                  <a:cs typeface="Arial" charset="0"/>
                </a:rPr>
                <a:t>1.2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17" name="Text Box 24"/>
            <p:cNvSpPr txBox="1">
              <a:spLocks noChangeArrowheads="1"/>
            </p:cNvSpPr>
            <p:nvPr/>
          </p:nvSpPr>
          <p:spPr bwMode="auto">
            <a:xfrm>
              <a:off x="1036" y="192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>
                  <a:latin typeface="Arial Black" pitchFamily="34" charset="0"/>
                  <a:cs typeface="Arial" charset="0"/>
                </a:rPr>
                <a:t>.2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18" name="Text Box 25"/>
            <p:cNvSpPr txBox="1">
              <a:spLocks noChangeArrowheads="1"/>
            </p:cNvSpPr>
            <p:nvPr/>
          </p:nvSpPr>
          <p:spPr bwMode="auto">
            <a:xfrm>
              <a:off x="1056" y="279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>
                  <a:latin typeface="Arial Black" pitchFamily="34" charset="0"/>
                  <a:cs typeface="Arial" charset="0"/>
                </a:rPr>
                <a:t>.5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19" name="Text Box 26"/>
            <p:cNvSpPr txBox="1">
              <a:spLocks noChangeArrowheads="1"/>
            </p:cNvSpPr>
            <p:nvPr/>
          </p:nvSpPr>
          <p:spPr bwMode="auto">
            <a:xfrm>
              <a:off x="2208" y="201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>
                  <a:latin typeface="Arial Black" pitchFamily="34" charset="0"/>
                  <a:cs typeface="Arial" charset="0"/>
                </a:rPr>
                <a:t>1.5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20" name="Text Box 27"/>
            <p:cNvSpPr txBox="1">
              <a:spLocks noChangeArrowheads="1"/>
            </p:cNvSpPr>
            <p:nvPr/>
          </p:nvSpPr>
          <p:spPr bwMode="auto">
            <a:xfrm>
              <a:off x="1084" y="211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>
                  <a:latin typeface="Arial Black" pitchFamily="34" charset="0"/>
                  <a:cs typeface="Arial" charset="0"/>
                </a:rPr>
                <a:t>.3</a:t>
              </a: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21" name="Oval 28"/>
            <p:cNvSpPr>
              <a:spLocks noChangeArrowheads="1"/>
            </p:cNvSpPr>
            <p:nvPr/>
          </p:nvSpPr>
          <p:spPr bwMode="auto">
            <a:xfrm>
              <a:off x="3168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22" name="Oval 29"/>
            <p:cNvSpPr>
              <a:spLocks noChangeArrowheads="1"/>
            </p:cNvSpPr>
            <p:nvPr/>
          </p:nvSpPr>
          <p:spPr bwMode="auto">
            <a:xfrm>
              <a:off x="3168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23" name="Oval 30"/>
            <p:cNvSpPr>
              <a:spLocks noChangeArrowheads="1"/>
            </p:cNvSpPr>
            <p:nvPr/>
          </p:nvSpPr>
          <p:spPr bwMode="auto">
            <a:xfrm>
              <a:off x="3984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24" name="Oval 31"/>
            <p:cNvSpPr>
              <a:spLocks noChangeArrowheads="1"/>
            </p:cNvSpPr>
            <p:nvPr/>
          </p:nvSpPr>
          <p:spPr bwMode="auto">
            <a:xfrm>
              <a:off x="3984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25" name="Oval 32"/>
            <p:cNvSpPr>
              <a:spLocks noChangeArrowheads="1"/>
            </p:cNvSpPr>
            <p:nvPr/>
          </p:nvSpPr>
          <p:spPr bwMode="auto">
            <a:xfrm>
              <a:off x="4608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26" name="Oval 33"/>
            <p:cNvSpPr>
              <a:spLocks noChangeArrowheads="1"/>
            </p:cNvSpPr>
            <p:nvPr/>
          </p:nvSpPr>
          <p:spPr bwMode="auto">
            <a:xfrm>
              <a:off x="4608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27" name="Text Box 34"/>
            <p:cNvSpPr txBox="1">
              <a:spLocks noChangeArrowheads="1"/>
            </p:cNvSpPr>
            <p:nvPr/>
          </p:nvSpPr>
          <p:spPr bwMode="auto">
            <a:xfrm>
              <a:off x="3221" y="168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cs typeface="Arial" charset="0"/>
                </a:rPr>
                <a:t>1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28" name="Text Box 35"/>
            <p:cNvSpPr txBox="1">
              <a:spLocks noChangeArrowheads="1"/>
            </p:cNvSpPr>
            <p:nvPr/>
          </p:nvSpPr>
          <p:spPr bwMode="auto">
            <a:xfrm>
              <a:off x="3216" y="24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cs typeface="Arial" charset="0"/>
                </a:rPr>
                <a:t>4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29" name="Text Box 36"/>
            <p:cNvSpPr txBox="1">
              <a:spLocks noChangeArrowheads="1"/>
            </p:cNvSpPr>
            <p:nvPr/>
          </p:nvSpPr>
          <p:spPr bwMode="auto">
            <a:xfrm>
              <a:off x="4032" y="244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cs typeface="Arial" charset="0"/>
                </a:rPr>
                <a:t>5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30" name="Text Box 37"/>
            <p:cNvSpPr txBox="1">
              <a:spLocks noChangeArrowheads="1"/>
            </p:cNvSpPr>
            <p:nvPr/>
          </p:nvSpPr>
          <p:spPr bwMode="auto">
            <a:xfrm>
              <a:off x="4661" y="244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cs typeface="Arial" charset="0"/>
                </a:rPr>
                <a:t>6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31" name="Text Box 38"/>
            <p:cNvSpPr txBox="1">
              <a:spLocks noChangeArrowheads="1"/>
            </p:cNvSpPr>
            <p:nvPr/>
          </p:nvSpPr>
          <p:spPr bwMode="auto">
            <a:xfrm>
              <a:off x="4044" y="16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latin typeface="Times New Roman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8232" name="Text Box 39"/>
            <p:cNvSpPr txBox="1">
              <a:spLocks noChangeArrowheads="1"/>
            </p:cNvSpPr>
            <p:nvPr/>
          </p:nvSpPr>
          <p:spPr bwMode="auto">
            <a:xfrm>
              <a:off x="4656" y="168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cs typeface="Arial" charset="0"/>
                </a:rPr>
                <a:t>3</a:t>
              </a:r>
              <a:endParaRPr lang="en-US" sz="16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233" name="Line 40"/>
            <p:cNvSpPr>
              <a:spLocks noChangeShapeType="1"/>
            </p:cNvSpPr>
            <p:nvPr/>
          </p:nvSpPr>
          <p:spPr bwMode="auto">
            <a:xfrm>
              <a:off x="3408" y="1872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34" name="Line 41"/>
            <p:cNvSpPr>
              <a:spLocks noChangeShapeType="1"/>
            </p:cNvSpPr>
            <p:nvPr/>
          </p:nvSpPr>
          <p:spPr bwMode="auto">
            <a:xfrm>
              <a:off x="3456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35" name="Line 42"/>
            <p:cNvSpPr>
              <a:spLocks noChangeShapeType="1"/>
            </p:cNvSpPr>
            <p:nvPr/>
          </p:nvSpPr>
          <p:spPr bwMode="auto">
            <a:xfrm flipV="1">
              <a:off x="4128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36" name="Line 43"/>
            <p:cNvSpPr>
              <a:spLocks noChangeShapeType="1"/>
            </p:cNvSpPr>
            <p:nvPr/>
          </p:nvSpPr>
          <p:spPr bwMode="auto">
            <a:xfrm flipH="1" flipV="1">
              <a:off x="475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237" name="Text Box 44"/>
            <p:cNvSpPr txBox="1">
              <a:spLocks noChangeArrowheads="1"/>
            </p:cNvSpPr>
            <p:nvPr/>
          </p:nvSpPr>
          <p:spPr bwMode="auto">
            <a:xfrm>
              <a:off x="3542" y="153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latin typeface="Arial Black" pitchFamily="34" charset="0"/>
                  <a:cs typeface="Arial" charset="0"/>
                </a:rPr>
                <a:t>2</a:t>
              </a:r>
              <a:endParaRPr lang="en-US">
                <a:latin typeface="Arial Black" pitchFamily="34" charset="0"/>
                <a:cs typeface="Arial" charset="0"/>
              </a:endParaRPr>
            </a:p>
          </p:txBody>
        </p:sp>
        <p:sp>
          <p:nvSpPr>
            <p:cNvPr id="8238" name="Text Box 45"/>
            <p:cNvSpPr txBox="1">
              <a:spLocks noChangeArrowheads="1"/>
            </p:cNvSpPr>
            <p:nvPr/>
          </p:nvSpPr>
          <p:spPr bwMode="auto">
            <a:xfrm>
              <a:off x="3504" y="214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latin typeface="Arial Black" pitchFamily="34" charset="0"/>
                  <a:cs typeface="Arial" charset="0"/>
                </a:rPr>
                <a:t>1</a:t>
              </a:r>
              <a:endParaRPr lang="en-US">
                <a:latin typeface="Arial Black" pitchFamily="34" charset="0"/>
                <a:cs typeface="Arial" charset="0"/>
              </a:endParaRPr>
            </a:p>
          </p:txBody>
        </p:sp>
        <p:sp>
          <p:nvSpPr>
            <p:cNvPr id="8239" name="Text Box 46"/>
            <p:cNvSpPr txBox="1">
              <a:spLocks noChangeArrowheads="1"/>
            </p:cNvSpPr>
            <p:nvPr/>
          </p:nvSpPr>
          <p:spPr bwMode="auto">
            <a:xfrm>
              <a:off x="4791" y="204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latin typeface="Arial Black" pitchFamily="34" charset="0"/>
                  <a:cs typeface="Arial" charset="0"/>
                </a:rPr>
                <a:t>3</a:t>
              </a:r>
              <a:endParaRPr lang="en-US">
                <a:latin typeface="Arial Black" pitchFamily="34" charset="0"/>
                <a:cs typeface="Arial" charset="0"/>
              </a:endParaRPr>
            </a:p>
          </p:txBody>
        </p:sp>
        <p:sp>
          <p:nvSpPr>
            <p:cNvPr id="8240" name="Text Box 47"/>
            <p:cNvSpPr txBox="1">
              <a:spLocks noChangeArrowheads="1"/>
            </p:cNvSpPr>
            <p:nvPr/>
          </p:nvSpPr>
          <p:spPr bwMode="auto">
            <a:xfrm>
              <a:off x="4167" y="201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600">
                  <a:latin typeface="Arial Black" pitchFamily="34" charset="0"/>
                  <a:cs typeface="Arial" charset="0"/>
                </a:rPr>
                <a:t>5</a:t>
              </a:r>
              <a:endParaRPr lang="en-US">
                <a:latin typeface="Arial Black" pitchFamily="34" charset="0"/>
                <a:cs typeface="Arial" charset="0"/>
              </a:endParaRPr>
            </a:p>
          </p:txBody>
        </p:sp>
        <p:sp>
          <p:nvSpPr>
            <p:cNvPr id="8241" name="Rectangle 48"/>
            <p:cNvSpPr>
              <a:spLocks noChangeArrowheads="1"/>
            </p:cNvSpPr>
            <p:nvPr/>
          </p:nvSpPr>
          <p:spPr bwMode="auto">
            <a:xfrm>
              <a:off x="2832" y="1248"/>
              <a:ext cx="2592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42" name="Rectangle 49"/>
            <p:cNvSpPr>
              <a:spLocks noChangeArrowheads="1"/>
            </p:cNvSpPr>
            <p:nvPr/>
          </p:nvSpPr>
          <p:spPr bwMode="auto">
            <a:xfrm>
              <a:off x="240" y="1200"/>
              <a:ext cx="2448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56402" name="Rectangle 5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/>
              <a:t>is a graph for which each edge has an associated </a:t>
            </a:r>
            <a:r>
              <a:rPr lang="en-US" b="1" i="1" smtClean="0"/>
              <a:t>weight</a:t>
            </a:r>
            <a:r>
              <a:rPr lang="en-US" smtClean="0"/>
              <a:t>, usually given by a </a:t>
            </a:r>
            <a:r>
              <a:rPr lang="en-US" b="1" i="1" smtClean="0"/>
              <a:t>weight function</a:t>
            </a:r>
            <a:r>
              <a:rPr lang="en-US" smtClean="0"/>
              <a:t> </a:t>
            </a:r>
            <a:r>
              <a:rPr lang="en-US" i="1" smtClean="0"/>
              <a:t>w: E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b="1" smtClean="0">
                <a:sym typeface="Symbol" pitchFamily="18" charset="2"/>
              </a:rPr>
              <a:t>R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3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19200" y="609600"/>
            <a:ext cx="8228013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r>
              <a:rPr lang="en-GB" sz="4400" dirty="0">
                <a:solidFill>
                  <a:srgbClr val="F8F8F8"/>
                </a:solidFill>
              </a:rPr>
              <a:t>Why Graph Theory?</a:t>
            </a:r>
            <a:endParaRPr lang="en-AU" sz="4400" dirty="0">
              <a:solidFill>
                <a:srgbClr val="F8F8F8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57200" y="2438400"/>
            <a:ext cx="8228013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3200" dirty="0"/>
              <a:t>Representing a problem as a graph can provide a different point of view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3200" dirty="0"/>
              <a:t>Representing a problem as a graph can make a problem much simpler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GB" sz="2800" dirty="0"/>
              <a:t>More accurately, it can provide the appropriate tools for solving the problem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054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8B198A457D1243B01DEABFEF9BD599" ma:contentTypeVersion="0" ma:contentTypeDescription="Create a new document." ma:contentTypeScope="" ma:versionID="b675abfa005ad21fc3f88450d58a942e">
  <xsd:schema xmlns:xsd="http://www.w3.org/2001/XMLSchema" xmlns:p="http://schemas.microsoft.com/office/2006/metadata/properties" targetNamespace="http://schemas.microsoft.com/office/2006/metadata/properties" ma:root="true" ma:fieldsID="f4d196f5c675f743c82a55ad494504e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918881-E68F-492C-8020-C49B5B773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30F71F2-2E7B-4FEC-AF5E-DC588EB4F7C4}">
  <ds:schemaRefs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8BE33DF-13FD-40C5-9F59-EC86259F4D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917</Words>
  <Application>Microsoft Office PowerPoint</Application>
  <PresentationFormat>On-screen Show (4:3)</PresentationFormat>
  <Paragraphs>156</Paragraphs>
  <Slides>29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Default Design</vt:lpstr>
      <vt:lpstr>Bitmap Image</vt:lpstr>
      <vt:lpstr>12. Graph</vt:lpstr>
      <vt:lpstr>Graphs</vt:lpstr>
      <vt:lpstr>Definition: Graph</vt:lpstr>
      <vt:lpstr>Definitions</vt:lpstr>
      <vt:lpstr>Example</vt:lpstr>
      <vt:lpstr>Simple Graphs </vt:lpstr>
      <vt:lpstr>Directed Graph (digraph)</vt:lpstr>
      <vt:lpstr>Weighted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- History</vt:lpstr>
      <vt:lpstr>PowerPoint Presentation</vt:lpstr>
      <vt:lpstr>Graph Traversals</vt:lpstr>
      <vt:lpstr>Graph Traversals (continued)</vt:lpstr>
      <vt:lpstr>Matching (continued)</vt:lpstr>
      <vt:lpstr>Assignment Problem</vt:lpstr>
      <vt:lpstr>The Chinese Postman Problem</vt:lpstr>
      <vt:lpstr>The Traveling Salesman Problem</vt:lpstr>
      <vt:lpstr>Shortest Paths</vt:lpstr>
      <vt:lpstr>Shortest Paths (continued)</vt:lpstr>
      <vt:lpstr>Summary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Jitian XIAO</cp:lastModifiedBy>
  <cp:revision>44</cp:revision>
  <dcterms:created xsi:type="dcterms:W3CDTF">2009-09-07T06:18:52Z</dcterms:created>
  <dcterms:modified xsi:type="dcterms:W3CDTF">2015-05-25T03:29:42Z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0x010100118B198A457D1243B01DEABFEF9BD599</vt:lpwstr>
  </property>
  <property fmtid="{D5CDD505-2E9C-101B-9397-08002B2CF9AE}" pid="3" name="_AdHocReviewCycleID">
    <vt:i4>995565633</vt:i4>
  </property>
  <property fmtid="{D5CDD505-2E9C-101B-9397-08002B2CF9AE}" pid="4" name="_NewReviewCycle">
    <vt:lpwstr/>
  </property>
  <property fmtid="{D5CDD505-2E9C-101B-9397-08002B2CF9AE}" pid="5" name="_EmailSubject">
    <vt:lpwstr>FYA - SCSS(HoS) - Files fac forum</vt:lpwstr>
  </property>
  <property fmtid="{D5CDD505-2E9C-101B-9397-08002B2CF9AE}" pid="6" name="_AuthorEmail">
    <vt:lpwstr>c.valli@ecu.edu.au</vt:lpwstr>
  </property>
  <property fmtid="{D5CDD505-2E9C-101B-9397-08002B2CF9AE}" pid="7" name="_AuthorEmailDisplayName">
    <vt:lpwstr>Craig VALLI</vt:lpwstr>
  </property>
</Properties>
</file>