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332" r:id="rId2"/>
    <p:sldId id="256" r:id="rId3"/>
    <p:sldId id="257" r:id="rId4"/>
    <p:sldId id="260" r:id="rId5"/>
    <p:sldId id="261" r:id="rId6"/>
    <p:sldId id="339" r:id="rId7"/>
    <p:sldId id="278" r:id="rId8"/>
    <p:sldId id="338" r:id="rId9"/>
    <p:sldId id="334" r:id="rId10"/>
    <p:sldId id="335" r:id="rId11"/>
    <p:sldId id="336" r:id="rId12"/>
    <p:sldId id="337" r:id="rId13"/>
    <p:sldId id="271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301" r:id="rId31"/>
    <p:sldId id="298" r:id="rId32"/>
    <p:sldId id="299" r:id="rId33"/>
    <p:sldId id="300" r:id="rId34"/>
    <p:sldId id="304" r:id="rId35"/>
    <p:sldId id="302" r:id="rId36"/>
    <p:sldId id="303" r:id="rId37"/>
    <p:sldId id="305" r:id="rId38"/>
    <p:sldId id="306" r:id="rId39"/>
    <p:sldId id="307" r:id="rId40"/>
    <p:sldId id="308" r:id="rId41"/>
    <p:sldId id="291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5" r:id="rId52"/>
    <p:sldId id="276" r:id="rId53"/>
    <p:sldId id="320" r:id="rId54"/>
    <p:sldId id="321" r:id="rId55"/>
    <p:sldId id="322" r:id="rId56"/>
    <p:sldId id="323" r:id="rId57"/>
    <p:sldId id="318" r:id="rId58"/>
    <p:sldId id="324" r:id="rId59"/>
    <p:sldId id="326" r:id="rId60"/>
    <p:sldId id="327" r:id="rId61"/>
    <p:sldId id="328" r:id="rId62"/>
    <p:sldId id="329" r:id="rId63"/>
    <p:sldId id="330" r:id="rId64"/>
    <p:sldId id="272" r:id="rId65"/>
    <p:sldId id="331" r:id="rId66"/>
  </p:sldIdLst>
  <p:sldSz cx="12192000" cy="6858000"/>
  <p:notesSz cx="6858000" cy="9144000"/>
  <p:embeddedFontLs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  <p:embeddedFont>
      <p:font typeface="Calibri Light" panose="020F0302020204030204" pitchFamily="34" charset="0"/>
      <p:regular r:id="rId75"/>
      <p:italic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13/05/2015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cc512589.aspx" TargetMode="External"/><Relationship Id="rId2" Type="http://schemas.openxmlformats.org/officeDocument/2006/relationships/hyperlink" Target="https://msdn.microsoft.com/en-us/library/cc750077.aspx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GzB-yYKcc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rvices.stanford.edu/service/accounts/passwords/quickguide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indows.microsoft.com/en-au/windows/what-is-user-account-control#1TC=windows-vista" TargetMode="External"/><Relationship Id="rId3" Type="http://schemas.openxmlformats.org/officeDocument/2006/relationships/hyperlink" Target="http://arstechnica.com/security/2014/04/25/stanfords-password-policy-shuns-one-size-fits-all-security/" TargetMode="External"/><Relationship Id="rId7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s://www.fireeye.com/blog/threat-research/2013/11/new-ie-zero-day-found-in-watering-hole-attack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upport.microsoft.com/lifecycle/search/default.aspx?alpha=Vista" TargetMode="External"/><Relationship Id="rId11" Type="http://schemas.openxmlformats.org/officeDocument/2006/relationships/hyperlink" Target="https://www.fireeye.com/blog/threat-research/2013/11/operation-ephemeral-hydra-ie-zero-day-linked-to-deputydog-uses-diskless-method.html" TargetMode="External"/><Relationship Id="rId5" Type="http://schemas.openxmlformats.org/officeDocument/2006/relationships/hyperlink" Target="http://windows.microsoft.com/en-au/windows/lifecycle" TargetMode="External"/><Relationship Id="rId10" Type="http://schemas.openxmlformats.org/officeDocument/2006/relationships/hyperlink" Target="http://cve.mitre.org/cgi-bin/cvename.cgi?name=CVE-2014-1532" TargetMode="External"/><Relationship Id="rId4" Type="http://schemas.openxmlformats.org/officeDocument/2006/relationships/hyperlink" Target="https://technet.microsoft.com/library/security/ms13-090?f=255&amp;MSPPError=-2147217396" TargetMode="External"/><Relationship Id="rId9" Type="http://schemas.openxmlformats.org/officeDocument/2006/relationships/hyperlink" Target="http://cve.mitre.org/cgi-bin/cvename.cgi?name=CVE-2006-2198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curitytracker.com/id?1023446" TargetMode="External"/><Relationship Id="rId3" Type="http://schemas.openxmlformats.org/officeDocument/2006/relationships/hyperlink" Target="http://www.cvedetails.com/cve/CVE-2013-3918/" TargetMode="External"/><Relationship Id="rId7" Type="http://schemas.openxmlformats.org/officeDocument/2006/relationships/hyperlink" Target="http://www.securityfocus.com/bid/37756/info" TargetMode="External"/><Relationship Id="rId2" Type="http://schemas.openxmlformats.org/officeDocument/2006/relationships/hyperlink" Target="https://www.youtube.com/watch?v=yzGzB-yYKc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curityfocus.com/bid/28360" TargetMode="External"/><Relationship Id="rId5" Type="http://schemas.openxmlformats.org/officeDocument/2006/relationships/hyperlink" Target="http://www.cvedetails.com/version-list/26/9900/1/Microsoft-Internet-Explorer.html" TargetMode="External"/><Relationship Id="rId4" Type="http://schemas.openxmlformats.org/officeDocument/2006/relationships/hyperlink" Target="http://www.cvedetails.com/vulnerability-list/vendor_id-26/product_id-9591/Microsoft-Windows-Vista.html" TargetMode="External"/><Relationship Id="rId9" Type="http://schemas.openxmlformats.org/officeDocument/2006/relationships/hyperlink" Target="http://www.darkreading.com/new-ie-vulnerability-found-in-the-wild-sophisticated-web-exploit-follows/d/d-id/114085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zonenterprise.com/resources/security/databreachreport.pdf" TargetMode="External"/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6858000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7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Pro-active p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</a:t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patch management practices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Vista’s automatic updates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service packs should be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 the system to most current code base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Rosato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and hotfixes augment service packs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(Budd, 2006; 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Rosato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</a:t>
            </a:r>
            <a:r>
              <a:rPr lang="en-AU" sz="2600" dirty="0" err="1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evaluation, install on “as needed”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all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impact of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before deploying to production machines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Patching pros and cons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vulnerabilities that the patch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signature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Internet Explorer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still be susceptible to u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ndisclosed or undiscovered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Latest vulnerabilities may still not be patched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introduce new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introduce compatibility issues with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96724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</a:t>
            </a:r>
            <a:b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installation of Vista SP1 and SP2, Blue Ink’s computers will no longer be susceptible to this vulnerability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these updates for your third-party applications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computer is turned on, requiring the user to authenticate before being able to continue</a:t>
            </a: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must authenticate before gaining access to the computer again</a:t>
            </a: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easily be guessed with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plain-text (physical or digital)</a:t>
            </a: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strategy: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 video on next slide demonstrates how to choose a strong, memorable password with passphrases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(Oliver &amp; Snowden,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it a moment to load</a:t>
            </a:r>
          </a:p>
        </p:txBody>
      </p:sp>
    </p:spTree>
    <p:extLst>
      <p:ext uri="{BB962C8B-B14F-4D97-AF65-F5344CB8AC3E}">
        <p14:creationId xmlns:p14="http://schemas.microsoft.com/office/powerpoint/2010/main" val="267239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3009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password policy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8727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9890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link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Stanford University’s quick guide which visually explains their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can adapt this password policy for their own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87301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passwords in plaintext!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user “green” did in “My Documents” folder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10" y="3079871"/>
            <a:ext cx="4696180" cy="31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passwords down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riting passwords down on paper like a sticky-note also puts your account at risk with attackers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recent disclosure of French TV network social networking passwords via Youtube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Machkovech,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on sticky-notes behind TV reporter during an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attacker can easily retrieve your written passwords too</a:t>
            </a:r>
          </a:p>
        </p:txBody>
      </p:sp>
    </p:spTree>
    <p:extLst>
      <p:ext uri="{BB962C8B-B14F-4D97-AF65-F5344CB8AC3E}">
        <p14:creationId xmlns:p14="http://schemas.microsoft.com/office/powerpoint/2010/main" val="3120452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94458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97278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8441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plain-text files containing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only text *.txt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PDFs, Excel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of written passwords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Shred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password manager such as Keepass to store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Encrypts / hashes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virtual encrypted device to store password/s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Truecrypt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long, memorable master passphrase</a:t>
            </a:r>
          </a:p>
        </p:txBody>
      </p:sp>
    </p:spTree>
    <p:extLst>
      <p:ext uri="{BB962C8B-B14F-4D97-AF65-F5344CB8AC3E}">
        <p14:creationId xmlns:p14="http://schemas.microsoft.com/office/powerpoint/2010/main" val="418582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privileges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default users allowed too many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have administrator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Modify other user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</p:txBody>
      </p:sp>
    </p:spTree>
    <p:extLst>
      <p:ext uri="{BB962C8B-B14F-4D97-AF65-F5344CB8AC3E}">
        <p14:creationId xmlns:p14="http://schemas.microsoft.com/office/powerpoint/2010/main" val="5414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administrator accounts for IT support personnel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employees as “Standard” users </a:t>
            </a:r>
          </a:p>
        </p:txBody>
      </p:sp>
    </p:spTree>
    <p:extLst>
      <p:ext uri="{BB962C8B-B14F-4D97-AF65-F5344CB8AC3E}">
        <p14:creationId xmlns:p14="http://schemas.microsoft.com/office/powerpoint/2010/main" val="2558443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account to be modified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the account type”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3039"/>
            <a:ext cx="10058400" cy="3759326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“Standard user” then click “Change Account Type”</a:t>
            </a:r>
          </a:p>
        </p:txBody>
      </p:sp>
    </p:spTree>
    <p:extLst>
      <p:ext uri="{BB962C8B-B14F-4D97-AF65-F5344CB8AC3E}">
        <p14:creationId xmlns:p14="http://schemas.microsoft.com/office/powerpoint/2010/main" val="1726276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are not able to install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administrator permission to make system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malware/viruses that make changes to system settings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44026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47710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98873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Assists 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disabled in Blue Ink’s computers</a:t>
            </a:r>
          </a:p>
        </p:txBody>
      </p:sp>
    </p:spTree>
    <p:extLst>
      <p:ext uri="{BB962C8B-B14F-4D97-AF65-F5344CB8AC3E}">
        <p14:creationId xmlns:p14="http://schemas.microsoft.com/office/powerpoint/2010/main" val="3206176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</a:p>
        </p:txBody>
      </p:sp>
    </p:spTree>
    <p:extLst>
      <p:ext uri="{BB962C8B-B14F-4D97-AF65-F5344CB8AC3E}">
        <p14:creationId xmlns:p14="http://schemas.microsoft.com/office/powerpoint/2010/main" val="3468888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11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Enabling UAC: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</p:spTree>
    <p:extLst>
      <p:ext uri="{BB962C8B-B14F-4D97-AF65-F5344CB8AC3E}">
        <p14:creationId xmlns:p14="http://schemas.microsoft.com/office/powerpoint/2010/main" val="3314633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again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19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0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33039"/>
            <a:ext cx="10058400" cy="3746754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“Turn User Account Control on or off”</a:t>
            </a:r>
          </a:p>
        </p:txBody>
      </p:sp>
    </p:spTree>
    <p:extLst>
      <p:ext uri="{BB962C8B-B14F-4D97-AF65-F5344CB8AC3E}">
        <p14:creationId xmlns:p14="http://schemas.microsoft.com/office/powerpoint/2010/main" val="304373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Tick the checkbox and click “OK”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9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3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Programs that make critical system changes will require authorization from an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form of protection against malware that attempt to make system changes silently</a:t>
            </a:r>
          </a:p>
        </p:txBody>
      </p:sp>
    </p:spTree>
    <p:extLst>
      <p:ext uri="{BB962C8B-B14F-4D97-AF65-F5344CB8AC3E}">
        <p14:creationId xmlns:p14="http://schemas.microsoft.com/office/powerpoint/2010/main" val="3727884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7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  <a:endParaRPr lang="en-AU" sz="72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55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660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Operating system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762957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upgrading or updating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most known vulnerabilities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Newer or unknown vulnerabilities will not be resolved until a later update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cause IE and Windows Defender to be updated as well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38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660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762957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updates to be installed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Mitigates most known vulnerabilities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Newer or unknown vulnerabilities will not be resolved until a later update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to uninstall mIRC</a:t>
            </a:r>
          </a:p>
        </p:txBody>
      </p:sp>
    </p:spTree>
    <p:extLst>
      <p:ext uri="{BB962C8B-B14F-4D97-AF65-F5344CB8AC3E}">
        <p14:creationId xmlns:p14="http://schemas.microsoft.com/office/powerpoint/2010/main" val="1573047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30951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119490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account passwords, and password protect screen saver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when choosing a password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write passwords down, or store in plaintext files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users as “Standard Users”, reserve administrator accounts for IT support staff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UAC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66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X., &amp; Caselden, D. (2013). New IE Zero-Day Found in Watering Hole Attack - Threat Research - FireEye Inc.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www.fireeye.com/blog/threat-research/2013/11/new-ie-zero-day-found-in-watering-hole-attack.html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Goodrich, M. T., &amp; Tamassia, R. (2011). Introduction to computer security. Boston: Pearson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(2013). Microsoft Security Bulletin MS13-090 - Critical.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https://technet.microsoft.com/library/security/ms13-090?f=255&amp;MSPPError=-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(2014). Windows lifecycle fact sheet - Windows Help. Microsoft.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windows.microsoft.com/en-au/windows/lifecycle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support.microsoft.com/lifecycle/search/default.aspx?alpha=Vista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Internet Explorer system requirements IE11. Microsoft. Retrieved April 19,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windows.microsoft.com/en-au/internet-explorer/ie-system-requirements#ie=ie-11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(2006). CVE - CVE-2006-2198. cve.mitre.org.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cve.mitre.org/cgi-bin/cvename.cgi?name=CVE-2006-2198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MITRE. (2014). CVE - CVE-2014-1532. cve.mitre.org. Retrieved March 18,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cve.mitre.org/cgi-bin/cvename.cgi?name=CVE-2014-1532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Moran, N., Scott, M., Vashisht, S. O., &amp; Haq, T. (2013). Operation Ephemeral Hydra: IE Zero-Day Linked to DeputyDog Uses Diskless Method | Threat Research | FireEye Inc.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www.fireeye.com/blog/threat-research/2013/11/operation-ephemeral-hydra-ie-zero-day-linked-to-deputydog-uses-diskless-method.html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(2015). 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[LastWeekTonight] Last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 Tonight with John Oliver: Edward Snowden on Passwords. Retrieved May 6,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https://www.youtube.com/watch?v=yzGzB-yYKcc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Ozkan, S. (2013). CVE-2013-3918 : The InformationCardSigninHelper Class ActiveX control in icardie.dll in Microsoft Windows XP SP2 and SP3, Windows Server. CVE Details.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http://www.cvedetails.com/cve/CVE-2013-3918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S. (2015). Microsoft Windows Vista : List of security vulnerabilities. CVE Details. Retrieved February 27,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www.cvedetails.com/vulnerability-list/vendor_id-26/product_id-9591/Microsoft-Windows-Vista.html</a:t>
            </a: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Ozkan, S. (n.d.). Versions of Microsoft Internet Explorer : Versions and number of related security vulnerabilities. CVE Details. Retrieved April 18,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www.cvedetails.com/version-list/26/9900/1/Microsoft-Internet-Explorer.html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SecurityFocus. (2008). Microsoft Windows NoDriveTypeAutoRun Automatic File Execution Vulnerability. SecurityFocus. Retrieved March 7,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www.securityfocus.com/bid/28360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SecurityFocus. (2010). Adobe Reader and Acrobat U3D Support Remote Code Execution Vulnerability.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www.securityfocus.com/bid/37756/info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SecurityTracker. (2010). Adobe Acrobat and Adobe Reader Flaws Lets Remote Users Execute Arbitrary Code and Deny Service - SecurityTracker. SecurityTracker.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http://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www.securitytracker.com/id?1023446</a:t>
            </a:r>
            <a:endParaRPr lang="en-AU" sz="14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Wilson, T. (2013). New IE Vulnerability Found In The Wild; Sophisticated Web Exploit Follows. darkreading.com. Retrieved March 11, 2015, from </a:t>
            </a:r>
            <a:r>
              <a:rPr lang="en-AU" sz="14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http://www.darkreading.com/new-ie-vulnerability-found-in-the-wild-sophisticated-web-exploit-follows/d/d-id/1140858</a:t>
            </a:r>
            <a:r>
              <a:rPr lang="en-AU" sz="1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AU" sz="1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7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operating system</a:t>
            </a:r>
            <a:endParaRPr lang="en-AU" sz="44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 vendor generally provides 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security to implement a strategy to deploy these patches to Blue Ink’s computers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operating system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security updates or service patches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currently do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2082</Words>
  <Application>Microsoft Office PowerPoint</Application>
  <PresentationFormat>Widescreen</PresentationFormat>
  <Paragraphs>327</Paragraphs>
  <Slides>65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Calibri</vt:lpstr>
      <vt:lpstr>Open Sans</vt:lpstr>
      <vt:lpstr>Arial</vt:lpstr>
      <vt:lpstr>Calibri Light</vt:lpstr>
      <vt:lpstr>Office Theme</vt:lpstr>
      <vt:lpstr>Security Issue Mitigation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Recommendations</vt:lpstr>
      <vt:lpstr>An operating system</vt:lpstr>
      <vt:lpstr>Blue Ink’s operating system</vt:lpstr>
      <vt:lpstr>Patch management strategies (O’Connor, 2008)</vt:lpstr>
      <vt:lpstr>Pro-active patch management (O’Connor, 2008)</vt:lpstr>
      <vt:lpstr>Recommendation: Blue Ink patch management practices</vt:lpstr>
      <vt:lpstr>Patching pros and cons</vt:lpstr>
      <vt:lpstr>CVE-2008-0951 Auto-run vulnerability (SecurityFocus, 2008)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passwords</vt:lpstr>
      <vt:lpstr>Password strategy: Passphrases</vt:lpstr>
      <vt:lpstr>PowerPoint Presentation</vt:lpstr>
      <vt:lpstr>Effective password policy</vt:lpstr>
      <vt:lpstr>Storing passwords</vt:lpstr>
      <vt:lpstr>Writing passwords down</vt:lpstr>
      <vt:lpstr>So how can we fix it?</vt:lpstr>
      <vt:lpstr>User privileges</vt:lpstr>
      <vt:lpstr>So how can we fix it?</vt:lpstr>
      <vt:lpstr>Modifying user privileges:</vt:lpstr>
      <vt:lpstr>PowerPoint Presentation</vt:lpstr>
      <vt:lpstr>PowerPoint Presentation</vt:lpstr>
      <vt:lpstr>PowerPoint Presentation</vt:lpstr>
      <vt:lpstr>Advantages</vt:lpstr>
      <vt:lpstr>User Account Control</vt:lpstr>
      <vt:lpstr>So how can we fix it?</vt:lpstr>
      <vt:lpstr>Enabling UAC:</vt:lpstr>
      <vt:lpstr>PowerPoint Presentation</vt:lpstr>
      <vt:lpstr>PowerPoint Presentation</vt:lpstr>
      <vt:lpstr>PowerPoint Presentation</vt:lpstr>
      <vt:lpstr>Advantages</vt:lpstr>
      <vt:lpstr>Summary</vt:lpstr>
      <vt:lpstr>Operating system</vt:lpstr>
      <vt:lpstr>Third-party applications</vt:lpstr>
      <vt:lpstr>User practices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84</cp:revision>
  <dcterms:created xsi:type="dcterms:W3CDTF">2015-04-22T05:54:21Z</dcterms:created>
  <dcterms:modified xsi:type="dcterms:W3CDTF">2015-05-13T07:13:07Z</dcterms:modified>
</cp:coreProperties>
</file>