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E2C9-80D4-313A-9F53-E1151DE152B3}"/>
              </a:ext>
            </a:extLst>
          </p:cNvPr>
          <p:cNvSpPr>
            <a:spLocks noGrp="1"/>
          </p:cNvSpPr>
          <p:nvPr>
            <p:ph type="ctrTitle"/>
          </p:nvPr>
        </p:nvSpPr>
        <p:spPr>
          <a:xfrm>
            <a:off x="962450" y="627067"/>
            <a:ext cx="8825658" cy="2677648"/>
          </a:xfrm>
        </p:spPr>
        <p:txBody>
          <a:bodyPr/>
          <a:lstStyle/>
          <a:p>
            <a:r>
              <a:rPr lang="en-US" b="1" dirty="0"/>
              <a:t>DATA STRUCTURES AND ALGORITHM</a:t>
            </a:r>
            <a:endParaRPr lang="en-IN" b="1" dirty="0"/>
          </a:p>
        </p:txBody>
      </p:sp>
      <p:sp>
        <p:nvSpPr>
          <p:cNvPr id="3" name="Subtitle 2">
            <a:extLst>
              <a:ext uri="{FF2B5EF4-FFF2-40B4-BE49-F238E27FC236}">
                <a16:creationId xmlns:a16="http://schemas.microsoft.com/office/drawing/2014/main" id="{FE774EC9-C59A-4867-138C-64C40D6299B3}"/>
              </a:ext>
            </a:extLst>
          </p:cNvPr>
          <p:cNvSpPr>
            <a:spLocks noGrp="1"/>
          </p:cNvSpPr>
          <p:nvPr>
            <p:ph type="subTitle" idx="1"/>
          </p:nvPr>
        </p:nvSpPr>
        <p:spPr>
          <a:xfrm>
            <a:off x="2771999" y="3776353"/>
            <a:ext cx="8825658" cy="861420"/>
          </a:xfrm>
        </p:spPr>
        <p:txBody>
          <a:bodyPr>
            <a:normAutofit/>
          </a:bodyPr>
          <a:lstStyle/>
          <a:p>
            <a:r>
              <a:rPr lang="en-US" sz="2800" b="1" dirty="0"/>
              <a:t>PROJECT TITLE: SHORTEST METRO ROUTE FINDER</a:t>
            </a:r>
            <a:endParaRPr lang="en-IN" sz="2800" b="1" dirty="0"/>
          </a:p>
        </p:txBody>
      </p:sp>
    </p:spTree>
    <p:extLst>
      <p:ext uri="{BB962C8B-B14F-4D97-AF65-F5344CB8AC3E}">
        <p14:creationId xmlns:p14="http://schemas.microsoft.com/office/powerpoint/2010/main" val="393598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AF55-A016-1AA4-35DD-FD0F299A6EFA}"/>
              </a:ext>
            </a:extLst>
          </p:cNvPr>
          <p:cNvSpPr>
            <a:spLocks noGrp="1"/>
          </p:cNvSpPr>
          <p:nvPr>
            <p:ph type="title"/>
          </p:nvPr>
        </p:nvSpPr>
        <p:spPr/>
        <p:txBody>
          <a:bodyPr/>
          <a:lstStyle/>
          <a:p>
            <a:r>
              <a:rPr lang="en-US" sz="3600" b="1" dirty="0"/>
              <a:t>Overview of the code structure</a:t>
            </a:r>
            <a:br>
              <a:rPr lang="en-US" sz="3600" b="1" dirty="0"/>
            </a:br>
            <a:endParaRPr lang="en-IN" dirty="0"/>
          </a:p>
        </p:txBody>
      </p:sp>
      <p:sp>
        <p:nvSpPr>
          <p:cNvPr id="3" name="Content Placeholder 2">
            <a:extLst>
              <a:ext uri="{FF2B5EF4-FFF2-40B4-BE49-F238E27FC236}">
                <a16:creationId xmlns:a16="http://schemas.microsoft.com/office/drawing/2014/main" id="{3BD981EC-59CF-5BD7-E8C5-0D7251484D57}"/>
              </a:ext>
            </a:extLst>
          </p:cNvPr>
          <p:cNvSpPr>
            <a:spLocks noGrp="1"/>
          </p:cNvSpPr>
          <p:nvPr>
            <p:ph idx="1"/>
          </p:nvPr>
        </p:nvSpPr>
        <p:spPr>
          <a:xfrm>
            <a:off x="240631" y="2175176"/>
            <a:ext cx="11136430" cy="4682824"/>
          </a:xfrm>
        </p:spPr>
        <p:txBody>
          <a:bodyPr>
            <a:normAutofit fontScale="85000" lnSpcReduction="20000"/>
          </a:bodyPr>
          <a:lstStyle/>
          <a:p>
            <a:pPr marL="0" indent="0">
              <a:buNone/>
            </a:pPr>
            <a:r>
              <a:rPr lang="en-US" sz="1600" dirty="0"/>
              <a:t>The provided code for the Metro Route Finder project is structured as a console-based C++ application. Below is an overview of the code structure:</a:t>
            </a:r>
          </a:p>
          <a:p>
            <a:pPr marL="0" indent="0">
              <a:buNone/>
            </a:pPr>
            <a:r>
              <a:rPr lang="en-US" sz="1600" dirty="0"/>
              <a:t>1. </a:t>
            </a:r>
            <a:r>
              <a:rPr lang="en-US" sz="1600" b="1" dirty="0"/>
              <a:t>Header Inclusions:</a:t>
            </a:r>
          </a:p>
          <a:p>
            <a:pPr marL="0" indent="0">
              <a:buNone/>
            </a:pPr>
            <a:r>
              <a:rPr lang="en-US" sz="1600" dirty="0"/>
              <a:t>   - The code begins with various standard C++ library inclusions to access functionalities like input/output, string manipulation, file operations, and some Windows-specific functions. These are included via `#include` directives.</a:t>
            </a:r>
          </a:p>
          <a:p>
            <a:pPr marL="0" indent="0">
              <a:buNone/>
            </a:pPr>
            <a:r>
              <a:rPr lang="en-US" sz="1600" dirty="0"/>
              <a:t>2. </a:t>
            </a:r>
            <a:r>
              <a:rPr lang="en-US" sz="1600" b="1" dirty="0"/>
              <a:t>Macros and Global Constants:</a:t>
            </a:r>
          </a:p>
          <a:p>
            <a:pPr marL="0" indent="0">
              <a:buNone/>
            </a:pPr>
            <a:r>
              <a:rPr lang="en-US" sz="1600" dirty="0"/>
              <a:t>   - A global constant `INF` is defined with a value of 999, which is used to represent infinity in the Dijkstra's algorithm.</a:t>
            </a:r>
          </a:p>
          <a:p>
            <a:pPr marL="0" indent="0">
              <a:buNone/>
            </a:pPr>
            <a:r>
              <a:rPr lang="en-US" sz="1600" dirty="0"/>
              <a:t>3. </a:t>
            </a:r>
            <a:r>
              <a:rPr lang="en-US" sz="1600" b="1" dirty="0"/>
              <a:t>`</a:t>
            </a:r>
            <a:r>
              <a:rPr lang="en-US" sz="1600" b="1" dirty="0" err="1"/>
              <a:t>mindistance</a:t>
            </a:r>
            <a:r>
              <a:rPr lang="en-US" sz="1600" b="1" dirty="0"/>
              <a:t>` Function:</a:t>
            </a:r>
          </a:p>
          <a:p>
            <a:pPr marL="0" indent="0">
              <a:buNone/>
            </a:pPr>
            <a:r>
              <a:rPr lang="en-US" sz="1600" dirty="0"/>
              <a:t>   - This function is used to find the index of the station with the minimum distance among a set of stations. It returns the index of the minimum distance station.</a:t>
            </a:r>
          </a:p>
          <a:p>
            <a:pPr marL="0" indent="0">
              <a:buNone/>
            </a:pPr>
            <a:r>
              <a:rPr lang="en-US" sz="1600" dirty="0"/>
              <a:t>4. </a:t>
            </a:r>
            <a:r>
              <a:rPr lang="en-US" sz="1600" b="1" dirty="0"/>
              <a:t>`</a:t>
            </a:r>
            <a:r>
              <a:rPr lang="en-US" sz="1600" b="1" dirty="0" err="1"/>
              <a:t>dijkstra</a:t>
            </a:r>
            <a:r>
              <a:rPr lang="en-US" sz="1600" b="1" dirty="0"/>
              <a:t>` Function:</a:t>
            </a:r>
          </a:p>
          <a:p>
            <a:pPr marL="0" indent="0">
              <a:buNone/>
            </a:pPr>
            <a:r>
              <a:rPr lang="en-US" sz="1600" dirty="0"/>
              <a:t>   - The core of the application, this function implements Dijkstra's algorithm to find the shortest path between metro stations. It takes a weighted graph representing the metro network, the source station, and an array of station names as inputs. It calculates and displays the shortest route and distance between the source station and the selected destination station. It also provides options for users to choose the destination station.</a:t>
            </a:r>
          </a:p>
          <a:p>
            <a:pPr marL="0" indent="0">
              <a:buNone/>
            </a:pPr>
            <a:r>
              <a:rPr lang="en-US" sz="1600" dirty="0"/>
              <a:t>5. </a:t>
            </a:r>
            <a:r>
              <a:rPr lang="en-US" sz="1600" b="1" dirty="0"/>
              <a:t>`login` Function:</a:t>
            </a:r>
          </a:p>
          <a:p>
            <a:pPr marL="0" indent="0">
              <a:buNone/>
            </a:pPr>
            <a:r>
              <a:rPr lang="en-US" sz="1600" dirty="0"/>
              <a:t>   - This function handles user authentication. It allows users to enter a username and password for login. It reads user credentials from a file called "user_logins.txt" and compares them to user inputs. It provides feedback based on the success or failure of the login attempt</a:t>
            </a:r>
            <a:r>
              <a:rPr lang="en-US" sz="1200" dirty="0"/>
              <a:t>.</a:t>
            </a:r>
          </a:p>
        </p:txBody>
      </p:sp>
    </p:spTree>
    <p:extLst>
      <p:ext uri="{BB962C8B-B14F-4D97-AF65-F5344CB8AC3E}">
        <p14:creationId xmlns:p14="http://schemas.microsoft.com/office/powerpoint/2010/main" val="38615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6A80E-2F4E-BD26-A93E-A63186FDD5A0}"/>
              </a:ext>
            </a:extLst>
          </p:cNvPr>
          <p:cNvSpPr txBox="1"/>
          <p:nvPr/>
        </p:nvSpPr>
        <p:spPr>
          <a:xfrm>
            <a:off x="702644" y="1058779"/>
            <a:ext cx="10337533" cy="5539978"/>
          </a:xfrm>
          <a:prstGeom prst="rect">
            <a:avLst/>
          </a:prstGeom>
          <a:noFill/>
        </p:spPr>
        <p:txBody>
          <a:bodyPr wrap="square" rtlCol="0">
            <a:spAutoFit/>
          </a:bodyPr>
          <a:lstStyle/>
          <a:p>
            <a:pPr marL="0" indent="0">
              <a:buNone/>
            </a:pPr>
            <a:r>
              <a:rPr lang="en-US" sz="1600" dirty="0"/>
              <a:t>6. </a:t>
            </a:r>
            <a:r>
              <a:rPr lang="en-US" sz="1600" b="1" dirty="0"/>
              <a:t>`signup` Function:</a:t>
            </a:r>
          </a:p>
          <a:p>
            <a:pPr marL="0" indent="0">
              <a:buNone/>
            </a:pPr>
            <a:r>
              <a:rPr lang="en-US" sz="1600" dirty="0"/>
              <a:t>   - This function is responsible for user registration. Users can choose a username and password, which are stored in the "user_logins.txt" file. The function checks for duplicate usernames and ensures that the password is entered correctly. It provides feedback about the success of the registration process.</a:t>
            </a:r>
          </a:p>
          <a:p>
            <a:pPr marL="0" indent="0">
              <a:buNone/>
            </a:pPr>
            <a:r>
              <a:rPr lang="en-US" sz="1600" dirty="0"/>
              <a:t>7. </a:t>
            </a:r>
            <a:r>
              <a:rPr lang="en-US" sz="1600" b="1" dirty="0"/>
              <a:t>`main` Function:</a:t>
            </a:r>
          </a:p>
          <a:p>
            <a:pPr marL="0" indent="0">
              <a:buNone/>
            </a:pPr>
            <a:r>
              <a:rPr lang="en-US" sz="1600" dirty="0"/>
              <a:t>   - The `main` function serves as the entry point of the application.</a:t>
            </a:r>
          </a:p>
          <a:p>
            <a:pPr marL="0" indent="0">
              <a:buNone/>
            </a:pPr>
            <a:r>
              <a:rPr lang="en-US" sz="1600" dirty="0"/>
              <a:t>   - It initializes the weighted adjacency matrix `graph`, which represents the distances between metro stations.</a:t>
            </a:r>
          </a:p>
          <a:p>
            <a:pPr marL="0" indent="0">
              <a:buNone/>
            </a:pPr>
            <a:r>
              <a:rPr lang="en-US" sz="1600" dirty="0"/>
              <a:t>   - It presents a text-based menu to the user, allowing them to log in, register, or exit the application.</a:t>
            </a:r>
          </a:p>
          <a:p>
            <a:pPr marL="0" indent="0">
              <a:buNone/>
            </a:pPr>
            <a:r>
              <a:rPr lang="en-US" sz="1600" dirty="0"/>
              <a:t>   - Upon successful login, the user can select a source metro station and use the `</a:t>
            </a:r>
            <a:r>
              <a:rPr lang="en-US" sz="1600" dirty="0" err="1"/>
              <a:t>dijkstra</a:t>
            </a:r>
            <a:r>
              <a:rPr lang="en-US" sz="1600" dirty="0"/>
              <a:t>` function to find the shortest route to other stations.</a:t>
            </a:r>
          </a:p>
          <a:p>
            <a:pPr marL="0" indent="0">
              <a:buNone/>
            </a:pPr>
            <a:r>
              <a:rPr lang="en-US" sz="1600" dirty="0"/>
              <a:t>   - The `main` function also includes a loop that allows the user to continue finding routes or exit the application.</a:t>
            </a:r>
          </a:p>
          <a:p>
            <a:pPr marL="0" indent="0">
              <a:buNone/>
            </a:pPr>
            <a:r>
              <a:rPr lang="en-US" sz="1600" dirty="0"/>
              <a:t>8. </a:t>
            </a:r>
            <a:r>
              <a:rPr lang="en-US" sz="1600" b="1" dirty="0"/>
              <a:t>User Interface (UI):</a:t>
            </a:r>
          </a:p>
          <a:p>
            <a:pPr marL="0" indent="0">
              <a:buNone/>
            </a:pPr>
            <a:r>
              <a:rPr lang="en-US" sz="1600" dirty="0"/>
              <a:t>   - The user interface is mainly text-based, displayed in the console. It provides text prompts and menus for user interactions, including login, registration, and station selection.</a:t>
            </a:r>
          </a:p>
          <a:p>
            <a:pPr marL="0" indent="0">
              <a:buNone/>
            </a:pPr>
            <a:r>
              <a:rPr lang="en-US" sz="1600" dirty="0"/>
              <a:t>The code structure is relatively simple and primarily focused on demonstrating the functionality of Dijkstra's algorithm for finding the shortest route between metro stations. However, it lacks several essential components for a fully functional Metro Route Finder, such as station data management, error handling, and a comprehensive user interface. To create a complete application, you would need to expand upon these components.</a:t>
            </a:r>
            <a:endParaRPr lang="en-IN" sz="1600" dirty="0"/>
          </a:p>
          <a:p>
            <a:endParaRPr lang="en-IN" dirty="0"/>
          </a:p>
        </p:txBody>
      </p:sp>
    </p:spTree>
    <p:extLst>
      <p:ext uri="{BB962C8B-B14F-4D97-AF65-F5344CB8AC3E}">
        <p14:creationId xmlns:p14="http://schemas.microsoft.com/office/powerpoint/2010/main" val="212256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40F9-247F-86CE-6E6F-0F7A1CF940C6}"/>
              </a:ext>
            </a:extLst>
          </p:cNvPr>
          <p:cNvSpPr>
            <a:spLocks noGrp="1"/>
          </p:cNvSpPr>
          <p:nvPr>
            <p:ph type="title"/>
          </p:nvPr>
        </p:nvSpPr>
        <p:spPr>
          <a:xfrm>
            <a:off x="500514" y="973668"/>
            <a:ext cx="11059427" cy="706964"/>
          </a:xfrm>
        </p:spPr>
        <p:txBody>
          <a:bodyPr/>
          <a:lstStyle/>
          <a:p>
            <a:r>
              <a:rPr lang="en-US" b="1" dirty="0"/>
              <a:t>ABSTRACT DATA TYPES USED IN THIS PROJECT</a:t>
            </a:r>
            <a:endParaRPr lang="en-IN" b="1" dirty="0"/>
          </a:p>
        </p:txBody>
      </p:sp>
      <p:sp>
        <p:nvSpPr>
          <p:cNvPr id="3" name="Content Placeholder 2">
            <a:extLst>
              <a:ext uri="{FF2B5EF4-FFF2-40B4-BE49-F238E27FC236}">
                <a16:creationId xmlns:a16="http://schemas.microsoft.com/office/drawing/2014/main" id="{3A8BC635-063C-0950-9624-8ED75BDEA0FA}"/>
              </a:ext>
            </a:extLst>
          </p:cNvPr>
          <p:cNvSpPr>
            <a:spLocks noGrp="1"/>
          </p:cNvSpPr>
          <p:nvPr>
            <p:ph idx="1"/>
          </p:nvPr>
        </p:nvSpPr>
        <p:spPr>
          <a:xfrm>
            <a:off x="654518" y="2252312"/>
            <a:ext cx="10905423" cy="4283242"/>
          </a:xfrm>
        </p:spPr>
        <p:txBody>
          <a:bodyPr>
            <a:normAutofit/>
          </a:bodyPr>
          <a:lstStyle/>
          <a:p>
            <a:pPr>
              <a:buAutoNum type="arabicPeriod"/>
            </a:pPr>
            <a:r>
              <a:rPr lang="en-US" sz="1600" b="1" dirty="0"/>
              <a:t>Graph: </a:t>
            </a:r>
            <a:r>
              <a:rPr lang="en-US" sz="1600" dirty="0"/>
              <a:t>The graph array represents a weighted graph, where stations are nodes, and the distances between stations are edges. This can be considered an abstract data type representing a graph.</a:t>
            </a:r>
          </a:p>
          <a:p>
            <a:pPr>
              <a:buAutoNum type="arabicPeriod"/>
            </a:pPr>
            <a:r>
              <a:rPr lang="en-US" sz="1600" b="1" dirty="0"/>
              <a:t>Array: </a:t>
            </a:r>
            <a:r>
              <a:rPr lang="en-US" sz="1600" dirty="0"/>
              <a:t>The code uses arrays to store data, such as distance[] and stat[] to manage the status of stations, and stations[24] to store the names of metro stations.</a:t>
            </a:r>
          </a:p>
          <a:p>
            <a:pPr>
              <a:buAutoNum type="arabicPeriod"/>
            </a:pPr>
            <a:r>
              <a:rPr lang="en-US" sz="1600" b="1" dirty="0"/>
              <a:t>Boolean: </a:t>
            </a:r>
            <a:r>
              <a:rPr lang="en-US" sz="1600" dirty="0"/>
              <a:t>The bool data type is used to manage the status of stations, indicating whether a station has been processed or not (e.g., stat[]).</a:t>
            </a:r>
          </a:p>
          <a:p>
            <a:pPr>
              <a:buAutoNum type="arabicPeriod"/>
            </a:pPr>
            <a:r>
              <a:rPr lang="en-US" sz="1600" b="1" dirty="0"/>
              <a:t>Integer: </a:t>
            </a:r>
            <a:r>
              <a:rPr lang="en-US" sz="1600" dirty="0"/>
              <a:t>The int data type is used to represent integer values, and it is used for variables like source, k, n, W, </a:t>
            </a:r>
            <a:r>
              <a:rPr lang="en-US" sz="1600" dirty="0" err="1"/>
              <a:t>ch</a:t>
            </a:r>
            <a:r>
              <a:rPr lang="en-US" sz="1600" dirty="0"/>
              <a:t>, and flag.</a:t>
            </a:r>
          </a:p>
          <a:p>
            <a:pPr>
              <a:buAutoNum type="arabicPeriod"/>
            </a:pPr>
            <a:r>
              <a:rPr lang="en-US" sz="1600" b="1" dirty="0"/>
              <a:t>Character: </a:t>
            </a:r>
            <a:r>
              <a:rPr lang="en-US" sz="1600" dirty="0"/>
              <a:t>The char data type is used for character-based data, such as char </a:t>
            </a:r>
            <a:r>
              <a:rPr lang="en-US" sz="1600" dirty="0" err="1"/>
              <a:t>dum</a:t>
            </a:r>
            <a:r>
              <a:rPr lang="en-US" sz="1600" dirty="0"/>
              <a:t>, char x, and character arrays like </a:t>
            </a:r>
            <a:r>
              <a:rPr lang="en-US" sz="1600" dirty="0" err="1"/>
              <a:t>u_name</a:t>
            </a:r>
            <a:r>
              <a:rPr lang="en-US" sz="1600" dirty="0"/>
              <a:t>[], name[], </a:t>
            </a:r>
            <a:r>
              <a:rPr lang="en-US" sz="1600" dirty="0" err="1"/>
              <a:t>g_pwd</a:t>
            </a:r>
            <a:r>
              <a:rPr lang="en-US" sz="1600" dirty="0"/>
              <a:t>[], and </a:t>
            </a:r>
            <a:r>
              <a:rPr lang="en-US" sz="1600" dirty="0" err="1"/>
              <a:t>pwd</a:t>
            </a:r>
            <a:r>
              <a:rPr lang="en-US" sz="1600" dirty="0"/>
              <a:t>[].</a:t>
            </a:r>
          </a:p>
          <a:p>
            <a:pPr>
              <a:buAutoNum type="arabicPeriod"/>
            </a:pPr>
            <a:r>
              <a:rPr lang="en-US" sz="1600" b="1" dirty="0"/>
              <a:t>String: </a:t>
            </a:r>
            <a:r>
              <a:rPr lang="en-US" sz="1600" dirty="0"/>
              <a:t>The string data type is used to handle strings, and it's used for string stations[24] to store station names, as well as for working with text-to-speech commands (e.g., string phrase and string command).</a:t>
            </a:r>
          </a:p>
          <a:p>
            <a:pPr>
              <a:buAutoNum type="arabicPeriod"/>
            </a:pPr>
            <a:r>
              <a:rPr lang="en-US" sz="1600" b="1" dirty="0"/>
              <a:t>Preprocessor Macro: </a:t>
            </a:r>
            <a:r>
              <a:rPr lang="en-US" sz="1600" dirty="0"/>
              <a:t>The #define INF 999 defines an abstract constant INF, which can be seen as an abstract data type representing infinity.</a:t>
            </a:r>
            <a:endParaRPr lang="en-IN" sz="1600" dirty="0"/>
          </a:p>
        </p:txBody>
      </p:sp>
    </p:spTree>
    <p:extLst>
      <p:ext uri="{BB962C8B-B14F-4D97-AF65-F5344CB8AC3E}">
        <p14:creationId xmlns:p14="http://schemas.microsoft.com/office/powerpoint/2010/main" val="271918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3EA1E-D951-2769-11FF-BD4C6D051916}"/>
              </a:ext>
            </a:extLst>
          </p:cNvPr>
          <p:cNvSpPr>
            <a:spLocks noGrp="1"/>
          </p:cNvSpPr>
          <p:nvPr>
            <p:ph type="title"/>
          </p:nvPr>
        </p:nvSpPr>
        <p:spPr>
          <a:xfrm>
            <a:off x="1049076" y="1606486"/>
            <a:ext cx="8825660" cy="1822514"/>
          </a:xfrm>
        </p:spPr>
        <p:txBody>
          <a:bodyPr/>
          <a:lstStyle/>
          <a:p>
            <a:r>
              <a:rPr lang="en-US" sz="4400" b="1" dirty="0"/>
              <a:t>OUTPUT DEMONSTRATION</a:t>
            </a:r>
            <a:endParaRPr lang="en-IN" sz="4400" b="1" dirty="0"/>
          </a:p>
        </p:txBody>
      </p:sp>
    </p:spTree>
    <p:extLst>
      <p:ext uri="{BB962C8B-B14F-4D97-AF65-F5344CB8AC3E}">
        <p14:creationId xmlns:p14="http://schemas.microsoft.com/office/powerpoint/2010/main" val="88533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F4B4F1B-7DAD-ED04-D81D-FCFF851BE921}"/>
              </a:ext>
            </a:extLst>
          </p:cNvPr>
          <p:cNvSpPr>
            <a:spLocks noGrp="1"/>
          </p:cNvSpPr>
          <p:nvPr>
            <p:ph type="title"/>
          </p:nvPr>
        </p:nvSpPr>
        <p:spPr/>
        <p:txBody>
          <a:bodyPr/>
          <a:lstStyle/>
          <a:p>
            <a:r>
              <a:rPr lang="en-US" dirty="0"/>
              <a:t>WELCOME PAGE</a:t>
            </a:r>
            <a:endParaRPr lang="en-IN" dirty="0"/>
          </a:p>
        </p:txBody>
      </p:sp>
      <p:pic>
        <p:nvPicPr>
          <p:cNvPr id="16" name="Picture Placeholder 15">
            <a:extLst>
              <a:ext uri="{FF2B5EF4-FFF2-40B4-BE49-F238E27FC236}">
                <a16:creationId xmlns:a16="http://schemas.microsoft.com/office/drawing/2014/main" id="{FF8FF0F9-6B33-A4AC-5CAE-C8B3B25A3B8D}"/>
              </a:ext>
            </a:extLst>
          </p:cNvPr>
          <p:cNvPicPr>
            <a:picLocks noGrp="1" noChangeAspect="1"/>
          </p:cNvPicPr>
          <p:nvPr>
            <p:ph type="pic" idx="1"/>
          </p:nvPr>
        </p:nvPicPr>
        <p:blipFill>
          <a:blip r:embed="rId2"/>
          <a:srcRect l="20444" r="20444"/>
          <a:stretch>
            <a:fillRect/>
          </a:stretch>
        </p:blipFill>
        <p:spPr/>
      </p:pic>
    </p:spTree>
    <p:extLst>
      <p:ext uri="{BB962C8B-B14F-4D97-AF65-F5344CB8AC3E}">
        <p14:creationId xmlns:p14="http://schemas.microsoft.com/office/powerpoint/2010/main" val="151399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AB08-CA85-0084-A288-D328751BBA43}"/>
              </a:ext>
            </a:extLst>
          </p:cNvPr>
          <p:cNvSpPr>
            <a:spLocks noGrp="1"/>
          </p:cNvSpPr>
          <p:nvPr>
            <p:ph type="title"/>
          </p:nvPr>
        </p:nvSpPr>
        <p:spPr/>
        <p:txBody>
          <a:bodyPr/>
          <a:lstStyle/>
          <a:p>
            <a:r>
              <a:rPr lang="en-US" dirty="0"/>
              <a:t>SIGN UP PAGE </a:t>
            </a:r>
            <a:endParaRPr lang="en-IN" dirty="0"/>
          </a:p>
        </p:txBody>
      </p:sp>
      <p:pic>
        <p:nvPicPr>
          <p:cNvPr id="6" name="Picture Placeholder 5">
            <a:extLst>
              <a:ext uri="{FF2B5EF4-FFF2-40B4-BE49-F238E27FC236}">
                <a16:creationId xmlns:a16="http://schemas.microsoft.com/office/drawing/2014/main" id="{DE5035D7-8CF1-DF76-8692-3EDE83248557}"/>
              </a:ext>
            </a:extLst>
          </p:cNvPr>
          <p:cNvPicPr>
            <a:picLocks noGrp="1" noChangeAspect="1"/>
          </p:cNvPicPr>
          <p:nvPr>
            <p:ph type="pic" idx="1"/>
          </p:nvPr>
        </p:nvPicPr>
        <p:blipFill>
          <a:blip r:embed="rId2"/>
          <a:srcRect l="10852" r="10852"/>
          <a:stretch>
            <a:fillRect/>
          </a:stretch>
        </p:blipFill>
        <p:spPr/>
      </p:pic>
    </p:spTree>
    <p:extLst>
      <p:ext uri="{BB962C8B-B14F-4D97-AF65-F5344CB8AC3E}">
        <p14:creationId xmlns:p14="http://schemas.microsoft.com/office/powerpoint/2010/main" val="121945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F944-B2E8-F378-96BA-D4A22D5DE7F4}"/>
              </a:ext>
            </a:extLst>
          </p:cNvPr>
          <p:cNvSpPr>
            <a:spLocks noGrp="1"/>
          </p:cNvSpPr>
          <p:nvPr>
            <p:ph type="title"/>
          </p:nvPr>
        </p:nvSpPr>
        <p:spPr/>
        <p:txBody>
          <a:bodyPr/>
          <a:lstStyle/>
          <a:p>
            <a:r>
              <a:rPr lang="en-US" dirty="0"/>
              <a:t>LOGIN PAGE</a:t>
            </a:r>
            <a:endParaRPr lang="en-IN" dirty="0"/>
          </a:p>
        </p:txBody>
      </p:sp>
      <p:pic>
        <p:nvPicPr>
          <p:cNvPr id="6" name="Picture Placeholder 5">
            <a:extLst>
              <a:ext uri="{FF2B5EF4-FFF2-40B4-BE49-F238E27FC236}">
                <a16:creationId xmlns:a16="http://schemas.microsoft.com/office/drawing/2014/main" id="{9B00BCE1-16B1-595A-F75F-89CA98D8571D}"/>
              </a:ext>
            </a:extLst>
          </p:cNvPr>
          <p:cNvPicPr>
            <a:picLocks noGrp="1" noChangeAspect="1"/>
          </p:cNvPicPr>
          <p:nvPr>
            <p:ph type="pic" idx="1"/>
          </p:nvPr>
        </p:nvPicPr>
        <p:blipFill>
          <a:blip r:embed="rId2"/>
          <a:srcRect t="16975" b="16975"/>
          <a:stretch>
            <a:fillRect/>
          </a:stretch>
        </p:blipFill>
        <p:spPr/>
      </p:pic>
    </p:spTree>
    <p:extLst>
      <p:ext uri="{BB962C8B-B14F-4D97-AF65-F5344CB8AC3E}">
        <p14:creationId xmlns:p14="http://schemas.microsoft.com/office/powerpoint/2010/main" val="147077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CE75-2031-A574-E8C8-E86D927CF073}"/>
              </a:ext>
            </a:extLst>
          </p:cNvPr>
          <p:cNvSpPr>
            <a:spLocks noGrp="1"/>
          </p:cNvSpPr>
          <p:nvPr>
            <p:ph type="title"/>
          </p:nvPr>
        </p:nvSpPr>
        <p:spPr/>
        <p:txBody>
          <a:bodyPr/>
          <a:lstStyle/>
          <a:p>
            <a:r>
              <a:rPr lang="en-US" dirty="0"/>
              <a:t>MINIMUM DISTANCES</a:t>
            </a:r>
            <a:endParaRPr lang="en-IN" dirty="0"/>
          </a:p>
        </p:txBody>
      </p:sp>
      <p:pic>
        <p:nvPicPr>
          <p:cNvPr id="6" name="Picture Placeholder 5">
            <a:extLst>
              <a:ext uri="{FF2B5EF4-FFF2-40B4-BE49-F238E27FC236}">
                <a16:creationId xmlns:a16="http://schemas.microsoft.com/office/drawing/2014/main" id="{2CA856C4-458B-D680-B2B6-4F92E8459A04}"/>
              </a:ext>
            </a:extLst>
          </p:cNvPr>
          <p:cNvPicPr>
            <a:picLocks noGrp="1" noChangeAspect="1"/>
          </p:cNvPicPr>
          <p:nvPr>
            <p:ph type="pic" idx="1"/>
          </p:nvPr>
        </p:nvPicPr>
        <p:blipFill>
          <a:blip r:embed="rId2"/>
          <a:srcRect t="24797" b="24797"/>
          <a:stretch>
            <a:fillRect/>
          </a:stretch>
        </p:blipFill>
        <p:spPr/>
      </p:pic>
    </p:spTree>
    <p:extLst>
      <p:ext uri="{BB962C8B-B14F-4D97-AF65-F5344CB8AC3E}">
        <p14:creationId xmlns:p14="http://schemas.microsoft.com/office/powerpoint/2010/main" val="10245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8AA7-13AA-CA4A-0611-8FB7D56197FE}"/>
              </a:ext>
            </a:extLst>
          </p:cNvPr>
          <p:cNvSpPr>
            <a:spLocks noGrp="1"/>
          </p:cNvSpPr>
          <p:nvPr>
            <p:ph type="title"/>
          </p:nvPr>
        </p:nvSpPr>
        <p:spPr/>
        <p:txBody>
          <a:bodyPr/>
          <a:lstStyle/>
          <a:p>
            <a:r>
              <a:rPr lang="en-US" dirty="0"/>
              <a:t>EXAMPLE OUTPUT</a:t>
            </a:r>
            <a:endParaRPr lang="en-IN" dirty="0"/>
          </a:p>
        </p:txBody>
      </p:sp>
      <p:pic>
        <p:nvPicPr>
          <p:cNvPr id="6" name="Picture Placeholder 5">
            <a:extLst>
              <a:ext uri="{FF2B5EF4-FFF2-40B4-BE49-F238E27FC236}">
                <a16:creationId xmlns:a16="http://schemas.microsoft.com/office/drawing/2014/main" id="{39822D6D-7943-B98D-358E-6B0ADF78D221}"/>
              </a:ext>
            </a:extLst>
          </p:cNvPr>
          <p:cNvPicPr>
            <a:picLocks noGrp="1" noChangeAspect="1"/>
          </p:cNvPicPr>
          <p:nvPr>
            <p:ph type="pic" idx="1"/>
          </p:nvPr>
        </p:nvPicPr>
        <p:blipFill>
          <a:blip r:embed="rId2"/>
          <a:srcRect t="12605" b="12605"/>
          <a:stretch>
            <a:fillRect/>
          </a:stretch>
        </p:blipFill>
        <p:spPr/>
      </p:pic>
    </p:spTree>
    <p:extLst>
      <p:ext uri="{BB962C8B-B14F-4D97-AF65-F5344CB8AC3E}">
        <p14:creationId xmlns:p14="http://schemas.microsoft.com/office/powerpoint/2010/main" val="219389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65E9-B5EF-C407-2160-B733B9866362}"/>
              </a:ext>
            </a:extLst>
          </p:cNvPr>
          <p:cNvSpPr>
            <a:spLocks noGrp="1"/>
          </p:cNvSpPr>
          <p:nvPr>
            <p:ph type="title"/>
          </p:nvPr>
        </p:nvSpPr>
        <p:spPr/>
        <p:txBody>
          <a:bodyPr/>
          <a:lstStyle/>
          <a:p>
            <a:r>
              <a:rPr lang="en-US" sz="3200" b="1" dirty="0"/>
              <a:t>CHALLENGES FACED</a:t>
            </a:r>
            <a:endParaRPr lang="en-IN" sz="3200" b="1" dirty="0"/>
          </a:p>
        </p:txBody>
      </p:sp>
      <p:sp>
        <p:nvSpPr>
          <p:cNvPr id="3" name="Content Placeholder 2">
            <a:extLst>
              <a:ext uri="{FF2B5EF4-FFF2-40B4-BE49-F238E27FC236}">
                <a16:creationId xmlns:a16="http://schemas.microsoft.com/office/drawing/2014/main" id="{E296E8E2-2AFF-5C0E-B7E8-ADA9C605E9A7}"/>
              </a:ext>
            </a:extLst>
          </p:cNvPr>
          <p:cNvSpPr>
            <a:spLocks noGrp="1"/>
          </p:cNvSpPr>
          <p:nvPr>
            <p:ph idx="1"/>
          </p:nvPr>
        </p:nvSpPr>
        <p:spPr>
          <a:xfrm>
            <a:off x="4957011" y="1135780"/>
            <a:ext cx="6381549" cy="5284269"/>
          </a:xfrm>
        </p:spPr>
        <p:txBody>
          <a:bodyPr>
            <a:normAutofit fontScale="85000" lnSpcReduction="20000"/>
          </a:bodyPr>
          <a:lstStyle/>
          <a:p>
            <a:pPr algn="l">
              <a:buFont typeface="+mj-lt"/>
              <a:buAutoNum type="arabicPeriod"/>
            </a:pPr>
            <a:r>
              <a:rPr lang="en-US" sz="2000" b="1" i="0" dirty="0">
                <a:solidFill>
                  <a:srgbClr val="374151"/>
                </a:solidFill>
                <a:effectLst/>
                <a:latin typeface="Söhne"/>
              </a:rPr>
              <a:t>Data Management:</a:t>
            </a:r>
            <a:endParaRPr lang="en-US" sz="2000" b="0" i="0" dirty="0">
              <a:solidFill>
                <a:srgbClr val="374151"/>
              </a:solidFill>
              <a:effectLst/>
              <a:latin typeface="Söhne"/>
            </a:endParaRPr>
          </a:p>
          <a:p>
            <a:pPr marL="457200" lvl="1" indent="0" algn="l">
              <a:buNone/>
            </a:pPr>
            <a:r>
              <a:rPr lang="en-US" sz="1700" b="0" i="0" dirty="0">
                <a:solidFill>
                  <a:srgbClr val="374151"/>
                </a:solidFill>
                <a:effectLst/>
                <a:latin typeface="Söhne"/>
              </a:rPr>
              <a:t>Challenge: Managing and updating data related to metro networks, station names, coordinates, and connections can be complex, as this information may change over time.</a:t>
            </a:r>
          </a:p>
          <a:p>
            <a:pPr marL="457200" lvl="1" indent="0" algn="l">
              <a:buNone/>
            </a:pPr>
            <a:r>
              <a:rPr lang="en-US" sz="1700" b="0" i="0" dirty="0">
                <a:solidFill>
                  <a:srgbClr val="374151"/>
                </a:solidFill>
                <a:effectLst/>
                <a:latin typeface="Söhne"/>
              </a:rPr>
              <a:t>Solution: Implement a data management system to handle station data, possibly through databases or regularly updated files.</a:t>
            </a:r>
          </a:p>
          <a:p>
            <a:pPr algn="l">
              <a:buFont typeface="+mj-lt"/>
              <a:buAutoNum type="arabicPeriod"/>
            </a:pPr>
            <a:r>
              <a:rPr lang="en-US" sz="2000" b="1" i="0" dirty="0">
                <a:solidFill>
                  <a:srgbClr val="374151"/>
                </a:solidFill>
                <a:effectLst/>
                <a:latin typeface="Söhne"/>
              </a:rPr>
              <a:t>User Authentication and Security:</a:t>
            </a:r>
            <a:endParaRPr lang="en-US" sz="2000" b="0" i="0" dirty="0">
              <a:solidFill>
                <a:srgbClr val="374151"/>
              </a:solidFill>
              <a:effectLst/>
              <a:latin typeface="Söhne"/>
            </a:endParaRPr>
          </a:p>
          <a:p>
            <a:pPr marL="457200" lvl="1" indent="0" algn="l">
              <a:buNone/>
            </a:pPr>
            <a:r>
              <a:rPr lang="en-US" sz="1700" b="0" i="0" dirty="0">
                <a:solidFill>
                  <a:srgbClr val="374151"/>
                </a:solidFill>
                <a:effectLst/>
                <a:latin typeface="Söhne"/>
              </a:rPr>
              <a:t>Challenge: Ensuring secure user authentication and protecting user data (e.g., usernames and passwords) is critical but challenging.</a:t>
            </a:r>
          </a:p>
          <a:p>
            <a:pPr marL="457200" lvl="1" indent="0" algn="l">
              <a:buNone/>
            </a:pPr>
            <a:r>
              <a:rPr lang="en-US" sz="1700" b="0" i="0" dirty="0">
                <a:solidFill>
                  <a:srgbClr val="374151"/>
                </a:solidFill>
                <a:effectLst/>
                <a:latin typeface="Söhne"/>
              </a:rPr>
              <a:t>Solution: Implement strong security practices, like password hashing and encryption, to protect user information.</a:t>
            </a:r>
          </a:p>
          <a:p>
            <a:pPr algn="l">
              <a:buFont typeface="+mj-lt"/>
              <a:buAutoNum type="arabicPeriod"/>
            </a:pPr>
            <a:r>
              <a:rPr lang="en-US" sz="2000" b="1" i="0" dirty="0">
                <a:solidFill>
                  <a:srgbClr val="374151"/>
                </a:solidFill>
                <a:effectLst/>
                <a:latin typeface="Söhne"/>
              </a:rPr>
              <a:t>Graph Representation:</a:t>
            </a:r>
            <a:endParaRPr lang="en-US" sz="2000" b="0" i="0" dirty="0">
              <a:solidFill>
                <a:srgbClr val="374151"/>
              </a:solidFill>
              <a:effectLst/>
              <a:latin typeface="Söhne"/>
            </a:endParaRPr>
          </a:p>
          <a:p>
            <a:pPr marL="457200" lvl="1" indent="0" algn="l">
              <a:buNone/>
            </a:pPr>
            <a:r>
              <a:rPr lang="en-US" sz="1700" b="0" i="0" dirty="0">
                <a:solidFill>
                  <a:srgbClr val="374151"/>
                </a:solidFill>
                <a:effectLst/>
                <a:latin typeface="Söhne"/>
              </a:rPr>
              <a:t>Challenge: Representing the metro network as a weighted graph can be challenging, especially for large and complex networks.</a:t>
            </a:r>
          </a:p>
          <a:p>
            <a:pPr marL="457200" lvl="1" indent="0" algn="l">
              <a:buNone/>
            </a:pPr>
            <a:r>
              <a:rPr lang="en-US" sz="1700" b="0" i="0" dirty="0">
                <a:solidFill>
                  <a:srgbClr val="374151"/>
                </a:solidFill>
                <a:effectLst/>
                <a:latin typeface="Söhne"/>
              </a:rPr>
              <a:t>Solution: Use efficient data structures and algorithms to represent the graph, possibly employing graph databases for scalability.</a:t>
            </a:r>
          </a:p>
          <a:p>
            <a:pPr algn="l">
              <a:buFont typeface="+mj-lt"/>
              <a:buAutoNum type="arabicPeriod"/>
            </a:pPr>
            <a:r>
              <a:rPr lang="en-US" sz="2000" b="1" i="0" dirty="0">
                <a:solidFill>
                  <a:srgbClr val="374151"/>
                </a:solidFill>
                <a:effectLst/>
                <a:latin typeface="Söhne"/>
              </a:rPr>
              <a:t>Algorithm Complexity:</a:t>
            </a:r>
            <a:endParaRPr lang="en-US" sz="2000" b="0" i="0" dirty="0">
              <a:solidFill>
                <a:srgbClr val="374151"/>
              </a:solidFill>
              <a:effectLst/>
              <a:latin typeface="Söhne"/>
            </a:endParaRPr>
          </a:p>
          <a:p>
            <a:pPr marL="457200" lvl="1" indent="0" algn="l">
              <a:buNone/>
            </a:pPr>
            <a:r>
              <a:rPr lang="en-US" sz="1700" b="0" i="0" dirty="0">
                <a:solidFill>
                  <a:srgbClr val="374151"/>
                </a:solidFill>
                <a:effectLst/>
                <a:latin typeface="Söhne"/>
              </a:rPr>
              <a:t>Challenge: Dijkstra's algorithm is effective for finding the shortest path, but it can be computationally expensive for large networks.</a:t>
            </a:r>
          </a:p>
          <a:p>
            <a:pPr marL="457200" lvl="1" indent="0" algn="l">
              <a:buNone/>
            </a:pPr>
            <a:r>
              <a:rPr lang="en-US" sz="1700" b="0" i="0" dirty="0">
                <a:solidFill>
                  <a:srgbClr val="374151"/>
                </a:solidFill>
                <a:effectLst/>
                <a:latin typeface="Söhne"/>
              </a:rPr>
              <a:t>Solution: Optimize the algorithm and consider alternatives, such as A* search, for more efficient route finding</a:t>
            </a:r>
          </a:p>
          <a:p>
            <a:pPr marL="0" indent="0">
              <a:buNone/>
            </a:pPr>
            <a:endParaRPr lang="en-IN" dirty="0"/>
          </a:p>
        </p:txBody>
      </p:sp>
      <p:sp>
        <p:nvSpPr>
          <p:cNvPr id="4" name="Text Placeholder 3">
            <a:extLst>
              <a:ext uri="{FF2B5EF4-FFF2-40B4-BE49-F238E27FC236}">
                <a16:creationId xmlns:a16="http://schemas.microsoft.com/office/drawing/2014/main" id="{0984FDDA-CAE9-9BCB-A1E5-F5E022ED4206}"/>
              </a:ext>
            </a:extLst>
          </p:cNvPr>
          <p:cNvSpPr>
            <a:spLocks noGrp="1"/>
          </p:cNvSpPr>
          <p:nvPr>
            <p:ph type="body" sz="half" idx="2"/>
          </p:nvPr>
        </p:nvSpPr>
        <p:spPr/>
        <p:txBody>
          <a:bodyPr/>
          <a:lstStyle/>
          <a:p>
            <a:r>
              <a:rPr lang="en-US" dirty="0"/>
              <a:t>WITH THEIR SOLUTIONS </a:t>
            </a:r>
            <a:endParaRPr lang="en-IN" dirty="0"/>
          </a:p>
        </p:txBody>
      </p:sp>
    </p:spTree>
    <p:extLst>
      <p:ext uri="{BB962C8B-B14F-4D97-AF65-F5344CB8AC3E}">
        <p14:creationId xmlns:p14="http://schemas.microsoft.com/office/powerpoint/2010/main" val="18836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48BF-19B4-57F0-62FC-36A29331C477}"/>
              </a:ext>
            </a:extLst>
          </p:cNvPr>
          <p:cNvSpPr>
            <a:spLocks noGrp="1"/>
          </p:cNvSpPr>
          <p:nvPr>
            <p:ph type="title"/>
          </p:nvPr>
        </p:nvSpPr>
        <p:spPr>
          <a:xfrm>
            <a:off x="1347458" y="831267"/>
            <a:ext cx="4351025" cy="2283824"/>
          </a:xfrm>
        </p:spPr>
        <p:txBody>
          <a:bodyPr/>
          <a:lstStyle/>
          <a:p>
            <a:r>
              <a:rPr lang="en-US" sz="4400" b="1" dirty="0"/>
              <a:t>PRESENTED BY</a:t>
            </a:r>
            <a:endParaRPr lang="en-IN" sz="4400" b="1" dirty="0"/>
          </a:p>
        </p:txBody>
      </p:sp>
      <p:sp>
        <p:nvSpPr>
          <p:cNvPr id="3" name="Text Placeholder 2">
            <a:extLst>
              <a:ext uri="{FF2B5EF4-FFF2-40B4-BE49-F238E27FC236}">
                <a16:creationId xmlns:a16="http://schemas.microsoft.com/office/drawing/2014/main" id="{6C7A6E77-76C1-131C-EF47-77C831B1CB1B}"/>
              </a:ext>
            </a:extLst>
          </p:cNvPr>
          <p:cNvSpPr>
            <a:spLocks noGrp="1"/>
          </p:cNvSpPr>
          <p:nvPr>
            <p:ph type="body" idx="1"/>
          </p:nvPr>
        </p:nvSpPr>
        <p:spPr>
          <a:xfrm>
            <a:off x="6574055" y="1973179"/>
            <a:ext cx="5226517" cy="3628724"/>
          </a:xfrm>
        </p:spPr>
        <p:txBody>
          <a:bodyPr>
            <a:normAutofit fontScale="92500" lnSpcReduction="10000"/>
          </a:bodyPr>
          <a:lstStyle/>
          <a:p>
            <a:r>
              <a:rPr lang="en-US" sz="3600" b="1" i="1" dirty="0">
                <a:solidFill>
                  <a:srgbClr val="552F65"/>
                </a:solidFill>
              </a:rPr>
              <a:t>RA2211003010684:</a:t>
            </a:r>
          </a:p>
          <a:p>
            <a:r>
              <a:rPr lang="en-US" sz="3600" b="1" i="1" dirty="0">
                <a:solidFill>
                  <a:srgbClr val="552F65"/>
                </a:solidFill>
              </a:rPr>
              <a:t>RISHITA RAINA</a:t>
            </a:r>
          </a:p>
          <a:p>
            <a:r>
              <a:rPr lang="en-US" sz="3600" b="1" i="1" dirty="0">
                <a:solidFill>
                  <a:srgbClr val="552F65"/>
                </a:solidFill>
              </a:rPr>
              <a:t>RA2211003010686:</a:t>
            </a:r>
          </a:p>
          <a:p>
            <a:r>
              <a:rPr lang="en-US" sz="3600" b="1" i="1" dirty="0">
                <a:solidFill>
                  <a:srgbClr val="552F65"/>
                </a:solidFill>
              </a:rPr>
              <a:t>VIJAY </a:t>
            </a:r>
            <a:r>
              <a:rPr lang="en-US" sz="3600" b="1" i="1">
                <a:solidFill>
                  <a:srgbClr val="552F65"/>
                </a:solidFill>
              </a:rPr>
              <a:t>MAKKAd</a:t>
            </a:r>
            <a:endParaRPr lang="en-US" sz="3600" b="1" i="1" dirty="0">
              <a:solidFill>
                <a:srgbClr val="552F65"/>
              </a:solidFill>
            </a:endParaRPr>
          </a:p>
          <a:p>
            <a:r>
              <a:rPr lang="en-US" sz="3600" b="1" i="1" dirty="0">
                <a:solidFill>
                  <a:srgbClr val="552F65"/>
                </a:solidFill>
              </a:rPr>
              <a:t>RA2211003010690: </a:t>
            </a:r>
          </a:p>
          <a:p>
            <a:r>
              <a:rPr lang="en-US" sz="3600" b="1" i="1" dirty="0">
                <a:solidFill>
                  <a:srgbClr val="552F65"/>
                </a:solidFill>
              </a:rPr>
              <a:t>HARSH TIWARI </a:t>
            </a:r>
            <a:endParaRPr lang="en-IN" sz="3600" b="1" i="1" dirty="0">
              <a:solidFill>
                <a:srgbClr val="552F65"/>
              </a:solidFill>
            </a:endParaRPr>
          </a:p>
        </p:txBody>
      </p:sp>
    </p:spTree>
    <p:extLst>
      <p:ext uri="{BB962C8B-B14F-4D97-AF65-F5344CB8AC3E}">
        <p14:creationId xmlns:p14="http://schemas.microsoft.com/office/powerpoint/2010/main" val="358578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5E6D-EAB3-AEF5-AC44-B7FE789D516D}"/>
              </a:ext>
            </a:extLst>
          </p:cNvPr>
          <p:cNvSpPr>
            <a:spLocks noGrp="1"/>
          </p:cNvSpPr>
          <p:nvPr>
            <p:ph type="title"/>
          </p:nvPr>
        </p:nvSpPr>
        <p:spPr>
          <a:xfrm>
            <a:off x="1154954" y="1693333"/>
            <a:ext cx="4360321" cy="1735667"/>
          </a:xfrm>
        </p:spPr>
        <p:txBody>
          <a:bodyPr>
            <a:normAutofit/>
          </a:bodyPr>
          <a:lstStyle/>
          <a:p>
            <a:r>
              <a:rPr lang="en-US" sz="4000" b="1" dirty="0"/>
              <a:t>FUTURE IMPROVEMENTS</a:t>
            </a:r>
            <a:endParaRPr lang="en-IN" sz="4000" b="1" dirty="0"/>
          </a:p>
        </p:txBody>
      </p:sp>
      <p:sp>
        <p:nvSpPr>
          <p:cNvPr id="4" name="Text Placeholder 3">
            <a:extLst>
              <a:ext uri="{FF2B5EF4-FFF2-40B4-BE49-F238E27FC236}">
                <a16:creationId xmlns:a16="http://schemas.microsoft.com/office/drawing/2014/main" id="{232F71ED-DE92-D3F2-F26C-2F3BAEADF03C}"/>
              </a:ext>
            </a:extLst>
          </p:cNvPr>
          <p:cNvSpPr>
            <a:spLocks noGrp="1"/>
          </p:cNvSpPr>
          <p:nvPr>
            <p:ph type="body" sz="half" idx="2"/>
          </p:nvPr>
        </p:nvSpPr>
        <p:spPr/>
        <p:txBody>
          <a:bodyPr/>
          <a:lstStyle/>
          <a:p>
            <a:r>
              <a:rPr lang="en-US" dirty="0"/>
              <a:t>The provided Metro Route Finder project, while serving as a starting point, can be improved in several ways to make it more robust, user-friendly, and feature-rich. Here are some future improvements that can be made to enhance the project:</a:t>
            </a:r>
            <a:endParaRPr lang="en-IN" dirty="0"/>
          </a:p>
        </p:txBody>
      </p:sp>
      <p:sp>
        <p:nvSpPr>
          <p:cNvPr id="6" name="TextBox 5">
            <a:extLst>
              <a:ext uri="{FF2B5EF4-FFF2-40B4-BE49-F238E27FC236}">
                <a16:creationId xmlns:a16="http://schemas.microsoft.com/office/drawing/2014/main" id="{A03F52DB-85DC-237D-421E-89A97EB79A13}"/>
              </a:ext>
            </a:extLst>
          </p:cNvPr>
          <p:cNvSpPr txBox="1"/>
          <p:nvPr/>
        </p:nvSpPr>
        <p:spPr>
          <a:xfrm>
            <a:off x="5996539" y="952901"/>
            <a:ext cx="6073541" cy="5755422"/>
          </a:xfrm>
          <a:prstGeom prst="rect">
            <a:avLst/>
          </a:prstGeom>
          <a:noFill/>
        </p:spPr>
        <p:txBody>
          <a:bodyPr wrap="square" rtlCol="0">
            <a:spAutoFit/>
          </a:bodyPr>
          <a:lstStyle/>
          <a:p>
            <a:r>
              <a:rPr lang="en-US" sz="1400" dirty="0"/>
              <a:t>1. </a:t>
            </a:r>
            <a:r>
              <a:rPr lang="en-US" sz="1400" b="1" dirty="0"/>
              <a:t>Integration of Real-Time Data:</a:t>
            </a:r>
          </a:p>
          <a:p>
            <a:r>
              <a:rPr lang="en-US" sz="1400" dirty="0"/>
              <a:t>Incorporate real-time data from metro authorities or third-party APIs to provide users with up-to-the-minute information on service disruptions, delays, or station closures. This will help users make informed travel decisions</a:t>
            </a:r>
          </a:p>
          <a:p>
            <a:r>
              <a:rPr lang="en-US" sz="1400" dirty="0"/>
              <a:t>.</a:t>
            </a:r>
          </a:p>
          <a:p>
            <a:r>
              <a:rPr lang="en-US" sz="1400" dirty="0"/>
              <a:t>2. </a:t>
            </a:r>
            <a:r>
              <a:rPr lang="en-US" sz="1400" b="1" dirty="0"/>
              <a:t>Enhanced User Preferences:</a:t>
            </a:r>
          </a:p>
          <a:p>
            <a:r>
              <a:rPr lang="en-US" sz="1400" dirty="0"/>
              <a:t>Allow users to set a wider range of preferences, such as selecting specific routes or modes of transportation (e.g., bus, tram), customizing accessibility options, and specifying travel times.</a:t>
            </a:r>
          </a:p>
          <a:p>
            <a:endParaRPr lang="en-US" sz="1400" dirty="0"/>
          </a:p>
          <a:p>
            <a:r>
              <a:rPr lang="en-US" sz="1400" dirty="0"/>
              <a:t>3. </a:t>
            </a:r>
            <a:r>
              <a:rPr lang="en-US" sz="1400" b="1" dirty="0"/>
              <a:t>Multiple Transport Modes:</a:t>
            </a:r>
          </a:p>
          <a:p>
            <a:r>
              <a:rPr lang="en-US" sz="1400" dirty="0"/>
              <a:t>Extend the application to cover multiple modes of public transportation, including buses, trams, and trains. Users can then plan multimodal journeys.</a:t>
            </a:r>
          </a:p>
          <a:p>
            <a:endParaRPr lang="en-US" sz="1400" dirty="0"/>
          </a:p>
          <a:p>
            <a:r>
              <a:rPr lang="en-US" sz="1400" dirty="0"/>
              <a:t>4.</a:t>
            </a:r>
            <a:r>
              <a:rPr lang="en-US" sz="1400" b="1" dirty="0"/>
              <a:t>Interactive Map Integration:</a:t>
            </a:r>
          </a:p>
          <a:p>
            <a:r>
              <a:rPr lang="en-US" sz="1400" dirty="0"/>
              <a:t>Implement interactive maps that display the metro network and selected routes. Users can visualize their journeys and explore station locations more easily.</a:t>
            </a:r>
          </a:p>
          <a:p>
            <a:endParaRPr lang="en-US" sz="1400" dirty="0"/>
          </a:p>
          <a:p>
            <a:r>
              <a:rPr lang="en-US" sz="1400" dirty="0"/>
              <a:t>5. </a:t>
            </a:r>
            <a:r>
              <a:rPr lang="en-US" sz="1400" b="1" dirty="0"/>
              <a:t>Mobile Application Development:</a:t>
            </a:r>
          </a:p>
          <a:p>
            <a:r>
              <a:rPr lang="en-US" sz="1400" dirty="0"/>
              <a:t>Develop mobile applications for Android and iOS platforms to provide users with a mobile-friendly and on-the-go solution. This can include features like GPS integration for real-time location tracking.</a:t>
            </a:r>
          </a:p>
          <a:p>
            <a:endParaRPr lang="en-US" dirty="0"/>
          </a:p>
        </p:txBody>
      </p:sp>
    </p:spTree>
    <p:extLst>
      <p:ext uri="{BB962C8B-B14F-4D97-AF65-F5344CB8AC3E}">
        <p14:creationId xmlns:p14="http://schemas.microsoft.com/office/powerpoint/2010/main" val="281286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EB0A75-C72C-80E4-0C7C-29B6F804A269}"/>
              </a:ext>
            </a:extLst>
          </p:cNvPr>
          <p:cNvSpPr>
            <a:spLocks noGrp="1"/>
          </p:cNvSpPr>
          <p:nvPr>
            <p:ph type="title"/>
          </p:nvPr>
        </p:nvSpPr>
        <p:spPr/>
        <p:txBody>
          <a:bodyPr/>
          <a:lstStyle/>
          <a:p>
            <a:r>
              <a:rPr lang="en-US" dirty="0"/>
              <a:t>ABSTRACT</a:t>
            </a:r>
            <a:endParaRPr lang="en-IN" dirty="0"/>
          </a:p>
        </p:txBody>
      </p:sp>
      <p:sp>
        <p:nvSpPr>
          <p:cNvPr id="5" name="Content Placeholder 4">
            <a:extLst>
              <a:ext uri="{FF2B5EF4-FFF2-40B4-BE49-F238E27FC236}">
                <a16:creationId xmlns:a16="http://schemas.microsoft.com/office/drawing/2014/main" id="{6F3F8C08-4ECE-C396-7B91-D26564629C59}"/>
              </a:ext>
            </a:extLst>
          </p:cNvPr>
          <p:cNvSpPr>
            <a:spLocks noGrp="1"/>
          </p:cNvSpPr>
          <p:nvPr>
            <p:ph idx="1"/>
          </p:nvPr>
        </p:nvSpPr>
        <p:spPr>
          <a:xfrm>
            <a:off x="1154954" y="2603500"/>
            <a:ext cx="10135480" cy="3416300"/>
          </a:xfrm>
        </p:spPr>
        <p:txBody>
          <a:bodyPr>
            <a:normAutofit fontScale="92500" lnSpcReduction="10000"/>
          </a:bodyPr>
          <a:lstStyle/>
          <a:p>
            <a:pPr marL="0" indent="0">
              <a:buNone/>
            </a:pPr>
            <a:r>
              <a:rPr lang="en-US" sz="2400" b="0" i="0" dirty="0">
                <a:solidFill>
                  <a:srgbClr val="374151"/>
                </a:solidFill>
                <a:effectLst/>
              </a:rPr>
              <a:t>The "Shortest Metro Route Finder Project in C" is a software application designed to help users navigate through a metro or subway system by identifying and providing the shortest route between two specified stations. This project aims to simplify the process of finding the quickest way to travel within a metro network, making it particularly useful for commuters and tourists. It involves the implementation of data structures and algorithms to calculate and display the most efficient route and a user-friendly interface to interact with the system. The primary goal of this project is to enhance the convenience and efficiency of metro travel for users.</a:t>
            </a:r>
            <a:endParaRPr lang="en-IN" sz="2400" dirty="0"/>
          </a:p>
        </p:txBody>
      </p:sp>
    </p:spTree>
    <p:extLst>
      <p:ext uri="{BB962C8B-B14F-4D97-AF65-F5344CB8AC3E}">
        <p14:creationId xmlns:p14="http://schemas.microsoft.com/office/powerpoint/2010/main" val="420806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D4E8-1E89-A66F-AA6B-C05C788D6CC7}"/>
              </a:ext>
            </a:extLst>
          </p:cNvPr>
          <p:cNvSpPr>
            <a:spLocks noGrp="1"/>
          </p:cNvSpPr>
          <p:nvPr>
            <p:ph type="title"/>
          </p:nvPr>
        </p:nvSpPr>
        <p:spPr>
          <a:xfrm>
            <a:off x="1154955" y="1295400"/>
            <a:ext cx="3609550" cy="1600200"/>
          </a:xfrm>
        </p:spPr>
        <p:txBody>
          <a:bodyPr/>
          <a:lstStyle/>
          <a:p>
            <a:r>
              <a:rPr lang="en-US" sz="4000" b="1" dirty="0"/>
              <a:t>PROBLEM STATEMENT</a:t>
            </a:r>
            <a:endParaRPr lang="en-IN" sz="4000" b="1" dirty="0"/>
          </a:p>
        </p:txBody>
      </p:sp>
      <p:sp>
        <p:nvSpPr>
          <p:cNvPr id="5" name="Text Placeholder 3">
            <a:extLst>
              <a:ext uri="{FF2B5EF4-FFF2-40B4-BE49-F238E27FC236}">
                <a16:creationId xmlns:a16="http://schemas.microsoft.com/office/drawing/2014/main" id="{DB691C96-4B9E-4122-9DD5-E7FB6CD63C3D}"/>
              </a:ext>
            </a:extLst>
          </p:cNvPr>
          <p:cNvSpPr>
            <a:spLocks noGrp="1"/>
          </p:cNvSpPr>
          <p:nvPr>
            <p:ph idx="1"/>
          </p:nvPr>
        </p:nvSpPr>
        <p:spPr>
          <a:xfrm>
            <a:off x="5098774" y="1447800"/>
            <a:ext cx="5872439" cy="4572000"/>
          </a:xfrm>
        </p:spPr>
        <p:txBody>
          <a:bodyPr>
            <a:normAutofit lnSpcReduction="10000"/>
          </a:bodyPr>
          <a:lstStyle/>
          <a:p>
            <a:pPr marL="0" indent="0">
              <a:buNone/>
            </a:pPr>
            <a:r>
              <a:rPr lang="en-US" sz="2400" dirty="0"/>
              <a:t>Urban metro systems are becoming increasingly complex, with numerous stations, multiple lines, and various interconnections. Navigating these metro systems efficiently can be challenging for both daily commuters and tourists. The problem is to develop a Metro Route Finder application to simplify the process of finding the shortest and most efficient routes between metro stations, catering to the needs of users with different preferences.</a:t>
            </a:r>
            <a:endParaRPr lang="en-IN" sz="2400" dirty="0"/>
          </a:p>
        </p:txBody>
      </p:sp>
    </p:spTree>
    <p:extLst>
      <p:ext uri="{BB962C8B-B14F-4D97-AF65-F5344CB8AC3E}">
        <p14:creationId xmlns:p14="http://schemas.microsoft.com/office/powerpoint/2010/main" val="324151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8E3E0-65C3-1DCF-B9C1-FE639C2A8980}"/>
              </a:ext>
            </a:extLst>
          </p:cNvPr>
          <p:cNvSpPr>
            <a:spLocks noGrp="1"/>
          </p:cNvSpPr>
          <p:nvPr>
            <p:ph type="title"/>
          </p:nvPr>
        </p:nvSpPr>
        <p:spPr/>
        <p:txBody>
          <a:bodyPr/>
          <a:lstStyle/>
          <a:p>
            <a:r>
              <a:rPr lang="en-US" dirty="0"/>
              <a:t>OBJECTIVES</a:t>
            </a:r>
            <a:endParaRPr lang="en-IN" dirty="0"/>
          </a:p>
        </p:txBody>
      </p:sp>
      <p:sp>
        <p:nvSpPr>
          <p:cNvPr id="5" name="Content Placeholder 4">
            <a:extLst>
              <a:ext uri="{FF2B5EF4-FFF2-40B4-BE49-F238E27FC236}">
                <a16:creationId xmlns:a16="http://schemas.microsoft.com/office/drawing/2014/main" id="{332A8690-9DA6-8FEF-186F-688E6D5FE40E}"/>
              </a:ext>
            </a:extLst>
          </p:cNvPr>
          <p:cNvSpPr>
            <a:spLocks noGrp="1"/>
          </p:cNvSpPr>
          <p:nvPr>
            <p:ph sz="half" idx="1"/>
          </p:nvPr>
        </p:nvSpPr>
        <p:spPr>
          <a:xfrm>
            <a:off x="712269" y="2338939"/>
            <a:ext cx="10915049" cy="4379495"/>
          </a:xfrm>
        </p:spPr>
        <p:txBody>
          <a:bodyPr>
            <a:normAutofit fontScale="92500" lnSpcReduction="20000"/>
          </a:bodyPr>
          <a:lstStyle/>
          <a:p>
            <a:pPr marL="0" indent="0" algn="l">
              <a:buNone/>
            </a:pPr>
            <a:r>
              <a:rPr lang="en-US" sz="2500" b="0" i="0" dirty="0">
                <a:solidFill>
                  <a:srgbClr val="374151"/>
                </a:solidFill>
                <a:effectLst/>
                <a:latin typeface="Söhne"/>
              </a:rPr>
              <a:t>The objectives of the "Shortest Metro Route Finder Project in C" include:</a:t>
            </a:r>
          </a:p>
          <a:p>
            <a:pPr algn="l">
              <a:buFont typeface="+mj-lt"/>
              <a:buAutoNum type="arabicPeriod"/>
            </a:pPr>
            <a:r>
              <a:rPr lang="en-US" sz="2500" b="1" i="0" dirty="0">
                <a:solidFill>
                  <a:srgbClr val="374151"/>
                </a:solidFill>
                <a:effectLst/>
                <a:latin typeface="Söhne"/>
              </a:rPr>
              <a:t>Route Optimization:</a:t>
            </a:r>
            <a:r>
              <a:rPr lang="en-US" sz="2500" b="0" i="0" dirty="0">
                <a:solidFill>
                  <a:srgbClr val="374151"/>
                </a:solidFill>
                <a:effectLst/>
                <a:latin typeface="Söhne"/>
              </a:rPr>
              <a:t> Develop an algorithm that calculates the shortest and most efficient route between two metro stations, reducing travel time for users.</a:t>
            </a:r>
          </a:p>
          <a:p>
            <a:pPr algn="l">
              <a:buFont typeface="+mj-lt"/>
              <a:buAutoNum type="arabicPeriod"/>
            </a:pPr>
            <a:r>
              <a:rPr lang="en-US" sz="2500" b="1" i="0" dirty="0">
                <a:solidFill>
                  <a:srgbClr val="374151"/>
                </a:solidFill>
                <a:effectLst/>
                <a:latin typeface="Söhne"/>
              </a:rPr>
              <a:t>User-Friendly Interface:</a:t>
            </a:r>
            <a:r>
              <a:rPr lang="en-US" sz="2500" b="0" i="0" dirty="0">
                <a:solidFill>
                  <a:srgbClr val="374151"/>
                </a:solidFill>
                <a:effectLst/>
                <a:latin typeface="Söhne"/>
              </a:rPr>
              <a:t> Create an intuitive and easy-to-use graphical user interface (GUI) that allows users to input their origin and destination stations and receive route information.</a:t>
            </a:r>
          </a:p>
          <a:p>
            <a:pPr algn="l">
              <a:buFont typeface="+mj-lt"/>
              <a:buAutoNum type="arabicPeriod"/>
            </a:pPr>
            <a:r>
              <a:rPr lang="en-US" sz="2500" b="1" i="0" dirty="0">
                <a:solidFill>
                  <a:srgbClr val="374151"/>
                </a:solidFill>
                <a:effectLst/>
                <a:latin typeface="Söhne"/>
              </a:rPr>
              <a:t>Data Representation:</a:t>
            </a:r>
            <a:r>
              <a:rPr lang="en-US" sz="2500" b="0" i="0" dirty="0">
                <a:solidFill>
                  <a:srgbClr val="374151"/>
                </a:solidFill>
                <a:effectLst/>
                <a:latin typeface="Söhne"/>
              </a:rPr>
              <a:t> Implement data structures to represent metro stations, lines, and connectivity to facilitate route calculations.</a:t>
            </a:r>
          </a:p>
          <a:p>
            <a:pPr algn="l">
              <a:buFont typeface="+mj-lt"/>
              <a:buAutoNum type="arabicPeriod"/>
            </a:pPr>
            <a:r>
              <a:rPr lang="en-US" sz="2500" b="1" i="0" dirty="0">
                <a:solidFill>
                  <a:srgbClr val="374151"/>
                </a:solidFill>
                <a:effectLst/>
                <a:latin typeface="Söhne"/>
              </a:rPr>
              <a:t>Real-Time Updates:</a:t>
            </a:r>
            <a:r>
              <a:rPr lang="en-US" sz="2500" b="0" i="0" dirty="0">
                <a:solidFill>
                  <a:srgbClr val="374151"/>
                </a:solidFill>
                <a:effectLst/>
                <a:latin typeface="Söhne"/>
              </a:rPr>
              <a:t> If feasible, incorporate real-time data to consider current conditions, such as delays or closures, when suggesting routes.</a:t>
            </a:r>
          </a:p>
          <a:p>
            <a:pPr algn="l">
              <a:buFont typeface="+mj-lt"/>
              <a:buAutoNum type="arabicPeriod"/>
            </a:pPr>
            <a:r>
              <a:rPr lang="en-US" sz="2500" b="1" i="0" dirty="0">
                <a:solidFill>
                  <a:srgbClr val="374151"/>
                </a:solidFill>
                <a:effectLst/>
                <a:latin typeface="Söhne"/>
              </a:rPr>
              <a:t>Customization:</a:t>
            </a:r>
            <a:r>
              <a:rPr lang="en-US" sz="2500" b="0" i="0" dirty="0">
                <a:solidFill>
                  <a:srgbClr val="374151"/>
                </a:solidFill>
                <a:effectLst/>
                <a:latin typeface="Söhne"/>
              </a:rPr>
              <a:t> Allow users to customize their preferences, such as minimizing transfers or taking specific lines, to find routes that best suit their needs.</a:t>
            </a:r>
          </a:p>
          <a:p>
            <a:endParaRPr lang="en-IN" dirty="0"/>
          </a:p>
        </p:txBody>
      </p:sp>
    </p:spTree>
    <p:extLst>
      <p:ext uri="{BB962C8B-B14F-4D97-AF65-F5344CB8AC3E}">
        <p14:creationId xmlns:p14="http://schemas.microsoft.com/office/powerpoint/2010/main" val="322483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BE0690-C70C-83C9-0811-6F3EC7E5B2A4}"/>
              </a:ext>
            </a:extLst>
          </p:cNvPr>
          <p:cNvSpPr txBox="1"/>
          <p:nvPr/>
        </p:nvSpPr>
        <p:spPr>
          <a:xfrm>
            <a:off x="1058779" y="1260909"/>
            <a:ext cx="10172438" cy="5170646"/>
          </a:xfrm>
          <a:prstGeom prst="rect">
            <a:avLst/>
          </a:prstGeom>
          <a:noFill/>
        </p:spPr>
        <p:txBody>
          <a:bodyPr wrap="square" rtlCol="0">
            <a:spAutoFit/>
          </a:bodyPr>
          <a:lstStyle/>
          <a:p>
            <a:pPr algn="l"/>
            <a:r>
              <a:rPr lang="en-US" sz="2400" b="1" dirty="0">
                <a:solidFill>
                  <a:srgbClr val="374151"/>
                </a:solidFill>
                <a:latin typeface="Söhne"/>
              </a:rPr>
              <a:t>6. </a:t>
            </a:r>
            <a:r>
              <a:rPr lang="en-US" sz="2400" b="1" i="0" dirty="0">
                <a:solidFill>
                  <a:srgbClr val="374151"/>
                </a:solidFill>
                <a:effectLst/>
                <a:latin typeface="Söhne"/>
              </a:rPr>
              <a:t>Error Handling:</a:t>
            </a:r>
            <a:r>
              <a:rPr lang="en-US" sz="2400" b="0" i="0" dirty="0">
                <a:solidFill>
                  <a:srgbClr val="374151"/>
                </a:solidFill>
                <a:effectLst/>
                <a:latin typeface="Söhne"/>
              </a:rPr>
              <a:t> Handle invalid inputs, such as non-existent stations or non-connected routes, with informative error messages.</a:t>
            </a:r>
          </a:p>
          <a:p>
            <a:pPr algn="l"/>
            <a:r>
              <a:rPr lang="en-US" sz="2400" b="1" i="0" dirty="0">
                <a:solidFill>
                  <a:srgbClr val="374151"/>
                </a:solidFill>
                <a:effectLst/>
                <a:latin typeface="Söhne"/>
              </a:rPr>
              <a:t>7. Efficiency:</a:t>
            </a:r>
            <a:r>
              <a:rPr lang="en-US" sz="2400" b="0" i="0" dirty="0">
                <a:solidFill>
                  <a:srgbClr val="374151"/>
                </a:solidFill>
                <a:effectLst/>
                <a:latin typeface="Söhne"/>
              </a:rPr>
              <a:t> Optimize the algorithm for route finding to ensure quick response times, especially in large metro networks.</a:t>
            </a:r>
          </a:p>
          <a:p>
            <a:pPr algn="l"/>
            <a:r>
              <a:rPr lang="en-US" sz="2400" b="1" i="0" dirty="0">
                <a:solidFill>
                  <a:srgbClr val="374151"/>
                </a:solidFill>
                <a:effectLst/>
                <a:latin typeface="Söhne"/>
              </a:rPr>
              <a:t>8. User Assistance:</a:t>
            </a:r>
            <a:r>
              <a:rPr lang="en-US" sz="2400" b="0" i="0" dirty="0">
                <a:solidFill>
                  <a:srgbClr val="374151"/>
                </a:solidFill>
                <a:effectLst/>
                <a:latin typeface="Söhne"/>
              </a:rPr>
              <a:t> Provide additional information about the selected route, including station names, line changes, and estimated travel time.</a:t>
            </a:r>
          </a:p>
          <a:p>
            <a:pPr algn="l"/>
            <a:r>
              <a:rPr lang="en-US" sz="2400" b="1" i="0" dirty="0">
                <a:solidFill>
                  <a:srgbClr val="374151"/>
                </a:solidFill>
                <a:effectLst/>
                <a:latin typeface="Söhne"/>
              </a:rPr>
              <a:t>9. Cross-Platform Compatibility:</a:t>
            </a:r>
            <a:r>
              <a:rPr lang="en-US" sz="2400" b="0" i="0" dirty="0">
                <a:solidFill>
                  <a:srgbClr val="374151"/>
                </a:solidFill>
                <a:effectLst/>
                <a:latin typeface="Söhne"/>
              </a:rPr>
              <a:t> Develop the application to run on multiple platforms, such as Windows, macOS, and Linux, if possible.</a:t>
            </a:r>
          </a:p>
          <a:p>
            <a:pPr algn="l"/>
            <a:r>
              <a:rPr lang="en-US" sz="2400" b="1" i="0" dirty="0">
                <a:solidFill>
                  <a:srgbClr val="374151"/>
                </a:solidFill>
                <a:effectLst/>
                <a:latin typeface="Söhne"/>
              </a:rPr>
              <a:t>10. Documentation and Testing:</a:t>
            </a:r>
            <a:r>
              <a:rPr lang="en-US" sz="2400" b="0" i="0" dirty="0">
                <a:solidFill>
                  <a:srgbClr val="374151"/>
                </a:solidFill>
                <a:effectLst/>
                <a:latin typeface="Söhne"/>
              </a:rPr>
              <a:t> Create comprehensive documentation for users and developers, and conduct thorough testing to ensure the reliability and accuracy of the system.</a:t>
            </a:r>
          </a:p>
          <a:p>
            <a:pPr algn="l"/>
            <a:r>
              <a:rPr lang="en-US" sz="2400" b="1" i="0" dirty="0">
                <a:solidFill>
                  <a:srgbClr val="374151"/>
                </a:solidFill>
                <a:effectLst/>
                <a:latin typeface="Söhne"/>
              </a:rPr>
              <a:t>11. Scalability:</a:t>
            </a:r>
            <a:r>
              <a:rPr lang="en-US" sz="2400" b="0" i="0" dirty="0">
                <a:solidFill>
                  <a:srgbClr val="374151"/>
                </a:solidFill>
                <a:effectLst/>
                <a:latin typeface="Söhne"/>
              </a:rPr>
              <a:t> Design the system with the potential for expansion to include additional metro networks or transportation systems.</a:t>
            </a:r>
          </a:p>
          <a:p>
            <a:endParaRPr lang="en-IN" dirty="0"/>
          </a:p>
        </p:txBody>
      </p:sp>
    </p:spTree>
    <p:extLst>
      <p:ext uri="{BB962C8B-B14F-4D97-AF65-F5344CB8AC3E}">
        <p14:creationId xmlns:p14="http://schemas.microsoft.com/office/powerpoint/2010/main" val="90672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3681-85EA-7771-4FB0-E5F9A0CE812E}"/>
              </a:ext>
            </a:extLst>
          </p:cNvPr>
          <p:cNvSpPr>
            <a:spLocks noGrp="1"/>
          </p:cNvSpPr>
          <p:nvPr>
            <p:ph type="title"/>
          </p:nvPr>
        </p:nvSpPr>
        <p:spPr/>
        <p:txBody>
          <a:bodyPr/>
          <a:lstStyle/>
          <a:p>
            <a:r>
              <a:rPr lang="en-US" b="1" dirty="0"/>
              <a:t>COMPONENTS OF THE PROJECT</a:t>
            </a:r>
            <a:endParaRPr lang="en-IN" b="1" dirty="0"/>
          </a:p>
        </p:txBody>
      </p:sp>
      <p:sp>
        <p:nvSpPr>
          <p:cNvPr id="4" name="Text Placeholder 3">
            <a:extLst>
              <a:ext uri="{FF2B5EF4-FFF2-40B4-BE49-F238E27FC236}">
                <a16:creationId xmlns:a16="http://schemas.microsoft.com/office/drawing/2014/main" id="{C74CB170-31B0-112C-F9F7-5C4CFA8353A1}"/>
              </a:ext>
            </a:extLst>
          </p:cNvPr>
          <p:cNvSpPr>
            <a:spLocks noGrp="1"/>
          </p:cNvSpPr>
          <p:nvPr>
            <p:ph type="body" sz="half" idx="2"/>
          </p:nvPr>
        </p:nvSpPr>
        <p:spPr>
          <a:xfrm>
            <a:off x="635268" y="4639377"/>
            <a:ext cx="9793459" cy="1830441"/>
          </a:xfrm>
        </p:spPr>
        <p:txBody>
          <a:bodyPr>
            <a:normAutofit/>
          </a:bodyPr>
          <a:lstStyle/>
          <a:p>
            <a:r>
              <a:rPr lang="en-US" sz="1800" b="1" dirty="0"/>
              <a:t>THERE ARE 3 MAJOR COMPONENTS IN THIS PROJECT:</a:t>
            </a:r>
          </a:p>
          <a:p>
            <a:pPr marL="342900" indent="-342900">
              <a:buAutoNum type="arabicPeriod"/>
            </a:pPr>
            <a:r>
              <a:rPr lang="en-US" sz="1800" b="1" dirty="0"/>
              <a:t>DATA STRUCTURES</a:t>
            </a:r>
          </a:p>
          <a:p>
            <a:pPr marL="342900" indent="-342900">
              <a:buAutoNum type="arabicPeriod"/>
            </a:pPr>
            <a:r>
              <a:rPr lang="en-US" sz="1800" b="1" dirty="0"/>
              <a:t>ALGORITHM</a:t>
            </a:r>
          </a:p>
          <a:p>
            <a:pPr marL="342900" indent="-342900">
              <a:buAutoNum type="arabicPeriod"/>
            </a:pPr>
            <a:r>
              <a:rPr lang="en-US" sz="1800" b="1" dirty="0"/>
              <a:t>USER INTERFACE</a:t>
            </a:r>
            <a:endParaRPr lang="en-IN" sz="1800" b="1" dirty="0"/>
          </a:p>
        </p:txBody>
      </p:sp>
    </p:spTree>
    <p:extLst>
      <p:ext uri="{BB962C8B-B14F-4D97-AF65-F5344CB8AC3E}">
        <p14:creationId xmlns:p14="http://schemas.microsoft.com/office/powerpoint/2010/main" val="123552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BE9D-15CC-51BB-2537-9DE17E88CA3B}"/>
              </a:ext>
            </a:extLst>
          </p:cNvPr>
          <p:cNvSpPr>
            <a:spLocks noGrp="1"/>
          </p:cNvSpPr>
          <p:nvPr>
            <p:ph type="title"/>
          </p:nvPr>
        </p:nvSpPr>
        <p:spPr/>
        <p:txBody>
          <a:bodyPr/>
          <a:lstStyle/>
          <a:p>
            <a:r>
              <a:rPr lang="en-US" dirty="0"/>
              <a:t>COMPONENTS</a:t>
            </a:r>
            <a:endParaRPr lang="en-IN" dirty="0"/>
          </a:p>
        </p:txBody>
      </p:sp>
      <p:sp>
        <p:nvSpPr>
          <p:cNvPr id="3" name="Text Placeholder 2">
            <a:extLst>
              <a:ext uri="{FF2B5EF4-FFF2-40B4-BE49-F238E27FC236}">
                <a16:creationId xmlns:a16="http://schemas.microsoft.com/office/drawing/2014/main" id="{06DFBEA2-C62A-DC10-6042-D0BE472E9DB1}"/>
              </a:ext>
            </a:extLst>
          </p:cNvPr>
          <p:cNvSpPr>
            <a:spLocks noGrp="1"/>
          </p:cNvSpPr>
          <p:nvPr>
            <p:ph type="body" idx="1"/>
          </p:nvPr>
        </p:nvSpPr>
        <p:spPr>
          <a:xfrm>
            <a:off x="846751" y="2378159"/>
            <a:ext cx="3437371" cy="576262"/>
          </a:xfrm>
        </p:spPr>
        <p:txBody>
          <a:bodyPr/>
          <a:lstStyle/>
          <a:p>
            <a:r>
              <a:rPr lang="en-US" sz="2800" b="1" dirty="0"/>
              <a:t>DATA STRUCTURES</a:t>
            </a:r>
            <a:endParaRPr lang="en-IN" sz="2800" b="1" dirty="0"/>
          </a:p>
        </p:txBody>
      </p:sp>
      <p:sp>
        <p:nvSpPr>
          <p:cNvPr id="4" name="Text Placeholder 3">
            <a:extLst>
              <a:ext uri="{FF2B5EF4-FFF2-40B4-BE49-F238E27FC236}">
                <a16:creationId xmlns:a16="http://schemas.microsoft.com/office/drawing/2014/main" id="{E49E10A1-4615-6017-3BF2-12357BEEBF08}"/>
              </a:ext>
            </a:extLst>
          </p:cNvPr>
          <p:cNvSpPr>
            <a:spLocks noGrp="1"/>
          </p:cNvSpPr>
          <p:nvPr>
            <p:ph type="body" sz="half" idx="15"/>
          </p:nvPr>
        </p:nvSpPr>
        <p:spPr>
          <a:xfrm>
            <a:off x="750692" y="3037039"/>
            <a:ext cx="3533430" cy="3354136"/>
          </a:xfrm>
        </p:spPr>
        <p:txBody>
          <a:bodyPr>
            <a:normAutofit lnSpcReduction="10000"/>
          </a:bodyPr>
          <a:lstStyle/>
          <a:p>
            <a:pPr algn="just"/>
            <a:r>
              <a:rPr lang="en-US" sz="1600" dirty="0"/>
              <a:t>The weighted adjacency matrix graph[25][25] represents the metro network. It holds the distances (weights) between metro stations. However, this implementation only represents distances between stations and does not include station names or additional station information. To create a comprehensive Metro Route Finder, additional data structures for station names, station details, and user data may be required.</a:t>
            </a:r>
            <a:endParaRPr lang="en-IN" sz="1600" dirty="0"/>
          </a:p>
        </p:txBody>
      </p:sp>
      <p:sp>
        <p:nvSpPr>
          <p:cNvPr id="5" name="Text Placeholder 4">
            <a:extLst>
              <a:ext uri="{FF2B5EF4-FFF2-40B4-BE49-F238E27FC236}">
                <a16:creationId xmlns:a16="http://schemas.microsoft.com/office/drawing/2014/main" id="{E4939106-CB7B-550C-44BD-6B38C94DB1E5}"/>
              </a:ext>
            </a:extLst>
          </p:cNvPr>
          <p:cNvSpPr>
            <a:spLocks noGrp="1"/>
          </p:cNvSpPr>
          <p:nvPr>
            <p:ph type="body" sz="quarter" idx="3"/>
          </p:nvPr>
        </p:nvSpPr>
        <p:spPr>
          <a:xfrm>
            <a:off x="4584069" y="2368174"/>
            <a:ext cx="3023861" cy="576262"/>
          </a:xfrm>
        </p:spPr>
        <p:txBody>
          <a:bodyPr/>
          <a:lstStyle/>
          <a:p>
            <a:pPr algn="ctr"/>
            <a:r>
              <a:rPr lang="en-US" sz="2800" b="1" dirty="0"/>
              <a:t>ALGORITHM</a:t>
            </a:r>
            <a:endParaRPr lang="en-IN" sz="2800" b="1" dirty="0"/>
          </a:p>
        </p:txBody>
      </p:sp>
      <p:sp>
        <p:nvSpPr>
          <p:cNvPr id="6" name="Text Placeholder 5">
            <a:extLst>
              <a:ext uri="{FF2B5EF4-FFF2-40B4-BE49-F238E27FC236}">
                <a16:creationId xmlns:a16="http://schemas.microsoft.com/office/drawing/2014/main" id="{8B306556-D82F-8D95-10F5-06948255C3C7}"/>
              </a:ext>
            </a:extLst>
          </p:cNvPr>
          <p:cNvSpPr>
            <a:spLocks noGrp="1"/>
          </p:cNvSpPr>
          <p:nvPr>
            <p:ph type="body" sz="half" idx="16"/>
          </p:nvPr>
        </p:nvSpPr>
        <p:spPr>
          <a:xfrm>
            <a:off x="4512721" y="3037039"/>
            <a:ext cx="3147009" cy="2990017"/>
          </a:xfrm>
        </p:spPr>
        <p:txBody>
          <a:bodyPr>
            <a:normAutofit fontScale="92500"/>
          </a:bodyPr>
          <a:lstStyle/>
          <a:p>
            <a:pPr algn="just"/>
            <a:r>
              <a:rPr lang="en-US" sz="1800" dirty="0"/>
              <a:t>Dijkstra's algorithm is used to find the shortest route between metro stations. The </a:t>
            </a:r>
            <a:r>
              <a:rPr lang="en-US" sz="1800" dirty="0" err="1"/>
              <a:t>dijkstra</a:t>
            </a:r>
            <a:r>
              <a:rPr lang="en-US" sz="1800" dirty="0"/>
              <a:t> function implements this algorithm. It calculates the shortest path from a source station to all other stations in the network, taking into account the weights (distances) stored in the graph matrix.</a:t>
            </a:r>
            <a:endParaRPr lang="en-IN" sz="1800" dirty="0"/>
          </a:p>
        </p:txBody>
      </p:sp>
      <p:sp>
        <p:nvSpPr>
          <p:cNvPr id="7" name="Text Placeholder 6">
            <a:extLst>
              <a:ext uri="{FF2B5EF4-FFF2-40B4-BE49-F238E27FC236}">
                <a16:creationId xmlns:a16="http://schemas.microsoft.com/office/drawing/2014/main" id="{3A86195B-0E00-B76A-E3CF-AB11441F2D91}"/>
              </a:ext>
            </a:extLst>
          </p:cNvPr>
          <p:cNvSpPr>
            <a:spLocks noGrp="1"/>
          </p:cNvSpPr>
          <p:nvPr>
            <p:ph type="body" sz="quarter" idx="13"/>
          </p:nvPr>
        </p:nvSpPr>
        <p:spPr>
          <a:xfrm>
            <a:off x="8321764" y="2411667"/>
            <a:ext cx="3145730" cy="489275"/>
          </a:xfrm>
        </p:spPr>
        <p:txBody>
          <a:bodyPr/>
          <a:lstStyle/>
          <a:p>
            <a:r>
              <a:rPr lang="en-US" sz="2800" b="1" dirty="0"/>
              <a:t>USER INTERFACE</a:t>
            </a:r>
            <a:endParaRPr lang="en-IN" sz="2800" b="1" dirty="0"/>
          </a:p>
        </p:txBody>
      </p:sp>
      <p:sp>
        <p:nvSpPr>
          <p:cNvPr id="8" name="Text Placeholder 7">
            <a:extLst>
              <a:ext uri="{FF2B5EF4-FFF2-40B4-BE49-F238E27FC236}">
                <a16:creationId xmlns:a16="http://schemas.microsoft.com/office/drawing/2014/main" id="{DE3E8907-9B3B-93B0-0939-65436CF3028E}"/>
              </a:ext>
            </a:extLst>
          </p:cNvPr>
          <p:cNvSpPr>
            <a:spLocks noGrp="1"/>
          </p:cNvSpPr>
          <p:nvPr>
            <p:ph type="body" sz="half" idx="17"/>
          </p:nvPr>
        </p:nvSpPr>
        <p:spPr>
          <a:xfrm>
            <a:off x="7888328" y="3037038"/>
            <a:ext cx="3844868" cy="3354136"/>
          </a:xfrm>
        </p:spPr>
        <p:txBody>
          <a:bodyPr>
            <a:normAutofit fontScale="92500"/>
          </a:bodyPr>
          <a:lstStyle/>
          <a:p>
            <a:pPr algn="just"/>
            <a:r>
              <a:rPr lang="en-US" dirty="0"/>
              <a:t>The code contains a basic console-based user interface that allows users to interact with the application. It provides the following user interface elements:</a:t>
            </a:r>
          </a:p>
          <a:p>
            <a:pPr marL="342900" indent="-342900" algn="just">
              <a:buAutoNum type="arabicPeriod"/>
            </a:pPr>
            <a:r>
              <a:rPr lang="en-US" dirty="0"/>
              <a:t>Menu for login, registration, or exiting the application.</a:t>
            </a:r>
          </a:p>
          <a:p>
            <a:pPr marL="342900" indent="-342900" algn="just">
              <a:buAutoNum type="arabicPeriod"/>
            </a:pPr>
            <a:r>
              <a:rPr lang="en-US" dirty="0"/>
              <a:t>Input prompts for username and password during login and registration.</a:t>
            </a:r>
          </a:p>
          <a:p>
            <a:pPr marL="342900" indent="-342900" algn="just">
              <a:buAutoNum type="arabicPeriod"/>
            </a:pPr>
            <a:r>
              <a:rPr lang="en-US" dirty="0"/>
              <a:t>The ability to select a source station.</a:t>
            </a:r>
          </a:p>
          <a:p>
            <a:pPr marL="342900" indent="-342900" algn="just">
              <a:buAutoNum type="arabicPeriod"/>
            </a:pPr>
            <a:r>
              <a:rPr lang="en-US" dirty="0"/>
              <a:t>Display of station options and distances.</a:t>
            </a:r>
          </a:p>
          <a:p>
            <a:pPr marL="342900" indent="-342900" algn="just">
              <a:buAutoNum type="arabicPeriod"/>
            </a:pPr>
            <a:r>
              <a:rPr lang="en-US" dirty="0"/>
              <a:t>Options to continue or exit the application.</a:t>
            </a:r>
            <a:endParaRPr lang="en-IN" dirty="0"/>
          </a:p>
        </p:txBody>
      </p:sp>
    </p:spTree>
    <p:extLst>
      <p:ext uri="{BB962C8B-B14F-4D97-AF65-F5344CB8AC3E}">
        <p14:creationId xmlns:p14="http://schemas.microsoft.com/office/powerpoint/2010/main" val="421780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3681-85EA-7771-4FB0-E5F9A0CE812E}"/>
              </a:ext>
            </a:extLst>
          </p:cNvPr>
          <p:cNvSpPr>
            <a:spLocks noGrp="1"/>
          </p:cNvSpPr>
          <p:nvPr>
            <p:ph type="title"/>
          </p:nvPr>
        </p:nvSpPr>
        <p:spPr/>
        <p:txBody>
          <a:bodyPr/>
          <a:lstStyle/>
          <a:p>
            <a:r>
              <a:rPr lang="en-US" b="1" dirty="0"/>
              <a:t>IMPLEMENTATION</a:t>
            </a:r>
            <a:endParaRPr lang="en-IN" b="1" dirty="0"/>
          </a:p>
        </p:txBody>
      </p:sp>
      <p:sp>
        <p:nvSpPr>
          <p:cNvPr id="4" name="Text Placeholder 3">
            <a:extLst>
              <a:ext uri="{FF2B5EF4-FFF2-40B4-BE49-F238E27FC236}">
                <a16:creationId xmlns:a16="http://schemas.microsoft.com/office/drawing/2014/main" id="{C74CB170-31B0-112C-F9F7-5C4CFA8353A1}"/>
              </a:ext>
            </a:extLst>
          </p:cNvPr>
          <p:cNvSpPr>
            <a:spLocks noGrp="1"/>
          </p:cNvSpPr>
          <p:nvPr>
            <p:ph type="body" sz="half" idx="2"/>
          </p:nvPr>
        </p:nvSpPr>
        <p:spPr>
          <a:xfrm>
            <a:off x="635268" y="4880008"/>
            <a:ext cx="9793459" cy="1589810"/>
          </a:xfrm>
        </p:spPr>
        <p:txBody>
          <a:bodyPr>
            <a:normAutofit/>
          </a:bodyPr>
          <a:lstStyle/>
          <a:p>
            <a:endParaRPr lang="en-US" sz="1800" b="1" dirty="0"/>
          </a:p>
          <a:p>
            <a:pPr marL="342900" indent="-342900">
              <a:buAutoNum type="arabicPeriod"/>
            </a:pPr>
            <a:r>
              <a:rPr lang="en-US" sz="1800" b="1" dirty="0"/>
              <a:t>Overview of the code structure</a:t>
            </a:r>
          </a:p>
          <a:p>
            <a:pPr marL="342900" indent="-342900">
              <a:buFont typeface="Wingdings 3" charset="2"/>
              <a:buAutoNum type="arabicPeriod"/>
            </a:pPr>
            <a:r>
              <a:rPr lang="en-US" sz="1800" b="1" dirty="0"/>
              <a:t>Abstract data types used</a:t>
            </a:r>
          </a:p>
          <a:p>
            <a:pPr marL="342900" indent="-342900">
              <a:buAutoNum type="arabicPeriod"/>
            </a:pPr>
            <a:endParaRPr lang="en-US" sz="1800" b="1" dirty="0"/>
          </a:p>
          <a:p>
            <a:pPr marL="342900" indent="-342900">
              <a:buAutoNum type="arabicPeriod"/>
            </a:pPr>
            <a:endParaRPr lang="en-US" sz="1800" b="1" dirty="0"/>
          </a:p>
          <a:p>
            <a:endParaRPr lang="en-IN" sz="1800" b="1" dirty="0"/>
          </a:p>
        </p:txBody>
      </p:sp>
    </p:spTree>
    <p:extLst>
      <p:ext uri="{BB962C8B-B14F-4D97-AF65-F5344CB8AC3E}">
        <p14:creationId xmlns:p14="http://schemas.microsoft.com/office/powerpoint/2010/main" val="1761785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{E143C6F8-0AB6-471C-BBC6-4C6D410420BF}tf02900722</Template>
  <TotalTime>1446</TotalTime>
  <Words>2000</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Söhne</vt:lpstr>
      <vt:lpstr>Wingdings 3</vt:lpstr>
      <vt:lpstr>Ion Boardroom</vt:lpstr>
      <vt:lpstr>DATA STRUCTURES AND ALGORITHM</vt:lpstr>
      <vt:lpstr>PRESENTED BY</vt:lpstr>
      <vt:lpstr>ABSTRACT</vt:lpstr>
      <vt:lpstr>PROBLEM STATEMENT</vt:lpstr>
      <vt:lpstr>OBJECTIVES</vt:lpstr>
      <vt:lpstr>PowerPoint Presentation</vt:lpstr>
      <vt:lpstr>COMPONENTS OF THE PROJECT</vt:lpstr>
      <vt:lpstr>COMPONENTS</vt:lpstr>
      <vt:lpstr>IMPLEMENTATION</vt:lpstr>
      <vt:lpstr>Overview of the code structure </vt:lpstr>
      <vt:lpstr>PowerPoint Presentation</vt:lpstr>
      <vt:lpstr>ABSTRACT DATA TYPES USED IN THIS PROJECT</vt:lpstr>
      <vt:lpstr>OUTPUT DEMONSTRATION</vt:lpstr>
      <vt:lpstr>WELCOME PAGE</vt:lpstr>
      <vt:lpstr>SIGN UP PAGE </vt:lpstr>
      <vt:lpstr>LOGIN PAGE</vt:lpstr>
      <vt:lpstr>MINIMUM DISTANCES</vt:lpstr>
      <vt:lpstr>EXAMPLE OUTPUT</vt:lpstr>
      <vt:lpstr>CHALLENGES FACED</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Rishita Raina</dc:creator>
  <cp:lastModifiedBy>Rishita Raina</cp:lastModifiedBy>
  <cp:revision>2</cp:revision>
  <dcterms:created xsi:type="dcterms:W3CDTF">2023-10-29T14:56:28Z</dcterms:created>
  <dcterms:modified xsi:type="dcterms:W3CDTF">2023-10-30T15:51:30Z</dcterms:modified>
</cp:coreProperties>
</file>