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8" r:id="rId3"/>
    <p:sldId id="257" r:id="rId4"/>
    <p:sldId id="260" r:id="rId5"/>
    <p:sldId id="261" r:id="rId6"/>
    <p:sldId id="263" r:id="rId7"/>
    <p:sldId id="262"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5" d="100"/>
          <a:sy n="85" d="100"/>
        </p:scale>
        <p:origin x="45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C81B62DE-9769-4B81-87BA-A87EE14B77FF}" type="datetimeFigureOut">
              <a:rPr lang="en-IN" smtClean="0"/>
              <a:t>17-10-2023</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A650000-961E-4423-B95D-02CDFABA0EFD}" type="slidenum">
              <a:rPr lang="en-IN" smtClean="0"/>
              <a:t>‹#›</a:t>
            </a:fld>
            <a:endParaRPr lang="en-IN"/>
          </a:p>
        </p:txBody>
      </p:sp>
    </p:spTree>
    <p:extLst>
      <p:ext uri="{BB962C8B-B14F-4D97-AF65-F5344CB8AC3E}">
        <p14:creationId xmlns:p14="http://schemas.microsoft.com/office/powerpoint/2010/main" val="368379776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B62DE-9769-4B81-87BA-A87EE14B77FF}"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50000-961E-4423-B95D-02CDFABA0EFD}" type="slidenum">
              <a:rPr lang="en-IN" smtClean="0"/>
              <a:t>‹#›</a:t>
            </a:fld>
            <a:endParaRPr lang="en-IN"/>
          </a:p>
        </p:txBody>
      </p:sp>
    </p:spTree>
    <p:extLst>
      <p:ext uri="{BB962C8B-B14F-4D97-AF65-F5344CB8AC3E}">
        <p14:creationId xmlns:p14="http://schemas.microsoft.com/office/powerpoint/2010/main" val="1774961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B62DE-9769-4B81-87BA-A87EE14B77FF}"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50000-961E-4423-B95D-02CDFABA0EFD}" type="slidenum">
              <a:rPr lang="en-IN" smtClean="0"/>
              <a:t>‹#›</a:t>
            </a:fld>
            <a:endParaRPr lang="en-IN"/>
          </a:p>
        </p:txBody>
      </p:sp>
    </p:spTree>
    <p:extLst>
      <p:ext uri="{BB962C8B-B14F-4D97-AF65-F5344CB8AC3E}">
        <p14:creationId xmlns:p14="http://schemas.microsoft.com/office/powerpoint/2010/main" val="1949236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1B62DE-9769-4B81-87BA-A87EE14B77FF}" type="datetimeFigureOut">
              <a:rPr lang="en-IN" smtClean="0"/>
              <a:t>17-10-2023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650000-961E-4423-B95D-02CDFABA0EFD}" type="slidenum">
              <a:rPr lang="en-IN" smtClean="0"/>
              <a:t>‹#›</a:t>
            </a:fld>
            <a:endParaRPr lang="en-IN"/>
          </a:p>
        </p:txBody>
      </p:sp>
    </p:spTree>
    <p:extLst>
      <p:ext uri="{BB962C8B-B14F-4D97-AF65-F5344CB8AC3E}">
        <p14:creationId xmlns:p14="http://schemas.microsoft.com/office/powerpoint/2010/main" val="1478788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81B62DE-9769-4B81-87BA-A87EE14B77FF}" type="datetimeFigureOut">
              <a:rPr lang="en-IN" smtClean="0"/>
              <a:t>17-10-2023</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6A650000-961E-4423-B95D-02CDFABA0EFD}" type="slidenum">
              <a:rPr lang="en-IN" smtClean="0"/>
              <a:t>‹#›</a:t>
            </a:fld>
            <a:endParaRPr lang="en-IN"/>
          </a:p>
        </p:txBody>
      </p:sp>
    </p:spTree>
    <p:extLst>
      <p:ext uri="{BB962C8B-B14F-4D97-AF65-F5344CB8AC3E}">
        <p14:creationId xmlns:p14="http://schemas.microsoft.com/office/powerpoint/2010/main" val="23350504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1B62DE-9769-4B81-87BA-A87EE14B77FF}"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50000-961E-4423-B95D-02CDFABA0EFD}" type="slidenum">
              <a:rPr lang="en-IN" smtClean="0"/>
              <a:t>‹#›</a:t>
            </a:fld>
            <a:endParaRPr lang="en-IN"/>
          </a:p>
        </p:txBody>
      </p:sp>
    </p:spTree>
    <p:extLst>
      <p:ext uri="{BB962C8B-B14F-4D97-AF65-F5344CB8AC3E}">
        <p14:creationId xmlns:p14="http://schemas.microsoft.com/office/powerpoint/2010/main" val="506339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1B62DE-9769-4B81-87BA-A87EE14B77FF}" type="datetimeFigureOut">
              <a:rPr lang="en-IN" smtClean="0"/>
              <a:t>17-10-2023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650000-961E-4423-B95D-02CDFABA0EFD}" type="slidenum">
              <a:rPr lang="en-IN" smtClean="0"/>
              <a:t>‹#›</a:t>
            </a:fld>
            <a:endParaRPr lang="en-IN"/>
          </a:p>
        </p:txBody>
      </p:sp>
    </p:spTree>
    <p:extLst>
      <p:ext uri="{BB962C8B-B14F-4D97-AF65-F5344CB8AC3E}">
        <p14:creationId xmlns:p14="http://schemas.microsoft.com/office/powerpoint/2010/main" val="238268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1B62DE-9769-4B81-87BA-A87EE14B77FF}" type="datetimeFigureOut">
              <a:rPr lang="en-IN" smtClean="0"/>
              <a:t>17-10-2023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650000-961E-4423-B95D-02CDFABA0EFD}" type="slidenum">
              <a:rPr lang="en-IN" smtClean="0"/>
              <a:t>‹#›</a:t>
            </a:fld>
            <a:endParaRPr lang="en-IN"/>
          </a:p>
        </p:txBody>
      </p:sp>
    </p:spTree>
    <p:extLst>
      <p:ext uri="{BB962C8B-B14F-4D97-AF65-F5344CB8AC3E}">
        <p14:creationId xmlns:p14="http://schemas.microsoft.com/office/powerpoint/2010/main" val="2399457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1B62DE-9769-4B81-87BA-A87EE14B77FF}" type="datetimeFigureOut">
              <a:rPr lang="en-IN" smtClean="0"/>
              <a:t>17-10-2023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650000-961E-4423-B95D-02CDFABA0EFD}" type="slidenum">
              <a:rPr lang="en-IN" smtClean="0"/>
              <a:t>‹#›</a:t>
            </a:fld>
            <a:endParaRPr lang="en-IN"/>
          </a:p>
        </p:txBody>
      </p:sp>
    </p:spTree>
    <p:extLst>
      <p:ext uri="{BB962C8B-B14F-4D97-AF65-F5344CB8AC3E}">
        <p14:creationId xmlns:p14="http://schemas.microsoft.com/office/powerpoint/2010/main" val="2163525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81B62DE-9769-4B81-87BA-A87EE14B77FF}" type="datetimeFigureOut">
              <a:rPr lang="en-IN" smtClean="0"/>
              <a:t>17-10-2023</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A650000-961E-4423-B95D-02CDFABA0EFD}"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6159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81B62DE-9769-4B81-87BA-A87EE14B77FF}" type="datetimeFigureOut">
              <a:rPr lang="en-IN" smtClean="0"/>
              <a:t>17-10-2023</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A650000-961E-4423-B95D-02CDFABA0EFD}"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1841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81B62DE-9769-4B81-87BA-A87EE14B77FF}" type="datetimeFigureOut">
              <a:rPr lang="en-IN" smtClean="0"/>
              <a:t>17-10-2023</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A650000-961E-4423-B95D-02CDFABA0EFD}" type="slidenum">
              <a:rPr lang="en-IN" smtClean="0"/>
              <a:t>‹#›</a:t>
            </a:fld>
            <a:endParaRPr lang="en-IN"/>
          </a:p>
        </p:txBody>
      </p:sp>
    </p:spTree>
    <p:extLst>
      <p:ext uri="{BB962C8B-B14F-4D97-AF65-F5344CB8AC3E}">
        <p14:creationId xmlns:p14="http://schemas.microsoft.com/office/powerpoint/2010/main" val="94501695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2CA0F-A2DE-6840-ADBD-64A0BF026A9E}"/>
              </a:ext>
            </a:extLst>
          </p:cNvPr>
          <p:cNvSpPr>
            <a:spLocks noGrp="1"/>
          </p:cNvSpPr>
          <p:nvPr>
            <p:ph type="ctrTitle"/>
          </p:nvPr>
        </p:nvSpPr>
        <p:spPr>
          <a:xfrm>
            <a:off x="120316" y="2638342"/>
            <a:ext cx="11951367" cy="995195"/>
          </a:xfrm>
        </p:spPr>
        <p:txBody>
          <a:bodyPr>
            <a:normAutofit fontScale="90000"/>
          </a:bodyPr>
          <a:lstStyle/>
          <a:p>
            <a:r>
              <a:rPr lang="en-IN" dirty="0"/>
              <a:t>TEXT TO HANDWRITING CONVERTER </a:t>
            </a:r>
          </a:p>
        </p:txBody>
      </p:sp>
    </p:spTree>
    <p:extLst>
      <p:ext uri="{BB962C8B-B14F-4D97-AF65-F5344CB8AC3E}">
        <p14:creationId xmlns:p14="http://schemas.microsoft.com/office/powerpoint/2010/main" val="157318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B594-BE6E-94E6-28A8-7B332F42C6F2}"/>
              </a:ext>
            </a:extLst>
          </p:cNvPr>
          <p:cNvSpPr>
            <a:spLocks noGrp="1"/>
          </p:cNvSpPr>
          <p:nvPr>
            <p:ph type="title"/>
          </p:nvPr>
        </p:nvSpPr>
        <p:spPr>
          <a:xfrm>
            <a:off x="685800" y="890503"/>
            <a:ext cx="10515600" cy="4178801"/>
          </a:xfrm>
        </p:spPr>
        <p:txBody>
          <a:bodyPr>
            <a:normAutofit fontScale="90000"/>
          </a:bodyPr>
          <a:lstStyle/>
          <a:p>
            <a:r>
              <a:rPr lang="en-IN" dirty="0"/>
              <a:t>TEAMMATE NAMES:-</a:t>
            </a:r>
            <a:br>
              <a:rPr lang="en-IN" dirty="0"/>
            </a:br>
            <a:br>
              <a:rPr lang="en-IN" dirty="0"/>
            </a:br>
            <a:r>
              <a:rPr lang="en-IN" dirty="0"/>
              <a:t>-AVEECK PANDEY(RA2211003010703)</a:t>
            </a:r>
            <a:br>
              <a:rPr lang="en-IN" dirty="0"/>
            </a:br>
            <a:r>
              <a:rPr lang="en-IN" dirty="0"/>
              <a:t>-VIJAY MAKKAD(RA2211003010686)</a:t>
            </a:r>
            <a:br>
              <a:rPr lang="en-IN" dirty="0"/>
            </a:br>
            <a:r>
              <a:rPr lang="en-IN" dirty="0"/>
              <a:t>-VINEET BIHANI (RA2211003010685)</a:t>
            </a:r>
          </a:p>
        </p:txBody>
      </p:sp>
    </p:spTree>
    <p:extLst>
      <p:ext uri="{BB962C8B-B14F-4D97-AF65-F5344CB8AC3E}">
        <p14:creationId xmlns:p14="http://schemas.microsoft.com/office/powerpoint/2010/main" val="81344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B4F2-85B0-76A9-B550-4CE0931AADEA}"/>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CCC001AE-85A9-1202-7166-1B630C2D4FEA}"/>
              </a:ext>
            </a:extLst>
          </p:cNvPr>
          <p:cNvSpPr>
            <a:spLocks noGrp="1"/>
          </p:cNvSpPr>
          <p:nvPr>
            <p:ph idx="1"/>
          </p:nvPr>
        </p:nvSpPr>
        <p:spPr>
          <a:xfrm>
            <a:off x="1066800" y="2448025"/>
            <a:ext cx="6352674" cy="3931920"/>
          </a:xfrm>
        </p:spPr>
        <p:txBody>
          <a:bodyPr>
            <a:normAutofit/>
          </a:bodyPr>
          <a:lstStyle/>
          <a:p>
            <a:pPr algn="l"/>
            <a:r>
              <a:rPr lang="en-US" b="0" i="0" dirty="0">
                <a:solidFill>
                  <a:schemeClr val="tx1">
                    <a:lumMod val="75000"/>
                    <a:lumOff val="25000"/>
                  </a:schemeClr>
                </a:solidFill>
                <a:effectLst/>
                <a:latin typeface="Söhne"/>
              </a:rPr>
              <a:t>Amid the rise of digital communication, the </a:t>
            </a:r>
            <a:r>
              <a:rPr lang="en-US" dirty="0">
                <a:solidFill>
                  <a:schemeClr val="tx1">
                    <a:lumMod val="75000"/>
                    <a:lumOff val="25000"/>
                  </a:schemeClr>
                </a:solidFill>
                <a:latin typeface="Söhne"/>
              </a:rPr>
              <a:t>attraction</a:t>
            </a:r>
            <a:r>
              <a:rPr lang="en-US" b="0" i="0" dirty="0">
                <a:solidFill>
                  <a:schemeClr val="tx1">
                    <a:lumMod val="75000"/>
                    <a:lumOff val="25000"/>
                  </a:schemeClr>
                </a:solidFill>
                <a:effectLst/>
                <a:latin typeface="Söhne"/>
              </a:rPr>
              <a:t> towards handwritten expression diminishes. This endeavor seeks to bridge this gap by creating a new deep learning method that generates lifelike handwritten text from digital input. Leveraging generative models, especially conditional generative adversarial networks (</a:t>
            </a:r>
            <a:r>
              <a:rPr lang="en-US" b="0" i="0" dirty="0" err="1">
                <a:solidFill>
                  <a:schemeClr val="tx1">
                    <a:lumMod val="75000"/>
                    <a:lumOff val="25000"/>
                  </a:schemeClr>
                </a:solidFill>
                <a:effectLst/>
                <a:latin typeface="Söhne"/>
              </a:rPr>
              <a:t>cGANs</a:t>
            </a:r>
            <a:r>
              <a:rPr lang="en-US" b="0" i="0" dirty="0">
                <a:solidFill>
                  <a:schemeClr val="tx1">
                    <a:lumMod val="75000"/>
                    <a:lumOff val="25000"/>
                  </a:schemeClr>
                </a:solidFill>
                <a:effectLst/>
                <a:latin typeface="Söhne"/>
              </a:rPr>
              <a:t>), this system follows a two-step process: it converts typed text into realistic handwritten images, then refines these images to capture handwriting's natural nuances.</a:t>
            </a:r>
          </a:p>
          <a:p>
            <a:endParaRPr lang="en-IN" dirty="0">
              <a:solidFill>
                <a:schemeClr val="tx1">
                  <a:lumMod val="75000"/>
                  <a:lumOff val="25000"/>
                </a:schemeClr>
              </a:solidFill>
            </a:endParaRPr>
          </a:p>
        </p:txBody>
      </p:sp>
    </p:spTree>
    <p:extLst>
      <p:ext uri="{BB962C8B-B14F-4D97-AF65-F5344CB8AC3E}">
        <p14:creationId xmlns:p14="http://schemas.microsoft.com/office/powerpoint/2010/main" val="419415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3D42-E740-BD14-ED25-647BF857271F}"/>
              </a:ext>
            </a:extLst>
          </p:cNvPr>
          <p:cNvSpPr>
            <a:spLocks noGrp="1"/>
          </p:cNvSpPr>
          <p:nvPr>
            <p:ph type="title"/>
          </p:nvPr>
        </p:nvSpPr>
        <p:spPr/>
        <p:txBody>
          <a:bodyPr/>
          <a:lstStyle/>
          <a:p>
            <a:r>
              <a:rPr lang="en-IN" dirty="0"/>
              <a:t>APPROACH </a:t>
            </a:r>
          </a:p>
        </p:txBody>
      </p:sp>
      <p:sp>
        <p:nvSpPr>
          <p:cNvPr id="3" name="Content Placeholder 2">
            <a:extLst>
              <a:ext uri="{FF2B5EF4-FFF2-40B4-BE49-F238E27FC236}">
                <a16:creationId xmlns:a16="http://schemas.microsoft.com/office/drawing/2014/main" id="{F5564D35-A83E-E204-4E5E-892AE9777828}"/>
              </a:ext>
            </a:extLst>
          </p:cNvPr>
          <p:cNvSpPr>
            <a:spLocks noGrp="1"/>
          </p:cNvSpPr>
          <p:nvPr>
            <p:ph idx="1"/>
          </p:nvPr>
        </p:nvSpPr>
        <p:spPr>
          <a:xfrm>
            <a:off x="1066800" y="2103120"/>
            <a:ext cx="7924800" cy="3931920"/>
          </a:xfrm>
        </p:spPr>
        <p:txBody>
          <a:bodyPr/>
          <a:lstStyle/>
          <a:p>
            <a:pPr algn="l"/>
            <a:r>
              <a:rPr lang="en-US" b="0" i="0" dirty="0">
                <a:solidFill>
                  <a:schemeClr val="tx1">
                    <a:lumMod val="75000"/>
                    <a:lumOff val="25000"/>
                  </a:schemeClr>
                </a:solidFill>
                <a:effectLst/>
                <a:latin typeface="Söhne"/>
              </a:rPr>
              <a:t>To ensure accuracy, a dataset pairs digital text with real handwritten samples for training. The </a:t>
            </a:r>
            <a:r>
              <a:rPr lang="en-US" b="0" i="0" dirty="0" err="1">
                <a:solidFill>
                  <a:schemeClr val="tx1">
                    <a:lumMod val="75000"/>
                    <a:lumOff val="25000"/>
                  </a:schemeClr>
                </a:solidFill>
                <a:effectLst/>
                <a:latin typeface="Söhne"/>
              </a:rPr>
              <a:t>cGAN</a:t>
            </a:r>
            <a:r>
              <a:rPr lang="en-US" b="0" i="0" dirty="0">
                <a:solidFill>
                  <a:schemeClr val="tx1">
                    <a:lumMod val="75000"/>
                    <a:lumOff val="25000"/>
                  </a:schemeClr>
                </a:solidFill>
                <a:effectLst/>
                <a:latin typeface="Söhne"/>
              </a:rPr>
              <a:t> framework learns intricate patterns, stroke variations, and context. Balancing legibility and style is essential, enabling users to personalize handwriting while maintaining readability.</a:t>
            </a:r>
          </a:p>
          <a:p>
            <a:pPr algn="l"/>
            <a:endParaRPr lang="en-US" dirty="0">
              <a:solidFill>
                <a:schemeClr val="tx1">
                  <a:lumMod val="75000"/>
                  <a:lumOff val="25000"/>
                </a:schemeClr>
              </a:solidFill>
              <a:latin typeface="Söhne"/>
            </a:endParaRPr>
          </a:p>
          <a:p>
            <a:pPr algn="l"/>
            <a:endParaRPr lang="en-US" b="0" i="0" dirty="0">
              <a:solidFill>
                <a:schemeClr val="tx1">
                  <a:lumMod val="75000"/>
                  <a:lumOff val="25000"/>
                </a:schemeClr>
              </a:solidFill>
              <a:effectLst/>
              <a:latin typeface="Söhne"/>
            </a:endParaRPr>
          </a:p>
          <a:p>
            <a:pPr algn="l"/>
            <a:r>
              <a:rPr lang="en-US" b="0" i="0" dirty="0">
                <a:solidFill>
                  <a:schemeClr val="tx1">
                    <a:lumMod val="75000"/>
                    <a:lumOff val="25000"/>
                  </a:schemeClr>
                </a:solidFill>
                <a:effectLst/>
                <a:latin typeface="Söhne"/>
              </a:rPr>
              <a:t>Performance assessment involves quantitative and qualitative measures, including stroke similarity and character recognition, alongside user surveys. Beyond personal use, this research impacts design, branding, and art, blending digital convenience with handwritten warmth to revive timeless expression in the modern tech era.</a:t>
            </a:r>
          </a:p>
          <a:p>
            <a:endParaRPr lang="en-IN" dirty="0"/>
          </a:p>
        </p:txBody>
      </p:sp>
    </p:spTree>
    <p:extLst>
      <p:ext uri="{BB962C8B-B14F-4D97-AF65-F5344CB8AC3E}">
        <p14:creationId xmlns:p14="http://schemas.microsoft.com/office/powerpoint/2010/main" val="360986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ircle(in)">
                                      <p:cBhvr>
                                        <p:cTn id="1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C50D-95FA-0DE4-0F22-D9477F3CFED2}"/>
              </a:ext>
            </a:extLst>
          </p:cNvPr>
          <p:cNvSpPr>
            <a:spLocks noGrp="1"/>
          </p:cNvSpPr>
          <p:nvPr>
            <p:ph type="title"/>
          </p:nvPr>
        </p:nvSpPr>
        <p:spPr/>
        <p:txBody>
          <a:bodyPr/>
          <a:lstStyle/>
          <a:p>
            <a:r>
              <a:rPr lang="en-IN" dirty="0"/>
              <a:t>WORKING</a:t>
            </a:r>
          </a:p>
        </p:txBody>
      </p:sp>
      <p:pic>
        <p:nvPicPr>
          <p:cNvPr id="5" name="Content Placeholder 4">
            <a:extLst>
              <a:ext uri="{FF2B5EF4-FFF2-40B4-BE49-F238E27FC236}">
                <a16:creationId xmlns:a16="http://schemas.microsoft.com/office/drawing/2014/main" id="{743BDDDD-2DA8-5225-FDC2-F70315DA301E}"/>
              </a:ext>
            </a:extLst>
          </p:cNvPr>
          <p:cNvPicPr>
            <a:picLocks noGrp="1" noChangeAspect="1"/>
          </p:cNvPicPr>
          <p:nvPr>
            <p:ph idx="1"/>
          </p:nvPr>
        </p:nvPicPr>
        <p:blipFill>
          <a:blip r:embed="rId2"/>
          <a:stretch>
            <a:fillRect/>
          </a:stretch>
        </p:blipFill>
        <p:spPr>
          <a:xfrm>
            <a:off x="7636427" y="3429000"/>
            <a:ext cx="3642676" cy="2690093"/>
          </a:xfrm>
        </p:spPr>
      </p:pic>
      <p:sp>
        <p:nvSpPr>
          <p:cNvPr id="9" name="TextBox 8">
            <a:extLst>
              <a:ext uri="{FF2B5EF4-FFF2-40B4-BE49-F238E27FC236}">
                <a16:creationId xmlns:a16="http://schemas.microsoft.com/office/drawing/2014/main" id="{B59C12FB-EB80-ED45-5E97-11F3A6182F38}"/>
              </a:ext>
            </a:extLst>
          </p:cNvPr>
          <p:cNvSpPr txBox="1"/>
          <p:nvPr/>
        </p:nvSpPr>
        <p:spPr>
          <a:xfrm>
            <a:off x="1066800" y="1918447"/>
            <a:ext cx="6239435" cy="2862322"/>
          </a:xfrm>
          <a:prstGeom prst="rect">
            <a:avLst/>
          </a:prstGeom>
          <a:noFill/>
        </p:spPr>
        <p:txBody>
          <a:bodyPr wrap="square" rtlCol="0">
            <a:spAutoFit/>
          </a:bodyPr>
          <a:lstStyle/>
          <a:p>
            <a:r>
              <a:rPr lang="en-IN" dirty="0"/>
              <a:t>We started working with the framework of the GUI using </a:t>
            </a:r>
            <a:r>
              <a:rPr lang="en-IN" dirty="0" err="1"/>
              <a:t>javaframework</a:t>
            </a:r>
            <a:r>
              <a:rPr lang="en-IN" dirty="0"/>
              <a:t> creating a pop up that gives us the basic requirements needed to take input from user and convert it into a different handwriting . The project also intends to give the  user a feel of nostalgia and authenticity while writing through the program which we give output as a  PNG file which can be used according to the user , there are no word limits and neither is there a limit on the number of pages we want to convert.</a:t>
            </a:r>
          </a:p>
        </p:txBody>
      </p:sp>
    </p:spTree>
    <p:extLst>
      <p:ext uri="{BB962C8B-B14F-4D97-AF65-F5344CB8AC3E}">
        <p14:creationId xmlns:p14="http://schemas.microsoft.com/office/powerpoint/2010/main" val="915630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7389-314A-E16B-EBFC-1E2ED9901177}"/>
              </a:ext>
            </a:extLst>
          </p:cNvPr>
          <p:cNvSpPr>
            <a:spLocks noGrp="1"/>
          </p:cNvSpPr>
          <p:nvPr>
            <p:ph type="title"/>
          </p:nvPr>
        </p:nvSpPr>
        <p:spPr/>
        <p:txBody>
          <a:bodyPr/>
          <a:lstStyle/>
          <a:p>
            <a:pPr algn="ctr"/>
            <a:r>
              <a:rPr lang="en-IN" dirty="0"/>
              <a:t>GLIMPSE OF THE DATABASES</a:t>
            </a:r>
          </a:p>
        </p:txBody>
      </p:sp>
      <p:pic>
        <p:nvPicPr>
          <p:cNvPr id="5" name="Content Placeholder 4">
            <a:extLst>
              <a:ext uri="{FF2B5EF4-FFF2-40B4-BE49-F238E27FC236}">
                <a16:creationId xmlns:a16="http://schemas.microsoft.com/office/drawing/2014/main" id="{761787DC-4CF1-0427-230E-5657EB7D8228}"/>
              </a:ext>
            </a:extLst>
          </p:cNvPr>
          <p:cNvPicPr>
            <a:picLocks noGrp="1" noChangeAspect="1"/>
          </p:cNvPicPr>
          <p:nvPr>
            <p:ph idx="1"/>
          </p:nvPr>
        </p:nvPicPr>
        <p:blipFill rotWithShape="1">
          <a:blip r:embed="rId2"/>
          <a:srcRect r="35766" b="22176"/>
          <a:stretch/>
        </p:blipFill>
        <p:spPr>
          <a:xfrm>
            <a:off x="2932373" y="1852426"/>
            <a:ext cx="6579180" cy="4483744"/>
          </a:xfrm>
        </p:spPr>
      </p:pic>
      <p:sp>
        <p:nvSpPr>
          <p:cNvPr id="6" name="TextBox 5">
            <a:extLst>
              <a:ext uri="{FF2B5EF4-FFF2-40B4-BE49-F238E27FC236}">
                <a16:creationId xmlns:a16="http://schemas.microsoft.com/office/drawing/2014/main" id="{6A6DE1E3-80D4-B7D1-E85C-896D77A98463}"/>
              </a:ext>
            </a:extLst>
          </p:cNvPr>
          <p:cNvSpPr txBox="1"/>
          <p:nvPr/>
        </p:nvSpPr>
        <p:spPr>
          <a:xfrm>
            <a:off x="555812" y="2402541"/>
            <a:ext cx="2124635" cy="2308324"/>
          </a:xfrm>
          <a:prstGeom prst="rect">
            <a:avLst/>
          </a:prstGeom>
          <a:noFill/>
        </p:spPr>
        <p:txBody>
          <a:bodyPr wrap="square" rtlCol="0">
            <a:spAutoFit/>
          </a:bodyPr>
          <a:lstStyle/>
          <a:p>
            <a:r>
              <a:rPr lang="en-IN" dirty="0"/>
              <a:t>1 DATABASE</a:t>
            </a:r>
          </a:p>
          <a:p>
            <a:endParaRPr lang="en-IN" dirty="0"/>
          </a:p>
          <a:p>
            <a:r>
              <a:rPr lang="en-IN" dirty="0"/>
              <a:t>2 TABLES </a:t>
            </a:r>
          </a:p>
          <a:p>
            <a:endParaRPr lang="en-IN" dirty="0"/>
          </a:p>
          <a:p>
            <a:r>
              <a:rPr lang="en-IN" dirty="0"/>
              <a:t>DIFFERENT FONTS</a:t>
            </a:r>
          </a:p>
          <a:p>
            <a:endParaRPr lang="en-IN" dirty="0"/>
          </a:p>
          <a:p>
            <a:r>
              <a:rPr lang="en-IN" dirty="0"/>
              <a:t>DIFFERENT HANDWRITING</a:t>
            </a:r>
          </a:p>
        </p:txBody>
      </p:sp>
    </p:spTree>
    <p:extLst>
      <p:ext uri="{BB962C8B-B14F-4D97-AF65-F5344CB8AC3E}">
        <p14:creationId xmlns:p14="http://schemas.microsoft.com/office/powerpoint/2010/main" val="2864581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BE29EB3-312D-7121-AECF-8DDCCE9B69D4}"/>
              </a:ext>
            </a:extLst>
          </p:cNvPr>
          <p:cNvPicPr>
            <a:picLocks noGrp="1" noChangeAspect="1"/>
          </p:cNvPicPr>
          <p:nvPr>
            <p:ph idx="1"/>
          </p:nvPr>
        </p:nvPicPr>
        <p:blipFill rotWithShape="1">
          <a:blip r:embed="rId2"/>
          <a:srcRect b="63548"/>
          <a:stretch/>
        </p:blipFill>
        <p:spPr>
          <a:xfrm>
            <a:off x="3898906" y="3429000"/>
            <a:ext cx="4143176" cy="2134701"/>
          </a:xfrm>
          <a:prstGeom prst="rect">
            <a:avLst/>
          </a:prstGeom>
        </p:spPr>
      </p:pic>
      <p:sp>
        <p:nvSpPr>
          <p:cNvPr id="5" name="TextBox 4">
            <a:extLst>
              <a:ext uri="{FF2B5EF4-FFF2-40B4-BE49-F238E27FC236}">
                <a16:creationId xmlns:a16="http://schemas.microsoft.com/office/drawing/2014/main" id="{B50FB702-A1D9-FDC6-12D1-90844F946D17}"/>
              </a:ext>
            </a:extLst>
          </p:cNvPr>
          <p:cNvSpPr txBox="1"/>
          <p:nvPr/>
        </p:nvSpPr>
        <p:spPr>
          <a:xfrm>
            <a:off x="1577788" y="1102659"/>
            <a:ext cx="8399930" cy="707886"/>
          </a:xfrm>
          <a:prstGeom prst="rect">
            <a:avLst/>
          </a:prstGeom>
          <a:noFill/>
        </p:spPr>
        <p:txBody>
          <a:bodyPr wrap="square" rtlCol="0">
            <a:spAutoFit/>
          </a:bodyPr>
          <a:lstStyle/>
          <a:p>
            <a:pPr algn="ctr"/>
            <a:r>
              <a:rPr lang="en-IN" sz="4000" dirty="0"/>
              <a:t>OUTPUT</a:t>
            </a:r>
          </a:p>
        </p:txBody>
      </p:sp>
      <p:sp>
        <p:nvSpPr>
          <p:cNvPr id="6" name="TextBox 5">
            <a:extLst>
              <a:ext uri="{FF2B5EF4-FFF2-40B4-BE49-F238E27FC236}">
                <a16:creationId xmlns:a16="http://schemas.microsoft.com/office/drawing/2014/main" id="{0D764E53-DFE1-5E97-4DD4-8E6B1EFD4293}"/>
              </a:ext>
            </a:extLst>
          </p:cNvPr>
          <p:cNvSpPr txBox="1"/>
          <p:nvPr/>
        </p:nvSpPr>
        <p:spPr>
          <a:xfrm>
            <a:off x="1438835" y="2151530"/>
            <a:ext cx="9063318" cy="646331"/>
          </a:xfrm>
          <a:prstGeom prst="rect">
            <a:avLst/>
          </a:prstGeom>
          <a:noFill/>
        </p:spPr>
        <p:txBody>
          <a:bodyPr wrap="square" rtlCol="0">
            <a:spAutoFit/>
          </a:bodyPr>
          <a:lstStyle/>
          <a:p>
            <a:pPr algn="ctr"/>
            <a:r>
              <a:rPr lang="en-IN" dirty="0"/>
              <a:t>This is an example of the above written objective converted into a different font on a blank piece of paper</a:t>
            </a:r>
          </a:p>
        </p:txBody>
      </p:sp>
    </p:spTree>
    <p:extLst>
      <p:ext uri="{BB962C8B-B14F-4D97-AF65-F5344CB8AC3E}">
        <p14:creationId xmlns:p14="http://schemas.microsoft.com/office/powerpoint/2010/main" val="72930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BA32-5DED-D6AB-5C97-C8723DDD0D68}"/>
              </a:ext>
            </a:extLst>
          </p:cNvPr>
          <p:cNvSpPr>
            <a:spLocks noGrp="1"/>
          </p:cNvSpPr>
          <p:nvPr>
            <p:ph type="title"/>
          </p:nvPr>
        </p:nvSpPr>
        <p:spPr>
          <a:xfrm>
            <a:off x="838200" y="365125"/>
            <a:ext cx="10515600" cy="5762959"/>
          </a:xfrm>
        </p:spPr>
        <p:txBody>
          <a:bodyPr/>
          <a:lstStyle/>
          <a:p>
            <a:pPr algn="ctr"/>
            <a:r>
              <a:rPr lang="en-IN" sz="7200" dirty="0"/>
              <a:t>THANK YOU</a:t>
            </a:r>
            <a:br>
              <a:rPr lang="en-IN" dirty="0"/>
            </a:br>
            <a:endParaRPr lang="en-IN" dirty="0"/>
          </a:p>
        </p:txBody>
      </p:sp>
    </p:spTree>
    <p:extLst>
      <p:ext uri="{BB962C8B-B14F-4D97-AF65-F5344CB8AC3E}">
        <p14:creationId xmlns:p14="http://schemas.microsoft.com/office/powerpoint/2010/main" val="10649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102</TotalTime>
  <Words>329</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Century Gothic</vt:lpstr>
      <vt:lpstr>Garamond</vt:lpstr>
      <vt:lpstr>Söhne</vt:lpstr>
      <vt:lpstr>Savon</vt:lpstr>
      <vt:lpstr>TEXT TO HANDWRITING CONVERTER </vt:lpstr>
      <vt:lpstr>TEAMMATE NAMES:-  -AVEECK PANDEY(RA2211003010703) -VIJAY MAKKAD(RA2211003010686) -VINEET BIHANI (RA2211003010685)</vt:lpstr>
      <vt:lpstr>OBJECTIVE</vt:lpstr>
      <vt:lpstr>APPROACH </vt:lpstr>
      <vt:lpstr>WORKING</vt:lpstr>
      <vt:lpstr>GLIMPSE OF THE DATABASES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HANDWRITING CONVERTER</dc:title>
  <dc:creator>Aveeck Pandey</dc:creator>
  <cp:lastModifiedBy>Vijay Makkad</cp:lastModifiedBy>
  <cp:revision>5</cp:revision>
  <dcterms:created xsi:type="dcterms:W3CDTF">2023-08-10T05:39:25Z</dcterms:created>
  <dcterms:modified xsi:type="dcterms:W3CDTF">2023-10-17T07:55:03Z</dcterms:modified>
</cp:coreProperties>
</file>