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9" r:id="rId4"/>
    <p:sldId id="257" r:id="rId5"/>
    <p:sldId id="260" r:id="rId6"/>
    <p:sldId id="264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60026EC-34FB-454B-8933-C680624A45CD}" type="datetimeFigureOut">
              <a:rPr lang="en-IN" smtClean="0"/>
              <a:pPr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8B33D31-0700-489E-913C-76E18D30FE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72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26EC-34FB-454B-8933-C680624A45CD}" type="datetimeFigureOut">
              <a:rPr lang="en-IN" smtClean="0"/>
              <a:pPr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3D31-0700-489E-913C-76E18D30FE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997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26EC-34FB-454B-8933-C680624A45CD}" type="datetimeFigureOut">
              <a:rPr lang="en-IN" smtClean="0"/>
              <a:pPr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3D31-0700-489E-913C-76E18D30FE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4869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26EC-34FB-454B-8933-C680624A45CD}" type="datetimeFigureOut">
              <a:rPr lang="en-IN" smtClean="0"/>
              <a:pPr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3D31-0700-489E-913C-76E18D30FE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432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26EC-34FB-454B-8933-C680624A45CD}" type="datetimeFigureOut">
              <a:rPr lang="en-IN" smtClean="0"/>
              <a:pPr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3D31-0700-489E-913C-76E18D30FE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1458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26EC-34FB-454B-8933-C680624A45CD}" type="datetimeFigureOut">
              <a:rPr lang="en-IN" smtClean="0"/>
              <a:pPr/>
              <a:t>15-09-2019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3D31-0700-489E-913C-76E18D30FE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8698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26EC-34FB-454B-8933-C680624A45CD}" type="datetimeFigureOut">
              <a:rPr lang="en-IN" smtClean="0"/>
              <a:pPr/>
              <a:t>15-09-2019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3D31-0700-489E-913C-76E18D30FE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8874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60026EC-34FB-454B-8933-C680624A45CD}" type="datetimeFigureOut">
              <a:rPr lang="en-IN" smtClean="0"/>
              <a:pPr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3D31-0700-489E-913C-76E18D30FE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640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60026EC-34FB-454B-8933-C680624A45CD}" type="datetimeFigureOut">
              <a:rPr lang="en-IN" smtClean="0"/>
              <a:pPr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3D31-0700-489E-913C-76E18D30FE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655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26EC-34FB-454B-8933-C680624A45CD}" type="datetimeFigureOut">
              <a:rPr lang="en-IN" smtClean="0"/>
              <a:pPr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3D31-0700-489E-913C-76E18D30FE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892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26EC-34FB-454B-8933-C680624A45CD}" type="datetimeFigureOut">
              <a:rPr lang="en-IN" smtClean="0"/>
              <a:pPr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3D31-0700-489E-913C-76E18D30FE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246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26EC-34FB-454B-8933-C680624A45CD}" type="datetimeFigureOut">
              <a:rPr lang="en-IN" smtClean="0"/>
              <a:pPr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3D31-0700-489E-913C-76E18D30FE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333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26EC-34FB-454B-8933-C680624A45CD}" type="datetimeFigureOut">
              <a:rPr lang="en-IN" smtClean="0"/>
              <a:pPr/>
              <a:t>15-09-2019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3D31-0700-489E-913C-76E18D30FE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6112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26EC-34FB-454B-8933-C680624A45CD}" type="datetimeFigureOut">
              <a:rPr lang="en-IN" smtClean="0"/>
              <a:pPr/>
              <a:t>15-09-2019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3D31-0700-489E-913C-76E18D30FE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8154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26EC-34FB-454B-8933-C680624A45CD}" type="datetimeFigureOut">
              <a:rPr lang="en-IN" smtClean="0"/>
              <a:pPr/>
              <a:t>15-09-2019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3D31-0700-489E-913C-76E18D30FE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38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26EC-34FB-454B-8933-C680624A45CD}" type="datetimeFigureOut">
              <a:rPr lang="en-IN" smtClean="0"/>
              <a:pPr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3D31-0700-489E-913C-76E18D30FE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505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26EC-34FB-454B-8933-C680624A45CD}" type="datetimeFigureOut">
              <a:rPr lang="en-IN" smtClean="0"/>
              <a:pPr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3D31-0700-489E-913C-76E18D30FE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9138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60026EC-34FB-454B-8933-C680624A45CD}" type="datetimeFigureOut">
              <a:rPr lang="en-IN" smtClean="0"/>
              <a:pPr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8B33D31-0700-489E-913C-76E18D30FE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473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6B37940-E6BE-43FF-A5AB-F4806DBC0DB5}"/>
              </a:ext>
            </a:extLst>
          </p:cNvPr>
          <p:cNvSpPr txBox="1"/>
          <p:nvPr/>
        </p:nvSpPr>
        <p:spPr>
          <a:xfrm>
            <a:off x="1962825" y="4421080"/>
            <a:ext cx="8825658" cy="13066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PREDICTION ON RISK CATEGORY OF THE APPLICANTS FOR INSURANCE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                                                                                             Submitted by : Vijay Mukkala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841CE18-607E-4382-BFDE-02C4432F5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4" t="5546" b="1630"/>
          <a:stretch/>
        </p:blipFill>
        <p:spPr>
          <a:xfrm>
            <a:off x="2956265" y="674703"/>
            <a:ext cx="5953600" cy="3172600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46998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8A26DD-B726-4509-A300-19F27141FDDE}"/>
              </a:ext>
            </a:extLst>
          </p:cNvPr>
          <p:cNvSpPr txBox="1"/>
          <p:nvPr/>
        </p:nvSpPr>
        <p:spPr>
          <a:xfrm>
            <a:off x="221241" y="160127"/>
            <a:ext cx="6976032" cy="69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6. </a:t>
            </a:r>
            <a:r>
              <a:rPr lang="en-IN" sz="3600" dirty="0"/>
              <a:t>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D21C9D-C3C9-4044-9279-6EE53322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646" y="1205145"/>
            <a:ext cx="6306058" cy="53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242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B25E60-AA44-44B8-B974-227EECCD87E7}"/>
              </a:ext>
            </a:extLst>
          </p:cNvPr>
          <p:cNvSpPr txBox="1"/>
          <p:nvPr/>
        </p:nvSpPr>
        <p:spPr>
          <a:xfrm>
            <a:off x="195363" y="186005"/>
            <a:ext cx="6976032" cy="69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7</a:t>
            </a:r>
            <a:r>
              <a:rPr lang="en-US" sz="3600" dirty="0" smtClean="0"/>
              <a:t>. </a:t>
            </a:r>
            <a:r>
              <a:rPr lang="en-IN" sz="36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61A374-10A9-49FE-8EA7-D5A778CEE9FE}"/>
              </a:ext>
            </a:extLst>
          </p:cNvPr>
          <p:cNvSpPr txBox="1"/>
          <p:nvPr/>
        </p:nvSpPr>
        <p:spPr>
          <a:xfrm>
            <a:off x="901039" y="2082069"/>
            <a:ext cx="1093280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have done Exploratory data analysis and Data handling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different predictions using classification models Logistic regression and Random Forest algorithms.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the accuracy(95%) and correct predictions from confusion matrix , we consider Random Forest as </a:t>
            </a:r>
          </a:p>
          <a:p>
            <a:r>
              <a:rPr lang="en-US" sz="1600" dirty="0"/>
              <a:t>     the best algorithm for this data.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Found important features for building </a:t>
            </a:r>
            <a:r>
              <a:rPr lang="en-US" sz="1600" dirty="0" smtClean="0"/>
              <a:t>model  and keep them for future reference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335080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F41010F-62D6-4074-8E01-075AF1F7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62" y="1232931"/>
            <a:ext cx="7378592" cy="42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040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461623-CE19-4F58-853C-CCAF326C23DE}"/>
              </a:ext>
            </a:extLst>
          </p:cNvPr>
          <p:cNvSpPr txBox="1"/>
          <p:nvPr/>
        </p:nvSpPr>
        <p:spPr>
          <a:xfrm>
            <a:off x="1191933" y="941033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B006F55-9DDB-46DD-B2CE-3F55E7B83F09}"/>
              </a:ext>
            </a:extLst>
          </p:cNvPr>
          <p:cNvSpPr txBox="1"/>
          <p:nvPr/>
        </p:nvSpPr>
        <p:spPr>
          <a:xfrm>
            <a:off x="2130641" y="2610035"/>
            <a:ext cx="289957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Business Problem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About Dataset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Exploratory Data Analysis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Model Building</a:t>
            </a: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Model Evaluation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Feature Importance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83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6348AC-78D2-44DD-92C8-A34B71131A5D}"/>
              </a:ext>
            </a:extLst>
          </p:cNvPr>
          <p:cNvSpPr txBox="1"/>
          <p:nvPr/>
        </p:nvSpPr>
        <p:spPr>
          <a:xfrm>
            <a:off x="281292" y="20864"/>
            <a:ext cx="5044990" cy="139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Business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A0CEA37-DDD0-4B45-B107-AF398E845BDF}"/>
              </a:ext>
            </a:extLst>
          </p:cNvPr>
          <p:cNvSpPr txBox="1"/>
          <p:nvPr/>
        </p:nvSpPr>
        <p:spPr>
          <a:xfrm>
            <a:off x="281292" y="1887101"/>
            <a:ext cx="6016624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life insurance application process, customers provide extensive information to identify risk classification and eligibility and the whole process takes an average of 30 days.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Aim : Develop a predictive model that accurately classifies risk and find out which features have greater importance in prediction.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CD8DF0A-A75E-46A2-861B-77EA7BC0B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94" r="2256" b="-1"/>
          <a:stretch/>
        </p:blipFill>
        <p:spPr>
          <a:xfrm>
            <a:off x="6674488" y="1260671"/>
            <a:ext cx="5031178" cy="4533900"/>
          </a:xfrm>
          <a:custGeom>
            <a:avLst/>
            <a:gdLst>
              <a:gd name="connsiteX0" fmla="*/ 225406 w 6585549"/>
              <a:gd name="connsiteY0" fmla="*/ 0 h 5934638"/>
              <a:gd name="connsiteX1" fmla="*/ 6585549 w 6585549"/>
              <a:gd name="connsiteY1" fmla="*/ 0 h 5934638"/>
              <a:gd name="connsiteX2" fmla="*/ 6585549 w 6585549"/>
              <a:gd name="connsiteY2" fmla="*/ 5934638 h 5934638"/>
              <a:gd name="connsiteX3" fmla="*/ 226600 w 6585549"/>
              <a:gd name="connsiteY3" fmla="*/ 5934638 h 5934638"/>
              <a:gd name="connsiteX4" fmla="*/ 214529 w 6585549"/>
              <a:gd name="connsiteY4" fmla="*/ 5856373 h 5934638"/>
              <a:gd name="connsiteX5" fmla="*/ 203238 w 6585549"/>
              <a:gd name="connsiteY5" fmla="*/ 5780097 h 5934638"/>
              <a:gd name="connsiteX6" fmla="*/ 191320 w 6585549"/>
              <a:gd name="connsiteY6" fmla="*/ 5689292 h 5934638"/>
              <a:gd name="connsiteX7" fmla="*/ 177049 w 6585549"/>
              <a:gd name="connsiteY7" fmla="*/ 5581536 h 5934638"/>
              <a:gd name="connsiteX8" fmla="*/ 161995 w 6585549"/>
              <a:gd name="connsiteY8" fmla="*/ 5462279 h 5934638"/>
              <a:gd name="connsiteX9" fmla="*/ 146156 w 6585549"/>
              <a:gd name="connsiteY9" fmla="*/ 5327888 h 5934638"/>
              <a:gd name="connsiteX10" fmla="*/ 129376 w 6585549"/>
              <a:gd name="connsiteY10" fmla="*/ 5181389 h 5934638"/>
              <a:gd name="connsiteX11" fmla="*/ 112596 w 6585549"/>
              <a:gd name="connsiteY11" fmla="*/ 5022177 h 5934638"/>
              <a:gd name="connsiteX12" fmla="*/ 95503 w 6585549"/>
              <a:gd name="connsiteY12" fmla="*/ 4852675 h 5934638"/>
              <a:gd name="connsiteX13" fmla="*/ 79664 w 6585549"/>
              <a:gd name="connsiteY13" fmla="*/ 4669854 h 5934638"/>
              <a:gd name="connsiteX14" fmla="*/ 64453 w 6585549"/>
              <a:gd name="connsiteY14" fmla="*/ 4478558 h 5934638"/>
              <a:gd name="connsiteX15" fmla="*/ 50652 w 6585549"/>
              <a:gd name="connsiteY15" fmla="*/ 4276365 h 5934638"/>
              <a:gd name="connsiteX16" fmla="*/ 37480 w 6585549"/>
              <a:gd name="connsiteY16" fmla="*/ 4065697 h 5934638"/>
              <a:gd name="connsiteX17" fmla="*/ 25091 w 6585549"/>
              <a:gd name="connsiteY17" fmla="*/ 3845949 h 5934638"/>
              <a:gd name="connsiteX18" fmla="*/ 20700 w 6585549"/>
              <a:gd name="connsiteY18" fmla="*/ 3733351 h 5934638"/>
              <a:gd name="connsiteX19" fmla="*/ 15838 w 6585549"/>
              <a:gd name="connsiteY19" fmla="*/ 3618331 h 5934638"/>
              <a:gd name="connsiteX20" fmla="*/ 11291 w 6585549"/>
              <a:gd name="connsiteY20" fmla="*/ 3501495 h 5934638"/>
              <a:gd name="connsiteX21" fmla="*/ 8311 w 6585549"/>
              <a:gd name="connsiteY21" fmla="*/ 3384054 h 5934638"/>
              <a:gd name="connsiteX22" fmla="*/ 5645 w 6585549"/>
              <a:gd name="connsiteY22" fmla="*/ 3264191 h 5934638"/>
              <a:gd name="connsiteX23" fmla="*/ 2822 w 6585549"/>
              <a:gd name="connsiteY23" fmla="*/ 3143118 h 5934638"/>
              <a:gd name="connsiteX24" fmla="*/ 941 w 6585549"/>
              <a:gd name="connsiteY24" fmla="*/ 3019623 h 5934638"/>
              <a:gd name="connsiteX25" fmla="*/ 941 w 6585549"/>
              <a:gd name="connsiteY25" fmla="*/ 2894918 h 5934638"/>
              <a:gd name="connsiteX26" fmla="*/ 0 w 6585549"/>
              <a:gd name="connsiteY26" fmla="*/ 2769001 h 5934638"/>
              <a:gd name="connsiteX27" fmla="*/ 941 w 6585549"/>
              <a:gd name="connsiteY27" fmla="*/ 2641874 h 5934638"/>
              <a:gd name="connsiteX28" fmla="*/ 2822 w 6585549"/>
              <a:gd name="connsiteY28" fmla="*/ 2512931 h 5934638"/>
              <a:gd name="connsiteX29" fmla="*/ 4547 w 6585549"/>
              <a:gd name="connsiteY29" fmla="*/ 2383988 h 5934638"/>
              <a:gd name="connsiteX30" fmla="*/ 8311 w 6585549"/>
              <a:gd name="connsiteY30" fmla="*/ 2253229 h 5934638"/>
              <a:gd name="connsiteX31" fmla="*/ 12232 w 6585549"/>
              <a:gd name="connsiteY31" fmla="*/ 2121259 h 5934638"/>
              <a:gd name="connsiteX32" fmla="*/ 16779 w 6585549"/>
              <a:gd name="connsiteY32" fmla="*/ 1989289 h 5934638"/>
              <a:gd name="connsiteX33" fmla="*/ 23209 w 6585549"/>
              <a:gd name="connsiteY33" fmla="*/ 1856108 h 5934638"/>
              <a:gd name="connsiteX34" fmla="*/ 30893 w 6585549"/>
              <a:gd name="connsiteY34" fmla="*/ 1721716 h 5934638"/>
              <a:gd name="connsiteX35" fmla="*/ 38264 w 6585549"/>
              <a:gd name="connsiteY35" fmla="*/ 1586720 h 5934638"/>
              <a:gd name="connsiteX36" fmla="*/ 47673 w 6585549"/>
              <a:gd name="connsiteY36" fmla="*/ 1451723 h 5934638"/>
              <a:gd name="connsiteX37" fmla="*/ 58964 w 6585549"/>
              <a:gd name="connsiteY37" fmla="*/ 1314910 h 5934638"/>
              <a:gd name="connsiteX38" fmla="*/ 70255 w 6585549"/>
              <a:gd name="connsiteY38" fmla="*/ 1179913 h 5934638"/>
              <a:gd name="connsiteX39" fmla="*/ 83271 w 6585549"/>
              <a:gd name="connsiteY39" fmla="*/ 1042495 h 5934638"/>
              <a:gd name="connsiteX40" fmla="*/ 97542 w 6585549"/>
              <a:gd name="connsiteY40" fmla="*/ 904471 h 5934638"/>
              <a:gd name="connsiteX41" fmla="*/ 112596 w 6585549"/>
              <a:gd name="connsiteY41" fmla="*/ 768263 h 5934638"/>
              <a:gd name="connsiteX42" fmla="*/ 130160 w 6585549"/>
              <a:gd name="connsiteY42" fmla="*/ 630240 h 5934638"/>
              <a:gd name="connsiteX43" fmla="*/ 148978 w 6585549"/>
              <a:gd name="connsiteY43" fmla="*/ 492821 h 5934638"/>
              <a:gd name="connsiteX44" fmla="*/ 167640 w 6585549"/>
              <a:gd name="connsiteY44" fmla="*/ 354798 h 5934638"/>
              <a:gd name="connsiteX45" fmla="*/ 189438 w 6585549"/>
              <a:gd name="connsiteY45" fmla="*/ 217380 h 5934638"/>
              <a:gd name="connsiteX46" fmla="*/ 211706 w 6585549"/>
              <a:gd name="connsiteY46" fmla="*/ 80567 h 593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307934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A47CAF-0A12-4A0D-AA27-3F6ECB79320E}"/>
              </a:ext>
            </a:extLst>
          </p:cNvPr>
          <p:cNvSpPr txBox="1"/>
          <p:nvPr/>
        </p:nvSpPr>
        <p:spPr>
          <a:xfrm>
            <a:off x="490088" y="144845"/>
            <a:ext cx="4177867" cy="139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/>
              <a:t>2. About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AF4D62-5E1B-4474-9A76-21F5FB43EFB0}"/>
              </a:ext>
            </a:extLst>
          </p:cNvPr>
          <p:cNvSpPr txBox="1"/>
          <p:nvPr/>
        </p:nvSpPr>
        <p:spPr>
          <a:xfrm>
            <a:off x="621437" y="1859339"/>
            <a:ext cx="90285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comprises of </a:t>
            </a:r>
            <a:r>
              <a:rPr lang="en-US" b="1" dirty="0"/>
              <a:t>59381 observations of 128 feature columns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consists of:</a:t>
            </a:r>
          </a:p>
          <a:p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 Categorical variables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 Discrete Variables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 Dummy Variables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Continuous Variables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target variable is </a:t>
            </a:r>
            <a:r>
              <a:rPr lang="en-US" b="1" dirty="0"/>
              <a:t>Response </a:t>
            </a:r>
            <a:r>
              <a:rPr lang="en-US" dirty="0"/>
              <a:t>which is multiclass categorical variable </a:t>
            </a:r>
          </a:p>
          <a:p>
            <a:r>
              <a:rPr lang="en-US" dirty="0"/>
              <a:t>     of ordinal type [1,2,3,4,5,6,7,8]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327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74254DB-73CF-4272-B047-BBB732B6DA77}"/>
              </a:ext>
            </a:extLst>
          </p:cNvPr>
          <p:cNvSpPr txBox="1"/>
          <p:nvPr/>
        </p:nvSpPr>
        <p:spPr>
          <a:xfrm>
            <a:off x="698321" y="1807335"/>
            <a:ext cx="108718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dataset has lot of data handling to be done.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Dealing with Missing values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features more than 50% missing data, we are going to drop 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features less than 50 % missing data, we are going to keep.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if the feature is categorical, replace value with Mode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if the feature is continuous, replace value with Mean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Feature Engineering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Drop columns like ‘ID’ which are not required for analysis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Performed standardization for all the categorical features having more than 3 categories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Binary transformation of the categorical features having 3 or less categories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Combining all the data into one </a:t>
            </a:r>
            <a:r>
              <a:rPr lang="en-US" dirty="0" err="1"/>
              <a:t>Dataframe</a:t>
            </a:r>
            <a:r>
              <a:rPr lang="en-US" dirty="0"/>
              <a:t> for building the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F7A26D-84F6-4EA8-9984-BB4C6C6057C5}"/>
              </a:ext>
            </a:extLst>
          </p:cNvPr>
          <p:cNvSpPr txBox="1"/>
          <p:nvPr/>
        </p:nvSpPr>
        <p:spPr>
          <a:xfrm>
            <a:off x="321412" y="275208"/>
            <a:ext cx="6976032" cy="798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3.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337205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4A53F5-E65F-48B4-B2C1-2C5A230F314D}"/>
              </a:ext>
            </a:extLst>
          </p:cNvPr>
          <p:cNvSpPr txBox="1"/>
          <p:nvPr/>
        </p:nvSpPr>
        <p:spPr>
          <a:xfrm>
            <a:off x="838200" y="672747"/>
            <a:ext cx="10515600" cy="71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3. Exploratory Data Analysis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F000855-FD28-4A7A-8FCD-443F7082D525}"/>
              </a:ext>
            </a:extLst>
          </p:cNvPr>
          <p:cNvSpPr txBox="1"/>
          <p:nvPr/>
        </p:nvSpPr>
        <p:spPr>
          <a:xfrm>
            <a:off x="655876" y="1882838"/>
            <a:ext cx="437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Distribution of Target variable “Response’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36C51EC-A8CC-41F3-94A2-7FF59C672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38" y="2615384"/>
            <a:ext cx="6067703" cy="3812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038B2F9-EAD2-42D5-A8C8-7825AE008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831" y="2817729"/>
            <a:ext cx="1371600" cy="1685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D6392C4-4C54-4E3E-B4E7-7BD2BB203D3F}"/>
              </a:ext>
            </a:extLst>
          </p:cNvPr>
          <p:cNvSpPr txBox="1"/>
          <p:nvPr/>
        </p:nvSpPr>
        <p:spPr>
          <a:xfrm>
            <a:off x="241513" y="178212"/>
            <a:ext cx="6976032" cy="89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3. Exploratory Data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E2F19B-4E46-4654-BFF0-F067DB0A4B5E}"/>
              </a:ext>
            </a:extLst>
          </p:cNvPr>
          <p:cNvSpPr/>
          <p:nvPr/>
        </p:nvSpPr>
        <p:spPr>
          <a:xfrm>
            <a:off x="8806649" y="2817729"/>
            <a:ext cx="798990" cy="245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569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4A53F5-E65F-48B4-B2C1-2C5A230F314D}"/>
              </a:ext>
            </a:extLst>
          </p:cNvPr>
          <p:cNvSpPr txBox="1"/>
          <p:nvPr/>
        </p:nvSpPr>
        <p:spPr>
          <a:xfrm>
            <a:off x="838200" y="672747"/>
            <a:ext cx="10515600" cy="71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  Model Building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1AFDC69-B52E-4608-A7AA-66469E17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96" y="2083257"/>
            <a:ext cx="6028446" cy="939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B58E519-23E6-4B3B-A13B-A49311BED252}"/>
              </a:ext>
            </a:extLst>
          </p:cNvPr>
          <p:cNvSpPr txBox="1"/>
          <p:nvPr/>
        </p:nvSpPr>
        <p:spPr>
          <a:xfrm>
            <a:off x="742321" y="1555551"/>
            <a:ext cx="687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Splitting the data into Explanatory variables(X) and target variable(y)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B3B6750-A5E2-4B12-8E3E-8C1BF87E874D}"/>
              </a:ext>
            </a:extLst>
          </p:cNvPr>
          <p:cNvSpPr txBox="1"/>
          <p:nvPr/>
        </p:nvSpPr>
        <p:spPr>
          <a:xfrm>
            <a:off x="728479" y="3179066"/>
            <a:ext cx="631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Splitting X &amp; y into training and test datasets (Cross-validation)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098B082-2834-4E4E-A4A7-B4661EF9B7AC}"/>
              </a:ext>
            </a:extLst>
          </p:cNvPr>
          <p:cNvSpPr txBox="1"/>
          <p:nvPr/>
        </p:nvSpPr>
        <p:spPr>
          <a:xfrm>
            <a:off x="742321" y="4692119"/>
            <a:ext cx="7393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model : </a:t>
            </a:r>
            <a:r>
              <a:rPr lang="en-US" sz="1400" dirty="0"/>
              <a:t>Load and will fit the training data into the following models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Logistic  Regression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Random Forest classification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D776E72-17D8-4B97-B9E3-6D8A81ABC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96" y="3665429"/>
            <a:ext cx="10639425" cy="7143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BBDDE20-3E03-429C-8364-6527402CAC00}"/>
              </a:ext>
            </a:extLst>
          </p:cNvPr>
          <p:cNvSpPr txBox="1"/>
          <p:nvPr/>
        </p:nvSpPr>
        <p:spPr>
          <a:xfrm>
            <a:off x="206003" y="227768"/>
            <a:ext cx="6976032" cy="718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4. Model Building</a:t>
            </a:r>
          </a:p>
        </p:txBody>
      </p:sp>
    </p:spTree>
    <p:extLst>
      <p:ext uri="{BB962C8B-B14F-4D97-AF65-F5344CB8AC3E}">
        <p14:creationId xmlns:p14="http://schemas.microsoft.com/office/powerpoint/2010/main" xmlns="" val="98972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D7F9312-F055-4DC8-9799-46224ABE7D07}"/>
              </a:ext>
            </a:extLst>
          </p:cNvPr>
          <p:cNvSpPr txBox="1"/>
          <p:nvPr/>
        </p:nvSpPr>
        <p:spPr>
          <a:xfrm>
            <a:off x="822288" y="1187155"/>
            <a:ext cx="4719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Loss function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For Logistic Regression : Cross- Entropy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For Random Forest       :  Entropy/GINI  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40D247-7C43-43E0-8B7A-29EB5BD75415}"/>
              </a:ext>
            </a:extLst>
          </p:cNvPr>
          <p:cNvSpPr txBox="1"/>
          <p:nvPr/>
        </p:nvSpPr>
        <p:spPr>
          <a:xfrm>
            <a:off x="822288" y="2126507"/>
            <a:ext cx="45175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Metrics used to evaluate these models are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Accuracy score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Confusion matrix</a:t>
            </a:r>
          </a:p>
          <a:p>
            <a:r>
              <a:rPr lang="en-US" sz="1600" dirty="0"/>
              <a:t>     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E48953-EF73-4C5D-B9D3-523A92F0226F}"/>
              </a:ext>
            </a:extLst>
          </p:cNvPr>
          <p:cNvSpPr txBox="1"/>
          <p:nvPr/>
        </p:nvSpPr>
        <p:spPr>
          <a:xfrm>
            <a:off x="550416" y="3276775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ACCURACY SCORE 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D0A1ADD-FCF6-434F-9500-DA6175DD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83" y="4222460"/>
            <a:ext cx="5133975" cy="523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397D1E-7319-4089-8929-CCF4FF110326}"/>
              </a:ext>
            </a:extLst>
          </p:cNvPr>
          <p:cNvSpPr txBox="1"/>
          <p:nvPr/>
        </p:nvSpPr>
        <p:spPr>
          <a:xfrm>
            <a:off x="1319242" y="3780078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Logistic Regression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8514CB2-77A4-4796-8642-E4B94EF9169C}"/>
              </a:ext>
            </a:extLst>
          </p:cNvPr>
          <p:cNvSpPr txBox="1"/>
          <p:nvPr/>
        </p:nvSpPr>
        <p:spPr>
          <a:xfrm>
            <a:off x="1350475" y="4926163"/>
            <a:ext cx="3222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 RANDOM FOREST CLASSIFIER</a:t>
            </a:r>
            <a:endParaRPr lang="en-I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F2B2CB6-A0DD-4295-B29E-39D122F40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483" y="5510273"/>
            <a:ext cx="5172075" cy="561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9D7278-981A-4AB2-81A6-F56008CA9FBB}"/>
              </a:ext>
            </a:extLst>
          </p:cNvPr>
          <p:cNvSpPr txBox="1"/>
          <p:nvPr/>
        </p:nvSpPr>
        <p:spPr>
          <a:xfrm>
            <a:off x="181155" y="146648"/>
            <a:ext cx="6976032" cy="92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5. Model Evaluation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470DBDF-997F-4807-A7CA-FFF22F961EDF}"/>
              </a:ext>
            </a:extLst>
          </p:cNvPr>
          <p:cNvSpPr/>
          <p:nvPr/>
        </p:nvSpPr>
        <p:spPr>
          <a:xfrm>
            <a:off x="5339871" y="4465468"/>
            <a:ext cx="2020687" cy="186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5A0FA2C-3239-4C1D-AA42-1A90E208D905}"/>
              </a:ext>
            </a:extLst>
          </p:cNvPr>
          <p:cNvSpPr/>
          <p:nvPr/>
        </p:nvSpPr>
        <p:spPr>
          <a:xfrm>
            <a:off x="5339871" y="5510273"/>
            <a:ext cx="1982587" cy="254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912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1261E9-1E79-4A54-A2F8-79021E7FF013}"/>
              </a:ext>
            </a:extLst>
          </p:cNvPr>
          <p:cNvSpPr txBox="1"/>
          <p:nvPr/>
        </p:nvSpPr>
        <p:spPr>
          <a:xfrm>
            <a:off x="2854764" y="1153611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CONFUSION MATRIX 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D3FF39-766F-4586-8A1E-BF8B792ED1C6}"/>
              </a:ext>
            </a:extLst>
          </p:cNvPr>
          <p:cNvSpPr txBox="1"/>
          <p:nvPr/>
        </p:nvSpPr>
        <p:spPr>
          <a:xfrm>
            <a:off x="811836" y="2419641"/>
            <a:ext cx="2279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1. Logistic Regression</a:t>
            </a:r>
            <a:endParaRPr lang="en-IN" sz="16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469F77-58C1-4636-B6B4-1DED1B432BC8}"/>
              </a:ext>
            </a:extLst>
          </p:cNvPr>
          <p:cNvSpPr txBox="1"/>
          <p:nvPr/>
        </p:nvSpPr>
        <p:spPr>
          <a:xfrm>
            <a:off x="524928" y="5114554"/>
            <a:ext cx="3222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2. RANDOM FOREST CLASSIFIER</a:t>
            </a:r>
            <a:endParaRPr lang="en-IN" sz="16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F9D695-4C21-4B58-9F39-E1520DD51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802" y="1599215"/>
            <a:ext cx="6946880" cy="2328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0A49324-AED8-449C-B841-59B5DD2CD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64" y="4217268"/>
            <a:ext cx="7080018" cy="23284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788FF83-FB15-4BF7-B676-0863895794D9}"/>
              </a:ext>
            </a:extLst>
          </p:cNvPr>
          <p:cNvSpPr txBox="1"/>
          <p:nvPr/>
        </p:nvSpPr>
        <p:spPr>
          <a:xfrm>
            <a:off x="596402" y="3072527"/>
            <a:ext cx="307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correct predictions :</a:t>
            </a:r>
            <a:r>
              <a:rPr lang="en-IN" sz="1400" b="1" dirty="0"/>
              <a:t>9249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76D517-DF54-4997-A84B-59C8BBB1169F}"/>
              </a:ext>
            </a:extLst>
          </p:cNvPr>
          <p:cNvSpPr txBox="1"/>
          <p:nvPr/>
        </p:nvSpPr>
        <p:spPr>
          <a:xfrm>
            <a:off x="596402" y="5704389"/>
            <a:ext cx="307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correct predictions :</a:t>
            </a:r>
            <a:r>
              <a:rPr lang="en-IN" sz="1400" dirty="0"/>
              <a:t> </a:t>
            </a:r>
            <a:r>
              <a:rPr lang="en-IN" sz="1400" b="1" dirty="0"/>
              <a:t>11322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9D7278-981A-4AB2-81A6-F56008CA9FBB}"/>
              </a:ext>
            </a:extLst>
          </p:cNvPr>
          <p:cNvSpPr txBox="1"/>
          <p:nvPr/>
        </p:nvSpPr>
        <p:spPr>
          <a:xfrm>
            <a:off x="181155" y="146648"/>
            <a:ext cx="6976032" cy="92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5. Model Evaluation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77285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448</Words>
  <Application>Microsoft Office PowerPoint</Application>
  <PresentationFormat>Custom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Mukkala</dc:creator>
  <cp:lastModifiedBy>SVN REDDY</cp:lastModifiedBy>
  <cp:revision>16</cp:revision>
  <dcterms:created xsi:type="dcterms:W3CDTF">2019-09-15T13:44:41Z</dcterms:created>
  <dcterms:modified xsi:type="dcterms:W3CDTF">2019-09-15T17:45:17Z</dcterms:modified>
</cp:coreProperties>
</file>