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57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D57CD-0472-47B1-8028-AB6F25579D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351390-AA54-44B3-A9AD-724C59396E28}">
      <dgm:prSet/>
      <dgm:spPr/>
      <dgm:t>
        <a:bodyPr/>
        <a:lstStyle/>
        <a:p>
          <a:r>
            <a:rPr lang="en-IN" dirty="0"/>
            <a:t>1.) Logistic Regression</a:t>
          </a:r>
          <a:endParaRPr lang="en-US" dirty="0"/>
        </a:p>
      </dgm:t>
    </dgm:pt>
    <dgm:pt modelId="{48777E0E-A072-4526-BC54-F9A307115F28}" type="parTrans" cxnId="{A700ACB5-4E12-481F-AA65-5361FFD51C3F}">
      <dgm:prSet/>
      <dgm:spPr/>
      <dgm:t>
        <a:bodyPr/>
        <a:lstStyle/>
        <a:p>
          <a:endParaRPr lang="en-US"/>
        </a:p>
      </dgm:t>
    </dgm:pt>
    <dgm:pt modelId="{6ADBFB36-2298-448E-864F-BB0556C5AE00}" type="sibTrans" cxnId="{A700ACB5-4E12-481F-AA65-5361FFD51C3F}">
      <dgm:prSet/>
      <dgm:spPr/>
      <dgm:t>
        <a:bodyPr/>
        <a:lstStyle/>
        <a:p>
          <a:endParaRPr lang="en-US"/>
        </a:p>
      </dgm:t>
    </dgm:pt>
    <dgm:pt modelId="{5DA503FA-31D0-4E96-82CA-73E57A265641}">
      <dgm:prSet/>
      <dgm:spPr/>
      <dgm:t>
        <a:bodyPr/>
        <a:lstStyle/>
        <a:p>
          <a:r>
            <a:rPr lang="en-IN" dirty="0"/>
            <a:t>2.) Naïve Bayes</a:t>
          </a:r>
          <a:endParaRPr lang="en-US" dirty="0"/>
        </a:p>
      </dgm:t>
    </dgm:pt>
    <dgm:pt modelId="{2A533AEF-0744-4681-9BB8-D75DA869434B}" type="parTrans" cxnId="{3B506748-187E-4C03-9376-EA55B4C40C93}">
      <dgm:prSet/>
      <dgm:spPr/>
      <dgm:t>
        <a:bodyPr/>
        <a:lstStyle/>
        <a:p>
          <a:endParaRPr lang="en-US"/>
        </a:p>
      </dgm:t>
    </dgm:pt>
    <dgm:pt modelId="{CB76DA49-BE1D-418F-9166-B740760A25DB}" type="sibTrans" cxnId="{3B506748-187E-4C03-9376-EA55B4C40C93}">
      <dgm:prSet/>
      <dgm:spPr/>
      <dgm:t>
        <a:bodyPr/>
        <a:lstStyle/>
        <a:p>
          <a:endParaRPr lang="en-US"/>
        </a:p>
      </dgm:t>
    </dgm:pt>
    <dgm:pt modelId="{D922EEC3-9246-47FD-ADD0-259E479605EA}">
      <dgm:prSet/>
      <dgm:spPr/>
      <dgm:t>
        <a:bodyPr/>
        <a:lstStyle/>
        <a:p>
          <a:r>
            <a:rPr lang="en-IN" dirty="0"/>
            <a:t>3.) Random Forest</a:t>
          </a:r>
          <a:endParaRPr lang="en-US" dirty="0"/>
        </a:p>
      </dgm:t>
    </dgm:pt>
    <dgm:pt modelId="{D9755CD4-2F20-4F76-8F6C-9316F2E176DE}" type="parTrans" cxnId="{F3E2FA37-0FB3-4659-A11D-E82CC1EC11C3}">
      <dgm:prSet/>
      <dgm:spPr/>
      <dgm:t>
        <a:bodyPr/>
        <a:lstStyle/>
        <a:p>
          <a:endParaRPr lang="en-US"/>
        </a:p>
      </dgm:t>
    </dgm:pt>
    <dgm:pt modelId="{38181B42-F3C6-4C0E-895B-5195D66449E7}" type="sibTrans" cxnId="{F3E2FA37-0FB3-4659-A11D-E82CC1EC11C3}">
      <dgm:prSet/>
      <dgm:spPr/>
      <dgm:t>
        <a:bodyPr/>
        <a:lstStyle/>
        <a:p>
          <a:endParaRPr lang="en-US"/>
        </a:p>
      </dgm:t>
    </dgm:pt>
    <dgm:pt modelId="{6FA82CD1-F80C-47DE-95C2-84D0AA9FDFB5}">
      <dgm:prSet/>
      <dgm:spPr/>
      <dgm:t>
        <a:bodyPr/>
        <a:lstStyle/>
        <a:p>
          <a:r>
            <a:rPr lang="en-IN" dirty="0"/>
            <a:t>4.) Support Vector Classifier</a:t>
          </a:r>
          <a:endParaRPr lang="en-US" dirty="0"/>
        </a:p>
      </dgm:t>
    </dgm:pt>
    <dgm:pt modelId="{8848EB93-CA88-4C95-A0E7-D2FFC288EB46}" type="parTrans" cxnId="{6687A631-2CEE-4900-BA8A-2BEB09C8B604}">
      <dgm:prSet/>
      <dgm:spPr/>
      <dgm:t>
        <a:bodyPr/>
        <a:lstStyle/>
        <a:p>
          <a:endParaRPr lang="en-US"/>
        </a:p>
      </dgm:t>
    </dgm:pt>
    <dgm:pt modelId="{7978B91D-2D73-4287-A1A0-A2A48B5EA757}" type="sibTrans" cxnId="{6687A631-2CEE-4900-BA8A-2BEB09C8B604}">
      <dgm:prSet/>
      <dgm:spPr/>
      <dgm:t>
        <a:bodyPr/>
        <a:lstStyle/>
        <a:p>
          <a:endParaRPr lang="en-US"/>
        </a:p>
      </dgm:t>
    </dgm:pt>
    <dgm:pt modelId="{DF516E00-16AA-40FF-BDAE-F4FD5DE6FEC8}">
      <dgm:prSet/>
      <dgm:spPr/>
      <dgm:t>
        <a:bodyPr/>
        <a:lstStyle/>
        <a:p>
          <a:r>
            <a:rPr lang="en-IN" dirty="0"/>
            <a:t>5.) PCA</a:t>
          </a:r>
          <a:endParaRPr lang="en-US" dirty="0"/>
        </a:p>
      </dgm:t>
    </dgm:pt>
    <dgm:pt modelId="{272AFBB6-F64C-4F40-833A-3163638F681D}" type="parTrans" cxnId="{8E12C465-F12C-4A1C-836F-F809E54775B9}">
      <dgm:prSet/>
      <dgm:spPr/>
      <dgm:t>
        <a:bodyPr/>
        <a:lstStyle/>
        <a:p>
          <a:endParaRPr lang="en-US"/>
        </a:p>
      </dgm:t>
    </dgm:pt>
    <dgm:pt modelId="{322D8AAE-2CA2-49C9-A86E-74044B5C7F89}" type="sibTrans" cxnId="{8E12C465-F12C-4A1C-836F-F809E54775B9}">
      <dgm:prSet/>
      <dgm:spPr/>
      <dgm:t>
        <a:bodyPr/>
        <a:lstStyle/>
        <a:p>
          <a:endParaRPr lang="en-US"/>
        </a:p>
      </dgm:t>
    </dgm:pt>
    <dgm:pt modelId="{E037C81C-8DF1-4A51-8D36-E8FAFBBDEE03}" type="pres">
      <dgm:prSet presAssocID="{197D57CD-0472-47B1-8028-AB6F25579D2B}" presName="linear" presStyleCnt="0">
        <dgm:presLayoutVars>
          <dgm:animLvl val="lvl"/>
          <dgm:resizeHandles val="exact"/>
        </dgm:presLayoutVars>
      </dgm:prSet>
      <dgm:spPr/>
    </dgm:pt>
    <dgm:pt modelId="{9A506D29-D210-4C09-8AF0-816896115ECC}" type="pres">
      <dgm:prSet presAssocID="{D9351390-AA54-44B3-A9AD-724C59396E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4703E40-32C0-44FD-B1A8-F46E35D210C1}" type="pres">
      <dgm:prSet presAssocID="{6ADBFB36-2298-448E-864F-BB0556C5AE00}" presName="spacer" presStyleCnt="0"/>
      <dgm:spPr/>
    </dgm:pt>
    <dgm:pt modelId="{AD183A4F-9CD4-480C-82DF-5C31FDC594E8}" type="pres">
      <dgm:prSet presAssocID="{5DA503FA-31D0-4E96-82CA-73E57A2656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EAAB20-FE43-4FE4-A33B-1A3524264BB2}" type="pres">
      <dgm:prSet presAssocID="{CB76DA49-BE1D-418F-9166-B740760A25DB}" presName="spacer" presStyleCnt="0"/>
      <dgm:spPr/>
    </dgm:pt>
    <dgm:pt modelId="{4515FDAD-ECDA-4CAB-A818-CD2F715102D6}" type="pres">
      <dgm:prSet presAssocID="{D922EEC3-9246-47FD-ADD0-259E479605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762784-98CE-4495-B00F-57B12877D80B}" type="pres">
      <dgm:prSet presAssocID="{38181B42-F3C6-4C0E-895B-5195D66449E7}" presName="spacer" presStyleCnt="0"/>
      <dgm:spPr/>
    </dgm:pt>
    <dgm:pt modelId="{782E235B-1DAB-4258-9C08-AAF3542585A6}" type="pres">
      <dgm:prSet presAssocID="{6FA82CD1-F80C-47DE-95C2-84D0AA9FDF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7ABA065-CAC8-456B-8106-5BBE83F292CD}" type="pres">
      <dgm:prSet presAssocID="{7978B91D-2D73-4287-A1A0-A2A48B5EA757}" presName="spacer" presStyleCnt="0"/>
      <dgm:spPr/>
    </dgm:pt>
    <dgm:pt modelId="{DF01334F-8C4A-454D-852B-9F8D0B7159B1}" type="pres">
      <dgm:prSet presAssocID="{DF516E00-16AA-40FF-BDAE-F4FD5DE6FE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687A631-2CEE-4900-BA8A-2BEB09C8B604}" srcId="{197D57CD-0472-47B1-8028-AB6F25579D2B}" destId="{6FA82CD1-F80C-47DE-95C2-84D0AA9FDFB5}" srcOrd="3" destOrd="0" parTransId="{8848EB93-CA88-4C95-A0E7-D2FFC288EB46}" sibTransId="{7978B91D-2D73-4287-A1A0-A2A48B5EA757}"/>
    <dgm:cxn modelId="{1B38C337-A790-46D8-B613-6BD0E3F88F0D}" type="presOf" srcId="{D9351390-AA54-44B3-A9AD-724C59396E28}" destId="{9A506D29-D210-4C09-8AF0-816896115ECC}" srcOrd="0" destOrd="0" presId="urn:microsoft.com/office/officeart/2005/8/layout/vList2"/>
    <dgm:cxn modelId="{F3E2FA37-0FB3-4659-A11D-E82CC1EC11C3}" srcId="{197D57CD-0472-47B1-8028-AB6F25579D2B}" destId="{D922EEC3-9246-47FD-ADD0-259E479605EA}" srcOrd="2" destOrd="0" parTransId="{D9755CD4-2F20-4F76-8F6C-9316F2E176DE}" sibTransId="{38181B42-F3C6-4C0E-895B-5195D66449E7}"/>
    <dgm:cxn modelId="{8E12C465-F12C-4A1C-836F-F809E54775B9}" srcId="{197D57CD-0472-47B1-8028-AB6F25579D2B}" destId="{DF516E00-16AA-40FF-BDAE-F4FD5DE6FEC8}" srcOrd="4" destOrd="0" parTransId="{272AFBB6-F64C-4F40-833A-3163638F681D}" sibTransId="{322D8AAE-2CA2-49C9-A86E-74044B5C7F89}"/>
    <dgm:cxn modelId="{3B506748-187E-4C03-9376-EA55B4C40C93}" srcId="{197D57CD-0472-47B1-8028-AB6F25579D2B}" destId="{5DA503FA-31D0-4E96-82CA-73E57A265641}" srcOrd="1" destOrd="0" parTransId="{2A533AEF-0744-4681-9BB8-D75DA869434B}" sibTransId="{CB76DA49-BE1D-418F-9166-B740760A25DB}"/>
    <dgm:cxn modelId="{AA7F544D-6E5E-44A0-9195-50C99A0C5491}" type="presOf" srcId="{DF516E00-16AA-40FF-BDAE-F4FD5DE6FEC8}" destId="{DF01334F-8C4A-454D-852B-9F8D0B7159B1}" srcOrd="0" destOrd="0" presId="urn:microsoft.com/office/officeart/2005/8/layout/vList2"/>
    <dgm:cxn modelId="{3A8028B2-1E45-4709-B9A8-ACCBBB5E18D3}" type="presOf" srcId="{D922EEC3-9246-47FD-ADD0-259E479605EA}" destId="{4515FDAD-ECDA-4CAB-A818-CD2F715102D6}" srcOrd="0" destOrd="0" presId="urn:microsoft.com/office/officeart/2005/8/layout/vList2"/>
    <dgm:cxn modelId="{A700ACB5-4E12-481F-AA65-5361FFD51C3F}" srcId="{197D57CD-0472-47B1-8028-AB6F25579D2B}" destId="{D9351390-AA54-44B3-A9AD-724C59396E28}" srcOrd="0" destOrd="0" parTransId="{48777E0E-A072-4526-BC54-F9A307115F28}" sibTransId="{6ADBFB36-2298-448E-864F-BB0556C5AE00}"/>
    <dgm:cxn modelId="{4D1889C3-1F48-45B7-8E94-04E3E0039AAD}" type="presOf" srcId="{197D57CD-0472-47B1-8028-AB6F25579D2B}" destId="{E037C81C-8DF1-4A51-8D36-E8FAFBBDEE03}" srcOrd="0" destOrd="0" presId="urn:microsoft.com/office/officeart/2005/8/layout/vList2"/>
    <dgm:cxn modelId="{2F63BDDC-8C29-4B60-ADBF-6C87ABAD10CF}" type="presOf" srcId="{6FA82CD1-F80C-47DE-95C2-84D0AA9FDFB5}" destId="{782E235B-1DAB-4258-9C08-AAF3542585A6}" srcOrd="0" destOrd="0" presId="urn:microsoft.com/office/officeart/2005/8/layout/vList2"/>
    <dgm:cxn modelId="{F17F86EA-A9E6-4737-8443-220803BBE35C}" type="presOf" srcId="{5DA503FA-31D0-4E96-82CA-73E57A265641}" destId="{AD183A4F-9CD4-480C-82DF-5C31FDC594E8}" srcOrd="0" destOrd="0" presId="urn:microsoft.com/office/officeart/2005/8/layout/vList2"/>
    <dgm:cxn modelId="{FFE5E0E5-6574-49F4-AF26-505E3E1D6092}" type="presParOf" srcId="{E037C81C-8DF1-4A51-8D36-E8FAFBBDEE03}" destId="{9A506D29-D210-4C09-8AF0-816896115ECC}" srcOrd="0" destOrd="0" presId="urn:microsoft.com/office/officeart/2005/8/layout/vList2"/>
    <dgm:cxn modelId="{84AD8560-96A9-40FA-B88B-D73340E6FF98}" type="presParOf" srcId="{E037C81C-8DF1-4A51-8D36-E8FAFBBDEE03}" destId="{A4703E40-32C0-44FD-B1A8-F46E35D210C1}" srcOrd="1" destOrd="0" presId="urn:microsoft.com/office/officeart/2005/8/layout/vList2"/>
    <dgm:cxn modelId="{6C2B748A-369B-4B41-9BED-5AF7031259D0}" type="presParOf" srcId="{E037C81C-8DF1-4A51-8D36-E8FAFBBDEE03}" destId="{AD183A4F-9CD4-480C-82DF-5C31FDC594E8}" srcOrd="2" destOrd="0" presId="urn:microsoft.com/office/officeart/2005/8/layout/vList2"/>
    <dgm:cxn modelId="{0330094D-9D36-4C7F-A5EB-2EAC4B5CD0EC}" type="presParOf" srcId="{E037C81C-8DF1-4A51-8D36-E8FAFBBDEE03}" destId="{B2EAAB20-FE43-4FE4-A33B-1A3524264BB2}" srcOrd="3" destOrd="0" presId="urn:microsoft.com/office/officeart/2005/8/layout/vList2"/>
    <dgm:cxn modelId="{DF3E4A53-09F0-4417-B47B-4D709C5ABF15}" type="presParOf" srcId="{E037C81C-8DF1-4A51-8D36-E8FAFBBDEE03}" destId="{4515FDAD-ECDA-4CAB-A818-CD2F715102D6}" srcOrd="4" destOrd="0" presId="urn:microsoft.com/office/officeart/2005/8/layout/vList2"/>
    <dgm:cxn modelId="{4666CD48-DF87-489F-9ECF-9ACCB0B56AB1}" type="presParOf" srcId="{E037C81C-8DF1-4A51-8D36-E8FAFBBDEE03}" destId="{F6762784-98CE-4495-B00F-57B12877D80B}" srcOrd="5" destOrd="0" presId="urn:microsoft.com/office/officeart/2005/8/layout/vList2"/>
    <dgm:cxn modelId="{72F29F57-F511-4106-9295-3F494F89A9B5}" type="presParOf" srcId="{E037C81C-8DF1-4A51-8D36-E8FAFBBDEE03}" destId="{782E235B-1DAB-4258-9C08-AAF3542585A6}" srcOrd="6" destOrd="0" presId="urn:microsoft.com/office/officeart/2005/8/layout/vList2"/>
    <dgm:cxn modelId="{3D480EB4-203F-4115-8F89-9A96BAC86811}" type="presParOf" srcId="{E037C81C-8DF1-4A51-8D36-E8FAFBBDEE03}" destId="{87ABA065-CAC8-456B-8106-5BBE83F292CD}" srcOrd="7" destOrd="0" presId="urn:microsoft.com/office/officeart/2005/8/layout/vList2"/>
    <dgm:cxn modelId="{E19C61CA-649D-4451-94BC-7B8C47116A65}" type="presParOf" srcId="{E037C81C-8DF1-4A51-8D36-E8FAFBBDEE03}" destId="{DF01334F-8C4A-454D-852B-9F8D0B7159B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6D29-D210-4C09-8AF0-816896115ECC}">
      <dsp:nvSpPr>
        <dsp:cNvPr id="0" name=""/>
        <dsp:cNvSpPr/>
      </dsp:nvSpPr>
      <dsp:spPr>
        <a:xfrm>
          <a:off x="0" y="12918"/>
          <a:ext cx="7466012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1.) Logistic Regression</a:t>
          </a:r>
          <a:endParaRPr lang="en-US" sz="3000" kern="1200" dirty="0"/>
        </a:p>
      </dsp:txBody>
      <dsp:txXfrm>
        <a:off x="34269" y="47187"/>
        <a:ext cx="7397474" cy="633462"/>
      </dsp:txXfrm>
    </dsp:sp>
    <dsp:sp modelId="{AD183A4F-9CD4-480C-82DF-5C31FDC594E8}">
      <dsp:nvSpPr>
        <dsp:cNvPr id="0" name=""/>
        <dsp:cNvSpPr/>
      </dsp:nvSpPr>
      <dsp:spPr>
        <a:xfrm>
          <a:off x="0" y="801318"/>
          <a:ext cx="7466012" cy="702000"/>
        </a:xfrm>
        <a:prstGeom prst="round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2.) Naïve Bayes</a:t>
          </a:r>
          <a:endParaRPr lang="en-US" sz="3000" kern="1200" dirty="0"/>
        </a:p>
      </dsp:txBody>
      <dsp:txXfrm>
        <a:off x="34269" y="835587"/>
        <a:ext cx="7397474" cy="633462"/>
      </dsp:txXfrm>
    </dsp:sp>
    <dsp:sp modelId="{4515FDAD-ECDA-4CAB-A818-CD2F715102D6}">
      <dsp:nvSpPr>
        <dsp:cNvPr id="0" name=""/>
        <dsp:cNvSpPr/>
      </dsp:nvSpPr>
      <dsp:spPr>
        <a:xfrm>
          <a:off x="0" y="1589718"/>
          <a:ext cx="7466012" cy="702000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3.) Random Forest</a:t>
          </a:r>
          <a:endParaRPr lang="en-US" sz="3000" kern="1200" dirty="0"/>
        </a:p>
      </dsp:txBody>
      <dsp:txXfrm>
        <a:off x="34269" y="1623987"/>
        <a:ext cx="7397474" cy="633462"/>
      </dsp:txXfrm>
    </dsp:sp>
    <dsp:sp modelId="{782E235B-1DAB-4258-9C08-AAF3542585A6}">
      <dsp:nvSpPr>
        <dsp:cNvPr id="0" name=""/>
        <dsp:cNvSpPr/>
      </dsp:nvSpPr>
      <dsp:spPr>
        <a:xfrm>
          <a:off x="0" y="2378118"/>
          <a:ext cx="7466012" cy="702000"/>
        </a:xfrm>
        <a:prstGeom prst="round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4.) Support Vector Classifier</a:t>
          </a:r>
          <a:endParaRPr lang="en-US" sz="3000" kern="1200" dirty="0"/>
        </a:p>
      </dsp:txBody>
      <dsp:txXfrm>
        <a:off x="34269" y="2412387"/>
        <a:ext cx="7397474" cy="633462"/>
      </dsp:txXfrm>
    </dsp:sp>
    <dsp:sp modelId="{DF01334F-8C4A-454D-852B-9F8D0B7159B1}">
      <dsp:nvSpPr>
        <dsp:cNvPr id="0" name=""/>
        <dsp:cNvSpPr/>
      </dsp:nvSpPr>
      <dsp:spPr>
        <a:xfrm>
          <a:off x="0" y="3166518"/>
          <a:ext cx="7466012" cy="7020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5.) PCA</a:t>
          </a:r>
          <a:endParaRPr lang="en-US" sz="3000" kern="1200" dirty="0"/>
        </a:p>
      </dsp:txBody>
      <dsp:txXfrm>
        <a:off x="34269" y="3200787"/>
        <a:ext cx="7397474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50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18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1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6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3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5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7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4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2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7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8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4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AE0C-1B81-4A42-97AE-EEC78FA88EA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ECD04A-284E-4B0A-A844-E78A568E0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85ED4E-44E4-4724-81F6-102FCA4A674C}"/>
              </a:ext>
            </a:extLst>
          </p:cNvPr>
          <p:cNvSpPr txBox="1">
            <a:spLocks/>
          </p:cNvSpPr>
          <p:nvPr/>
        </p:nvSpPr>
        <p:spPr>
          <a:xfrm>
            <a:off x="3173506" y="2003675"/>
            <a:ext cx="7619999" cy="1096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HCC Survival Prediction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039857-5C70-491E-A2AB-180DCE8C0543}"/>
              </a:ext>
            </a:extLst>
          </p:cNvPr>
          <p:cNvSpPr txBox="1">
            <a:spLocks/>
          </p:cNvSpPr>
          <p:nvPr/>
        </p:nvSpPr>
        <p:spPr>
          <a:xfrm>
            <a:off x="6788021" y="3952221"/>
            <a:ext cx="389344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N" dirty="0"/>
              <a:t>Machine Learning Project</a:t>
            </a:r>
          </a:p>
          <a:p>
            <a:pPr>
              <a:lnSpc>
                <a:spcPct val="90000"/>
              </a:lnSpc>
            </a:pP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lang="en-IN" dirty="0"/>
              <a:t>- Vijay Mukkala</a:t>
            </a:r>
          </a:p>
        </p:txBody>
      </p:sp>
    </p:spTree>
    <p:extLst>
      <p:ext uri="{BB962C8B-B14F-4D97-AF65-F5344CB8AC3E}">
        <p14:creationId xmlns:p14="http://schemas.microsoft.com/office/powerpoint/2010/main" val="107264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F02-983C-4E90-B325-ED6956634A91}"/>
              </a:ext>
            </a:extLst>
          </p:cNvPr>
          <p:cNvSpPr txBox="1">
            <a:spLocks/>
          </p:cNvSpPr>
          <p:nvPr/>
        </p:nvSpPr>
        <p:spPr>
          <a:xfrm>
            <a:off x="428759" y="290004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Machine Learning Models Used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57CD371-7525-4CF4-8528-01F89CDF9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034602"/>
              </p:ext>
            </p:extLst>
          </p:nvPr>
        </p:nvGraphicFramePr>
        <p:xfrm>
          <a:off x="668986" y="1796604"/>
          <a:ext cx="74660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89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8FBC-40E1-4DFA-83FE-AABA8FD8E1A6}"/>
              </a:ext>
            </a:extLst>
          </p:cNvPr>
          <p:cNvSpPr txBox="1">
            <a:spLocks/>
          </p:cNvSpPr>
          <p:nvPr/>
        </p:nvSpPr>
        <p:spPr>
          <a:xfrm>
            <a:off x="677507" y="85817"/>
            <a:ext cx="8596668" cy="8108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 F1 Score </a:t>
            </a:r>
            <a:br>
              <a:rPr lang="en-IN" dirty="0"/>
            </a:br>
            <a:r>
              <a:rPr lang="en-IN" dirty="0"/>
              <a:t>           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3BDFAF94-5499-42CA-AF90-AA83C9BB6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261402"/>
              </p:ext>
            </p:extLst>
          </p:nvPr>
        </p:nvGraphicFramePr>
        <p:xfrm>
          <a:off x="677863" y="1207363"/>
          <a:ext cx="8596312" cy="364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80320808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396224896"/>
                    </a:ext>
                  </a:extLst>
                </a:gridCol>
              </a:tblGrid>
              <a:tr h="399808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IN" dirty="0"/>
                        <a:t>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22845"/>
                  </a:ext>
                </a:extLst>
              </a:tr>
              <a:tr h="405361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IN" dirty="0"/>
                        <a:t>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79561"/>
                  </a:ext>
                </a:extLst>
              </a:tr>
              <a:tr h="405361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IN" dirty="0" err="1"/>
                        <a:t>aïve</a:t>
                      </a:r>
                      <a:r>
                        <a:rPr lang="en-IN" dirty="0"/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IN" dirty="0"/>
                        <a:t>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352002"/>
                  </a:ext>
                </a:extLst>
              </a:tr>
              <a:tr h="405361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IN" dirty="0" err="1"/>
                        <a:t>andom</a:t>
                      </a:r>
                      <a:r>
                        <a:rPr lang="en-IN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IN" dirty="0"/>
                        <a:t>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92152"/>
                  </a:ext>
                </a:extLst>
              </a:tr>
              <a:tr h="405361">
                <a:tc>
                  <a:txBody>
                    <a:bodyPr/>
                    <a:lstStyle/>
                    <a:p>
                      <a:r>
                        <a:rPr lang="en-IN" dirty="0"/>
                        <a:t>Support Vector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IN" dirty="0"/>
                        <a:t>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36922"/>
                  </a:ext>
                </a:extLst>
              </a:tr>
              <a:tr h="405361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IN" dirty="0"/>
                        <a:t>CA +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IN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02148"/>
                  </a:ext>
                </a:extLst>
              </a:tr>
              <a:tr h="4053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IN" dirty="0"/>
                        <a:t>CA +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IN" dirty="0"/>
                        <a:t>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5089"/>
                  </a:ext>
                </a:extLst>
              </a:tr>
              <a:tr h="4053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+ 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59055"/>
                  </a:ext>
                </a:extLst>
              </a:tr>
              <a:tr h="4053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+ Support Vector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028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0DF4D5-18B6-4E10-A845-CC3250EFF1D4}"/>
              </a:ext>
            </a:extLst>
          </p:cNvPr>
          <p:cNvSpPr txBox="1"/>
          <p:nvPr/>
        </p:nvSpPr>
        <p:spPr>
          <a:xfrm>
            <a:off x="677507" y="4984136"/>
            <a:ext cx="7694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From the above table we can conclude that </a:t>
            </a:r>
            <a:r>
              <a:rPr lang="en-US" b="1" dirty="0"/>
              <a:t>Logistic Regression</a:t>
            </a:r>
            <a:r>
              <a:rPr lang="en-US" dirty="0"/>
              <a:t> model gives the highest F1 Score. </a:t>
            </a:r>
          </a:p>
          <a:p>
            <a:r>
              <a:rPr lang="en-US" dirty="0"/>
              <a:t>- PCA doesn't seem to have much impact due to the lesser number of components.</a:t>
            </a:r>
          </a:p>
        </p:txBody>
      </p:sp>
    </p:spTree>
    <p:extLst>
      <p:ext uri="{BB962C8B-B14F-4D97-AF65-F5344CB8AC3E}">
        <p14:creationId xmlns:p14="http://schemas.microsoft.com/office/powerpoint/2010/main" val="340840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0221-FEB3-4023-A752-7CD70FABAF41}"/>
              </a:ext>
            </a:extLst>
          </p:cNvPr>
          <p:cNvSpPr txBox="1">
            <a:spLocks/>
          </p:cNvSpPr>
          <p:nvPr/>
        </p:nvSpPr>
        <p:spPr>
          <a:xfrm>
            <a:off x="374714" y="290004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C37F-AE22-4C80-A145-C3D3F083CED1}"/>
              </a:ext>
            </a:extLst>
          </p:cNvPr>
          <p:cNvSpPr txBox="1">
            <a:spLocks/>
          </p:cNvSpPr>
          <p:nvPr/>
        </p:nvSpPr>
        <p:spPr>
          <a:xfrm>
            <a:off x="543387" y="1237312"/>
            <a:ext cx="9177662" cy="34292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value imputation and  outlier treatment is done for given data</a:t>
            </a:r>
          </a:p>
          <a:p>
            <a:r>
              <a:rPr lang="en-US" dirty="0"/>
              <a:t>This is a case of imbalanced dataset, methods like Random </a:t>
            </a:r>
            <a:r>
              <a:rPr lang="en-US" dirty="0" err="1"/>
              <a:t>undersampling</a:t>
            </a:r>
            <a:r>
              <a:rPr lang="en-US" dirty="0"/>
              <a:t> and Oversampling technique SMOTE is implemented.</a:t>
            </a:r>
          </a:p>
          <a:p>
            <a:r>
              <a:rPr lang="en-US" dirty="0"/>
              <a:t>Due to the less availability of data we will consider Random Oversampling technique for this dataset.</a:t>
            </a:r>
          </a:p>
          <a:p>
            <a:r>
              <a:rPr lang="en-US" dirty="0"/>
              <a:t>Used different classification algorithms: Logistic regression, Naive Bayes, Random Forest and SVM on this dataset</a:t>
            </a:r>
          </a:p>
          <a:p>
            <a:r>
              <a:rPr lang="en-US" dirty="0"/>
              <a:t>PCA doesn't seem to have much impact due to the lesser number of components.</a:t>
            </a:r>
          </a:p>
          <a:p>
            <a:r>
              <a:rPr lang="en-US" dirty="0"/>
              <a:t>From the F1 score values , we will consider this Logistic regression(</a:t>
            </a:r>
            <a:r>
              <a:rPr lang="en-US" b="1" dirty="0"/>
              <a:t>f1_score: 0.82</a:t>
            </a:r>
            <a:r>
              <a:rPr lang="en-US" dirty="0"/>
              <a:t>) as the best fit for this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0FA705-7540-4988-A3ED-E574A610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13" y="290003"/>
            <a:ext cx="6664882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 Problem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BAF235-6390-4123-BE60-E46F0426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68" y="2208308"/>
            <a:ext cx="6886535" cy="180788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/>
              </a:rPr>
              <a:t>To classify the patient with the given </a:t>
            </a:r>
          </a:p>
          <a:p>
            <a:pPr marL="0" indent="0">
              <a:buNone/>
            </a:pPr>
            <a:r>
              <a:rPr lang="en-US" dirty="0">
                <a:latin typeface="Helvetica Neue"/>
              </a:rPr>
              <a:t>      diagnosis into Survival(0) or not(1)</a:t>
            </a:r>
          </a:p>
          <a:p>
            <a:r>
              <a:rPr lang="en-US" dirty="0">
                <a:latin typeface="Helvetica Neue"/>
              </a:rPr>
              <a:t>Which model fits better provided given the data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DB0AE51A-DCB3-4435-8D92-10E2E9648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3" y="1752600"/>
            <a:ext cx="446977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4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FAF6EC-7189-4656-A58C-565F36DE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87" y="1648633"/>
            <a:ext cx="8387115" cy="356073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dataset comprises of </a:t>
            </a:r>
            <a:r>
              <a:rPr lang="en-US" sz="1600" b="1" dirty="0"/>
              <a:t>165 observations of 50 feature columns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Dataset consists of:</a:t>
            </a:r>
            <a:endParaRPr lang="en-I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Categorical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Discrete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Continuous Variables</a:t>
            </a:r>
            <a:endParaRPr lang="en-IN" dirty="0"/>
          </a:p>
          <a:p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Prediction : Class – Nominal variable (</a:t>
            </a:r>
            <a:r>
              <a:rPr lang="en-US" sz="1600" dirty="0"/>
              <a:t>Survived(0) , died(1))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dataset has missing values of 10.22% of the whole dataset and also is a case of imbalanced dataset.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endParaRPr lang="en-US" sz="1600" b="1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D90EFC-E25A-41CF-AB70-6B7EC8C3FCF9}"/>
              </a:ext>
            </a:extLst>
          </p:cNvPr>
          <p:cNvSpPr txBox="1">
            <a:spLocks/>
          </p:cNvSpPr>
          <p:nvPr/>
        </p:nvSpPr>
        <p:spPr>
          <a:xfrm>
            <a:off x="677334" y="32783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67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EACC-863C-4038-B53B-FAD30EEC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813"/>
            <a:ext cx="8596668" cy="1320800"/>
          </a:xfrm>
        </p:spPr>
        <p:txBody>
          <a:bodyPr/>
          <a:lstStyle/>
          <a:p>
            <a:r>
              <a:rPr lang="en-US" dirty="0"/>
              <a:t>Cross validation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8B48-F91A-49F9-B13D-50DF6569A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0938"/>
            <a:ext cx="8596668" cy="4392234"/>
          </a:xfrm>
        </p:spPr>
        <p:txBody>
          <a:bodyPr/>
          <a:lstStyle/>
          <a:p>
            <a:r>
              <a:rPr lang="en-US" dirty="0"/>
              <a:t>Splitting the data into train and test for X(Explanatory variables) &amp; y(Target variables).</a:t>
            </a:r>
          </a:p>
          <a:p>
            <a:r>
              <a:rPr lang="en-US" dirty="0"/>
              <a:t>Cross validating the data at the start will make the test data foreign to the model and hence avoiding the overfit.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9EEA6-C8AC-4790-A33F-C62527FB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501993"/>
            <a:ext cx="5305425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4BF3B-FA35-43C7-A9D0-EB2A058AB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540218"/>
            <a:ext cx="323850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BCF3F-F1A3-45AC-A9C6-47E19B9C7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314945"/>
            <a:ext cx="7380816" cy="21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3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2B7F7-EAB0-4008-9AE2-4C90530B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70" y="1282425"/>
            <a:ext cx="8596668" cy="3880773"/>
          </a:xfrm>
        </p:spPr>
        <p:txBody>
          <a:bodyPr>
            <a:normAutofit/>
          </a:bodyPr>
          <a:lstStyle/>
          <a:p>
            <a:r>
              <a:rPr lang="en-IN" sz="1400" dirty="0"/>
              <a:t>Imputing Missing values :</a:t>
            </a:r>
          </a:p>
          <a:p>
            <a:pPr marL="0" indent="0">
              <a:buNone/>
            </a:pPr>
            <a:r>
              <a:rPr lang="en-IN" sz="1400" dirty="0"/>
              <a:t>        - For columns having Gaussian distribution(as shown in the picture) </a:t>
            </a:r>
          </a:p>
          <a:p>
            <a:pPr marL="0" indent="0">
              <a:buNone/>
            </a:pPr>
            <a:r>
              <a:rPr lang="en-IN" sz="1400" dirty="0"/>
              <a:t>         the missing values are replaced by Mean. </a:t>
            </a:r>
          </a:p>
          <a:p>
            <a:pPr marL="0" indent="0">
              <a:buNone/>
            </a:pPr>
            <a:r>
              <a:rPr lang="en-IN" sz="1400" dirty="0"/>
              <a:t>       - For columns having Skewed distribution the missing values are replaced</a:t>
            </a:r>
          </a:p>
          <a:p>
            <a:pPr marL="0" indent="0">
              <a:buNone/>
            </a:pPr>
            <a:r>
              <a:rPr lang="en-IN" sz="1400" dirty="0"/>
              <a:t>         by Median.</a:t>
            </a:r>
          </a:p>
          <a:p>
            <a:pPr marL="0" indent="0">
              <a:buNone/>
            </a:pPr>
            <a:r>
              <a:rPr lang="en-IN" sz="1400" dirty="0"/>
              <a:t>       - For Categorical values , the missing values are replaced by frequent values(Mode)</a:t>
            </a:r>
          </a:p>
          <a:p>
            <a:r>
              <a:rPr lang="en-IN" sz="1400" dirty="0"/>
              <a:t>Dropping the columns having more zero values as these will not help for further analysis [ Fig. below]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BAE19D-556F-46EC-91C6-3D25FE519612}"/>
              </a:ext>
            </a:extLst>
          </p:cNvPr>
          <p:cNvSpPr txBox="1">
            <a:spLocks/>
          </p:cNvSpPr>
          <p:nvPr/>
        </p:nvSpPr>
        <p:spPr>
          <a:xfrm>
            <a:off x="677334" y="1678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DB79E-31C1-4D95-B4C6-94DAF5E1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59" y="167813"/>
            <a:ext cx="3624262" cy="283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3ABD4-87A4-4578-B3A8-537CABE4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64" y="4093021"/>
            <a:ext cx="3624607" cy="2314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E382B4-9681-4E43-B71F-74280EC28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271" y="4025347"/>
            <a:ext cx="3775400" cy="24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4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EA3FC8-E56A-46D3-8AB3-C6D3CD54A4BD}"/>
              </a:ext>
            </a:extLst>
          </p:cNvPr>
          <p:cNvSpPr txBox="1">
            <a:spLocks/>
          </p:cNvSpPr>
          <p:nvPr/>
        </p:nvSpPr>
        <p:spPr>
          <a:xfrm>
            <a:off x="677334" y="1678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6CD40-A5CA-44FC-ACE9-65B01B83C714}"/>
              </a:ext>
            </a:extLst>
          </p:cNvPr>
          <p:cNvSpPr txBox="1">
            <a:spLocks/>
          </p:cNvSpPr>
          <p:nvPr/>
        </p:nvSpPr>
        <p:spPr>
          <a:xfrm>
            <a:off x="717675" y="109511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Outlier treatment :</a:t>
            </a:r>
          </a:p>
          <a:p>
            <a:pPr marL="0" indent="0">
              <a:buNone/>
            </a:pPr>
            <a:r>
              <a:rPr lang="en-IN" sz="1400" dirty="0"/>
              <a:t>        - </a:t>
            </a:r>
            <a:r>
              <a:rPr lang="en-US" sz="1400" b="1" dirty="0"/>
              <a:t>Capping or Censoring</a:t>
            </a:r>
            <a:r>
              <a:rPr lang="en-US" sz="1400" dirty="0"/>
              <a:t> technique : capping the maximum and /or minimum of a distribution at an arbitrary value</a:t>
            </a:r>
          </a:p>
          <a:p>
            <a:pPr marL="0" indent="0">
              <a:buNone/>
            </a:pPr>
            <a:r>
              <a:rPr lang="en-IN" sz="1400" dirty="0"/>
              <a:t>        - </a:t>
            </a:r>
            <a:r>
              <a:rPr lang="en-US" sz="1400" dirty="0"/>
              <a:t>The numbers at which to cap the distribution can be determined using the inter-quantal range proximity rule</a:t>
            </a:r>
          </a:p>
          <a:p>
            <a:r>
              <a:rPr lang="en-US" sz="1400" dirty="0"/>
              <a:t>One hot encoding on Categorical variables</a:t>
            </a:r>
            <a:br>
              <a:rPr lang="en-IN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274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CF6452-B315-47ED-811A-B06DA0F0CDA4}"/>
              </a:ext>
            </a:extLst>
          </p:cNvPr>
          <p:cNvSpPr txBox="1">
            <a:spLocks/>
          </p:cNvSpPr>
          <p:nvPr/>
        </p:nvSpPr>
        <p:spPr>
          <a:xfrm>
            <a:off x="677334" y="1678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E684A2B-44A6-414A-943C-97FD6971FAD5}"/>
              </a:ext>
            </a:extLst>
          </p:cNvPr>
          <p:cNvSpPr txBox="1">
            <a:spLocks/>
          </p:cNvSpPr>
          <p:nvPr/>
        </p:nvSpPr>
        <p:spPr>
          <a:xfrm>
            <a:off x="717675" y="109511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Distribution of target variable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From the above figure we see that the distribution of target variable is imbalance so we can implement sampling techniques.        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007EA-61A3-4167-B1C1-4E7CCD6C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5" y="1804059"/>
            <a:ext cx="4667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A4419-2F75-47AD-9947-4FA490171EAB}"/>
              </a:ext>
            </a:extLst>
          </p:cNvPr>
          <p:cNvSpPr txBox="1">
            <a:spLocks/>
          </p:cNvSpPr>
          <p:nvPr/>
        </p:nvSpPr>
        <p:spPr>
          <a:xfrm>
            <a:off x="587687" y="19470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Random Under sampling &amp; Oversampling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9D242-6400-40CC-93AA-D3D4E1C6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32" y="1199316"/>
            <a:ext cx="9236051" cy="29016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7BA6B-704E-4AB6-AAB8-91A1D90E0643}"/>
              </a:ext>
            </a:extLst>
          </p:cNvPr>
          <p:cNvSpPr txBox="1">
            <a:spLocks/>
          </p:cNvSpPr>
          <p:nvPr/>
        </p:nvSpPr>
        <p:spPr>
          <a:xfrm>
            <a:off x="717675" y="109511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Under sampling : </a:t>
            </a:r>
            <a:r>
              <a:rPr lang="en-US" dirty="0"/>
              <a:t>Under-sampling balances the dataset by reducing the size of the abundant class. This method is used when quantity of data is sufficient.</a:t>
            </a:r>
            <a:r>
              <a:rPr lang="en-IN" dirty="0"/>
              <a:t> </a:t>
            </a:r>
          </a:p>
          <a:p>
            <a:r>
              <a:rPr lang="en-US" dirty="0"/>
              <a:t>Over sampling : oversampling is used when the quantity of data is insufficient. It tries to balance dataset by increasing the size of rare samples.</a:t>
            </a:r>
          </a:p>
          <a:p>
            <a:r>
              <a:rPr lang="en-US" dirty="0"/>
              <a:t>We are going to use Oversampling for our dataset as the quantity of data is less</a:t>
            </a:r>
            <a:r>
              <a:rPr lang="en-IN" dirty="0"/>
              <a:t>      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67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0D81-D30E-4E3D-8094-37D09F75C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7311"/>
            <a:ext cx="8596668" cy="3880773"/>
          </a:xfrm>
        </p:spPr>
        <p:txBody>
          <a:bodyPr/>
          <a:lstStyle/>
          <a:p>
            <a:r>
              <a:rPr lang="en-US" b="1" dirty="0"/>
              <a:t>SMOTE – Synthetic Minority Oversampling Technique </a:t>
            </a:r>
            <a:r>
              <a:rPr lang="en-US" dirty="0"/>
              <a:t>: It works randomly picking a point from the minority class and computing the k-nearest neighbors for this point. The synthetic points are added between the chosen point and its neighbors.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037CA9-AF03-4753-BEDB-F8BA3962B0F7}"/>
              </a:ext>
            </a:extLst>
          </p:cNvPr>
          <p:cNvSpPr txBox="1">
            <a:spLocks/>
          </p:cNvSpPr>
          <p:nvPr/>
        </p:nvSpPr>
        <p:spPr>
          <a:xfrm>
            <a:off x="587687" y="19470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Oversampling using SMOTE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05C54-02FE-45DA-BBFE-C2FF6807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6" y="2747955"/>
            <a:ext cx="8251470" cy="28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70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2058</TotalTime>
  <Words>641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 Neue</vt:lpstr>
      <vt:lpstr>Trebuchet MS</vt:lpstr>
      <vt:lpstr>Wingdings</vt:lpstr>
      <vt:lpstr>Wingdings 3</vt:lpstr>
      <vt:lpstr>Facet</vt:lpstr>
      <vt:lpstr>PowerPoint Presentation</vt:lpstr>
      <vt:lpstr> Problem Statement</vt:lpstr>
      <vt:lpstr>PowerPoint Presentation</vt:lpstr>
      <vt:lpstr>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Mukkala</dc:creator>
  <cp:lastModifiedBy>Vijay Mukkala</cp:lastModifiedBy>
  <cp:revision>21</cp:revision>
  <dcterms:created xsi:type="dcterms:W3CDTF">2020-02-10T10:27:18Z</dcterms:created>
  <dcterms:modified xsi:type="dcterms:W3CDTF">2020-02-11T20:45:47Z</dcterms:modified>
</cp:coreProperties>
</file>