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7D98-EE9B-410E-A772-3371C493A43D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86CD-0A30-44FB-B7C5-135BF384A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78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7D98-EE9B-410E-A772-3371C493A43D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86CD-0A30-44FB-B7C5-135BF384A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69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7D98-EE9B-410E-A772-3371C493A43D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86CD-0A30-44FB-B7C5-135BF384A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4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7D98-EE9B-410E-A772-3371C493A43D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86CD-0A30-44FB-B7C5-135BF384A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52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7D98-EE9B-410E-A772-3371C493A43D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86CD-0A30-44FB-B7C5-135BF384A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87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7D98-EE9B-410E-A772-3371C493A43D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86CD-0A30-44FB-B7C5-135BF384A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5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7D98-EE9B-410E-A772-3371C493A43D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86CD-0A30-44FB-B7C5-135BF384A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86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7D98-EE9B-410E-A772-3371C493A43D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86CD-0A30-44FB-B7C5-135BF384A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77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7D98-EE9B-410E-A772-3371C493A43D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86CD-0A30-44FB-B7C5-135BF384A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48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7D98-EE9B-410E-A772-3371C493A43D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86CD-0A30-44FB-B7C5-135BF384A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30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7D98-EE9B-410E-A772-3371C493A43D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86CD-0A30-44FB-B7C5-135BF384A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8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37D98-EE9B-410E-A772-3371C493A43D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C86CD-0A30-44FB-B7C5-135BF384A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15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764704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Imputation Using </a:t>
            </a:r>
            <a:r>
              <a:rPr lang="en-US" b="1" dirty="0" smtClean="0"/>
              <a:t>(</a:t>
            </a:r>
            <a:r>
              <a:rPr lang="en-US" b="1" dirty="0"/>
              <a:t>Zero/Constant) Values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0343" y="1372126"/>
            <a:ext cx="7488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ropping these columns : </a:t>
            </a:r>
            <a:r>
              <a:rPr lang="en-IN" dirty="0" smtClean="0"/>
              <a:t>Unnamed</a:t>
            </a:r>
            <a:r>
              <a:rPr lang="en-IN" dirty="0"/>
              <a:t>: </a:t>
            </a:r>
            <a:r>
              <a:rPr lang="en-IN" dirty="0" smtClean="0"/>
              <a:t>0     ,   </a:t>
            </a:r>
            <a:r>
              <a:rPr lang="en-IN" dirty="0" err="1" smtClean="0"/>
              <a:t>problem_ID</a:t>
            </a:r>
            <a:r>
              <a:rPr lang="en-IN" dirty="0" smtClean="0"/>
              <a:t>    ,   </a:t>
            </a:r>
            <a:r>
              <a:rPr lang="en-IN" dirty="0" err="1" smtClean="0"/>
              <a:t>change_request</a:t>
            </a:r>
            <a:r>
              <a:rPr lang="en-IN" dirty="0" smtClean="0"/>
              <a:t>  </a:t>
            </a:r>
            <a:endParaRPr lang="en-US" dirty="0" smtClean="0"/>
          </a:p>
          <a:p>
            <a:r>
              <a:rPr lang="en-US" b="1" dirty="0" smtClean="0"/>
              <a:t>Zero or Constant</a:t>
            </a:r>
            <a:r>
              <a:rPr lang="en-US" dirty="0" smtClean="0"/>
              <a:t> imputation it replaces the missing values with either zero or any constant value you specify .</a:t>
            </a:r>
          </a:p>
          <a:p>
            <a:endParaRPr lang="en-US" dirty="0"/>
          </a:p>
          <a:p>
            <a:r>
              <a:rPr lang="en-US" dirty="0" smtClean="0"/>
              <a:t>In our dataset has ? And -100 missing values , so we can replacing it as 0 constant value . 	 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09426" y="3212976"/>
            <a:ext cx="77230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Ordinal Encoding </a:t>
            </a:r>
            <a:r>
              <a:rPr lang="en-US" dirty="0" smtClean="0"/>
              <a:t>for date </a:t>
            </a:r>
            <a:r>
              <a:rPr lang="en-US" dirty="0" smtClean="0"/>
              <a:t>columns : </a:t>
            </a:r>
            <a:r>
              <a:rPr lang="en-IN" dirty="0" err="1" smtClean="0"/>
              <a:t>opened_time</a:t>
            </a:r>
            <a:r>
              <a:rPr lang="en-IN" dirty="0" smtClean="0"/>
              <a:t>,</a:t>
            </a:r>
            <a:r>
              <a:rPr lang="en-IN" dirty="0"/>
              <a:t> </a:t>
            </a:r>
            <a:r>
              <a:rPr lang="en-IN" dirty="0" err="1" smtClean="0"/>
              <a:t>created_at</a:t>
            </a:r>
            <a:r>
              <a:rPr lang="en-IN" dirty="0"/>
              <a:t> </a:t>
            </a:r>
            <a:r>
              <a:rPr lang="en-IN" dirty="0" smtClean="0"/>
              <a:t>,</a:t>
            </a:r>
            <a:r>
              <a:rPr lang="en-IN" dirty="0"/>
              <a:t> </a:t>
            </a:r>
            <a:r>
              <a:rPr lang="en-IN" dirty="0" err="1" smtClean="0"/>
              <a:t>updated_at</a:t>
            </a:r>
            <a:endParaRPr lang="en-IN" dirty="0"/>
          </a:p>
          <a:p>
            <a:endParaRPr lang="en-US" dirty="0" smtClean="0"/>
          </a:p>
          <a:p>
            <a:r>
              <a:rPr lang="en-US" dirty="0" smtClean="0"/>
              <a:t>For</a:t>
            </a:r>
            <a:r>
              <a:rPr lang="en-US" dirty="0"/>
              <a:t> </a:t>
            </a:r>
            <a:r>
              <a:rPr lang="en-US" dirty="0" err="1"/>
              <a:t>e.g</a:t>
            </a:r>
            <a:r>
              <a:rPr lang="en-US" dirty="0"/>
              <a:t>: </a:t>
            </a:r>
            <a:r>
              <a:rPr lang="en-US" dirty="0" smtClean="0"/>
              <a:t>converting date-time </a:t>
            </a:r>
            <a:r>
              <a:rPr lang="en-US" dirty="0" smtClean="0"/>
              <a:t>into </a:t>
            </a:r>
            <a:r>
              <a:rPr lang="en-US" dirty="0" err="1" smtClean="0"/>
              <a:t>day_ordinal</a:t>
            </a:r>
            <a:r>
              <a:rPr lang="en-US" dirty="0" smtClean="0"/>
              <a:t> , </a:t>
            </a:r>
            <a:r>
              <a:rPr lang="en-US" dirty="0"/>
              <a:t>Keeps the </a:t>
            </a:r>
            <a:r>
              <a:rPr lang="en-US" dirty="0" err="1" smtClean="0"/>
              <a:t>semantical</a:t>
            </a:r>
            <a:r>
              <a:rPr lang="en-US" dirty="0" smtClean="0"/>
              <a:t> </a:t>
            </a:r>
            <a:r>
              <a:rPr lang="en-US" dirty="0"/>
              <a:t>information of the </a:t>
            </a:r>
            <a:r>
              <a:rPr lang="en-US" dirty="0" smtClean="0"/>
              <a:t>variable.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Date			              </a:t>
            </a:r>
            <a:r>
              <a:rPr lang="en-US" dirty="0" err="1" smtClean="0"/>
              <a:t>Day_ordinal</a:t>
            </a:r>
            <a:endParaRPr lang="en-US" dirty="0"/>
          </a:p>
          <a:p>
            <a:r>
              <a:rPr lang="en-US" dirty="0" smtClean="0"/>
              <a:t>07-03-2016</a:t>
            </a:r>
            <a:r>
              <a:rPr lang="en-US" dirty="0"/>
              <a:t> 11:04                                  </a:t>
            </a:r>
            <a:r>
              <a:rPr lang="en-US" dirty="0" smtClean="0"/>
              <a:t>  7</a:t>
            </a:r>
            <a:endParaRPr lang="en-US" dirty="0"/>
          </a:p>
          <a:p>
            <a:r>
              <a:rPr lang="en-US" dirty="0"/>
              <a:t>07-03-2016 09:25                                    7</a:t>
            </a:r>
          </a:p>
          <a:p>
            <a:r>
              <a:rPr lang="en-US" dirty="0"/>
              <a:t>07-03-2016 09:11                                    7</a:t>
            </a:r>
          </a:p>
          <a:p>
            <a:r>
              <a:rPr lang="en-US" dirty="0"/>
              <a:t>30-03-2016 09:20                                    30</a:t>
            </a:r>
          </a:p>
          <a:p>
            <a:r>
              <a:rPr lang="en-US" dirty="0" smtClean="0"/>
              <a:t>30-03-2016 08:20                                    30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92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576064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Feature Selection  </a:t>
            </a: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908720"/>
            <a:ext cx="4040188" cy="423738"/>
          </a:xfrm>
        </p:spPr>
        <p:txBody>
          <a:bodyPr>
            <a:normAutofit/>
          </a:bodyPr>
          <a:lstStyle/>
          <a:p>
            <a:r>
              <a:rPr lang="en-IN" sz="2000" dirty="0" err="1"/>
              <a:t>Univariate</a:t>
            </a:r>
            <a:r>
              <a:rPr lang="en-IN" sz="2000" dirty="0"/>
              <a:t> </a:t>
            </a:r>
            <a:r>
              <a:rPr lang="en-IN" sz="2000" dirty="0" smtClean="0"/>
              <a:t>Selection</a:t>
            </a:r>
            <a:endParaRPr lang="en-IN" sz="2000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1340768"/>
            <a:ext cx="4040188" cy="3951288"/>
          </a:xfrm>
        </p:spPr>
        <p:txBody>
          <a:bodyPr/>
          <a:lstStyle/>
          <a:p>
            <a:r>
              <a:rPr lang="en-US" dirty="0" smtClean="0"/>
              <a:t>strongest relationship with the output variable using </a:t>
            </a:r>
            <a:r>
              <a:rPr lang="en-IN" dirty="0" err="1" smtClean="0"/>
              <a:t>SelectKBest</a:t>
            </a:r>
            <a:r>
              <a:rPr lang="en-IN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chi2 test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8793" y="908720"/>
            <a:ext cx="4041775" cy="423738"/>
          </a:xfrm>
        </p:spPr>
        <p:txBody>
          <a:bodyPr>
            <a:normAutofit/>
          </a:bodyPr>
          <a:lstStyle/>
          <a:p>
            <a:r>
              <a:rPr lang="en-IN" sz="2000" dirty="0"/>
              <a:t>Feature </a:t>
            </a:r>
            <a:r>
              <a:rPr lang="en-IN" sz="2000" dirty="0" smtClean="0"/>
              <a:t>Importance</a:t>
            </a:r>
            <a:endParaRPr lang="en-IN" sz="2000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340768"/>
            <a:ext cx="4041775" cy="3951288"/>
          </a:xfrm>
        </p:spPr>
        <p:txBody>
          <a:bodyPr/>
          <a:lstStyle/>
          <a:p>
            <a:r>
              <a:rPr lang="en-IN" dirty="0" smtClean="0"/>
              <a:t>Use </a:t>
            </a:r>
            <a:r>
              <a:rPr lang="en-IN" dirty="0" err="1" smtClean="0"/>
              <a:t>ExtraTreesClassifier</a:t>
            </a:r>
            <a:r>
              <a:rPr lang="en-IN" dirty="0" smtClean="0"/>
              <a:t> : plot top 20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8" t="41986" r="51092" b="15684"/>
          <a:stretch/>
        </p:blipFill>
        <p:spPr bwMode="auto">
          <a:xfrm>
            <a:off x="755576" y="2492896"/>
            <a:ext cx="3339122" cy="3358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2" t="25761" r="35631" b="30744"/>
          <a:stretch/>
        </p:blipFill>
        <p:spPr bwMode="auto">
          <a:xfrm>
            <a:off x="4456590" y="2204864"/>
            <a:ext cx="4687410" cy="2982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31640" y="6165304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Dropped </a:t>
            </a:r>
            <a:r>
              <a:rPr lang="en-IN" b="1" dirty="0" err="1" smtClean="0"/>
              <a:t>ID_status</a:t>
            </a:r>
            <a:r>
              <a:rPr lang="en-IN" b="1" dirty="0"/>
              <a:t> </a:t>
            </a:r>
            <a:r>
              <a:rPr lang="en-IN" b="1" dirty="0" smtClean="0"/>
              <a:t> , </a:t>
            </a:r>
            <a:r>
              <a:rPr lang="en-IN" b="1" dirty="0"/>
              <a:t> </a:t>
            </a:r>
            <a:r>
              <a:rPr lang="en-IN" b="1" dirty="0" err="1" smtClean="0"/>
              <a:t>type_contact</a:t>
            </a:r>
            <a:r>
              <a:rPr lang="en-IN" b="1" dirty="0" smtClean="0"/>
              <a:t> from </a:t>
            </a:r>
            <a:r>
              <a:rPr lang="en-IN" b="1" dirty="0" err="1" smtClean="0"/>
              <a:t>Trainig</a:t>
            </a:r>
            <a:r>
              <a:rPr lang="en-IN" b="1" dirty="0" smtClean="0"/>
              <a:t> </a:t>
            </a:r>
            <a:r>
              <a:rPr lang="en-IN" b="1" dirty="0" smtClean="0"/>
              <a:t>dataset.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61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Stratified 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5"/>
            <a:ext cx="8229600" cy="10081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Our output feature has discrete format, so we apply stratified sampling to train dataset and split into 80 and 20 percentage.</a:t>
            </a:r>
            <a:endParaRPr lang="en-IN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252" y="2132856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544" y="2377889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K-Nearest Neighbors 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9015" y="2924944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6" t="38246" r="44151" b="28803"/>
          <a:stretch/>
        </p:blipFill>
        <p:spPr bwMode="auto">
          <a:xfrm>
            <a:off x="589015" y="4149080"/>
            <a:ext cx="3888420" cy="225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1" t="52945" r="43178" b="19853"/>
          <a:stretch/>
        </p:blipFill>
        <p:spPr bwMode="auto">
          <a:xfrm>
            <a:off x="4240447" y="4346206"/>
            <a:ext cx="4578168" cy="186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55576" y="2945857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Select k value as 15 and build model on </a:t>
            </a:r>
            <a:r>
              <a:rPr lang="en-US" sz="2400" dirty="0" err="1" smtClean="0"/>
              <a:t>train_x</a:t>
            </a:r>
            <a:r>
              <a:rPr lang="en-US" sz="2400" dirty="0" smtClean="0"/>
              <a:t>, </a:t>
            </a:r>
            <a:r>
              <a:rPr lang="en-US" sz="2400" dirty="0" err="1" smtClean="0"/>
              <a:t>train_y</a:t>
            </a:r>
            <a:r>
              <a:rPr lang="en-US" sz="2400" dirty="0" smtClean="0"/>
              <a:t>  values and get 95% accuracy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6573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3528" y="692696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Random Forest</a:t>
            </a:r>
          </a:p>
          <a:p>
            <a:pPr algn="l"/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1560" y="1052736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build model on </a:t>
            </a:r>
            <a:r>
              <a:rPr lang="en-US" sz="2400" dirty="0" err="1" smtClean="0"/>
              <a:t>train_x</a:t>
            </a:r>
            <a:r>
              <a:rPr lang="en-US" sz="2400" dirty="0" smtClean="0"/>
              <a:t>, </a:t>
            </a:r>
            <a:r>
              <a:rPr lang="en-US" sz="2400" dirty="0" err="1" smtClean="0"/>
              <a:t>train_y</a:t>
            </a:r>
            <a:r>
              <a:rPr lang="en-US" sz="2400" dirty="0" smtClean="0"/>
              <a:t>  and get 98% accuracy 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recision , recall and f1-score values better than </a:t>
            </a:r>
            <a:r>
              <a:rPr lang="en-US" sz="2400" dirty="0" err="1" smtClean="0"/>
              <a:t>knn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2" t="51263" r="33301" b="14692"/>
          <a:stretch/>
        </p:blipFill>
        <p:spPr bwMode="auto">
          <a:xfrm>
            <a:off x="971600" y="2564904"/>
            <a:ext cx="6624736" cy="2943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81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9307" y="482333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XGBOOST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1560" y="1052736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build model on </a:t>
            </a:r>
            <a:r>
              <a:rPr lang="en-US" sz="2400" dirty="0" err="1" smtClean="0"/>
              <a:t>train_x</a:t>
            </a:r>
            <a:r>
              <a:rPr lang="en-US" sz="2400" dirty="0" smtClean="0"/>
              <a:t>, </a:t>
            </a:r>
            <a:r>
              <a:rPr lang="en-US" sz="2400" dirty="0" err="1" smtClean="0"/>
              <a:t>train_y</a:t>
            </a:r>
            <a:r>
              <a:rPr lang="en-US" sz="2400" dirty="0" smtClean="0"/>
              <a:t>  and get 95.13% accuracy 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recision , recall and f1-score better for 1</a:t>
            </a:r>
            <a:endParaRPr lang="en-IN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8" t="35315" r="7521" b="24556"/>
          <a:stretch/>
        </p:blipFill>
        <p:spPr bwMode="auto">
          <a:xfrm>
            <a:off x="549416" y="2060848"/>
            <a:ext cx="8291744" cy="2752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5085184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Finally selection of model carefully , because of our dataset is not balance we don’t trust only on accuracy , so we also looking for precision, recall , f1score behalf of that decide on Random Forest model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245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171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Feature Selection  </vt:lpstr>
      <vt:lpstr>Stratified Sampling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2020-01-30T09:37:38Z</dcterms:created>
  <dcterms:modified xsi:type="dcterms:W3CDTF">2020-01-30T10:35:22Z</dcterms:modified>
</cp:coreProperties>
</file>