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260" r:id="rId3"/>
    <p:sldId id="257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E5A74-A66F-47D8-99F3-4FF1450AE9D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A22ED4-8EC0-466E-9412-54778CE59A51}">
      <dgm:prSet/>
      <dgm:spPr/>
      <dgm:t>
        <a:bodyPr/>
        <a:lstStyle/>
        <a:p>
          <a:r>
            <a:rPr lang="en-US" b="1"/>
            <a:t>Key Features:</a:t>
          </a:r>
          <a:endParaRPr lang="en-US"/>
        </a:p>
      </dgm:t>
    </dgm:pt>
    <dgm:pt modelId="{3D5A3D77-B41B-4C29-899B-9E0EC3ADDABC}" type="parTrans" cxnId="{87DF0CC4-4145-456F-A039-D8CFA4EC40BF}">
      <dgm:prSet/>
      <dgm:spPr/>
      <dgm:t>
        <a:bodyPr/>
        <a:lstStyle/>
        <a:p>
          <a:endParaRPr lang="en-US"/>
        </a:p>
      </dgm:t>
    </dgm:pt>
    <dgm:pt modelId="{F814BD3D-EACC-4C81-A4EB-20AB325005FD}" type="sibTrans" cxnId="{87DF0CC4-4145-456F-A039-D8CFA4EC40BF}">
      <dgm:prSet/>
      <dgm:spPr/>
      <dgm:t>
        <a:bodyPr/>
        <a:lstStyle/>
        <a:p>
          <a:endParaRPr lang="en-US"/>
        </a:p>
      </dgm:t>
    </dgm:pt>
    <dgm:pt modelId="{97BCAE0A-542D-4D68-B3B2-7CEB84BD9102}">
      <dgm:prSet/>
      <dgm:spPr/>
      <dgm:t>
        <a:bodyPr/>
        <a:lstStyle/>
        <a:p>
          <a:r>
            <a:rPr lang="en-US" b="1" dirty="0"/>
            <a:t>Pixel-Perfect Precision:</a:t>
          </a:r>
          <a:r>
            <a:rPr lang="en-US" dirty="0"/>
            <a:t> Offers meticulous control over report layouts, ensuring elements like tables, charts, and images are precisely positioned for consistent presentation across various formats. </a:t>
          </a:r>
        </a:p>
      </dgm:t>
    </dgm:pt>
    <dgm:pt modelId="{21C5CDF3-433D-4509-B647-892B3B8231D5}" type="parTrans" cxnId="{6B2B4264-E2BA-4643-8F10-977FF9677802}">
      <dgm:prSet/>
      <dgm:spPr/>
      <dgm:t>
        <a:bodyPr/>
        <a:lstStyle/>
        <a:p>
          <a:endParaRPr lang="en-US"/>
        </a:p>
      </dgm:t>
    </dgm:pt>
    <dgm:pt modelId="{FB186758-94F8-47C8-A98A-67C980ACFDB0}" type="sibTrans" cxnId="{6B2B4264-E2BA-4643-8F10-977FF9677802}">
      <dgm:prSet/>
      <dgm:spPr/>
      <dgm:t>
        <a:bodyPr/>
        <a:lstStyle/>
        <a:p>
          <a:endParaRPr lang="en-US"/>
        </a:p>
      </dgm:t>
    </dgm:pt>
    <dgm:pt modelId="{A806F9C3-1B00-49FE-A8AE-ECED195973AB}">
      <dgm:prSet/>
      <dgm:spPr/>
      <dgm:t>
        <a:bodyPr/>
        <a:lstStyle/>
        <a:p>
          <a:r>
            <a:rPr lang="en-US" b="1" dirty="0"/>
            <a:t>Diverse Data Source Integration:</a:t>
          </a:r>
          <a:r>
            <a:rPr lang="en-US" dirty="0"/>
            <a:t> Supports connections to multiple data sources, including SQL Server, Oracle, Excel, and Power BI datasets, enabling comprehensive data consolidation. </a:t>
          </a:r>
        </a:p>
      </dgm:t>
    </dgm:pt>
    <dgm:pt modelId="{67362B5D-C4A7-442A-B4B1-27D151F22542}" type="parTrans" cxnId="{95748B94-F098-4D6A-BCE8-1A62A4E99983}">
      <dgm:prSet/>
      <dgm:spPr/>
      <dgm:t>
        <a:bodyPr/>
        <a:lstStyle/>
        <a:p>
          <a:endParaRPr lang="en-US"/>
        </a:p>
      </dgm:t>
    </dgm:pt>
    <dgm:pt modelId="{A33E1316-F2DF-4D83-AA80-295B8182E4E9}" type="sibTrans" cxnId="{95748B94-F098-4D6A-BCE8-1A62A4E99983}">
      <dgm:prSet/>
      <dgm:spPr/>
      <dgm:t>
        <a:bodyPr/>
        <a:lstStyle/>
        <a:p>
          <a:endParaRPr lang="en-US"/>
        </a:p>
      </dgm:t>
    </dgm:pt>
    <dgm:pt modelId="{C7954DD4-5691-49DE-96DC-BB926FA6CF2B}">
      <dgm:prSet/>
      <dgm:spPr/>
      <dgm:t>
        <a:bodyPr/>
        <a:lstStyle/>
        <a:p>
          <a:r>
            <a:rPr lang="en-US" b="1" dirty="0"/>
            <a:t>Advanced Data Visualizations:</a:t>
          </a:r>
          <a:r>
            <a:rPr lang="en-US" dirty="0"/>
            <a:t> Provides tools to incorporate charts, maps, sparklines, and data bars, enhancing the interpretability of complex data. </a:t>
          </a:r>
        </a:p>
      </dgm:t>
    </dgm:pt>
    <dgm:pt modelId="{EB4CB77D-9236-4EDE-B28B-5747588D0733}" type="parTrans" cxnId="{7F9D15CD-196B-4338-9ABB-C361AEC56C99}">
      <dgm:prSet/>
      <dgm:spPr/>
      <dgm:t>
        <a:bodyPr/>
        <a:lstStyle/>
        <a:p>
          <a:endParaRPr lang="en-US"/>
        </a:p>
      </dgm:t>
    </dgm:pt>
    <dgm:pt modelId="{B261372C-67ED-4895-A631-4D47651A8941}" type="sibTrans" cxnId="{7F9D15CD-196B-4338-9ABB-C361AEC56C99}">
      <dgm:prSet/>
      <dgm:spPr/>
      <dgm:t>
        <a:bodyPr/>
        <a:lstStyle/>
        <a:p>
          <a:endParaRPr lang="en-US"/>
        </a:p>
      </dgm:t>
    </dgm:pt>
    <dgm:pt modelId="{D2EFC72B-17C7-451B-96F2-D40B73F7C1CC}">
      <dgm:prSet/>
      <dgm:spPr/>
      <dgm:t>
        <a:bodyPr/>
        <a:lstStyle/>
        <a:p>
          <a:r>
            <a:rPr lang="en-US" b="1" dirty="0"/>
            <a:t>Dynamic Parameters:</a:t>
          </a:r>
          <a:r>
            <a:rPr lang="en-US" dirty="0"/>
            <a:t> Allows the inclusion of parameters for filtering data, enabling users to customize report outputs based on specific criteria. </a:t>
          </a:r>
        </a:p>
      </dgm:t>
    </dgm:pt>
    <dgm:pt modelId="{E8F35D0F-CDD0-47A5-B3F1-9AB70A851A03}" type="parTrans" cxnId="{5DC0E67C-4754-41C8-BA8A-F317E36B9E32}">
      <dgm:prSet/>
      <dgm:spPr/>
      <dgm:t>
        <a:bodyPr/>
        <a:lstStyle/>
        <a:p>
          <a:endParaRPr lang="en-US"/>
        </a:p>
      </dgm:t>
    </dgm:pt>
    <dgm:pt modelId="{8E4E364D-A33A-433A-ACC9-C723397A1FE8}" type="sibTrans" cxnId="{5DC0E67C-4754-41C8-BA8A-F317E36B9E32}">
      <dgm:prSet/>
      <dgm:spPr/>
      <dgm:t>
        <a:bodyPr/>
        <a:lstStyle/>
        <a:p>
          <a:endParaRPr lang="en-US"/>
        </a:p>
      </dgm:t>
    </dgm:pt>
    <dgm:pt modelId="{291AD508-1480-4835-9C9F-03229CB81C94}">
      <dgm:prSet/>
      <dgm:spPr/>
      <dgm:t>
        <a:bodyPr/>
        <a:lstStyle/>
        <a:p>
          <a:r>
            <a:rPr lang="en-US" b="1" dirty="0"/>
            <a:t>Flexible Export Options:</a:t>
          </a:r>
          <a:r>
            <a:rPr lang="en-US" dirty="0"/>
            <a:t> Facilitates exporting reports to various formats such as PDF, Word, Excel, and MHTML, catering to diverse distribution and presentation needs. </a:t>
          </a:r>
        </a:p>
      </dgm:t>
    </dgm:pt>
    <dgm:pt modelId="{32337CE2-502C-42D8-A15C-827FF00A5F47}" type="parTrans" cxnId="{AE0F0349-5B8C-4D3C-B25F-639F6F768D80}">
      <dgm:prSet/>
      <dgm:spPr/>
      <dgm:t>
        <a:bodyPr/>
        <a:lstStyle/>
        <a:p>
          <a:endParaRPr lang="en-US"/>
        </a:p>
      </dgm:t>
    </dgm:pt>
    <dgm:pt modelId="{8D2EFA99-0D13-45E4-84BA-971DF4B6618D}" type="sibTrans" cxnId="{AE0F0349-5B8C-4D3C-B25F-639F6F768D80}">
      <dgm:prSet/>
      <dgm:spPr/>
      <dgm:t>
        <a:bodyPr/>
        <a:lstStyle/>
        <a:p>
          <a:endParaRPr lang="en-US"/>
        </a:p>
      </dgm:t>
    </dgm:pt>
    <dgm:pt modelId="{87AC076F-0573-4761-860C-06FCBD755F06}" type="pres">
      <dgm:prSet presAssocID="{235E5A74-A66F-47D8-99F3-4FF1450AE9DC}" presName="linear" presStyleCnt="0">
        <dgm:presLayoutVars>
          <dgm:animLvl val="lvl"/>
          <dgm:resizeHandles val="exact"/>
        </dgm:presLayoutVars>
      </dgm:prSet>
      <dgm:spPr/>
    </dgm:pt>
    <dgm:pt modelId="{F72BA4F4-65CD-43AC-B48C-D55528FC96CE}" type="pres">
      <dgm:prSet presAssocID="{A2A22ED4-8EC0-466E-9412-54778CE59A5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540B43-D531-48DA-A8F1-D4CA8CB89E5B}" type="pres">
      <dgm:prSet presAssocID="{F814BD3D-EACC-4C81-A4EB-20AB325005FD}" presName="spacer" presStyleCnt="0"/>
      <dgm:spPr/>
    </dgm:pt>
    <dgm:pt modelId="{06B15E03-5E54-4F9B-8D2D-54AF540370D2}" type="pres">
      <dgm:prSet presAssocID="{97BCAE0A-542D-4D68-B3B2-7CEB84BD910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933C426-F81F-402F-B76A-FBD33DDD82A4}" type="pres">
      <dgm:prSet presAssocID="{FB186758-94F8-47C8-A98A-67C980ACFDB0}" presName="spacer" presStyleCnt="0"/>
      <dgm:spPr/>
    </dgm:pt>
    <dgm:pt modelId="{02C15252-FC86-4F23-A068-24D54848C7D3}" type="pres">
      <dgm:prSet presAssocID="{A806F9C3-1B00-49FE-A8AE-ECED195973A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6AECD05-6BDD-4AFF-AC34-D42678C8C30C}" type="pres">
      <dgm:prSet presAssocID="{A33E1316-F2DF-4D83-AA80-295B8182E4E9}" presName="spacer" presStyleCnt="0"/>
      <dgm:spPr/>
    </dgm:pt>
    <dgm:pt modelId="{54A999E0-5748-435F-95AD-BD958CEBD1A3}" type="pres">
      <dgm:prSet presAssocID="{C7954DD4-5691-49DE-96DC-BB926FA6CF2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1B066D6-3D13-4117-B964-F1A45692B62A}" type="pres">
      <dgm:prSet presAssocID="{B261372C-67ED-4895-A631-4D47651A8941}" presName="spacer" presStyleCnt="0"/>
      <dgm:spPr/>
    </dgm:pt>
    <dgm:pt modelId="{4EC4303B-72F9-4258-85FE-626E6410B28F}" type="pres">
      <dgm:prSet presAssocID="{D2EFC72B-17C7-451B-96F2-D40B73F7C1C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106EBF6-E539-400E-B2BA-46A815340370}" type="pres">
      <dgm:prSet presAssocID="{8E4E364D-A33A-433A-ACC9-C723397A1FE8}" presName="spacer" presStyleCnt="0"/>
      <dgm:spPr/>
    </dgm:pt>
    <dgm:pt modelId="{5F0DE03E-FDC8-4C74-9D66-B5A1F873674A}" type="pres">
      <dgm:prSet presAssocID="{291AD508-1480-4835-9C9F-03229CB81C9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CDC6308-E20D-4925-98D5-BC3340E71722}" type="presOf" srcId="{C7954DD4-5691-49DE-96DC-BB926FA6CF2B}" destId="{54A999E0-5748-435F-95AD-BD958CEBD1A3}" srcOrd="0" destOrd="0" presId="urn:microsoft.com/office/officeart/2005/8/layout/vList2"/>
    <dgm:cxn modelId="{9B301E14-7779-4F15-887F-183DE3A4F29E}" type="presOf" srcId="{97BCAE0A-542D-4D68-B3B2-7CEB84BD9102}" destId="{06B15E03-5E54-4F9B-8D2D-54AF540370D2}" srcOrd="0" destOrd="0" presId="urn:microsoft.com/office/officeart/2005/8/layout/vList2"/>
    <dgm:cxn modelId="{02903923-A553-423A-BDD5-C51787E12266}" type="presOf" srcId="{D2EFC72B-17C7-451B-96F2-D40B73F7C1CC}" destId="{4EC4303B-72F9-4258-85FE-626E6410B28F}" srcOrd="0" destOrd="0" presId="urn:microsoft.com/office/officeart/2005/8/layout/vList2"/>
    <dgm:cxn modelId="{6B2B4264-E2BA-4643-8F10-977FF9677802}" srcId="{235E5A74-A66F-47D8-99F3-4FF1450AE9DC}" destId="{97BCAE0A-542D-4D68-B3B2-7CEB84BD9102}" srcOrd="1" destOrd="0" parTransId="{21C5CDF3-433D-4509-B647-892B3B8231D5}" sibTransId="{FB186758-94F8-47C8-A98A-67C980ACFDB0}"/>
    <dgm:cxn modelId="{AE0F0349-5B8C-4D3C-B25F-639F6F768D80}" srcId="{235E5A74-A66F-47D8-99F3-4FF1450AE9DC}" destId="{291AD508-1480-4835-9C9F-03229CB81C94}" srcOrd="5" destOrd="0" parTransId="{32337CE2-502C-42D8-A15C-827FF00A5F47}" sibTransId="{8D2EFA99-0D13-45E4-84BA-971DF4B6618D}"/>
    <dgm:cxn modelId="{BE339B53-3F0D-43AD-9078-188456D6F719}" type="presOf" srcId="{235E5A74-A66F-47D8-99F3-4FF1450AE9DC}" destId="{87AC076F-0573-4761-860C-06FCBD755F06}" srcOrd="0" destOrd="0" presId="urn:microsoft.com/office/officeart/2005/8/layout/vList2"/>
    <dgm:cxn modelId="{5DC0E67C-4754-41C8-BA8A-F317E36B9E32}" srcId="{235E5A74-A66F-47D8-99F3-4FF1450AE9DC}" destId="{D2EFC72B-17C7-451B-96F2-D40B73F7C1CC}" srcOrd="4" destOrd="0" parTransId="{E8F35D0F-CDD0-47A5-B3F1-9AB70A851A03}" sibTransId="{8E4E364D-A33A-433A-ACC9-C723397A1FE8}"/>
    <dgm:cxn modelId="{98B42B92-09F3-43BE-94B4-9D4B00BBFB38}" type="presOf" srcId="{A806F9C3-1B00-49FE-A8AE-ECED195973AB}" destId="{02C15252-FC86-4F23-A068-24D54848C7D3}" srcOrd="0" destOrd="0" presId="urn:microsoft.com/office/officeart/2005/8/layout/vList2"/>
    <dgm:cxn modelId="{95748B94-F098-4D6A-BCE8-1A62A4E99983}" srcId="{235E5A74-A66F-47D8-99F3-4FF1450AE9DC}" destId="{A806F9C3-1B00-49FE-A8AE-ECED195973AB}" srcOrd="2" destOrd="0" parTransId="{67362B5D-C4A7-442A-B4B1-27D151F22542}" sibTransId="{A33E1316-F2DF-4D83-AA80-295B8182E4E9}"/>
    <dgm:cxn modelId="{F317F8B8-825A-4BDA-B6F6-7C147DD7797A}" type="presOf" srcId="{291AD508-1480-4835-9C9F-03229CB81C94}" destId="{5F0DE03E-FDC8-4C74-9D66-B5A1F873674A}" srcOrd="0" destOrd="0" presId="urn:microsoft.com/office/officeart/2005/8/layout/vList2"/>
    <dgm:cxn modelId="{87DF0CC4-4145-456F-A039-D8CFA4EC40BF}" srcId="{235E5A74-A66F-47D8-99F3-4FF1450AE9DC}" destId="{A2A22ED4-8EC0-466E-9412-54778CE59A51}" srcOrd="0" destOrd="0" parTransId="{3D5A3D77-B41B-4C29-899B-9E0EC3ADDABC}" sibTransId="{F814BD3D-EACC-4C81-A4EB-20AB325005FD}"/>
    <dgm:cxn modelId="{7F9D15CD-196B-4338-9ABB-C361AEC56C99}" srcId="{235E5A74-A66F-47D8-99F3-4FF1450AE9DC}" destId="{C7954DD4-5691-49DE-96DC-BB926FA6CF2B}" srcOrd="3" destOrd="0" parTransId="{EB4CB77D-9236-4EDE-B28B-5747588D0733}" sibTransId="{B261372C-67ED-4895-A631-4D47651A8941}"/>
    <dgm:cxn modelId="{F047F5F3-4AC1-4C0A-9E3A-8D5A574062DA}" type="presOf" srcId="{A2A22ED4-8EC0-466E-9412-54778CE59A51}" destId="{F72BA4F4-65CD-43AC-B48C-D55528FC96CE}" srcOrd="0" destOrd="0" presId="urn:microsoft.com/office/officeart/2005/8/layout/vList2"/>
    <dgm:cxn modelId="{63AABD2E-0ED5-4896-AF2E-706EAAE17597}" type="presParOf" srcId="{87AC076F-0573-4761-860C-06FCBD755F06}" destId="{F72BA4F4-65CD-43AC-B48C-D55528FC96CE}" srcOrd="0" destOrd="0" presId="urn:microsoft.com/office/officeart/2005/8/layout/vList2"/>
    <dgm:cxn modelId="{48BC79FE-F9FC-45E7-A619-F304259396D1}" type="presParOf" srcId="{87AC076F-0573-4761-860C-06FCBD755F06}" destId="{D3540B43-D531-48DA-A8F1-D4CA8CB89E5B}" srcOrd="1" destOrd="0" presId="urn:microsoft.com/office/officeart/2005/8/layout/vList2"/>
    <dgm:cxn modelId="{EA26FD15-C6EC-4F4E-8E2A-E65320FF1D08}" type="presParOf" srcId="{87AC076F-0573-4761-860C-06FCBD755F06}" destId="{06B15E03-5E54-4F9B-8D2D-54AF540370D2}" srcOrd="2" destOrd="0" presId="urn:microsoft.com/office/officeart/2005/8/layout/vList2"/>
    <dgm:cxn modelId="{DAEEADA0-AD42-4080-A2C1-A1A83C652BD6}" type="presParOf" srcId="{87AC076F-0573-4761-860C-06FCBD755F06}" destId="{9933C426-F81F-402F-B76A-FBD33DDD82A4}" srcOrd="3" destOrd="0" presId="urn:microsoft.com/office/officeart/2005/8/layout/vList2"/>
    <dgm:cxn modelId="{ED60B3FE-703C-4D93-BBF1-05C36566EF55}" type="presParOf" srcId="{87AC076F-0573-4761-860C-06FCBD755F06}" destId="{02C15252-FC86-4F23-A068-24D54848C7D3}" srcOrd="4" destOrd="0" presId="urn:microsoft.com/office/officeart/2005/8/layout/vList2"/>
    <dgm:cxn modelId="{7FA3BBE0-EC43-4933-8D3B-9FD1AA5850DA}" type="presParOf" srcId="{87AC076F-0573-4761-860C-06FCBD755F06}" destId="{56AECD05-6BDD-4AFF-AC34-D42678C8C30C}" srcOrd="5" destOrd="0" presId="urn:microsoft.com/office/officeart/2005/8/layout/vList2"/>
    <dgm:cxn modelId="{09679A36-F3CC-4594-9801-884BB9432883}" type="presParOf" srcId="{87AC076F-0573-4761-860C-06FCBD755F06}" destId="{54A999E0-5748-435F-95AD-BD958CEBD1A3}" srcOrd="6" destOrd="0" presId="urn:microsoft.com/office/officeart/2005/8/layout/vList2"/>
    <dgm:cxn modelId="{E2A1E1BC-923B-4BCF-8FAD-14546A460130}" type="presParOf" srcId="{87AC076F-0573-4761-860C-06FCBD755F06}" destId="{C1B066D6-3D13-4117-B964-F1A45692B62A}" srcOrd="7" destOrd="0" presId="urn:microsoft.com/office/officeart/2005/8/layout/vList2"/>
    <dgm:cxn modelId="{D71695D2-5FD2-4587-B1E3-8A4ACC880F60}" type="presParOf" srcId="{87AC076F-0573-4761-860C-06FCBD755F06}" destId="{4EC4303B-72F9-4258-85FE-626E6410B28F}" srcOrd="8" destOrd="0" presId="urn:microsoft.com/office/officeart/2005/8/layout/vList2"/>
    <dgm:cxn modelId="{16C7D0E0-8662-4D09-B408-98D7BEAEFB2A}" type="presParOf" srcId="{87AC076F-0573-4761-860C-06FCBD755F06}" destId="{0106EBF6-E539-400E-B2BA-46A815340370}" srcOrd="9" destOrd="0" presId="urn:microsoft.com/office/officeart/2005/8/layout/vList2"/>
    <dgm:cxn modelId="{BE1BDCF2-EB05-44EA-A566-5E1D014922C4}" type="presParOf" srcId="{87AC076F-0573-4761-860C-06FCBD755F06}" destId="{5F0DE03E-FDC8-4C74-9D66-B5A1F873674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EFFCF-20B1-463A-86AA-9A23CCC688E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37F6929-0DD1-41FE-92E4-B5A1A1A57800}">
      <dgm:prSet/>
      <dgm:spPr/>
      <dgm:t>
        <a:bodyPr/>
        <a:lstStyle/>
        <a:p>
          <a:r>
            <a:rPr lang="en-US" b="1"/>
            <a:t>Benefits:</a:t>
          </a:r>
          <a:endParaRPr lang="en-US"/>
        </a:p>
      </dgm:t>
    </dgm:pt>
    <dgm:pt modelId="{F7400083-E429-4454-9F29-E424C8568A11}" type="parTrans" cxnId="{C9B083CB-3DA0-45C8-8D97-B7D562D7E42D}">
      <dgm:prSet/>
      <dgm:spPr/>
      <dgm:t>
        <a:bodyPr/>
        <a:lstStyle/>
        <a:p>
          <a:endParaRPr lang="en-US"/>
        </a:p>
      </dgm:t>
    </dgm:pt>
    <dgm:pt modelId="{EBAD4524-BA11-4F40-B8FB-C22AEC2071EF}" type="sibTrans" cxnId="{C9B083CB-3DA0-45C8-8D97-B7D562D7E42D}">
      <dgm:prSet/>
      <dgm:spPr/>
      <dgm:t>
        <a:bodyPr/>
        <a:lstStyle/>
        <a:p>
          <a:endParaRPr lang="en-US"/>
        </a:p>
      </dgm:t>
    </dgm:pt>
    <dgm:pt modelId="{8B2D0347-503F-416C-ADB8-D3CE148E8516}">
      <dgm:prSet/>
      <dgm:spPr/>
      <dgm:t>
        <a:bodyPr/>
        <a:lstStyle/>
        <a:p>
          <a:r>
            <a:rPr lang="en-US" b="1" dirty="0"/>
            <a:t>Consistent and Standardized Reporting:</a:t>
          </a:r>
          <a:r>
            <a:rPr lang="en-US" dirty="0"/>
            <a:t> Ensures uniformity in report formats, aiding compliance with regulatory standards and corporate branding guidelines. </a:t>
          </a:r>
        </a:p>
      </dgm:t>
    </dgm:pt>
    <dgm:pt modelId="{D8B89614-25EC-4C24-89DE-19BF2D91AF90}" type="parTrans" cxnId="{DF941630-62F5-4147-8591-D19F646DF1C9}">
      <dgm:prSet/>
      <dgm:spPr/>
      <dgm:t>
        <a:bodyPr/>
        <a:lstStyle/>
        <a:p>
          <a:endParaRPr lang="en-US"/>
        </a:p>
      </dgm:t>
    </dgm:pt>
    <dgm:pt modelId="{85E4229C-3514-48CE-83AF-E26C3C40F3BE}" type="sibTrans" cxnId="{DF941630-62F5-4147-8591-D19F646DF1C9}">
      <dgm:prSet/>
      <dgm:spPr/>
      <dgm:t>
        <a:bodyPr/>
        <a:lstStyle/>
        <a:p>
          <a:endParaRPr lang="en-US"/>
        </a:p>
      </dgm:t>
    </dgm:pt>
    <dgm:pt modelId="{89B5326B-973D-40E1-9840-A8C99E484227}">
      <dgm:prSet/>
      <dgm:spPr/>
      <dgm:t>
        <a:bodyPr/>
        <a:lstStyle/>
        <a:p>
          <a:r>
            <a:rPr lang="en-US" b="1" dirty="0"/>
            <a:t>Enhanced Data Presentation:</a:t>
          </a:r>
          <a:r>
            <a:rPr lang="en-US" dirty="0"/>
            <a:t> Transforms raw data into structured, easily digestible reports, enabling stakeholders to derive actionable insights efficiently. </a:t>
          </a:r>
        </a:p>
      </dgm:t>
    </dgm:pt>
    <dgm:pt modelId="{0D669AA0-3236-4048-9A43-8C42A04E201E}" type="parTrans" cxnId="{FFCD539F-FD6C-44F2-A5D9-2E30967B0443}">
      <dgm:prSet/>
      <dgm:spPr/>
      <dgm:t>
        <a:bodyPr/>
        <a:lstStyle/>
        <a:p>
          <a:endParaRPr lang="en-US"/>
        </a:p>
      </dgm:t>
    </dgm:pt>
    <dgm:pt modelId="{2767771E-5D79-4983-BD6F-F8BE049D305C}" type="sibTrans" cxnId="{FFCD539F-FD6C-44F2-A5D9-2E30967B0443}">
      <dgm:prSet/>
      <dgm:spPr/>
      <dgm:t>
        <a:bodyPr/>
        <a:lstStyle/>
        <a:p>
          <a:endParaRPr lang="en-US"/>
        </a:p>
      </dgm:t>
    </dgm:pt>
    <dgm:pt modelId="{E2F552B9-AE3D-4527-9A5B-C41C5BE2018F}">
      <dgm:prSet/>
      <dgm:spPr/>
      <dgm:t>
        <a:bodyPr/>
        <a:lstStyle/>
        <a:p>
          <a:r>
            <a:rPr lang="en-US" b="1" dirty="0"/>
            <a:t>Scheduled Report Delivery:</a:t>
          </a:r>
          <a:r>
            <a:rPr lang="en-US" dirty="0"/>
            <a:t> Supports automated report generation and distribution, ensuring timely dissemination of information without manual intervention. </a:t>
          </a:r>
        </a:p>
      </dgm:t>
    </dgm:pt>
    <dgm:pt modelId="{7B527716-EEA6-46A4-A6A5-173958670CCC}" type="parTrans" cxnId="{D1A02F3E-0AB2-4CF4-BB06-33CE3980BC4F}">
      <dgm:prSet/>
      <dgm:spPr/>
      <dgm:t>
        <a:bodyPr/>
        <a:lstStyle/>
        <a:p>
          <a:endParaRPr lang="en-US"/>
        </a:p>
      </dgm:t>
    </dgm:pt>
    <dgm:pt modelId="{EF7BC29B-09EF-4E23-8749-387F05C08E13}" type="sibTrans" cxnId="{D1A02F3E-0AB2-4CF4-BB06-33CE3980BC4F}">
      <dgm:prSet/>
      <dgm:spPr/>
      <dgm:t>
        <a:bodyPr/>
        <a:lstStyle/>
        <a:p>
          <a:endParaRPr lang="en-US"/>
        </a:p>
      </dgm:t>
    </dgm:pt>
    <dgm:pt modelId="{EF70C26E-FF21-48F3-B60F-1AF998764110}">
      <dgm:prSet/>
      <dgm:spPr/>
      <dgm:t>
        <a:bodyPr/>
        <a:lstStyle/>
        <a:p>
          <a:r>
            <a:rPr lang="en-US" b="1" dirty="0"/>
            <a:t>Seamless Integration with Power BI Ecosystem:</a:t>
          </a:r>
          <a:r>
            <a:rPr lang="en-US" dirty="0"/>
            <a:t> Works in harmony with other Power BI tools, allowing users to leverage existing datasets and models for comprehensive reporting solutions. </a:t>
          </a:r>
        </a:p>
      </dgm:t>
    </dgm:pt>
    <dgm:pt modelId="{E591AC91-CD34-4CFB-8C76-76128C3DC427}" type="parTrans" cxnId="{5D95123E-A4F2-4492-9C72-8BE62A85B797}">
      <dgm:prSet/>
      <dgm:spPr/>
      <dgm:t>
        <a:bodyPr/>
        <a:lstStyle/>
        <a:p>
          <a:endParaRPr lang="en-US"/>
        </a:p>
      </dgm:t>
    </dgm:pt>
    <dgm:pt modelId="{8397A1F6-7166-4405-9EE3-A1114034A7BA}" type="sibTrans" cxnId="{5D95123E-A4F2-4492-9C72-8BE62A85B797}">
      <dgm:prSet/>
      <dgm:spPr/>
      <dgm:t>
        <a:bodyPr/>
        <a:lstStyle/>
        <a:p>
          <a:endParaRPr lang="en-US"/>
        </a:p>
      </dgm:t>
    </dgm:pt>
    <dgm:pt modelId="{309F33B4-FE49-4A73-9EE0-844851C9137C}" type="pres">
      <dgm:prSet presAssocID="{BF5EFFCF-20B1-463A-86AA-9A23CCC688EC}" presName="linear" presStyleCnt="0">
        <dgm:presLayoutVars>
          <dgm:animLvl val="lvl"/>
          <dgm:resizeHandles val="exact"/>
        </dgm:presLayoutVars>
      </dgm:prSet>
      <dgm:spPr/>
    </dgm:pt>
    <dgm:pt modelId="{FBE1BBEC-EEF5-4407-B2D7-8992769BEC27}" type="pres">
      <dgm:prSet presAssocID="{937F6929-0DD1-41FE-92E4-B5A1A1A578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5A408F3-A8E1-432A-927C-061211AA0D84}" type="pres">
      <dgm:prSet presAssocID="{EBAD4524-BA11-4F40-B8FB-C22AEC2071EF}" presName="spacer" presStyleCnt="0"/>
      <dgm:spPr/>
    </dgm:pt>
    <dgm:pt modelId="{3C7AFE92-6ACA-4AF6-A2BE-3E9966830870}" type="pres">
      <dgm:prSet presAssocID="{8B2D0347-503F-416C-ADB8-D3CE148E85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407869C-96D1-4DCD-822B-D23146CCE24C}" type="pres">
      <dgm:prSet presAssocID="{85E4229C-3514-48CE-83AF-E26C3C40F3BE}" presName="spacer" presStyleCnt="0"/>
      <dgm:spPr/>
    </dgm:pt>
    <dgm:pt modelId="{79C44192-356B-425F-8B76-248F3E29D341}" type="pres">
      <dgm:prSet presAssocID="{89B5326B-973D-40E1-9840-A8C99E4842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8FB00B5-B003-4747-8A3B-7EF69346F43E}" type="pres">
      <dgm:prSet presAssocID="{2767771E-5D79-4983-BD6F-F8BE049D305C}" presName="spacer" presStyleCnt="0"/>
      <dgm:spPr/>
    </dgm:pt>
    <dgm:pt modelId="{D0128F08-D8F8-4B7D-8139-ACC27E6D2B1D}" type="pres">
      <dgm:prSet presAssocID="{E2F552B9-AE3D-4527-9A5B-C41C5BE201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094D7F-96A6-4F29-B334-B2446FED8D12}" type="pres">
      <dgm:prSet presAssocID="{EF7BC29B-09EF-4E23-8749-387F05C08E13}" presName="spacer" presStyleCnt="0"/>
      <dgm:spPr/>
    </dgm:pt>
    <dgm:pt modelId="{6C68B892-7272-4A56-AF7F-8F68CB40F7F8}" type="pres">
      <dgm:prSet presAssocID="{EF70C26E-FF21-48F3-B60F-1AF9987641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F941630-62F5-4147-8591-D19F646DF1C9}" srcId="{BF5EFFCF-20B1-463A-86AA-9A23CCC688EC}" destId="{8B2D0347-503F-416C-ADB8-D3CE148E8516}" srcOrd="1" destOrd="0" parTransId="{D8B89614-25EC-4C24-89DE-19BF2D91AF90}" sibTransId="{85E4229C-3514-48CE-83AF-E26C3C40F3BE}"/>
    <dgm:cxn modelId="{5D95123E-A4F2-4492-9C72-8BE62A85B797}" srcId="{BF5EFFCF-20B1-463A-86AA-9A23CCC688EC}" destId="{EF70C26E-FF21-48F3-B60F-1AF998764110}" srcOrd="4" destOrd="0" parTransId="{E591AC91-CD34-4CFB-8C76-76128C3DC427}" sibTransId="{8397A1F6-7166-4405-9EE3-A1114034A7BA}"/>
    <dgm:cxn modelId="{D1A02F3E-0AB2-4CF4-BB06-33CE3980BC4F}" srcId="{BF5EFFCF-20B1-463A-86AA-9A23CCC688EC}" destId="{E2F552B9-AE3D-4527-9A5B-C41C5BE2018F}" srcOrd="3" destOrd="0" parTransId="{7B527716-EEA6-46A4-A6A5-173958670CCC}" sibTransId="{EF7BC29B-09EF-4E23-8749-387F05C08E13}"/>
    <dgm:cxn modelId="{956F1448-4A58-4012-9128-8D615E503325}" type="presOf" srcId="{89B5326B-973D-40E1-9840-A8C99E484227}" destId="{79C44192-356B-425F-8B76-248F3E29D341}" srcOrd="0" destOrd="0" presId="urn:microsoft.com/office/officeart/2005/8/layout/vList2"/>
    <dgm:cxn modelId="{0B089372-86F1-4D4E-9040-C1E9A0D0FC9F}" type="presOf" srcId="{8B2D0347-503F-416C-ADB8-D3CE148E8516}" destId="{3C7AFE92-6ACA-4AF6-A2BE-3E9966830870}" srcOrd="0" destOrd="0" presId="urn:microsoft.com/office/officeart/2005/8/layout/vList2"/>
    <dgm:cxn modelId="{C8AE8C54-CF6E-49A7-AD87-95F19E11EDDB}" type="presOf" srcId="{BF5EFFCF-20B1-463A-86AA-9A23CCC688EC}" destId="{309F33B4-FE49-4A73-9EE0-844851C9137C}" srcOrd="0" destOrd="0" presId="urn:microsoft.com/office/officeart/2005/8/layout/vList2"/>
    <dgm:cxn modelId="{FFCD539F-FD6C-44F2-A5D9-2E30967B0443}" srcId="{BF5EFFCF-20B1-463A-86AA-9A23CCC688EC}" destId="{89B5326B-973D-40E1-9840-A8C99E484227}" srcOrd="2" destOrd="0" parTransId="{0D669AA0-3236-4048-9A43-8C42A04E201E}" sibTransId="{2767771E-5D79-4983-BD6F-F8BE049D305C}"/>
    <dgm:cxn modelId="{9E91CACA-DFBD-4F7B-85A3-E6D17F7A191C}" type="presOf" srcId="{E2F552B9-AE3D-4527-9A5B-C41C5BE2018F}" destId="{D0128F08-D8F8-4B7D-8139-ACC27E6D2B1D}" srcOrd="0" destOrd="0" presId="urn:microsoft.com/office/officeart/2005/8/layout/vList2"/>
    <dgm:cxn modelId="{C9B083CB-3DA0-45C8-8D97-B7D562D7E42D}" srcId="{BF5EFFCF-20B1-463A-86AA-9A23CCC688EC}" destId="{937F6929-0DD1-41FE-92E4-B5A1A1A57800}" srcOrd="0" destOrd="0" parTransId="{F7400083-E429-4454-9F29-E424C8568A11}" sibTransId="{EBAD4524-BA11-4F40-B8FB-C22AEC2071EF}"/>
    <dgm:cxn modelId="{431512CF-12B7-483E-B4CA-3FEA42193D19}" type="presOf" srcId="{937F6929-0DD1-41FE-92E4-B5A1A1A57800}" destId="{FBE1BBEC-EEF5-4407-B2D7-8992769BEC27}" srcOrd="0" destOrd="0" presId="urn:microsoft.com/office/officeart/2005/8/layout/vList2"/>
    <dgm:cxn modelId="{C0A776D9-5BE0-4174-9DE1-80FFDE940532}" type="presOf" srcId="{EF70C26E-FF21-48F3-B60F-1AF998764110}" destId="{6C68B892-7272-4A56-AF7F-8F68CB40F7F8}" srcOrd="0" destOrd="0" presId="urn:microsoft.com/office/officeart/2005/8/layout/vList2"/>
    <dgm:cxn modelId="{3D9B8BA1-919A-4CC0-9F32-8B076EDAF2E8}" type="presParOf" srcId="{309F33B4-FE49-4A73-9EE0-844851C9137C}" destId="{FBE1BBEC-EEF5-4407-B2D7-8992769BEC27}" srcOrd="0" destOrd="0" presId="urn:microsoft.com/office/officeart/2005/8/layout/vList2"/>
    <dgm:cxn modelId="{DC9DF6D9-A383-4B0D-B493-AE320E9A1D6A}" type="presParOf" srcId="{309F33B4-FE49-4A73-9EE0-844851C9137C}" destId="{D5A408F3-A8E1-432A-927C-061211AA0D84}" srcOrd="1" destOrd="0" presId="urn:microsoft.com/office/officeart/2005/8/layout/vList2"/>
    <dgm:cxn modelId="{FBB5774A-6227-4478-827B-195D06BDE9BC}" type="presParOf" srcId="{309F33B4-FE49-4A73-9EE0-844851C9137C}" destId="{3C7AFE92-6ACA-4AF6-A2BE-3E9966830870}" srcOrd="2" destOrd="0" presId="urn:microsoft.com/office/officeart/2005/8/layout/vList2"/>
    <dgm:cxn modelId="{5BD49230-4C8E-48DD-9847-7A68B773BC3E}" type="presParOf" srcId="{309F33B4-FE49-4A73-9EE0-844851C9137C}" destId="{2407869C-96D1-4DCD-822B-D23146CCE24C}" srcOrd="3" destOrd="0" presId="urn:microsoft.com/office/officeart/2005/8/layout/vList2"/>
    <dgm:cxn modelId="{045F7581-E8C2-4A0B-83D4-C9F755009920}" type="presParOf" srcId="{309F33B4-FE49-4A73-9EE0-844851C9137C}" destId="{79C44192-356B-425F-8B76-248F3E29D341}" srcOrd="4" destOrd="0" presId="urn:microsoft.com/office/officeart/2005/8/layout/vList2"/>
    <dgm:cxn modelId="{65FD728E-8CC8-4758-82FF-8E9689D0205F}" type="presParOf" srcId="{309F33B4-FE49-4A73-9EE0-844851C9137C}" destId="{E8FB00B5-B003-4747-8A3B-7EF69346F43E}" srcOrd="5" destOrd="0" presId="urn:microsoft.com/office/officeart/2005/8/layout/vList2"/>
    <dgm:cxn modelId="{B2AD0422-E2E7-4287-865C-B486B8712549}" type="presParOf" srcId="{309F33B4-FE49-4A73-9EE0-844851C9137C}" destId="{D0128F08-D8F8-4B7D-8139-ACC27E6D2B1D}" srcOrd="6" destOrd="0" presId="urn:microsoft.com/office/officeart/2005/8/layout/vList2"/>
    <dgm:cxn modelId="{C219CD16-E899-446A-9C5D-B06A3161DD13}" type="presParOf" srcId="{309F33B4-FE49-4A73-9EE0-844851C9137C}" destId="{65094D7F-96A6-4F29-B334-B2446FED8D12}" srcOrd="7" destOrd="0" presId="urn:microsoft.com/office/officeart/2005/8/layout/vList2"/>
    <dgm:cxn modelId="{F04C0634-ECAA-4194-840B-0E477ECFA8F0}" type="presParOf" srcId="{309F33B4-FE49-4A73-9EE0-844851C9137C}" destId="{6C68B892-7272-4A56-AF7F-8F68CB40F7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BA4F4-65CD-43AC-B48C-D55528FC96CE}">
      <dsp:nvSpPr>
        <dsp:cNvPr id="0" name=""/>
        <dsp:cNvSpPr/>
      </dsp:nvSpPr>
      <dsp:spPr>
        <a:xfrm>
          <a:off x="0" y="244438"/>
          <a:ext cx="5941088" cy="7739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Features:</a:t>
          </a:r>
          <a:endParaRPr lang="en-US" sz="1400" kern="1200"/>
        </a:p>
      </dsp:txBody>
      <dsp:txXfrm>
        <a:off x="37781" y="282219"/>
        <a:ext cx="5865526" cy="698393"/>
      </dsp:txXfrm>
    </dsp:sp>
    <dsp:sp modelId="{06B15E03-5E54-4F9B-8D2D-54AF540370D2}">
      <dsp:nvSpPr>
        <dsp:cNvPr id="0" name=""/>
        <dsp:cNvSpPr/>
      </dsp:nvSpPr>
      <dsp:spPr>
        <a:xfrm>
          <a:off x="0" y="1058713"/>
          <a:ext cx="5941088" cy="7739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Pixel-Perfect Precision:</a:t>
          </a:r>
          <a:r>
            <a:rPr lang="en-US" sz="1400" kern="1200" dirty="0"/>
            <a:t> Offers meticulous control over report layouts, ensuring elements like tables, charts, and images are precisely positioned for consistent presentation across various formats. </a:t>
          </a:r>
        </a:p>
      </dsp:txBody>
      <dsp:txXfrm>
        <a:off x="37781" y="1096494"/>
        <a:ext cx="5865526" cy="698393"/>
      </dsp:txXfrm>
    </dsp:sp>
    <dsp:sp modelId="{02C15252-FC86-4F23-A068-24D54848C7D3}">
      <dsp:nvSpPr>
        <dsp:cNvPr id="0" name=""/>
        <dsp:cNvSpPr/>
      </dsp:nvSpPr>
      <dsp:spPr>
        <a:xfrm>
          <a:off x="0" y="1872988"/>
          <a:ext cx="5941088" cy="7739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Diverse Data Source Integration:</a:t>
          </a:r>
          <a:r>
            <a:rPr lang="en-US" sz="1400" kern="1200" dirty="0"/>
            <a:t> Supports connections to multiple data sources, including SQL Server, Oracle, Excel, and Power BI datasets, enabling comprehensive data consolidation. </a:t>
          </a:r>
        </a:p>
      </dsp:txBody>
      <dsp:txXfrm>
        <a:off x="37781" y="1910769"/>
        <a:ext cx="5865526" cy="698393"/>
      </dsp:txXfrm>
    </dsp:sp>
    <dsp:sp modelId="{54A999E0-5748-435F-95AD-BD958CEBD1A3}">
      <dsp:nvSpPr>
        <dsp:cNvPr id="0" name=""/>
        <dsp:cNvSpPr/>
      </dsp:nvSpPr>
      <dsp:spPr>
        <a:xfrm>
          <a:off x="0" y="2687263"/>
          <a:ext cx="5941088" cy="7739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Advanced Data Visualizations:</a:t>
          </a:r>
          <a:r>
            <a:rPr lang="en-US" sz="1400" kern="1200" dirty="0"/>
            <a:t> Provides tools to incorporate charts, maps, sparklines, and data bars, enhancing the interpretability of complex data. </a:t>
          </a:r>
        </a:p>
      </dsp:txBody>
      <dsp:txXfrm>
        <a:off x="37781" y="2725044"/>
        <a:ext cx="5865526" cy="698393"/>
      </dsp:txXfrm>
    </dsp:sp>
    <dsp:sp modelId="{4EC4303B-72F9-4258-85FE-626E6410B28F}">
      <dsp:nvSpPr>
        <dsp:cNvPr id="0" name=""/>
        <dsp:cNvSpPr/>
      </dsp:nvSpPr>
      <dsp:spPr>
        <a:xfrm>
          <a:off x="0" y="3501538"/>
          <a:ext cx="5941088" cy="7739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Dynamic Parameters:</a:t>
          </a:r>
          <a:r>
            <a:rPr lang="en-US" sz="1400" kern="1200" dirty="0"/>
            <a:t> Allows the inclusion of parameters for filtering data, enabling users to customize report outputs based on specific criteria. </a:t>
          </a:r>
        </a:p>
      </dsp:txBody>
      <dsp:txXfrm>
        <a:off x="37781" y="3539319"/>
        <a:ext cx="5865526" cy="698393"/>
      </dsp:txXfrm>
    </dsp:sp>
    <dsp:sp modelId="{5F0DE03E-FDC8-4C74-9D66-B5A1F873674A}">
      <dsp:nvSpPr>
        <dsp:cNvPr id="0" name=""/>
        <dsp:cNvSpPr/>
      </dsp:nvSpPr>
      <dsp:spPr>
        <a:xfrm>
          <a:off x="0" y="4315813"/>
          <a:ext cx="5941088" cy="7739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Flexible Export Options:</a:t>
          </a:r>
          <a:r>
            <a:rPr lang="en-US" sz="1400" kern="1200" dirty="0"/>
            <a:t> Facilitates exporting reports to various formats such as PDF, Word, Excel, and MHTML, catering to diverse distribution and presentation needs. </a:t>
          </a:r>
        </a:p>
      </dsp:txBody>
      <dsp:txXfrm>
        <a:off x="37781" y="4353594"/>
        <a:ext cx="5865526" cy="698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1BBEC-EEF5-4407-B2D7-8992769BEC27}">
      <dsp:nvSpPr>
        <dsp:cNvPr id="0" name=""/>
        <dsp:cNvSpPr/>
      </dsp:nvSpPr>
      <dsp:spPr>
        <a:xfrm>
          <a:off x="0" y="252097"/>
          <a:ext cx="5126333" cy="718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Benefits:</a:t>
          </a:r>
          <a:endParaRPr lang="en-US" sz="1300" kern="1200"/>
        </a:p>
      </dsp:txBody>
      <dsp:txXfrm>
        <a:off x="35083" y="287180"/>
        <a:ext cx="5056167" cy="648506"/>
      </dsp:txXfrm>
    </dsp:sp>
    <dsp:sp modelId="{3C7AFE92-6ACA-4AF6-A2BE-3E9966830870}">
      <dsp:nvSpPr>
        <dsp:cNvPr id="0" name=""/>
        <dsp:cNvSpPr/>
      </dsp:nvSpPr>
      <dsp:spPr>
        <a:xfrm>
          <a:off x="0" y="1008209"/>
          <a:ext cx="5126333" cy="718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Consistent and Standardized Reporting:</a:t>
          </a:r>
          <a:r>
            <a:rPr lang="en-US" sz="1300" kern="1200" dirty="0"/>
            <a:t> Ensures uniformity in report formats, aiding compliance with regulatory standards and corporate branding guidelines. </a:t>
          </a:r>
        </a:p>
      </dsp:txBody>
      <dsp:txXfrm>
        <a:off x="35083" y="1043292"/>
        <a:ext cx="5056167" cy="648506"/>
      </dsp:txXfrm>
    </dsp:sp>
    <dsp:sp modelId="{79C44192-356B-425F-8B76-248F3E29D341}">
      <dsp:nvSpPr>
        <dsp:cNvPr id="0" name=""/>
        <dsp:cNvSpPr/>
      </dsp:nvSpPr>
      <dsp:spPr>
        <a:xfrm>
          <a:off x="0" y="1764322"/>
          <a:ext cx="5126333" cy="718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Enhanced Data Presentation:</a:t>
          </a:r>
          <a:r>
            <a:rPr lang="en-US" sz="1300" kern="1200" dirty="0"/>
            <a:t> Transforms raw data into structured, easily digestible reports, enabling stakeholders to derive actionable insights efficiently. </a:t>
          </a:r>
        </a:p>
      </dsp:txBody>
      <dsp:txXfrm>
        <a:off x="35083" y="1799405"/>
        <a:ext cx="5056167" cy="648506"/>
      </dsp:txXfrm>
    </dsp:sp>
    <dsp:sp modelId="{D0128F08-D8F8-4B7D-8139-ACC27E6D2B1D}">
      <dsp:nvSpPr>
        <dsp:cNvPr id="0" name=""/>
        <dsp:cNvSpPr/>
      </dsp:nvSpPr>
      <dsp:spPr>
        <a:xfrm>
          <a:off x="0" y="2520434"/>
          <a:ext cx="5126333" cy="718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Scheduled Report Delivery:</a:t>
          </a:r>
          <a:r>
            <a:rPr lang="en-US" sz="1300" kern="1200" dirty="0"/>
            <a:t> Supports automated report generation and distribution, ensuring timely dissemination of information without manual intervention. </a:t>
          </a:r>
        </a:p>
      </dsp:txBody>
      <dsp:txXfrm>
        <a:off x="35083" y="2555517"/>
        <a:ext cx="5056167" cy="648506"/>
      </dsp:txXfrm>
    </dsp:sp>
    <dsp:sp modelId="{6C68B892-7272-4A56-AF7F-8F68CB40F7F8}">
      <dsp:nvSpPr>
        <dsp:cNvPr id="0" name=""/>
        <dsp:cNvSpPr/>
      </dsp:nvSpPr>
      <dsp:spPr>
        <a:xfrm>
          <a:off x="0" y="3276547"/>
          <a:ext cx="5126333" cy="7186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Seamless Integration with Power BI Ecosystem:</a:t>
          </a:r>
          <a:r>
            <a:rPr lang="en-US" sz="1300" kern="1200" dirty="0"/>
            <a:t> Works in harmony with other Power BI tools, allowing users to leverage existing datasets and models for comprehensive reporting solutions. </a:t>
          </a:r>
        </a:p>
      </dsp:txBody>
      <dsp:txXfrm>
        <a:off x="35083" y="3311630"/>
        <a:ext cx="5056167" cy="64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A8084-0017-4088-AF89-64E2E25CA2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D5E02-B586-4590-82AC-DA362BD9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D5E02-B586-4590-82AC-DA362BD9C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D5E02-B586-4590-82AC-DA362BD9CB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2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0F36-3119-1C63-A517-6864ABF9A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90294-3E4D-46FC-EB89-6C8E95366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F7B2-4834-721A-0C3E-BCEC6816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84CF-5A62-3B70-9040-5A3C8BC9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E6E8-04ED-6623-74AA-BE6BDF60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7DDF-E962-B934-5912-427E96B7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5FE82-4FB3-DBA2-CB63-9BF6EB29F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314F-C938-06E0-4869-0050C641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6457-BF99-230D-9AFF-404C5BBB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46D5-1461-99DD-911F-E5A97764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B4B85-3875-C2F6-9CA0-9ADEFB36E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C6457-A7D5-B8BB-1E90-ABDA087F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52F4-D9EA-2899-00EB-737B9F0C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9191-C7FA-48C2-9DD5-BC0FF1E3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40A0-1F9E-C864-B5F6-69A35F57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328AD-FEBA-CEC6-7BB1-62619AED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4782-68C1-4B31-8EB1-F45A93D62EB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DB58-9C32-79C8-1960-C62EA9A0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1193-C851-929B-8839-7863C510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5067-4481-4242-B3AF-EAB624EA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94F8-8985-2FE6-357F-04F92ADA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59DC-3F20-16F1-249A-F0300F80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F5B4-D4AF-9539-5D39-BD31E7F6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8DF6-91F5-16E4-34C8-3C1FB56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468E-1FC8-3EEA-B6C2-70DBF405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E9B-408F-71FF-E489-B9ED53CC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F0600-83EA-8CC8-C720-1407A0AB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D4C9-DA8D-8353-C3AA-45CB0BB2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9400-EBFC-DEF1-B1FE-605E98B0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360D-B9F7-6BCE-ED5B-D140ADD7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A471-4B04-FDA1-4623-71855054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EE9A-2FEC-23DC-DD6E-F8ACABC2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B7FC1-4BA0-4F3B-D093-0607064F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4879-CB0A-A345-62C0-58520C1C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7EBCF-2AE9-3F25-C20A-D0C29F1C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3CD3-4489-94EE-C6AA-6178B31A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1E6D-F2AB-8BD0-0F6B-B7898E9B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EBCF-EBA1-E348-7F49-358FB45C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A32CE-3E71-8140-67C2-5922C305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03DE-4D60-B2CA-ADDA-F6CF67647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C7EE2-487E-6755-5199-52FB15F5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2A624-A151-8E1E-4E5A-CB98036F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3595E-9CB3-914C-82CA-6CD752CA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52A15-56E6-9D4D-2767-DF397BDD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41E8-7C69-E109-5E25-88CDFFBF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67C95-6E8C-EAD3-FCAF-6F5739D7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7BBDC-A8FD-809D-9597-735D281C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021FD-CAC4-2AE5-32FD-BAB888AB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E7DB-627E-1B5A-A570-21EDD959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FDA8B-E1DF-EBE8-BE08-7410DCE9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F1AD3-E841-39B9-69E0-C014C3B7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1275-363F-08D1-7CED-A7514717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8CA5-A434-F13F-65AE-54B81328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42AC-6809-3A63-AE70-DF02D7A2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531D4-609E-4669-33C7-BEDFAF5E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D487-3D44-7BB4-6926-1721C099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3F5D-4086-4A5C-9636-E7309923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A12C-8F28-4BFC-4928-66527504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2EC5C-2769-6A70-DE0D-55A0175E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86DF0-61CF-4620-8543-0D35B8B04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EB08-24AB-D632-487F-CAF490C4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2677-156D-DBF2-EDB3-E6C8B69A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EA91-6636-9876-CC13-FDD9A5ED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909AB-6EBF-D530-B257-98D59BB8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150CF-035D-0CEF-9077-4953ACAF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6C98-C912-6119-3A82-0D31EF988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BA834-9879-46BF-8A12-555070B3A1A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1949-B04F-A833-7B0A-9A27C6AE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4A95-C2B0-1B64-3972-42B99E6FB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6BA1A-14F2-4ADD-9277-1708526E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43B09-2FFC-4F10-0221-C8F091D5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742B-74B7-CF89-221F-DC4C4F18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C472-00B7-E660-A6CF-B2B6B8705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F4782-68C1-4B31-8EB1-F45A93D62EB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1315-4A64-9113-FBA7-DC6CD2DDA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B346-D1B0-B776-5216-654653C93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75067-4481-4242-B3AF-EAB624EA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96CB635-A782-089E-ADF5-FED27C782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610011"/>
              </p:ext>
            </p:extLst>
          </p:nvPr>
        </p:nvGraphicFramePr>
        <p:xfrm>
          <a:off x="525026" y="761896"/>
          <a:ext cx="5941088" cy="533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3121647-041A-3D14-AE51-E4333C622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382151"/>
              </p:ext>
            </p:extLst>
          </p:nvPr>
        </p:nvGraphicFramePr>
        <p:xfrm>
          <a:off x="6690528" y="761896"/>
          <a:ext cx="5126333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542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B4A3D2-2271-F0B7-13D3-97D1E5CF33FA}"/>
              </a:ext>
            </a:extLst>
          </p:cNvPr>
          <p:cNvSpPr/>
          <p:nvPr/>
        </p:nvSpPr>
        <p:spPr>
          <a:xfrm>
            <a:off x="532563" y="2432247"/>
            <a:ext cx="10942655" cy="1470991"/>
          </a:xfrm>
          <a:prstGeom prst="roundRect">
            <a:avLst/>
          </a:prstGeom>
          <a:solidFill>
            <a:prstClr val="white">
              <a:hueOff val="0"/>
              <a:satOff val="0"/>
              <a:lumOff val="0"/>
              <a:alpha val="67000"/>
            </a:prstClr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b="1" dirty="0">
                <a:solidFill>
                  <a:srgbClr val="0E2841">
                    <a:hueOff val="0"/>
                    <a:satOff val="0"/>
                    <a:lumOff val="0"/>
                    <a:alphaOff val="0"/>
                  </a:srgbClr>
                </a:solidFill>
                <a:latin typeface="Montserrat" panose="00000500000000000000" pitchFamily="2" charset="0"/>
              </a:rPr>
              <a:t>Creating a Template in Report Builder</a:t>
            </a:r>
          </a:p>
        </p:txBody>
      </p:sp>
    </p:spTree>
    <p:extLst>
      <p:ext uri="{BB962C8B-B14F-4D97-AF65-F5344CB8AC3E}">
        <p14:creationId xmlns:p14="http://schemas.microsoft.com/office/powerpoint/2010/main" val="9345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63A3A-616E-55AC-B000-EB1F8E08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60" y="685747"/>
            <a:ext cx="7705725" cy="5667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8708FB-4C24-5E8C-EB4D-E19C02D76FDE}"/>
              </a:ext>
            </a:extLst>
          </p:cNvPr>
          <p:cNvSpPr/>
          <p:nvPr/>
        </p:nvSpPr>
        <p:spPr>
          <a:xfrm>
            <a:off x="6410848" y="3285811"/>
            <a:ext cx="1497205" cy="854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1D732D-FB46-C8A8-4D32-B5151337C974}"/>
              </a:ext>
            </a:extLst>
          </p:cNvPr>
          <p:cNvSpPr/>
          <p:nvPr/>
        </p:nvSpPr>
        <p:spPr>
          <a:xfrm>
            <a:off x="202328" y="1547992"/>
            <a:ext cx="3326004" cy="2973765"/>
          </a:xfrm>
          <a:prstGeom prst="roundRect">
            <a:avLst/>
          </a:prstGeom>
          <a:solidFill>
            <a:prstClr val="white">
              <a:hueOff val="0"/>
              <a:satOff val="0"/>
              <a:lumOff val="0"/>
              <a:alpha val="67000"/>
            </a:prstClr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rgbClr val="0E2841">
                    <a:hueOff val="0"/>
                    <a:satOff val="0"/>
                    <a:lumOff val="0"/>
                    <a:alphaOff val="0"/>
                  </a:srgbClr>
                </a:solidFill>
                <a:latin typeface="Montserrat" panose="00000500000000000000" pitchFamily="2" charset="0"/>
              </a:rPr>
              <a:t>Launch Report Builder</a:t>
            </a:r>
          </a:p>
        </p:txBody>
      </p:sp>
    </p:spTree>
    <p:extLst>
      <p:ext uri="{BB962C8B-B14F-4D97-AF65-F5344CB8AC3E}">
        <p14:creationId xmlns:p14="http://schemas.microsoft.com/office/powerpoint/2010/main" val="19040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9B1013-1FEA-9E46-0232-BBD4265A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899" t="30379" r="45514" b="44273"/>
          <a:stretch/>
        </p:blipFill>
        <p:spPr>
          <a:xfrm>
            <a:off x="8639191" y="3642110"/>
            <a:ext cx="3200531" cy="3128385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9287C-29D5-C248-873D-1A15B8A79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03" y="1124159"/>
            <a:ext cx="7067550" cy="518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BD12C-3AC6-5815-75FB-09E643A0DAEB}"/>
              </a:ext>
            </a:extLst>
          </p:cNvPr>
          <p:cNvSpPr/>
          <p:nvPr/>
        </p:nvSpPr>
        <p:spPr>
          <a:xfrm>
            <a:off x="1517301" y="1587637"/>
            <a:ext cx="1205802" cy="331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0ADEE-0BA2-C0E9-5840-BEA00168FC32}"/>
              </a:ext>
            </a:extLst>
          </p:cNvPr>
          <p:cNvSpPr/>
          <p:nvPr/>
        </p:nvSpPr>
        <p:spPr>
          <a:xfrm>
            <a:off x="2843684" y="2105966"/>
            <a:ext cx="703384" cy="331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2DADE-2680-426A-DEE3-B9A0E784392E}"/>
              </a:ext>
            </a:extLst>
          </p:cNvPr>
          <p:cNvSpPr/>
          <p:nvPr/>
        </p:nvSpPr>
        <p:spPr>
          <a:xfrm>
            <a:off x="2831122" y="3177371"/>
            <a:ext cx="703384" cy="5375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D500A-DD32-6447-9238-2C34A2DF88CF}"/>
              </a:ext>
            </a:extLst>
          </p:cNvPr>
          <p:cNvSpPr/>
          <p:nvPr/>
        </p:nvSpPr>
        <p:spPr>
          <a:xfrm>
            <a:off x="2843684" y="4058691"/>
            <a:ext cx="703384" cy="3223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70D69-6747-9C02-3F2E-83C562E66D65}"/>
              </a:ext>
            </a:extLst>
          </p:cNvPr>
          <p:cNvSpPr/>
          <p:nvPr/>
        </p:nvSpPr>
        <p:spPr>
          <a:xfrm>
            <a:off x="2798466" y="4872609"/>
            <a:ext cx="1029955" cy="25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A4F5A-40BF-DAD9-0022-709E299B9CB1}"/>
              </a:ext>
            </a:extLst>
          </p:cNvPr>
          <p:cNvSpPr/>
          <p:nvPr/>
        </p:nvSpPr>
        <p:spPr>
          <a:xfrm>
            <a:off x="4220308" y="4872609"/>
            <a:ext cx="1029955" cy="25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5B0EB-73E8-A604-484F-5EAD95760354}"/>
              </a:ext>
            </a:extLst>
          </p:cNvPr>
          <p:cNvSpPr/>
          <p:nvPr/>
        </p:nvSpPr>
        <p:spPr>
          <a:xfrm>
            <a:off x="8380483" y="1412630"/>
            <a:ext cx="3326004" cy="2973765"/>
          </a:xfrm>
          <a:prstGeom prst="roundRect">
            <a:avLst/>
          </a:prstGeom>
          <a:solidFill>
            <a:prstClr val="white">
              <a:hueOff val="0"/>
              <a:satOff val="0"/>
              <a:lumOff val="0"/>
              <a:alpha val="67000"/>
            </a:prstClr>
          </a:solidFill>
          <a:ln w="19050" cap="flat" cmpd="sng" algn="ctr">
            <a:noFill/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dirty="0">
                <a:solidFill>
                  <a:srgbClr val="0E2841">
                    <a:hueOff val="0"/>
                    <a:satOff val="0"/>
                    <a:lumOff val="0"/>
                    <a:alphaOff val="0"/>
                  </a:srgbClr>
                </a:solidFill>
                <a:latin typeface="Montserrat" panose="00000500000000000000" pitchFamily="2" charset="0"/>
              </a:rPr>
              <a:t>Right Click on Shaded area to get report properties</a:t>
            </a:r>
          </a:p>
        </p:txBody>
      </p:sp>
    </p:spTree>
    <p:extLst>
      <p:ext uri="{BB962C8B-B14F-4D97-AF65-F5344CB8AC3E}">
        <p14:creationId xmlns:p14="http://schemas.microsoft.com/office/powerpoint/2010/main" val="11949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08A22-CDC1-633F-98D1-D81617E1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352" b="83150"/>
          <a:stretch/>
        </p:blipFill>
        <p:spPr>
          <a:xfrm>
            <a:off x="894303" y="225148"/>
            <a:ext cx="7012597" cy="1424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BEFB9-189F-B9D5-8DD8-3C858D8B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85" y="1667812"/>
            <a:ext cx="2600325" cy="2828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656798-4A6F-9A7E-5803-A702FE096191}"/>
              </a:ext>
            </a:extLst>
          </p:cNvPr>
          <p:cNvSpPr/>
          <p:nvPr/>
        </p:nvSpPr>
        <p:spPr>
          <a:xfrm>
            <a:off x="6484391" y="1196773"/>
            <a:ext cx="1328201" cy="4531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280A4-D090-6F9A-744F-FAA047D57EBE}"/>
              </a:ext>
            </a:extLst>
          </p:cNvPr>
          <p:cNvSpPr/>
          <p:nvPr/>
        </p:nvSpPr>
        <p:spPr>
          <a:xfrm>
            <a:off x="850485" y="1944299"/>
            <a:ext cx="1256044" cy="3215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690E5B-8CCF-98CD-59E0-F0347E72F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1902" r="25128"/>
          <a:stretch/>
        </p:blipFill>
        <p:spPr>
          <a:xfrm>
            <a:off x="4254302" y="2127845"/>
            <a:ext cx="2600325" cy="1143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932451-7BE5-4634-AA47-F4E443A1FCF0}"/>
              </a:ext>
            </a:extLst>
          </p:cNvPr>
          <p:cNvSpPr/>
          <p:nvPr/>
        </p:nvSpPr>
        <p:spPr>
          <a:xfrm>
            <a:off x="5145400" y="2329803"/>
            <a:ext cx="452175" cy="7098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5A8EA-4383-CEFD-AE8C-1A41D4FC5B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352" t="28718" r="59616" b="46227"/>
          <a:stretch/>
        </p:blipFill>
        <p:spPr>
          <a:xfrm>
            <a:off x="7299855" y="1760584"/>
            <a:ext cx="4221012" cy="2200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6525DE-1720-270A-FB8F-135D19A0CF8D}"/>
              </a:ext>
            </a:extLst>
          </p:cNvPr>
          <p:cNvSpPr txBox="1"/>
          <p:nvPr/>
        </p:nvSpPr>
        <p:spPr>
          <a:xfrm>
            <a:off x="7202106" y="3196795"/>
            <a:ext cx="25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Click on Text Label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1662C-4067-0D6D-E45D-40748E5067DB}"/>
              </a:ext>
            </a:extLst>
          </p:cNvPr>
          <p:cNvSpPr/>
          <p:nvPr/>
        </p:nvSpPr>
        <p:spPr>
          <a:xfrm>
            <a:off x="9957561" y="3381461"/>
            <a:ext cx="1075174" cy="261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4ED4E7-60CA-904C-191A-90768ABF8C0A}"/>
              </a:ext>
            </a:extLst>
          </p:cNvPr>
          <p:cNvGrpSpPr/>
          <p:nvPr/>
        </p:nvGrpSpPr>
        <p:grpSpPr>
          <a:xfrm>
            <a:off x="4406973" y="3721089"/>
            <a:ext cx="3405619" cy="3026463"/>
            <a:chOff x="7528125" y="3017881"/>
            <a:chExt cx="3405619" cy="302646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AAC536-F633-8B8E-ECA3-62C3CBB2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34364" b="69628"/>
            <a:stretch/>
          </p:blipFill>
          <p:spPr>
            <a:xfrm>
              <a:off x="7528125" y="3017881"/>
              <a:ext cx="3388493" cy="14117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E02F16A-2586-07E9-1D84-26651D633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795" t="49670" r="32569" b="9725"/>
            <a:stretch/>
          </p:blipFill>
          <p:spPr>
            <a:xfrm>
              <a:off x="7545251" y="4156929"/>
              <a:ext cx="3388493" cy="1887415"/>
            </a:xfrm>
            <a:prstGeom prst="rect">
              <a:avLst/>
            </a:prstGeom>
          </p:spPr>
        </p:pic>
      </p:grpSp>
      <p:pic>
        <p:nvPicPr>
          <p:cNvPr id="21" name="Graphic 20" descr="Badge 4 outline">
            <a:extLst>
              <a:ext uri="{FF2B5EF4-FFF2-40B4-BE49-F238E27FC236}">
                <a16:creationId xmlns:a16="http://schemas.microsoft.com/office/drawing/2014/main" id="{5B72398C-E595-AF10-490C-E3B581B42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45952" y="1943514"/>
            <a:ext cx="914400" cy="914400"/>
          </a:xfrm>
          <a:prstGeom prst="rect">
            <a:avLst/>
          </a:prstGeom>
        </p:spPr>
      </p:pic>
      <p:pic>
        <p:nvPicPr>
          <p:cNvPr id="23" name="Graphic 22" descr="Badge 3 outline">
            <a:extLst>
              <a:ext uri="{FF2B5EF4-FFF2-40B4-BE49-F238E27FC236}">
                <a16:creationId xmlns:a16="http://schemas.microsoft.com/office/drawing/2014/main" id="{A72BE841-709C-149D-7A1E-A062636D4D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1473" y="2329803"/>
            <a:ext cx="914400" cy="914400"/>
          </a:xfrm>
          <a:prstGeom prst="rect">
            <a:avLst/>
          </a:prstGeom>
        </p:spPr>
      </p:pic>
      <p:pic>
        <p:nvPicPr>
          <p:cNvPr id="25" name="Graphic 24" descr="Badge outline">
            <a:extLst>
              <a:ext uri="{FF2B5EF4-FFF2-40B4-BE49-F238E27FC236}">
                <a16:creationId xmlns:a16="http://schemas.microsoft.com/office/drawing/2014/main" id="{45178FC5-6FEF-868C-5AC7-25ED216374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638" y="2021681"/>
            <a:ext cx="914400" cy="914400"/>
          </a:xfrm>
          <a:prstGeom prst="rect">
            <a:avLst/>
          </a:prstGeom>
        </p:spPr>
      </p:pic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DB1FADB6-2F0C-22E3-73BF-A4B8FA2DE9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2106" y="371725"/>
            <a:ext cx="914400" cy="914400"/>
          </a:xfrm>
          <a:prstGeom prst="rect">
            <a:avLst/>
          </a:prstGeom>
        </p:spPr>
      </p:pic>
      <p:pic>
        <p:nvPicPr>
          <p:cNvPr id="29" name="Graphic 28" descr="Badge 5 outline">
            <a:extLst>
              <a:ext uri="{FF2B5EF4-FFF2-40B4-BE49-F238E27FC236}">
                <a16:creationId xmlns:a16="http://schemas.microsoft.com/office/drawing/2014/main" id="{04F2C827-3361-DB96-51C2-83209E1135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07490" y="42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9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258</Words>
  <Application>Microsoft Office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Montserrat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Perepa</dc:creator>
  <cp:lastModifiedBy>Vijay Perepa</cp:lastModifiedBy>
  <cp:revision>2</cp:revision>
  <dcterms:created xsi:type="dcterms:W3CDTF">2024-12-02T07:40:27Z</dcterms:created>
  <dcterms:modified xsi:type="dcterms:W3CDTF">2024-12-02T11:27:47Z</dcterms:modified>
</cp:coreProperties>
</file>