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56" r:id="rId4"/>
    <p:sldId id="258" r:id="rId5"/>
    <p:sldId id="261" r:id="rId6"/>
    <p:sldId id="260"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1D34E-DD05-4073-926A-EB73373EF983}"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74A68A83-2504-4203-97EA-D73ACA369755}">
      <dgm:prSet custT="1"/>
      <dgm:spPr>
        <a:solidFill>
          <a:schemeClr val="lt1">
            <a:hueOff val="0"/>
            <a:satOff val="0"/>
            <a:lumOff val="0"/>
            <a:alpha val="67000"/>
          </a:schemeClr>
        </a:solidFill>
        <a:ln>
          <a:noFill/>
        </a:ln>
        <a:effectLst>
          <a:outerShdw blurRad="50800" dist="38100" algn="l" rotWithShape="0">
            <a:prstClr val="black">
              <a:alpha val="40000"/>
            </a:prstClr>
          </a:outerShdw>
        </a:effectLst>
      </dgm:spPr>
      <dgm:t>
        <a:bodyPr/>
        <a:lstStyle/>
        <a:p>
          <a:r>
            <a:rPr lang="en-US" sz="2000" b="0" i="0" dirty="0">
              <a:latin typeface="Montserrat" panose="00000500000000000000" pitchFamily="2" charset="0"/>
            </a:rPr>
            <a:t>Power BI Report Server is an on-premises report server with a web portal in which you display and manage reports and KPIs. </a:t>
          </a:r>
          <a:endParaRPr lang="en-US" sz="2000" dirty="0">
            <a:latin typeface="Montserrat" panose="00000500000000000000" pitchFamily="2" charset="0"/>
          </a:endParaRPr>
        </a:p>
      </dgm:t>
    </dgm:pt>
    <dgm:pt modelId="{14E1B9EB-506E-476C-A452-3F579D3B823F}" type="parTrans" cxnId="{52299406-3EC2-48A3-8CDD-685312DEFC4A}">
      <dgm:prSet/>
      <dgm:spPr/>
      <dgm:t>
        <a:bodyPr/>
        <a:lstStyle/>
        <a:p>
          <a:endParaRPr lang="en-US" sz="2000">
            <a:latin typeface="Montserrat" panose="00000500000000000000" pitchFamily="2" charset="0"/>
          </a:endParaRPr>
        </a:p>
      </dgm:t>
    </dgm:pt>
    <dgm:pt modelId="{AD993772-511F-4EB0-A997-F09C9A3A9B3F}" type="sibTrans" cxnId="{52299406-3EC2-48A3-8CDD-685312DEFC4A}">
      <dgm:prSet/>
      <dgm:spPr/>
      <dgm:t>
        <a:bodyPr/>
        <a:lstStyle/>
        <a:p>
          <a:endParaRPr lang="en-US" sz="2000">
            <a:latin typeface="Montserrat" panose="00000500000000000000" pitchFamily="2" charset="0"/>
          </a:endParaRPr>
        </a:p>
      </dgm:t>
    </dgm:pt>
    <dgm:pt modelId="{DBAC48F7-7B05-481F-973B-41C80FC89D45}">
      <dgm:prSet custT="1"/>
      <dgm:spPr>
        <a:solidFill>
          <a:prstClr val="white">
            <a:hueOff val="0"/>
            <a:satOff val="0"/>
            <a:lumOff val="0"/>
            <a:alpha val="67000"/>
          </a:prstClr>
        </a:solidFill>
        <a:ln w="19050" cap="flat" cmpd="sng" algn="ctr">
          <a:noFill/>
          <a:prstDash val="solid"/>
          <a:miter lim="800000"/>
        </a:ln>
        <a:effectLst>
          <a:outerShdw blurRad="50800" dist="38100" algn="l" rotWithShape="0">
            <a:prstClr val="black">
              <a:alpha val="40000"/>
            </a:prstClr>
          </a:outerShdw>
        </a:effectLst>
      </dgm:spPr>
      <dgm:t>
        <a:bodyPr spcFirstLastPara="0" vert="horz" wrap="square" lIns="95250" tIns="95250" rIns="95250" bIns="95250" numCol="1" spcCol="1270" anchor="ctr" anchorCtr="0"/>
        <a:lstStyle/>
        <a:p>
          <a:pPr marL="0" lvl="0" indent="0" algn="l" defTabSz="1111250">
            <a:lnSpc>
              <a:spcPct val="90000"/>
            </a:lnSpc>
            <a:spcBef>
              <a:spcPct val="0"/>
            </a:spcBef>
            <a:spcAft>
              <a:spcPct val="35000"/>
            </a:spcAft>
            <a:buNone/>
          </a:pPr>
          <a:r>
            <a:rPr lang="en-US" sz="2000" b="0" i="0" kern="1200" dirty="0">
              <a:solidFill>
                <a:srgbClr val="0E2841">
                  <a:hueOff val="0"/>
                  <a:satOff val="0"/>
                  <a:lumOff val="0"/>
                  <a:alphaOff val="0"/>
                </a:srgbClr>
              </a:solidFill>
              <a:latin typeface="Montserrat" panose="00000500000000000000" pitchFamily="2" charset="0"/>
              <a:ea typeface="+mn-ea"/>
              <a:cs typeface="+mn-cs"/>
            </a:rPr>
            <a:t>Along with it come the tools to create Power BI reports, paginated reports, mobile reports, and KPIs. </a:t>
          </a:r>
        </a:p>
      </dgm:t>
    </dgm:pt>
    <dgm:pt modelId="{BA9D0F9B-6A8C-4D6E-854B-DA0DBF2C32F9}" type="parTrans" cxnId="{C2150C81-C87D-4647-9890-3AD141CB101A}">
      <dgm:prSet/>
      <dgm:spPr/>
      <dgm:t>
        <a:bodyPr/>
        <a:lstStyle/>
        <a:p>
          <a:endParaRPr lang="en-US" sz="2000">
            <a:latin typeface="Montserrat" panose="00000500000000000000" pitchFamily="2" charset="0"/>
          </a:endParaRPr>
        </a:p>
      </dgm:t>
    </dgm:pt>
    <dgm:pt modelId="{52E47F81-7930-4247-998A-E601B6233E3F}" type="sibTrans" cxnId="{C2150C81-C87D-4647-9890-3AD141CB101A}">
      <dgm:prSet/>
      <dgm:spPr/>
      <dgm:t>
        <a:bodyPr/>
        <a:lstStyle/>
        <a:p>
          <a:endParaRPr lang="en-US" sz="2000">
            <a:latin typeface="Montserrat" panose="00000500000000000000" pitchFamily="2" charset="0"/>
          </a:endParaRPr>
        </a:p>
      </dgm:t>
    </dgm:pt>
    <dgm:pt modelId="{D33D21D5-5565-4469-8D2C-B28D60405935}">
      <dgm:prSet custT="1"/>
      <dgm:spPr>
        <a:solidFill>
          <a:prstClr val="white">
            <a:hueOff val="0"/>
            <a:satOff val="0"/>
            <a:lumOff val="0"/>
            <a:alpha val="67000"/>
          </a:prstClr>
        </a:solidFill>
        <a:ln w="19050" cap="flat" cmpd="sng" algn="ctr">
          <a:noFill/>
          <a:prstDash val="solid"/>
          <a:miter lim="800000"/>
        </a:ln>
        <a:effectLst>
          <a:outerShdw blurRad="50800" dist="38100" algn="l" rotWithShape="0">
            <a:prstClr val="black">
              <a:alpha val="40000"/>
            </a:prstClr>
          </a:outerShdw>
        </a:effectLst>
      </dgm:spPr>
      <dgm:t>
        <a:bodyPr spcFirstLastPara="0" vert="horz" wrap="square" lIns="95250" tIns="95250" rIns="95250" bIns="95250" numCol="1" spcCol="1270" anchor="ctr" anchorCtr="0"/>
        <a:lstStyle/>
        <a:p>
          <a:r>
            <a:rPr lang="en-US" sz="2000" b="0" i="0" dirty="0">
              <a:latin typeface="Montserrat" panose="00000500000000000000" pitchFamily="2" charset="0"/>
            </a:rPr>
            <a:t>Your users can access those reports in different ways: viewing them in a web browser or mobile device, or as an email in their in-box.</a:t>
          </a:r>
          <a:endParaRPr lang="en-US" sz="2000" dirty="0">
            <a:latin typeface="Montserrat" panose="00000500000000000000" pitchFamily="2" charset="0"/>
          </a:endParaRPr>
        </a:p>
      </dgm:t>
    </dgm:pt>
    <dgm:pt modelId="{483A59C7-DEC1-442B-9703-449B57C6B0C9}" type="parTrans" cxnId="{D1AF9059-23A2-4E7E-B827-1625D2F3ADF1}">
      <dgm:prSet/>
      <dgm:spPr/>
      <dgm:t>
        <a:bodyPr/>
        <a:lstStyle/>
        <a:p>
          <a:endParaRPr lang="en-US" sz="2000">
            <a:latin typeface="Montserrat" panose="00000500000000000000" pitchFamily="2" charset="0"/>
          </a:endParaRPr>
        </a:p>
      </dgm:t>
    </dgm:pt>
    <dgm:pt modelId="{6A794B39-BE81-4E8A-99F6-C738476A00AE}" type="sibTrans" cxnId="{D1AF9059-23A2-4E7E-B827-1625D2F3ADF1}">
      <dgm:prSet/>
      <dgm:spPr/>
      <dgm:t>
        <a:bodyPr/>
        <a:lstStyle/>
        <a:p>
          <a:endParaRPr lang="en-US" sz="2000">
            <a:latin typeface="Montserrat" panose="00000500000000000000" pitchFamily="2" charset="0"/>
          </a:endParaRPr>
        </a:p>
      </dgm:t>
    </dgm:pt>
    <dgm:pt modelId="{EDB37054-6230-4E7C-829C-59372A807D90}" type="pres">
      <dgm:prSet presAssocID="{6951D34E-DD05-4073-926A-EB73373EF983}" presName="linear" presStyleCnt="0">
        <dgm:presLayoutVars>
          <dgm:animLvl val="lvl"/>
          <dgm:resizeHandles val="exact"/>
        </dgm:presLayoutVars>
      </dgm:prSet>
      <dgm:spPr/>
    </dgm:pt>
    <dgm:pt modelId="{B4A18743-1A5D-4117-9FCD-B5E75D0B4E5A}" type="pres">
      <dgm:prSet presAssocID="{74A68A83-2504-4203-97EA-D73ACA369755}" presName="parentText" presStyleLbl="node1" presStyleIdx="0" presStyleCnt="3" custLinFactNeighborX="-6843">
        <dgm:presLayoutVars>
          <dgm:chMax val="0"/>
          <dgm:bulletEnabled val="1"/>
        </dgm:presLayoutVars>
      </dgm:prSet>
      <dgm:spPr/>
    </dgm:pt>
    <dgm:pt modelId="{F31E4647-386C-48BA-A27B-B1359BF5D0EB}" type="pres">
      <dgm:prSet presAssocID="{AD993772-511F-4EB0-A997-F09C9A3A9B3F}" presName="spacer" presStyleCnt="0"/>
      <dgm:spPr/>
    </dgm:pt>
    <dgm:pt modelId="{21789181-E607-4F3B-AA88-58CB1B5E20A2}" type="pres">
      <dgm:prSet presAssocID="{DBAC48F7-7B05-481F-973B-41C80FC89D45}" presName="parentText" presStyleLbl="node1" presStyleIdx="1" presStyleCnt="3">
        <dgm:presLayoutVars>
          <dgm:chMax val="0"/>
          <dgm:bulletEnabled val="1"/>
        </dgm:presLayoutVars>
      </dgm:prSet>
      <dgm:spPr>
        <a:xfrm>
          <a:off x="0" y="1867470"/>
          <a:ext cx="6390861" cy="1761398"/>
        </a:xfrm>
        <a:prstGeom prst="roundRect">
          <a:avLst/>
        </a:prstGeom>
      </dgm:spPr>
    </dgm:pt>
    <dgm:pt modelId="{98E609FD-3F76-4E0D-A0E8-619D2B78B2AB}" type="pres">
      <dgm:prSet presAssocID="{52E47F81-7930-4247-998A-E601B6233E3F}" presName="spacer" presStyleCnt="0"/>
      <dgm:spPr/>
    </dgm:pt>
    <dgm:pt modelId="{6A5A092E-653B-473A-BF75-C722B86FE367}" type="pres">
      <dgm:prSet presAssocID="{D33D21D5-5565-4469-8D2C-B28D60405935}" presName="parentText" presStyleLbl="node1" presStyleIdx="2" presStyleCnt="3">
        <dgm:presLayoutVars>
          <dgm:chMax val="0"/>
          <dgm:bulletEnabled val="1"/>
        </dgm:presLayoutVars>
      </dgm:prSet>
      <dgm:spPr>
        <a:xfrm>
          <a:off x="0" y="3700869"/>
          <a:ext cx="6390861" cy="1761398"/>
        </a:xfrm>
        <a:prstGeom prst="roundRect">
          <a:avLst/>
        </a:prstGeom>
      </dgm:spPr>
    </dgm:pt>
  </dgm:ptLst>
  <dgm:cxnLst>
    <dgm:cxn modelId="{52299406-3EC2-48A3-8CDD-685312DEFC4A}" srcId="{6951D34E-DD05-4073-926A-EB73373EF983}" destId="{74A68A83-2504-4203-97EA-D73ACA369755}" srcOrd="0" destOrd="0" parTransId="{14E1B9EB-506E-476C-A452-3F579D3B823F}" sibTransId="{AD993772-511F-4EB0-A997-F09C9A3A9B3F}"/>
    <dgm:cxn modelId="{70CC980D-CAA6-4866-BB40-EBF6B8486239}" type="presOf" srcId="{74A68A83-2504-4203-97EA-D73ACA369755}" destId="{B4A18743-1A5D-4117-9FCD-B5E75D0B4E5A}" srcOrd="0" destOrd="0" presId="urn:microsoft.com/office/officeart/2005/8/layout/vList2"/>
    <dgm:cxn modelId="{D1AF9059-23A2-4E7E-B827-1625D2F3ADF1}" srcId="{6951D34E-DD05-4073-926A-EB73373EF983}" destId="{D33D21D5-5565-4469-8D2C-B28D60405935}" srcOrd="2" destOrd="0" parTransId="{483A59C7-DEC1-442B-9703-449B57C6B0C9}" sibTransId="{6A794B39-BE81-4E8A-99F6-C738476A00AE}"/>
    <dgm:cxn modelId="{C2150C81-C87D-4647-9890-3AD141CB101A}" srcId="{6951D34E-DD05-4073-926A-EB73373EF983}" destId="{DBAC48F7-7B05-481F-973B-41C80FC89D45}" srcOrd="1" destOrd="0" parTransId="{BA9D0F9B-6A8C-4D6E-854B-DA0DBF2C32F9}" sibTransId="{52E47F81-7930-4247-998A-E601B6233E3F}"/>
    <dgm:cxn modelId="{20DB3D98-C41D-405D-BC52-61B084523670}" type="presOf" srcId="{6951D34E-DD05-4073-926A-EB73373EF983}" destId="{EDB37054-6230-4E7C-829C-59372A807D90}" srcOrd="0" destOrd="0" presId="urn:microsoft.com/office/officeart/2005/8/layout/vList2"/>
    <dgm:cxn modelId="{FB9D5D9A-05B3-439F-91D4-A8E887BA255A}" type="presOf" srcId="{DBAC48F7-7B05-481F-973B-41C80FC89D45}" destId="{21789181-E607-4F3B-AA88-58CB1B5E20A2}" srcOrd="0" destOrd="0" presId="urn:microsoft.com/office/officeart/2005/8/layout/vList2"/>
    <dgm:cxn modelId="{8D289BDC-6A92-4CF4-86AA-9098CE27C933}" type="presOf" srcId="{D33D21D5-5565-4469-8D2C-B28D60405935}" destId="{6A5A092E-653B-473A-BF75-C722B86FE367}" srcOrd="0" destOrd="0" presId="urn:microsoft.com/office/officeart/2005/8/layout/vList2"/>
    <dgm:cxn modelId="{B857CA17-3ACF-470E-8C84-3A219E41C608}" type="presParOf" srcId="{EDB37054-6230-4E7C-829C-59372A807D90}" destId="{B4A18743-1A5D-4117-9FCD-B5E75D0B4E5A}" srcOrd="0" destOrd="0" presId="urn:microsoft.com/office/officeart/2005/8/layout/vList2"/>
    <dgm:cxn modelId="{A606400D-DCC3-4768-93E4-3593B090FC66}" type="presParOf" srcId="{EDB37054-6230-4E7C-829C-59372A807D90}" destId="{F31E4647-386C-48BA-A27B-B1359BF5D0EB}" srcOrd="1" destOrd="0" presId="urn:microsoft.com/office/officeart/2005/8/layout/vList2"/>
    <dgm:cxn modelId="{0635C065-D67D-4A64-B9BE-9C25C8174597}" type="presParOf" srcId="{EDB37054-6230-4E7C-829C-59372A807D90}" destId="{21789181-E607-4F3B-AA88-58CB1B5E20A2}" srcOrd="2" destOrd="0" presId="urn:microsoft.com/office/officeart/2005/8/layout/vList2"/>
    <dgm:cxn modelId="{BC094C55-81A4-497F-A0D9-055F59AF2856}" type="presParOf" srcId="{EDB37054-6230-4E7C-829C-59372A807D90}" destId="{98E609FD-3F76-4E0D-A0E8-619D2B78B2AB}" srcOrd="3" destOrd="0" presId="urn:microsoft.com/office/officeart/2005/8/layout/vList2"/>
    <dgm:cxn modelId="{1BF246FA-B577-4A75-B9F6-A9E37D8E2792}" type="presParOf" srcId="{EDB37054-6230-4E7C-829C-59372A807D90}" destId="{6A5A092E-653B-473A-BF75-C722B86FE36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38A8241-DAB4-4F67-8425-6A7D5B979488}"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13D21910-0453-4CA4-80BC-B609C04D7DEC}">
      <dgm:prSet/>
      <dgm:spPr>
        <a:ln w="3175"/>
      </dgm:spPr>
      <dgm:t>
        <a:bodyPr/>
        <a:lstStyle/>
        <a:p>
          <a:r>
            <a:rPr lang="en-US">
              <a:latin typeface="Montserrat" panose="00000500000000000000" pitchFamily="2" charset="0"/>
            </a:rPr>
            <a:t>Power BI Report Server is like both SQL Server Reporting Services and the Power BI online service, but in different ways. </a:t>
          </a:r>
        </a:p>
      </dgm:t>
    </dgm:pt>
    <dgm:pt modelId="{121C0A4F-346C-4D28-AFCF-3B18627CF213}" type="parTrans" cxnId="{93B14CF8-2861-4479-BF1B-67A2AE72076D}">
      <dgm:prSet/>
      <dgm:spPr/>
      <dgm:t>
        <a:bodyPr/>
        <a:lstStyle/>
        <a:p>
          <a:endParaRPr lang="en-US">
            <a:latin typeface="Montserrat" panose="00000500000000000000" pitchFamily="2" charset="0"/>
          </a:endParaRPr>
        </a:p>
      </dgm:t>
    </dgm:pt>
    <dgm:pt modelId="{E2C22211-16E8-46D9-91CE-80BDDE0B0286}" type="sibTrans" cxnId="{93B14CF8-2861-4479-BF1B-67A2AE72076D}">
      <dgm:prSet/>
      <dgm:spPr/>
      <dgm:t>
        <a:bodyPr/>
        <a:lstStyle/>
        <a:p>
          <a:endParaRPr lang="en-US">
            <a:latin typeface="Montserrat" panose="00000500000000000000" pitchFamily="2" charset="0"/>
          </a:endParaRPr>
        </a:p>
      </dgm:t>
    </dgm:pt>
    <dgm:pt modelId="{5516C5B3-56E0-4E95-92AF-02B58F8A63DB}">
      <dgm:prSet/>
      <dgm:spPr/>
      <dgm:t>
        <a:bodyPr/>
        <a:lstStyle/>
        <a:p>
          <a:r>
            <a:rPr lang="en-US" dirty="0">
              <a:latin typeface="Montserrat" panose="00000500000000000000" pitchFamily="2" charset="0"/>
            </a:rPr>
            <a:t>Like the Power BI service, Power BI Report Server hosts Power BI reports (.</a:t>
          </a:r>
          <a:r>
            <a:rPr lang="en-US" dirty="0" err="1">
              <a:latin typeface="Montserrat" panose="00000500000000000000" pitchFamily="2" charset="0"/>
            </a:rPr>
            <a:t>pbix</a:t>
          </a:r>
          <a:r>
            <a:rPr lang="en-US">
              <a:latin typeface="Montserrat" panose="00000500000000000000" pitchFamily="2" charset="0"/>
            </a:rPr>
            <a:t>), Excel files, and paginated reports (.</a:t>
          </a:r>
          <a:r>
            <a:rPr lang="en-US" dirty="0" err="1">
              <a:latin typeface="Montserrat" panose="00000500000000000000" pitchFamily="2" charset="0"/>
            </a:rPr>
            <a:t>rdl</a:t>
          </a:r>
          <a:r>
            <a:rPr lang="en-US" dirty="0">
              <a:latin typeface="Montserrat" panose="00000500000000000000" pitchFamily="2" charset="0"/>
            </a:rPr>
            <a:t>). </a:t>
          </a:r>
        </a:p>
      </dgm:t>
    </dgm:pt>
    <dgm:pt modelId="{7D8BEF37-BBA8-4731-A2D8-062A2B627B7A}" type="parTrans" cxnId="{AFA79164-8FAF-4450-A3BE-848139F29816}">
      <dgm:prSet/>
      <dgm:spPr/>
      <dgm:t>
        <a:bodyPr/>
        <a:lstStyle/>
        <a:p>
          <a:endParaRPr lang="en-US">
            <a:latin typeface="Montserrat" panose="00000500000000000000" pitchFamily="2" charset="0"/>
          </a:endParaRPr>
        </a:p>
      </dgm:t>
    </dgm:pt>
    <dgm:pt modelId="{4D6F73A9-2495-4207-8CFB-CC217BEDACAF}" type="sibTrans" cxnId="{AFA79164-8FAF-4450-A3BE-848139F29816}">
      <dgm:prSet/>
      <dgm:spPr/>
      <dgm:t>
        <a:bodyPr/>
        <a:lstStyle/>
        <a:p>
          <a:endParaRPr lang="en-US">
            <a:latin typeface="Montserrat" panose="00000500000000000000" pitchFamily="2" charset="0"/>
          </a:endParaRPr>
        </a:p>
      </dgm:t>
    </dgm:pt>
    <dgm:pt modelId="{62DE5197-98EA-48F2-B749-2E3332AD50BE}">
      <dgm:prSet/>
      <dgm:spPr/>
      <dgm:t>
        <a:bodyPr/>
        <a:lstStyle/>
        <a:p>
          <a:r>
            <a:rPr lang="en-US">
              <a:latin typeface="Montserrat" panose="00000500000000000000" pitchFamily="2" charset="0"/>
            </a:rPr>
            <a:t>Like Reporting Services, Power BI Report Server is on premises. </a:t>
          </a:r>
        </a:p>
      </dgm:t>
    </dgm:pt>
    <dgm:pt modelId="{1BB429DB-B4A1-4F73-A7D8-E74BA6C0F117}" type="parTrans" cxnId="{D0592F22-B350-4BA2-A497-DC9803FFE46A}">
      <dgm:prSet/>
      <dgm:spPr/>
      <dgm:t>
        <a:bodyPr/>
        <a:lstStyle/>
        <a:p>
          <a:endParaRPr lang="en-US">
            <a:latin typeface="Montserrat" panose="00000500000000000000" pitchFamily="2" charset="0"/>
          </a:endParaRPr>
        </a:p>
      </dgm:t>
    </dgm:pt>
    <dgm:pt modelId="{782236C0-C579-4298-9D7B-424C1AE3EDDD}" type="sibTrans" cxnId="{D0592F22-B350-4BA2-A497-DC9803FFE46A}">
      <dgm:prSet/>
      <dgm:spPr/>
      <dgm:t>
        <a:bodyPr/>
        <a:lstStyle/>
        <a:p>
          <a:endParaRPr lang="en-US">
            <a:latin typeface="Montserrat" panose="00000500000000000000" pitchFamily="2" charset="0"/>
          </a:endParaRPr>
        </a:p>
      </dgm:t>
    </dgm:pt>
    <dgm:pt modelId="{35B2615C-CF32-48CE-B7F8-C445920B025D}">
      <dgm:prSet custT="1"/>
      <dgm:spPr>
        <a:solidFill>
          <a:prstClr val="white">
            <a:hueOff val="0"/>
            <a:satOff val="0"/>
            <a:lumOff val="0"/>
            <a:alphaOff val="0"/>
          </a:prstClr>
        </a:solidFill>
        <a:ln w="3175" cap="flat" cmpd="sng" algn="ctr">
          <a:solidFill>
            <a:scrgbClr r="0" g="0" b="0"/>
          </a:solidFill>
          <a:prstDash val="solid"/>
          <a:miter lim="800000"/>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2300" kern="1200">
              <a:solidFill>
                <a:prstClr val="black">
                  <a:hueOff val="0"/>
                  <a:satOff val="0"/>
                  <a:lumOff val="0"/>
                  <a:alphaOff val="0"/>
                </a:prstClr>
              </a:solidFill>
              <a:latin typeface="Montserrat" panose="00000500000000000000" pitchFamily="2" charset="0"/>
              <a:ea typeface="+mn-ea"/>
              <a:cs typeface="+mn-cs"/>
            </a:rPr>
            <a:t>Power BI Report Server features are a superset of Reporting Services.</a:t>
          </a:r>
        </a:p>
      </dgm:t>
    </dgm:pt>
    <dgm:pt modelId="{AB752869-26B0-488F-BE2C-7688E6DBA597}" type="parTrans" cxnId="{DF26AA45-901C-4947-8FD6-C2E345A35D3A}">
      <dgm:prSet/>
      <dgm:spPr/>
      <dgm:t>
        <a:bodyPr/>
        <a:lstStyle/>
        <a:p>
          <a:endParaRPr lang="en-US">
            <a:latin typeface="Montserrat" panose="00000500000000000000" pitchFamily="2" charset="0"/>
          </a:endParaRPr>
        </a:p>
      </dgm:t>
    </dgm:pt>
    <dgm:pt modelId="{49DAA5C4-842F-47A9-BD40-59DAC5292611}" type="sibTrans" cxnId="{DF26AA45-901C-4947-8FD6-C2E345A35D3A}">
      <dgm:prSet/>
      <dgm:spPr/>
      <dgm:t>
        <a:bodyPr/>
        <a:lstStyle/>
        <a:p>
          <a:endParaRPr lang="en-US">
            <a:latin typeface="Montserrat" panose="00000500000000000000" pitchFamily="2" charset="0"/>
          </a:endParaRPr>
        </a:p>
      </dgm:t>
    </dgm:pt>
    <dgm:pt modelId="{28FBD5F7-AD67-4AAA-9A3E-321350A8B30A}">
      <dgm:prSet/>
      <dgm:spPr>
        <a:ln w="3175"/>
      </dgm:spPr>
      <dgm:t>
        <a:bodyPr/>
        <a:lstStyle/>
        <a:p>
          <a:r>
            <a:rPr lang="en-US" dirty="0">
              <a:latin typeface="Montserrat" panose="00000500000000000000" pitchFamily="2" charset="0"/>
            </a:rPr>
            <a:t>Everything you can do in Reporting Services, you can do with Power BI Report Server, along with support for Power BI reports.</a:t>
          </a:r>
        </a:p>
      </dgm:t>
    </dgm:pt>
    <dgm:pt modelId="{3C693D24-DCCF-432A-B9DF-A4F85F848536}" type="parTrans" cxnId="{C5179E11-A79E-423E-9467-55C5B9877A12}">
      <dgm:prSet/>
      <dgm:spPr/>
      <dgm:t>
        <a:bodyPr/>
        <a:lstStyle/>
        <a:p>
          <a:endParaRPr lang="en-US">
            <a:latin typeface="Montserrat" panose="00000500000000000000" pitchFamily="2" charset="0"/>
          </a:endParaRPr>
        </a:p>
      </dgm:t>
    </dgm:pt>
    <dgm:pt modelId="{42763C76-12F3-41FB-B4F6-C7B9872C4FBD}" type="sibTrans" cxnId="{C5179E11-A79E-423E-9467-55C5B9877A12}">
      <dgm:prSet/>
      <dgm:spPr/>
      <dgm:t>
        <a:bodyPr/>
        <a:lstStyle/>
        <a:p>
          <a:endParaRPr lang="en-US">
            <a:latin typeface="Montserrat" panose="00000500000000000000" pitchFamily="2" charset="0"/>
          </a:endParaRPr>
        </a:p>
      </dgm:t>
    </dgm:pt>
    <dgm:pt modelId="{20FF9705-0DD0-4AD9-B44E-88A782B1EF42}" type="pres">
      <dgm:prSet presAssocID="{438A8241-DAB4-4F67-8425-6A7D5B979488}" presName="linear" presStyleCnt="0">
        <dgm:presLayoutVars>
          <dgm:animLvl val="lvl"/>
          <dgm:resizeHandles val="exact"/>
        </dgm:presLayoutVars>
      </dgm:prSet>
      <dgm:spPr/>
    </dgm:pt>
    <dgm:pt modelId="{C4E8DDC9-8FCA-4DED-8125-9A85BE89A51A}" type="pres">
      <dgm:prSet presAssocID="{13D21910-0453-4CA4-80BC-B609C04D7DEC}" presName="parentText" presStyleLbl="node1" presStyleIdx="0" presStyleCnt="3">
        <dgm:presLayoutVars>
          <dgm:chMax val="0"/>
          <dgm:bulletEnabled val="1"/>
        </dgm:presLayoutVars>
      </dgm:prSet>
      <dgm:spPr/>
    </dgm:pt>
    <dgm:pt modelId="{298FCB8C-46DB-4055-A76B-CE22009BF394}" type="pres">
      <dgm:prSet presAssocID="{13D21910-0453-4CA4-80BC-B609C04D7DEC}" presName="childText" presStyleLbl="revTx" presStyleIdx="0" presStyleCnt="1">
        <dgm:presLayoutVars>
          <dgm:bulletEnabled val="1"/>
        </dgm:presLayoutVars>
      </dgm:prSet>
      <dgm:spPr/>
    </dgm:pt>
    <dgm:pt modelId="{DEAC4F51-3261-4891-A393-4A7DF991005F}" type="pres">
      <dgm:prSet presAssocID="{35B2615C-CF32-48CE-B7F8-C445920B025D}" presName="parentText" presStyleLbl="node1" presStyleIdx="1" presStyleCnt="3">
        <dgm:presLayoutVars>
          <dgm:chMax val="0"/>
          <dgm:bulletEnabled val="1"/>
        </dgm:presLayoutVars>
      </dgm:prSet>
      <dgm:spPr>
        <a:xfrm>
          <a:off x="0" y="1217900"/>
          <a:ext cx="11032434" cy="676260"/>
        </a:xfrm>
        <a:prstGeom prst="roundRect">
          <a:avLst/>
        </a:prstGeom>
      </dgm:spPr>
    </dgm:pt>
    <dgm:pt modelId="{2D6C0728-9453-4A01-9767-A1F724DE0776}" type="pres">
      <dgm:prSet presAssocID="{49DAA5C4-842F-47A9-BD40-59DAC5292611}" presName="spacer" presStyleCnt="0"/>
      <dgm:spPr/>
    </dgm:pt>
    <dgm:pt modelId="{647165D8-69E8-4047-B52D-29144F2EF78A}" type="pres">
      <dgm:prSet presAssocID="{28FBD5F7-AD67-4AAA-9A3E-321350A8B30A}" presName="parentText" presStyleLbl="node1" presStyleIdx="2" presStyleCnt="3">
        <dgm:presLayoutVars>
          <dgm:chMax val="0"/>
          <dgm:bulletEnabled val="1"/>
        </dgm:presLayoutVars>
      </dgm:prSet>
      <dgm:spPr/>
    </dgm:pt>
  </dgm:ptLst>
  <dgm:cxnLst>
    <dgm:cxn modelId="{BA5BDC0C-E836-4718-92C6-E8C54C372DD1}" type="presOf" srcId="{438A8241-DAB4-4F67-8425-6A7D5B979488}" destId="{20FF9705-0DD0-4AD9-B44E-88A782B1EF42}" srcOrd="0" destOrd="0" presId="urn:microsoft.com/office/officeart/2005/8/layout/vList2"/>
    <dgm:cxn modelId="{C5179E11-A79E-423E-9467-55C5B9877A12}" srcId="{438A8241-DAB4-4F67-8425-6A7D5B979488}" destId="{28FBD5F7-AD67-4AAA-9A3E-321350A8B30A}" srcOrd="2" destOrd="0" parTransId="{3C693D24-DCCF-432A-B9DF-A4F85F848536}" sibTransId="{42763C76-12F3-41FB-B4F6-C7B9872C4FBD}"/>
    <dgm:cxn modelId="{70D1D216-DF1A-4168-B5C7-8EA33CD3A292}" type="presOf" srcId="{62DE5197-98EA-48F2-B749-2E3332AD50BE}" destId="{298FCB8C-46DB-4055-A76B-CE22009BF394}" srcOrd="0" destOrd="1" presId="urn:microsoft.com/office/officeart/2005/8/layout/vList2"/>
    <dgm:cxn modelId="{D0592F22-B350-4BA2-A497-DC9803FFE46A}" srcId="{13D21910-0453-4CA4-80BC-B609C04D7DEC}" destId="{62DE5197-98EA-48F2-B749-2E3332AD50BE}" srcOrd="1" destOrd="0" parTransId="{1BB429DB-B4A1-4F73-A7D8-E74BA6C0F117}" sibTransId="{782236C0-C579-4298-9D7B-424C1AE3EDDD}"/>
    <dgm:cxn modelId="{AFA79164-8FAF-4450-A3BE-848139F29816}" srcId="{13D21910-0453-4CA4-80BC-B609C04D7DEC}" destId="{5516C5B3-56E0-4E95-92AF-02B58F8A63DB}" srcOrd="0" destOrd="0" parTransId="{7D8BEF37-BBA8-4731-A2D8-062A2B627B7A}" sibTransId="{4D6F73A9-2495-4207-8CFB-CC217BEDACAF}"/>
    <dgm:cxn modelId="{DF26AA45-901C-4947-8FD6-C2E345A35D3A}" srcId="{438A8241-DAB4-4F67-8425-6A7D5B979488}" destId="{35B2615C-CF32-48CE-B7F8-C445920B025D}" srcOrd="1" destOrd="0" parTransId="{AB752869-26B0-488F-BE2C-7688E6DBA597}" sibTransId="{49DAA5C4-842F-47A9-BD40-59DAC5292611}"/>
    <dgm:cxn modelId="{AD38A64A-E895-4176-8B4A-587DF258EADC}" type="presOf" srcId="{35B2615C-CF32-48CE-B7F8-C445920B025D}" destId="{DEAC4F51-3261-4891-A393-4A7DF991005F}" srcOrd="0" destOrd="0" presId="urn:microsoft.com/office/officeart/2005/8/layout/vList2"/>
    <dgm:cxn modelId="{D252EFA4-83FA-4DA2-A036-A513F5984007}" type="presOf" srcId="{13D21910-0453-4CA4-80BC-B609C04D7DEC}" destId="{C4E8DDC9-8FCA-4DED-8125-9A85BE89A51A}" srcOrd="0" destOrd="0" presId="urn:microsoft.com/office/officeart/2005/8/layout/vList2"/>
    <dgm:cxn modelId="{35334ACD-668C-4E56-BCF9-4399340A0341}" type="presOf" srcId="{5516C5B3-56E0-4E95-92AF-02B58F8A63DB}" destId="{298FCB8C-46DB-4055-A76B-CE22009BF394}" srcOrd="0" destOrd="0" presId="urn:microsoft.com/office/officeart/2005/8/layout/vList2"/>
    <dgm:cxn modelId="{E8F147E7-4767-4312-835A-5EAB05AFBD5A}" type="presOf" srcId="{28FBD5F7-AD67-4AAA-9A3E-321350A8B30A}" destId="{647165D8-69E8-4047-B52D-29144F2EF78A}" srcOrd="0" destOrd="0" presId="urn:microsoft.com/office/officeart/2005/8/layout/vList2"/>
    <dgm:cxn modelId="{93B14CF8-2861-4479-BF1B-67A2AE72076D}" srcId="{438A8241-DAB4-4F67-8425-6A7D5B979488}" destId="{13D21910-0453-4CA4-80BC-B609C04D7DEC}" srcOrd="0" destOrd="0" parTransId="{121C0A4F-346C-4D28-AFCF-3B18627CF213}" sibTransId="{E2C22211-16E8-46D9-91CE-80BDDE0B0286}"/>
    <dgm:cxn modelId="{4D58905F-7E61-414D-8D7B-300B9F6834A7}" type="presParOf" srcId="{20FF9705-0DD0-4AD9-B44E-88A782B1EF42}" destId="{C4E8DDC9-8FCA-4DED-8125-9A85BE89A51A}" srcOrd="0" destOrd="0" presId="urn:microsoft.com/office/officeart/2005/8/layout/vList2"/>
    <dgm:cxn modelId="{B7A64436-E9FE-4897-BA5D-C37BBAB1260C}" type="presParOf" srcId="{20FF9705-0DD0-4AD9-B44E-88A782B1EF42}" destId="{298FCB8C-46DB-4055-A76B-CE22009BF394}" srcOrd="1" destOrd="0" presId="urn:microsoft.com/office/officeart/2005/8/layout/vList2"/>
    <dgm:cxn modelId="{74A0FB35-C4E6-4549-ABDA-DE7F4A5F9FCE}" type="presParOf" srcId="{20FF9705-0DD0-4AD9-B44E-88A782B1EF42}" destId="{DEAC4F51-3261-4891-A393-4A7DF991005F}" srcOrd="2" destOrd="0" presId="urn:microsoft.com/office/officeart/2005/8/layout/vList2"/>
    <dgm:cxn modelId="{AC06FF41-2759-44B4-9928-CFA693D6F18E}" type="presParOf" srcId="{20FF9705-0DD0-4AD9-B44E-88A782B1EF42}" destId="{2D6C0728-9453-4A01-9767-A1F724DE0776}" srcOrd="3" destOrd="0" presId="urn:microsoft.com/office/officeart/2005/8/layout/vList2"/>
    <dgm:cxn modelId="{8EE263D4-CC5E-4916-90A9-3C2ABD7E3B18}" type="presParOf" srcId="{20FF9705-0DD0-4AD9-B44E-88A782B1EF42}" destId="{647165D8-69E8-4047-B52D-29144F2EF7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17F1A8-9115-4328-9ECD-7928C0640D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0CDDCD-5ED4-4DC7-A719-799BAC125B05}">
      <dgm:prSet custT="1"/>
      <dgm:spPr>
        <a:solidFill>
          <a:prstClr val="white">
            <a:hueOff val="0"/>
            <a:satOff val="0"/>
            <a:lumOff val="0"/>
            <a:alphaOff val="0"/>
          </a:prstClr>
        </a:solidFill>
        <a:ln w="3175" cap="flat" cmpd="sng" algn="ctr">
          <a:solidFill>
            <a:scrgbClr r="0" g="0" b="0"/>
          </a:solidFill>
          <a:prstDash val="solid"/>
          <a:miter lim="800000"/>
        </a:ln>
        <a:effectLst/>
      </dgm:spPr>
      <dgm:t>
        <a:bodyPr spcFirstLastPara="0" vert="horz" wrap="square" lIns="87630" tIns="87630" rIns="87630" bIns="87630" numCol="1" spcCol="1270" anchor="ctr" anchorCtr="0"/>
        <a:lstStyle/>
        <a:p>
          <a:r>
            <a:rPr lang="en-US" sz="1600" kern="1200" dirty="0">
              <a:solidFill>
                <a:schemeClr val="tx1"/>
              </a:solidFill>
              <a:latin typeface="Montserrat" panose="00000500000000000000" pitchFamily="2" charset="0"/>
            </a:rPr>
            <a:t>Export data – Data with current </a:t>
          </a:r>
          <a:r>
            <a:rPr lang="en-US" sz="1600" kern="1200" dirty="0">
              <a:solidFill>
                <a:schemeClr val="tx1"/>
              </a:solidFill>
              <a:latin typeface="Montserrat" panose="00000500000000000000" pitchFamily="2" charset="0"/>
              <a:ea typeface="+mn-ea"/>
              <a:cs typeface="+mn-cs"/>
            </a:rPr>
            <a:t>layout</a:t>
          </a:r>
          <a:r>
            <a:rPr lang="en-US" sz="1600" kern="1200" dirty="0">
              <a:solidFill>
                <a:schemeClr val="tx1"/>
              </a:solidFill>
              <a:latin typeface="Montserrat" panose="00000500000000000000" pitchFamily="2" charset="0"/>
            </a:rPr>
            <a:t> option for all visuals, including the improvements to the Export to Excel experience for Power BI table and matrix visuals. </a:t>
          </a:r>
        </a:p>
      </dgm:t>
    </dgm:pt>
    <dgm:pt modelId="{5B9519AF-2225-46D5-8586-67BFA6D6E3EF}" type="parTrans" cxnId="{272479AF-3969-4985-B872-A77ADDC579B8}">
      <dgm:prSet/>
      <dgm:spPr/>
      <dgm:t>
        <a:bodyPr/>
        <a:lstStyle/>
        <a:p>
          <a:endParaRPr lang="en-US">
            <a:latin typeface="Montserrat" panose="00000500000000000000" pitchFamily="2" charset="0"/>
          </a:endParaRPr>
        </a:p>
      </dgm:t>
    </dgm:pt>
    <dgm:pt modelId="{DE549407-7575-430E-B141-5079EC72F223}" type="sibTrans" cxnId="{272479AF-3969-4985-B872-A77ADDC579B8}">
      <dgm:prSet/>
      <dgm:spPr/>
      <dgm:t>
        <a:bodyPr/>
        <a:lstStyle/>
        <a:p>
          <a:endParaRPr lang="en-US">
            <a:latin typeface="Montserrat" panose="00000500000000000000" pitchFamily="2" charset="0"/>
          </a:endParaRPr>
        </a:p>
      </dgm:t>
    </dgm:pt>
    <dgm:pt modelId="{4919C6AA-9593-4777-ABA2-66C69E3208A7}">
      <dgm:prSet/>
      <dgm:spPr>
        <a:solidFill>
          <a:prstClr val="white">
            <a:hueOff val="0"/>
            <a:satOff val="0"/>
            <a:lumOff val="0"/>
            <a:alphaOff val="0"/>
          </a:prstClr>
        </a:solidFill>
        <a:ln w="3175" cap="flat" cmpd="sng" algn="ctr">
          <a:solidFill>
            <a:scrgbClr r="0" g="0" b="0"/>
          </a:solidFill>
          <a:prstDash val="solid"/>
          <a:miter lim="800000"/>
        </a:ln>
        <a:effectLst/>
      </dgm:spPr>
      <dgm:t>
        <a:bodyPr spcFirstLastPara="0" vert="horz" wrap="square" lIns="87630" tIns="87630" rIns="87630" bIns="87630" numCol="1" spcCol="1270" anchor="ctr" anchorCtr="0"/>
        <a:lstStyle/>
        <a:p>
          <a:r>
            <a:rPr lang="en-US" dirty="0">
              <a:solidFill>
                <a:schemeClr val="tx1"/>
              </a:solidFill>
              <a:latin typeface="Montserrat" panose="00000500000000000000" pitchFamily="2" charset="0"/>
            </a:rPr>
            <a:t>Only the Summarized data option is supported within Power BI Report Server. The key influencers visual.</a:t>
          </a:r>
        </a:p>
      </dgm:t>
    </dgm:pt>
    <dgm:pt modelId="{3B17A3FE-2727-41CF-A86E-D59D1055FA2E}" type="parTrans" cxnId="{93E00CF3-5E33-4C85-9699-7999B8DE6B26}">
      <dgm:prSet/>
      <dgm:spPr/>
      <dgm:t>
        <a:bodyPr/>
        <a:lstStyle/>
        <a:p>
          <a:endParaRPr lang="en-US">
            <a:latin typeface="Montserrat" panose="00000500000000000000" pitchFamily="2" charset="0"/>
          </a:endParaRPr>
        </a:p>
      </dgm:t>
    </dgm:pt>
    <dgm:pt modelId="{E1F0AB1C-764E-4CAE-BF2C-474D2B81EE48}" type="sibTrans" cxnId="{93E00CF3-5E33-4C85-9699-7999B8DE6B26}">
      <dgm:prSet/>
      <dgm:spPr/>
      <dgm:t>
        <a:bodyPr/>
        <a:lstStyle/>
        <a:p>
          <a:endParaRPr lang="en-US">
            <a:latin typeface="Montserrat" panose="00000500000000000000" pitchFamily="2" charset="0"/>
          </a:endParaRPr>
        </a:p>
      </dgm:t>
    </dgm:pt>
    <dgm:pt modelId="{1E7BE78C-9E2E-4F5C-A65E-9E32B93C0379}" type="pres">
      <dgm:prSet presAssocID="{CC17F1A8-9115-4328-9ECD-7928C0640D81}" presName="linear" presStyleCnt="0">
        <dgm:presLayoutVars>
          <dgm:animLvl val="lvl"/>
          <dgm:resizeHandles val="exact"/>
        </dgm:presLayoutVars>
      </dgm:prSet>
      <dgm:spPr/>
    </dgm:pt>
    <dgm:pt modelId="{61748FA7-0D28-4DD5-9707-F71F63593678}" type="pres">
      <dgm:prSet presAssocID="{090CDDCD-5ED4-4DC7-A719-799BAC125B05}" presName="parentText" presStyleLbl="node1" presStyleIdx="0" presStyleCnt="2">
        <dgm:presLayoutVars>
          <dgm:chMax val="0"/>
          <dgm:bulletEnabled val="1"/>
        </dgm:presLayoutVars>
      </dgm:prSet>
      <dgm:spPr>
        <a:xfrm>
          <a:off x="0" y="79143"/>
          <a:ext cx="9716743" cy="636480"/>
        </a:xfrm>
        <a:prstGeom prst="roundRect">
          <a:avLst/>
        </a:prstGeom>
      </dgm:spPr>
    </dgm:pt>
    <dgm:pt modelId="{4E11F84E-B7B0-4DC0-A526-DAA244A883AF}" type="pres">
      <dgm:prSet presAssocID="{DE549407-7575-430E-B141-5079EC72F223}" presName="spacer" presStyleCnt="0"/>
      <dgm:spPr/>
    </dgm:pt>
    <dgm:pt modelId="{428D4803-AB64-47AA-83C8-A80B72C9DBB7}" type="pres">
      <dgm:prSet presAssocID="{4919C6AA-9593-4777-ABA2-66C69E3208A7}" presName="parentText" presStyleLbl="node1" presStyleIdx="1" presStyleCnt="2">
        <dgm:presLayoutVars>
          <dgm:chMax val="0"/>
          <dgm:bulletEnabled val="1"/>
        </dgm:presLayoutVars>
      </dgm:prSet>
      <dgm:spPr>
        <a:xfrm>
          <a:off x="0" y="763144"/>
          <a:ext cx="9716743" cy="676260"/>
        </a:xfrm>
        <a:prstGeom prst="roundRect">
          <a:avLst/>
        </a:prstGeom>
      </dgm:spPr>
    </dgm:pt>
  </dgm:ptLst>
  <dgm:cxnLst>
    <dgm:cxn modelId="{69A35A1B-662E-4570-BE26-A3807868001B}" type="presOf" srcId="{4919C6AA-9593-4777-ABA2-66C69E3208A7}" destId="{428D4803-AB64-47AA-83C8-A80B72C9DBB7}" srcOrd="0" destOrd="0" presId="urn:microsoft.com/office/officeart/2005/8/layout/vList2"/>
    <dgm:cxn modelId="{DA2A935C-ABBF-44CA-A16C-20F3E646EA3C}" type="presOf" srcId="{CC17F1A8-9115-4328-9ECD-7928C0640D81}" destId="{1E7BE78C-9E2E-4F5C-A65E-9E32B93C0379}" srcOrd="0" destOrd="0" presId="urn:microsoft.com/office/officeart/2005/8/layout/vList2"/>
    <dgm:cxn modelId="{272479AF-3969-4985-B872-A77ADDC579B8}" srcId="{CC17F1A8-9115-4328-9ECD-7928C0640D81}" destId="{090CDDCD-5ED4-4DC7-A719-799BAC125B05}" srcOrd="0" destOrd="0" parTransId="{5B9519AF-2225-46D5-8586-67BFA6D6E3EF}" sibTransId="{DE549407-7575-430E-B141-5079EC72F223}"/>
    <dgm:cxn modelId="{CE137EDC-0A5D-4789-8F27-F95B1F30B468}" type="presOf" srcId="{090CDDCD-5ED4-4DC7-A719-799BAC125B05}" destId="{61748FA7-0D28-4DD5-9707-F71F63593678}" srcOrd="0" destOrd="0" presId="urn:microsoft.com/office/officeart/2005/8/layout/vList2"/>
    <dgm:cxn modelId="{93E00CF3-5E33-4C85-9699-7999B8DE6B26}" srcId="{CC17F1A8-9115-4328-9ECD-7928C0640D81}" destId="{4919C6AA-9593-4777-ABA2-66C69E3208A7}" srcOrd="1" destOrd="0" parTransId="{3B17A3FE-2727-41CF-A86E-D59D1055FA2E}" sibTransId="{E1F0AB1C-764E-4CAE-BF2C-474D2B81EE48}"/>
    <dgm:cxn modelId="{AF2C1696-D127-4D5A-A228-F522027E002F}" type="presParOf" srcId="{1E7BE78C-9E2E-4F5C-A65E-9E32B93C0379}" destId="{61748FA7-0D28-4DD5-9707-F71F63593678}" srcOrd="0" destOrd="0" presId="urn:microsoft.com/office/officeart/2005/8/layout/vList2"/>
    <dgm:cxn modelId="{4A8B4EEC-EB2E-4110-B45C-C36575D5FDDC}" type="presParOf" srcId="{1E7BE78C-9E2E-4F5C-A65E-9E32B93C0379}" destId="{4E11F84E-B7B0-4DC0-A526-DAA244A883AF}" srcOrd="1" destOrd="0" presId="urn:microsoft.com/office/officeart/2005/8/layout/vList2"/>
    <dgm:cxn modelId="{4F76DADF-81AA-4686-B1EB-F5B040DABD9D}" type="presParOf" srcId="{1E7BE78C-9E2E-4F5C-A65E-9E32B93C0379}" destId="{428D4803-AB64-47AA-83C8-A80B72C9DB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18743-1A5D-4117-9FCD-B5E75D0B4E5A}">
      <dsp:nvSpPr>
        <dsp:cNvPr id="0" name=""/>
        <dsp:cNvSpPr/>
      </dsp:nvSpPr>
      <dsp:spPr>
        <a:xfrm>
          <a:off x="0" y="194954"/>
          <a:ext cx="6763906" cy="1216800"/>
        </a:xfrm>
        <a:prstGeom prst="roundRect">
          <a:avLst/>
        </a:prstGeom>
        <a:solidFill>
          <a:schemeClr val="lt1">
            <a:hueOff val="0"/>
            <a:satOff val="0"/>
            <a:lumOff val="0"/>
            <a:alpha val="67000"/>
          </a:schemeClr>
        </a:solidFill>
        <a:ln w="1905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Montserrat" panose="00000500000000000000" pitchFamily="2" charset="0"/>
            </a:rPr>
            <a:t>Power BI Report Server is an on-premises report server with a web portal in which you display and manage reports and KPIs. </a:t>
          </a:r>
          <a:endParaRPr lang="en-US" sz="2000" kern="1200" dirty="0">
            <a:latin typeface="Montserrat" panose="00000500000000000000" pitchFamily="2" charset="0"/>
          </a:endParaRPr>
        </a:p>
      </dsp:txBody>
      <dsp:txXfrm>
        <a:off x="59399" y="254353"/>
        <a:ext cx="6645108" cy="1098002"/>
      </dsp:txXfrm>
    </dsp:sp>
    <dsp:sp modelId="{21789181-E607-4F3B-AA88-58CB1B5E20A2}">
      <dsp:nvSpPr>
        <dsp:cNvPr id="0" name=""/>
        <dsp:cNvSpPr/>
      </dsp:nvSpPr>
      <dsp:spPr>
        <a:xfrm>
          <a:off x="0" y="1598954"/>
          <a:ext cx="6763906" cy="1216800"/>
        </a:xfrm>
        <a:prstGeom prst="roundRect">
          <a:avLst/>
        </a:prstGeom>
        <a:solidFill>
          <a:prstClr val="white">
            <a:hueOff val="0"/>
            <a:satOff val="0"/>
            <a:lumOff val="0"/>
            <a:alpha val="67000"/>
          </a:prstClr>
        </a:solidFill>
        <a:ln w="1905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000" b="0" i="0" kern="1200" dirty="0">
              <a:solidFill>
                <a:srgbClr val="0E2841">
                  <a:hueOff val="0"/>
                  <a:satOff val="0"/>
                  <a:lumOff val="0"/>
                  <a:alphaOff val="0"/>
                </a:srgbClr>
              </a:solidFill>
              <a:latin typeface="Montserrat" panose="00000500000000000000" pitchFamily="2" charset="0"/>
              <a:ea typeface="+mn-ea"/>
              <a:cs typeface="+mn-cs"/>
            </a:rPr>
            <a:t>Along with it come the tools to create Power BI reports, paginated reports, mobile reports, and KPIs. </a:t>
          </a:r>
        </a:p>
      </dsp:txBody>
      <dsp:txXfrm>
        <a:off x="59399" y="1658353"/>
        <a:ext cx="6645108" cy="1098002"/>
      </dsp:txXfrm>
    </dsp:sp>
    <dsp:sp modelId="{6A5A092E-653B-473A-BF75-C722B86FE367}">
      <dsp:nvSpPr>
        <dsp:cNvPr id="0" name=""/>
        <dsp:cNvSpPr/>
      </dsp:nvSpPr>
      <dsp:spPr>
        <a:xfrm>
          <a:off x="0" y="3002954"/>
          <a:ext cx="6763906" cy="1216800"/>
        </a:xfrm>
        <a:prstGeom prst="roundRect">
          <a:avLst/>
        </a:prstGeom>
        <a:solidFill>
          <a:prstClr val="white">
            <a:hueOff val="0"/>
            <a:satOff val="0"/>
            <a:lumOff val="0"/>
            <a:alpha val="67000"/>
          </a:prstClr>
        </a:solidFill>
        <a:ln w="19050" cap="flat" cmpd="sng" algn="ctr">
          <a:no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Montserrat" panose="00000500000000000000" pitchFamily="2" charset="0"/>
            </a:rPr>
            <a:t>Your users can access those reports in different ways: viewing them in a web browser or mobile device, or as an email in their in-box.</a:t>
          </a:r>
          <a:endParaRPr lang="en-US" sz="2000" kern="1200" dirty="0">
            <a:latin typeface="Montserrat" panose="00000500000000000000" pitchFamily="2" charset="0"/>
          </a:endParaRPr>
        </a:p>
      </dsp:txBody>
      <dsp:txXfrm>
        <a:off x="59399" y="3062353"/>
        <a:ext cx="6645108"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8DDC9-8FCA-4DED-8125-9A85BE89A51A}">
      <dsp:nvSpPr>
        <dsp:cNvPr id="0" name=""/>
        <dsp:cNvSpPr/>
      </dsp:nvSpPr>
      <dsp:spPr>
        <a:xfrm>
          <a:off x="0" y="66675"/>
          <a:ext cx="10424492" cy="91494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Montserrat" panose="00000500000000000000" pitchFamily="2" charset="0"/>
            </a:rPr>
            <a:t>Power BI Report Server is like both SQL Server Reporting Services and the Power BI online service, but in different ways. </a:t>
          </a:r>
        </a:p>
      </dsp:txBody>
      <dsp:txXfrm>
        <a:off x="44664" y="111339"/>
        <a:ext cx="10335164" cy="825612"/>
      </dsp:txXfrm>
    </dsp:sp>
    <dsp:sp modelId="{298FCB8C-46DB-4055-A76B-CE22009BF394}">
      <dsp:nvSpPr>
        <dsp:cNvPr id="0" name=""/>
        <dsp:cNvSpPr/>
      </dsp:nvSpPr>
      <dsp:spPr>
        <a:xfrm>
          <a:off x="0" y="981615"/>
          <a:ext cx="10424492"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97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latin typeface="Montserrat" panose="00000500000000000000" pitchFamily="2" charset="0"/>
            </a:rPr>
            <a:t>Like the Power BI service, Power BI Report Server hosts Power BI reports (.</a:t>
          </a:r>
          <a:r>
            <a:rPr lang="en-US" sz="1800" kern="1200" dirty="0" err="1">
              <a:latin typeface="Montserrat" panose="00000500000000000000" pitchFamily="2" charset="0"/>
            </a:rPr>
            <a:t>pbix</a:t>
          </a:r>
          <a:r>
            <a:rPr lang="en-US" sz="1800" kern="1200">
              <a:latin typeface="Montserrat" panose="00000500000000000000" pitchFamily="2" charset="0"/>
            </a:rPr>
            <a:t>), Excel files, and paginated reports (.</a:t>
          </a:r>
          <a:r>
            <a:rPr lang="en-US" sz="1800" kern="1200" dirty="0" err="1">
              <a:latin typeface="Montserrat" panose="00000500000000000000" pitchFamily="2" charset="0"/>
            </a:rPr>
            <a:t>rdl</a:t>
          </a:r>
          <a:r>
            <a:rPr lang="en-US" sz="1800" kern="1200" dirty="0">
              <a:latin typeface="Montserrat" panose="00000500000000000000" pitchFamily="2" charset="0"/>
            </a:rPr>
            <a:t>). </a:t>
          </a:r>
        </a:p>
        <a:p>
          <a:pPr marL="171450" lvl="1" indent="-171450" algn="l" defTabSz="800100">
            <a:lnSpc>
              <a:spcPct val="90000"/>
            </a:lnSpc>
            <a:spcBef>
              <a:spcPct val="0"/>
            </a:spcBef>
            <a:spcAft>
              <a:spcPct val="20000"/>
            </a:spcAft>
            <a:buChar char="•"/>
          </a:pPr>
          <a:r>
            <a:rPr lang="en-US" sz="1800" kern="1200">
              <a:latin typeface="Montserrat" panose="00000500000000000000" pitchFamily="2" charset="0"/>
            </a:rPr>
            <a:t>Like Reporting Services, Power BI Report Server is on premises. </a:t>
          </a:r>
        </a:p>
      </dsp:txBody>
      <dsp:txXfrm>
        <a:off x="0" y="981615"/>
        <a:ext cx="10424492" cy="880785"/>
      </dsp:txXfrm>
    </dsp:sp>
    <dsp:sp modelId="{DEAC4F51-3261-4891-A393-4A7DF991005F}">
      <dsp:nvSpPr>
        <dsp:cNvPr id="0" name=""/>
        <dsp:cNvSpPr/>
      </dsp:nvSpPr>
      <dsp:spPr>
        <a:xfrm>
          <a:off x="0" y="1862400"/>
          <a:ext cx="10424492" cy="914940"/>
        </a:xfrm>
        <a:prstGeom prst="roundRect">
          <a:avLst/>
        </a:prstGeom>
        <a:solidFill>
          <a:prstClr val="white">
            <a:hueOff val="0"/>
            <a:satOff val="0"/>
            <a:lumOff val="0"/>
            <a:alphaOff val="0"/>
          </a:prst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2300" kern="1200">
              <a:solidFill>
                <a:prstClr val="black">
                  <a:hueOff val="0"/>
                  <a:satOff val="0"/>
                  <a:lumOff val="0"/>
                  <a:alphaOff val="0"/>
                </a:prstClr>
              </a:solidFill>
              <a:latin typeface="Montserrat" panose="00000500000000000000" pitchFamily="2" charset="0"/>
              <a:ea typeface="+mn-ea"/>
              <a:cs typeface="+mn-cs"/>
            </a:rPr>
            <a:t>Power BI Report Server features are a superset of Reporting Services.</a:t>
          </a:r>
        </a:p>
      </dsp:txBody>
      <dsp:txXfrm>
        <a:off x="44664" y="1907064"/>
        <a:ext cx="10335164" cy="825612"/>
      </dsp:txXfrm>
    </dsp:sp>
    <dsp:sp modelId="{647165D8-69E8-4047-B52D-29144F2EF78A}">
      <dsp:nvSpPr>
        <dsp:cNvPr id="0" name=""/>
        <dsp:cNvSpPr/>
      </dsp:nvSpPr>
      <dsp:spPr>
        <a:xfrm>
          <a:off x="0" y="2843580"/>
          <a:ext cx="10424492" cy="91494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Montserrat" panose="00000500000000000000" pitchFamily="2" charset="0"/>
            </a:rPr>
            <a:t>Everything you can do in Reporting Services, you can do with Power BI Report Server, along with support for Power BI reports.</a:t>
          </a:r>
        </a:p>
      </dsp:txBody>
      <dsp:txXfrm>
        <a:off x="44664" y="2888244"/>
        <a:ext cx="10335164" cy="825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8FA7-0D28-4DD5-9707-F71F63593678}">
      <dsp:nvSpPr>
        <dsp:cNvPr id="0" name=""/>
        <dsp:cNvSpPr/>
      </dsp:nvSpPr>
      <dsp:spPr>
        <a:xfrm>
          <a:off x="0" y="7010"/>
          <a:ext cx="10058399" cy="796806"/>
        </a:xfrm>
        <a:prstGeom prst="roundRect">
          <a:avLst/>
        </a:prstGeom>
        <a:solidFill>
          <a:prstClr val="white">
            <a:hueOff val="0"/>
            <a:satOff val="0"/>
            <a:lumOff val="0"/>
            <a:alphaOff val="0"/>
          </a:prst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Montserrat" panose="00000500000000000000" pitchFamily="2" charset="0"/>
            </a:rPr>
            <a:t>Export data – Data with current </a:t>
          </a:r>
          <a:r>
            <a:rPr lang="en-US" sz="1600" kern="1200" dirty="0">
              <a:solidFill>
                <a:schemeClr val="tx1"/>
              </a:solidFill>
              <a:latin typeface="Montserrat" panose="00000500000000000000" pitchFamily="2" charset="0"/>
              <a:ea typeface="+mn-ea"/>
              <a:cs typeface="+mn-cs"/>
            </a:rPr>
            <a:t>layout</a:t>
          </a:r>
          <a:r>
            <a:rPr lang="en-US" sz="1600" kern="1200" dirty="0">
              <a:solidFill>
                <a:schemeClr val="tx1"/>
              </a:solidFill>
              <a:latin typeface="Montserrat" panose="00000500000000000000" pitchFamily="2" charset="0"/>
            </a:rPr>
            <a:t> option for all visuals, including the improvements to the Export to Excel experience for Power BI table and matrix visuals. </a:t>
          </a:r>
        </a:p>
      </dsp:txBody>
      <dsp:txXfrm>
        <a:off x="38897" y="45907"/>
        <a:ext cx="9980605" cy="719012"/>
      </dsp:txXfrm>
    </dsp:sp>
    <dsp:sp modelId="{428D4803-AB64-47AA-83C8-A80B72C9DBB7}">
      <dsp:nvSpPr>
        <dsp:cNvPr id="0" name=""/>
        <dsp:cNvSpPr/>
      </dsp:nvSpPr>
      <dsp:spPr>
        <a:xfrm>
          <a:off x="0" y="858537"/>
          <a:ext cx="10058399" cy="796806"/>
        </a:xfrm>
        <a:prstGeom prst="roundRect">
          <a:avLst/>
        </a:prstGeom>
        <a:solidFill>
          <a:prstClr val="white">
            <a:hueOff val="0"/>
            <a:satOff val="0"/>
            <a:lumOff val="0"/>
            <a:alphaOff val="0"/>
          </a:prst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latin typeface="Montserrat" panose="00000500000000000000" pitchFamily="2" charset="0"/>
            </a:rPr>
            <a:t>Only the Summarized data option is supported within Power BI Report Server. The key influencers visual.</a:t>
          </a:r>
        </a:p>
      </dsp:txBody>
      <dsp:txXfrm>
        <a:off x="38897" y="897434"/>
        <a:ext cx="9980605" cy="719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C4BC2-1E12-4C04-AE01-24C2468EB0DF}"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B387B-9BB4-4A23-B9CE-6E9013BAEDAD}" type="slidenum">
              <a:rPr lang="en-US" smtClean="0"/>
              <a:t>‹#›</a:t>
            </a:fld>
            <a:endParaRPr lang="en-US"/>
          </a:p>
        </p:txBody>
      </p:sp>
    </p:spTree>
    <p:extLst>
      <p:ext uri="{BB962C8B-B14F-4D97-AF65-F5344CB8AC3E}">
        <p14:creationId xmlns:p14="http://schemas.microsoft.com/office/powerpoint/2010/main" val="680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511B387B-9BB4-4A23-B9CE-6E9013BAEDAD}" type="slidenum">
              <a:rPr lang="en-US" smtClean="0"/>
              <a:t>14</a:t>
            </a:fld>
            <a:endParaRPr lang="en-US"/>
          </a:p>
        </p:txBody>
      </p:sp>
    </p:spTree>
    <p:extLst>
      <p:ext uri="{BB962C8B-B14F-4D97-AF65-F5344CB8AC3E}">
        <p14:creationId xmlns:p14="http://schemas.microsoft.com/office/powerpoint/2010/main" val="135050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B84-DEB3-799E-72A4-BAEF4B713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02528-FACE-A2A2-1EF9-C824354DF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B8615-449D-BE09-71B5-FBF441B59702}"/>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5" name="Footer Placeholder 4">
            <a:extLst>
              <a:ext uri="{FF2B5EF4-FFF2-40B4-BE49-F238E27FC236}">
                <a16:creationId xmlns:a16="http://schemas.microsoft.com/office/drawing/2014/main" id="{0961B31E-4970-2176-52AE-667C83A74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0E13B-9A2A-4BA4-8B65-8FC0342A5C3E}"/>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357885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EA9-B7BE-FFF5-3EEA-B8F1192A9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6EF092-FF89-00F0-B123-D9CAA58D7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66DD0-21C8-22CB-90FD-4022D8B1079E}"/>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5" name="Footer Placeholder 4">
            <a:extLst>
              <a:ext uri="{FF2B5EF4-FFF2-40B4-BE49-F238E27FC236}">
                <a16:creationId xmlns:a16="http://schemas.microsoft.com/office/drawing/2014/main" id="{C8A594F7-A849-EC65-9086-1CD4C301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5BE94-21F5-A3D9-A758-03AED98D2AE0}"/>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21752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85156-C803-52D7-DD9D-22BE6E5D3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ED3458-62EE-9F57-AF43-F60EF56E8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88CC-AEAD-47CD-20B2-3FE2E2F521FC}"/>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5" name="Footer Placeholder 4">
            <a:extLst>
              <a:ext uri="{FF2B5EF4-FFF2-40B4-BE49-F238E27FC236}">
                <a16:creationId xmlns:a16="http://schemas.microsoft.com/office/drawing/2014/main" id="{1D75DC05-3417-C1E7-B0CE-1AF42D734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F1C32-2A04-F439-5309-CDB617268B75}"/>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122014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0E44-3879-5A94-0602-7905BFFAC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25AB6-3B13-5A18-E403-D70F68288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F8BC7-C240-1BA9-D8C2-459389F8E892}"/>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5" name="Footer Placeholder 4">
            <a:extLst>
              <a:ext uri="{FF2B5EF4-FFF2-40B4-BE49-F238E27FC236}">
                <a16:creationId xmlns:a16="http://schemas.microsoft.com/office/drawing/2014/main" id="{0C3B0A13-F896-5590-42F7-BF3B4D19A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6A7-F646-8284-D2FB-51F9035F46AC}"/>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320110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5C82-A010-AC57-DC4E-C0F1BD4F0B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838C7-AD4A-D715-C4E7-95BEE71013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993E46-E7E2-D849-3F6B-653EDF804989}"/>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5" name="Footer Placeholder 4">
            <a:extLst>
              <a:ext uri="{FF2B5EF4-FFF2-40B4-BE49-F238E27FC236}">
                <a16:creationId xmlns:a16="http://schemas.microsoft.com/office/drawing/2014/main" id="{5771A8D3-C760-F324-4986-A0C8EC6B9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C7A4E-DB99-CAD6-1035-C58B6B58CA16}"/>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57324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1EED-1B3E-6482-D4CA-B5CB6760B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5B3EA-20A2-1E14-1EC9-DA4C292E6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A2C9B-4462-9B4C-E4EE-09DE6FE0C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3F04E-069E-A5ED-3E8E-7726C0D2119C}"/>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6" name="Footer Placeholder 5">
            <a:extLst>
              <a:ext uri="{FF2B5EF4-FFF2-40B4-BE49-F238E27FC236}">
                <a16:creationId xmlns:a16="http://schemas.microsoft.com/office/drawing/2014/main" id="{66B0C891-2636-A189-AAAF-674B51408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687CF-5249-2990-C623-8B5E07A4F49C}"/>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215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530D-038B-2CA8-759D-A5884A3BC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74636-2575-ED40-ED75-54756A9A2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128B2-1387-B5C4-3CDD-7B1ABB223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EAB46E-AE93-AD30-EFBC-8AE09F732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9D8144-43AF-6B96-952D-8604FCC61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BB28D-9EDD-A8C0-8AF1-8BDA9A09474C}"/>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8" name="Footer Placeholder 7">
            <a:extLst>
              <a:ext uri="{FF2B5EF4-FFF2-40B4-BE49-F238E27FC236}">
                <a16:creationId xmlns:a16="http://schemas.microsoft.com/office/drawing/2014/main" id="{8D9D4826-F786-1302-6BBA-123F38243A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F2F706-F251-8434-6B69-41AD8146B78A}"/>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158294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8480-32C0-162A-95B4-C42945686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88DB6-3DE2-72FA-0047-7E09868B9158}"/>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4" name="Footer Placeholder 3">
            <a:extLst>
              <a:ext uri="{FF2B5EF4-FFF2-40B4-BE49-F238E27FC236}">
                <a16:creationId xmlns:a16="http://schemas.microsoft.com/office/drawing/2014/main" id="{0830E7CF-CD9E-7D61-4165-712B8DEAAC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37F61-BB86-B9F5-D554-6DFBCB147FB0}"/>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378171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328AD-FEBA-CEC6-7BB1-62619AEDF31E}"/>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3" name="Footer Placeholder 2">
            <a:extLst>
              <a:ext uri="{FF2B5EF4-FFF2-40B4-BE49-F238E27FC236}">
                <a16:creationId xmlns:a16="http://schemas.microsoft.com/office/drawing/2014/main" id="{B1B4DB58-9C32-79C8-1960-C62EA9A0F8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631193-C851-929B-8839-7863C5109EF9}"/>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300437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7483-FE86-6879-CB47-6BC60BEF6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BC7EA9-2DE5-AFF7-0EF6-6186686DA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69DFA-F72E-F6DD-8A5A-AC8DE7132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F7F44-BFD4-80FE-F9DC-0F75EB71C525}"/>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6" name="Footer Placeholder 5">
            <a:extLst>
              <a:ext uri="{FF2B5EF4-FFF2-40B4-BE49-F238E27FC236}">
                <a16:creationId xmlns:a16="http://schemas.microsoft.com/office/drawing/2014/main" id="{289EA676-3D37-E0FE-AE5C-8898B7D12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01857-90F4-918C-A939-7F04D4DB008B}"/>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402566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60AB-AC95-8F6C-098E-7A6D439BE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E8367-6C42-FF87-94A5-6DF111603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48D11-B1D9-2054-E817-BA9028FCE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4C2BA-E3C3-7F3D-62DF-9FB6DA29E32B}"/>
              </a:ext>
            </a:extLst>
          </p:cNvPr>
          <p:cNvSpPr>
            <a:spLocks noGrp="1"/>
          </p:cNvSpPr>
          <p:nvPr>
            <p:ph type="dt" sz="half" idx="10"/>
          </p:nvPr>
        </p:nvSpPr>
        <p:spPr/>
        <p:txBody>
          <a:bodyPr/>
          <a:lstStyle/>
          <a:p>
            <a:fld id="{A74F4782-68C1-4B31-8EB1-F45A93D62EBA}" type="datetimeFigureOut">
              <a:rPr lang="en-US" smtClean="0"/>
              <a:t>12/1/2024</a:t>
            </a:fld>
            <a:endParaRPr lang="en-US"/>
          </a:p>
        </p:txBody>
      </p:sp>
      <p:sp>
        <p:nvSpPr>
          <p:cNvPr id="6" name="Footer Placeholder 5">
            <a:extLst>
              <a:ext uri="{FF2B5EF4-FFF2-40B4-BE49-F238E27FC236}">
                <a16:creationId xmlns:a16="http://schemas.microsoft.com/office/drawing/2014/main" id="{46C66BDE-D2C6-A4A9-CF2D-E33C43011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72EF8-A840-19FA-6168-5AEC436B1B8E}"/>
              </a:ext>
            </a:extLst>
          </p:cNvPr>
          <p:cNvSpPr>
            <a:spLocks noGrp="1"/>
          </p:cNvSpPr>
          <p:nvPr>
            <p:ph type="sldNum" sz="quarter" idx="12"/>
          </p:nvPr>
        </p:nvSpPr>
        <p:spPr/>
        <p:txBody>
          <a:bodyPr/>
          <a:lstStyle/>
          <a:p>
            <a:fld id="{A0F75067-4481-4242-B3AF-EAB624EA8238}" type="slidenum">
              <a:rPr lang="en-US" smtClean="0"/>
              <a:t>‹#›</a:t>
            </a:fld>
            <a:endParaRPr lang="en-US"/>
          </a:p>
        </p:txBody>
      </p:sp>
    </p:spTree>
    <p:extLst>
      <p:ext uri="{BB962C8B-B14F-4D97-AF65-F5344CB8AC3E}">
        <p14:creationId xmlns:p14="http://schemas.microsoft.com/office/powerpoint/2010/main" val="40638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43B09-2FFC-4F10-0221-C8F091D56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24742B-74B7-CF89-221F-DC4C4F187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BC472-00B7-E660-A6CF-B2B6B8705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4F4782-68C1-4B31-8EB1-F45A93D62EBA}" type="datetimeFigureOut">
              <a:rPr lang="en-US" smtClean="0"/>
              <a:t>12/1/2024</a:t>
            </a:fld>
            <a:endParaRPr lang="en-US"/>
          </a:p>
        </p:txBody>
      </p:sp>
      <p:sp>
        <p:nvSpPr>
          <p:cNvPr id="5" name="Footer Placeholder 4">
            <a:extLst>
              <a:ext uri="{FF2B5EF4-FFF2-40B4-BE49-F238E27FC236}">
                <a16:creationId xmlns:a16="http://schemas.microsoft.com/office/drawing/2014/main" id="{A8D81315-4A64-9113-FBA7-DC6CD2DDA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E3B346-D1B0-B776-5216-654653C93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F75067-4481-4242-B3AF-EAB624EA8238}" type="slidenum">
              <a:rPr lang="en-US" smtClean="0"/>
              <a:t>‹#›</a:t>
            </a:fld>
            <a:endParaRPr lang="en-US"/>
          </a:p>
        </p:txBody>
      </p:sp>
    </p:spTree>
    <p:extLst>
      <p:ext uri="{BB962C8B-B14F-4D97-AF65-F5344CB8AC3E}">
        <p14:creationId xmlns:p14="http://schemas.microsoft.com/office/powerpoint/2010/main" val="301187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owerbi.microsoft.com/report-server/"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582AE1-A666-C784-01F8-2A73D0B9FC6E}"/>
              </a:ext>
            </a:extLst>
          </p:cNvPr>
          <p:cNvPicPr>
            <a:picLocks noChangeAspect="1"/>
          </p:cNvPicPr>
          <p:nvPr/>
        </p:nvPicPr>
        <p:blipFill>
          <a:blip r:embed="rId2">
            <a:alphaModFix amt="70000"/>
          </a:blip>
          <a:stretch>
            <a:fillRect/>
          </a:stretch>
        </p:blipFill>
        <p:spPr>
          <a:xfrm>
            <a:off x="2361578" y="549137"/>
            <a:ext cx="9496425" cy="6057900"/>
          </a:xfrm>
          <a:prstGeom prst="rect">
            <a:avLst/>
          </a:prstGeom>
        </p:spPr>
      </p:pic>
      <p:sp>
        <p:nvSpPr>
          <p:cNvPr id="3" name="Rectangle: Rounded Corners 2">
            <a:extLst>
              <a:ext uri="{FF2B5EF4-FFF2-40B4-BE49-F238E27FC236}">
                <a16:creationId xmlns:a16="http://schemas.microsoft.com/office/drawing/2014/main" id="{CE2148F2-6332-8681-05E9-ED6F6D302438}"/>
              </a:ext>
            </a:extLst>
          </p:cNvPr>
          <p:cNvSpPr/>
          <p:nvPr/>
        </p:nvSpPr>
        <p:spPr>
          <a:xfrm>
            <a:off x="546652" y="2822713"/>
            <a:ext cx="4830418" cy="128214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1C0392D-3065-F398-93F8-5DABC1658754}"/>
              </a:ext>
            </a:extLst>
          </p:cNvPr>
          <p:cNvSpPr/>
          <p:nvPr/>
        </p:nvSpPr>
        <p:spPr>
          <a:xfrm>
            <a:off x="333997" y="2633870"/>
            <a:ext cx="6718852" cy="1391478"/>
          </a:xfrm>
          <a:prstGeom prst="round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p>
            <a:pPr defTabSz="1111250">
              <a:lnSpc>
                <a:spcPct val="90000"/>
              </a:lnSpc>
              <a:spcBef>
                <a:spcPct val="0"/>
              </a:spcBef>
              <a:spcAft>
                <a:spcPct val="35000"/>
              </a:spcAft>
            </a:pPr>
            <a:r>
              <a:rPr lang="en-US" sz="4000" b="1" dirty="0">
                <a:solidFill>
                  <a:srgbClr val="0E2841">
                    <a:hueOff val="0"/>
                    <a:satOff val="0"/>
                    <a:lumOff val="0"/>
                    <a:alphaOff val="0"/>
                  </a:srgbClr>
                </a:solidFill>
                <a:latin typeface="Montserrat" panose="00000500000000000000" pitchFamily="2" charset="0"/>
              </a:rPr>
              <a:t>Power BI Report Server</a:t>
            </a:r>
          </a:p>
        </p:txBody>
      </p:sp>
    </p:spTree>
    <p:extLst>
      <p:ext uri="{BB962C8B-B14F-4D97-AF65-F5344CB8AC3E}">
        <p14:creationId xmlns:p14="http://schemas.microsoft.com/office/powerpoint/2010/main" val="218604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tall Power BI Report Server">
            <a:extLst>
              <a:ext uri="{FF2B5EF4-FFF2-40B4-BE49-F238E27FC236}">
                <a16:creationId xmlns:a16="http://schemas.microsoft.com/office/drawing/2014/main" id="{45C1C28C-D980-39F2-EFA8-FAF1E64ED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901" y="1374395"/>
            <a:ext cx="4781550" cy="4124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oose an edition">
            <a:extLst>
              <a:ext uri="{FF2B5EF4-FFF2-40B4-BE49-F238E27FC236}">
                <a16:creationId xmlns:a16="http://schemas.microsoft.com/office/drawing/2014/main" id="{7A90D29A-0D3A-A81A-0BEB-2B3A97496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492" y="1366837"/>
            <a:ext cx="4781550" cy="413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2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AE520-A227-62A6-00A6-59E47035BB1F}"/>
              </a:ext>
            </a:extLst>
          </p:cNvPr>
          <p:cNvPicPr>
            <a:picLocks noChangeAspect="1"/>
          </p:cNvPicPr>
          <p:nvPr/>
        </p:nvPicPr>
        <p:blipFill>
          <a:blip r:embed="rId2"/>
          <a:stretch>
            <a:fillRect/>
          </a:stretch>
        </p:blipFill>
        <p:spPr>
          <a:xfrm>
            <a:off x="1176033" y="1366837"/>
            <a:ext cx="4781550" cy="4124325"/>
          </a:xfrm>
          <a:prstGeom prst="rect">
            <a:avLst/>
          </a:prstGeom>
        </p:spPr>
      </p:pic>
      <p:pic>
        <p:nvPicPr>
          <p:cNvPr id="2050" name="Picture 2" descr="Install files only">
            <a:extLst>
              <a:ext uri="{FF2B5EF4-FFF2-40B4-BE49-F238E27FC236}">
                <a16:creationId xmlns:a16="http://schemas.microsoft.com/office/drawing/2014/main" id="{0213B366-AD5C-502A-2120-F24EAA3C2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152" y="1366836"/>
            <a:ext cx="47815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1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ecify install path">
            <a:extLst>
              <a:ext uri="{FF2B5EF4-FFF2-40B4-BE49-F238E27FC236}">
                <a16:creationId xmlns:a16="http://schemas.microsoft.com/office/drawing/2014/main" id="{0ED418D5-17B2-8966-86D6-CF4108FCA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67" y="1366837"/>
            <a:ext cx="4781550" cy="4124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figure the report server">
            <a:extLst>
              <a:ext uri="{FF2B5EF4-FFF2-40B4-BE49-F238E27FC236}">
                <a16:creationId xmlns:a16="http://schemas.microsoft.com/office/drawing/2014/main" id="{E10F83F6-21F0-469A-ACFA-278F8D847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795" y="1704974"/>
            <a:ext cx="478155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9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2E96-4E77-B889-A10E-A88A478EEF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0F1387-56AD-C155-8640-C539F8A009D9}"/>
              </a:ext>
            </a:extLst>
          </p:cNvPr>
          <p:cNvSpPr txBox="1"/>
          <p:nvPr/>
        </p:nvSpPr>
        <p:spPr>
          <a:xfrm>
            <a:off x="2186668" y="2943520"/>
            <a:ext cx="8024533" cy="723508"/>
          </a:xfrm>
          <a:prstGeom prst="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defPPr>
              <a:defRPr lang="en-US"/>
            </a:defPPr>
            <a:lvl1pPr algn="ctr" defTabSz="1111250">
              <a:lnSpc>
                <a:spcPct val="90000"/>
              </a:lnSpc>
              <a:spcBef>
                <a:spcPct val="0"/>
              </a:spcBef>
              <a:spcAft>
                <a:spcPct val="35000"/>
              </a:spcAft>
              <a:defRPr sz="4000" b="1">
                <a:solidFill>
                  <a:srgbClr val="0E2841">
                    <a:hueOff val="0"/>
                    <a:satOff val="0"/>
                    <a:lumOff val="0"/>
                    <a:alphaOff val="0"/>
                  </a:srgbClr>
                </a:solidFill>
                <a:latin typeface="Montserrat" panose="00000500000000000000" pitchFamily="2" charset="0"/>
              </a:defRPr>
            </a:lvl1pPr>
          </a:lstStyle>
          <a:p>
            <a:r>
              <a:rPr lang="en-US" dirty="0"/>
              <a:t>Report Server Configuration</a:t>
            </a:r>
          </a:p>
        </p:txBody>
      </p:sp>
    </p:spTree>
    <p:extLst>
      <p:ext uri="{BB962C8B-B14F-4D97-AF65-F5344CB8AC3E}">
        <p14:creationId xmlns:p14="http://schemas.microsoft.com/office/powerpoint/2010/main" val="334841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3121D-66F6-991E-3C16-3E16B0BF6E0E}"/>
              </a:ext>
            </a:extLst>
          </p:cNvPr>
          <p:cNvPicPr>
            <a:picLocks noChangeAspect="1"/>
          </p:cNvPicPr>
          <p:nvPr/>
        </p:nvPicPr>
        <p:blipFill>
          <a:blip r:embed="rId3"/>
          <a:stretch>
            <a:fillRect/>
          </a:stretch>
        </p:blipFill>
        <p:spPr>
          <a:xfrm>
            <a:off x="389106" y="964423"/>
            <a:ext cx="5954610" cy="5101282"/>
          </a:xfrm>
          <a:prstGeom prst="rect">
            <a:avLst/>
          </a:prstGeom>
        </p:spPr>
      </p:pic>
      <p:pic>
        <p:nvPicPr>
          <p:cNvPr id="5" name="Picture 4">
            <a:extLst>
              <a:ext uri="{FF2B5EF4-FFF2-40B4-BE49-F238E27FC236}">
                <a16:creationId xmlns:a16="http://schemas.microsoft.com/office/drawing/2014/main" id="{410D4411-6CAC-00DD-2F32-1DA9295EFA83}"/>
              </a:ext>
            </a:extLst>
          </p:cNvPr>
          <p:cNvPicPr>
            <a:picLocks noChangeAspect="1"/>
          </p:cNvPicPr>
          <p:nvPr/>
        </p:nvPicPr>
        <p:blipFill>
          <a:blip r:embed="rId4"/>
          <a:stretch>
            <a:fillRect/>
          </a:stretch>
        </p:blipFill>
        <p:spPr>
          <a:xfrm>
            <a:off x="6536393" y="964423"/>
            <a:ext cx="5567520" cy="2041424"/>
          </a:xfrm>
          <a:prstGeom prst="rect">
            <a:avLst/>
          </a:prstGeom>
        </p:spPr>
      </p:pic>
      <p:pic>
        <p:nvPicPr>
          <p:cNvPr id="7" name="Picture 6">
            <a:extLst>
              <a:ext uri="{FF2B5EF4-FFF2-40B4-BE49-F238E27FC236}">
                <a16:creationId xmlns:a16="http://schemas.microsoft.com/office/drawing/2014/main" id="{C692CF96-BFFF-E8D5-E6CC-EFEEBB86DB61}"/>
              </a:ext>
            </a:extLst>
          </p:cNvPr>
          <p:cNvPicPr>
            <a:picLocks noChangeAspect="1"/>
          </p:cNvPicPr>
          <p:nvPr/>
        </p:nvPicPr>
        <p:blipFill>
          <a:blip r:embed="rId5"/>
          <a:stretch>
            <a:fillRect/>
          </a:stretch>
        </p:blipFill>
        <p:spPr>
          <a:xfrm>
            <a:off x="6536393" y="3565393"/>
            <a:ext cx="5567520" cy="2500312"/>
          </a:xfrm>
          <a:prstGeom prst="rect">
            <a:avLst/>
          </a:prstGeom>
        </p:spPr>
      </p:pic>
    </p:spTree>
    <p:extLst>
      <p:ext uri="{BB962C8B-B14F-4D97-AF65-F5344CB8AC3E}">
        <p14:creationId xmlns:p14="http://schemas.microsoft.com/office/powerpoint/2010/main" val="33246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7AC3D-6226-69AD-AEA9-8A1B910F5FF6}"/>
              </a:ext>
            </a:extLst>
          </p:cNvPr>
          <p:cNvPicPr>
            <a:picLocks noChangeAspect="1"/>
          </p:cNvPicPr>
          <p:nvPr/>
        </p:nvPicPr>
        <p:blipFill>
          <a:blip r:embed="rId2"/>
          <a:stretch>
            <a:fillRect/>
          </a:stretch>
        </p:blipFill>
        <p:spPr>
          <a:xfrm>
            <a:off x="50519" y="982392"/>
            <a:ext cx="5956439" cy="3009635"/>
          </a:xfrm>
          <a:prstGeom prst="rect">
            <a:avLst/>
          </a:prstGeom>
        </p:spPr>
      </p:pic>
      <p:pic>
        <p:nvPicPr>
          <p:cNvPr id="5" name="Picture 4">
            <a:extLst>
              <a:ext uri="{FF2B5EF4-FFF2-40B4-BE49-F238E27FC236}">
                <a16:creationId xmlns:a16="http://schemas.microsoft.com/office/drawing/2014/main" id="{18A74FBB-8EFE-7816-6F5C-F0BEA9DBD8EC}"/>
              </a:ext>
            </a:extLst>
          </p:cNvPr>
          <p:cNvPicPr>
            <a:picLocks noChangeAspect="1"/>
          </p:cNvPicPr>
          <p:nvPr/>
        </p:nvPicPr>
        <p:blipFill>
          <a:blip r:embed="rId3"/>
          <a:stretch>
            <a:fillRect/>
          </a:stretch>
        </p:blipFill>
        <p:spPr>
          <a:xfrm>
            <a:off x="6185044" y="982392"/>
            <a:ext cx="5520675" cy="1955361"/>
          </a:xfrm>
          <a:prstGeom prst="rect">
            <a:avLst/>
          </a:prstGeom>
        </p:spPr>
      </p:pic>
      <p:pic>
        <p:nvPicPr>
          <p:cNvPr id="7" name="Picture 6">
            <a:extLst>
              <a:ext uri="{FF2B5EF4-FFF2-40B4-BE49-F238E27FC236}">
                <a16:creationId xmlns:a16="http://schemas.microsoft.com/office/drawing/2014/main" id="{5505E2BC-DEFC-9CDA-234E-049A6CB1938C}"/>
              </a:ext>
            </a:extLst>
          </p:cNvPr>
          <p:cNvPicPr>
            <a:picLocks noChangeAspect="1"/>
          </p:cNvPicPr>
          <p:nvPr/>
        </p:nvPicPr>
        <p:blipFill>
          <a:blip r:embed="rId4"/>
          <a:stretch>
            <a:fillRect/>
          </a:stretch>
        </p:blipFill>
        <p:spPr>
          <a:xfrm>
            <a:off x="6235692" y="3166251"/>
            <a:ext cx="5470027" cy="2324909"/>
          </a:xfrm>
          <a:prstGeom prst="rect">
            <a:avLst/>
          </a:prstGeom>
        </p:spPr>
      </p:pic>
    </p:spTree>
    <p:extLst>
      <p:ext uri="{BB962C8B-B14F-4D97-AF65-F5344CB8AC3E}">
        <p14:creationId xmlns:p14="http://schemas.microsoft.com/office/powerpoint/2010/main" val="40751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5B4A3D2-2271-F0B7-13D3-97D1E5CF33FA}"/>
              </a:ext>
            </a:extLst>
          </p:cNvPr>
          <p:cNvSpPr/>
          <p:nvPr/>
        </p:nvSpPr>
        <p:spPr>
          <a:xfrm>
            <a:off x="1540565" y="2693504"/>
            <a:ext cx="9362661" cy="1470991"/>
          </a:xfrm>
          <a:prstGeom prst="round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p>
            <a:pPr algn="ctr" defTabSz="1111250">
              <a:lnSpc>
                <a:spcPct val="90000"/>
              </a:lnSpc>
              <a:spcBef>
                <a:spcPct val="0"/>
              </a:spcBef>
              <a:spcAft>
                <a:spcPct val="35000"/>
              </a:spcAft>
            </a:pPr>
            <a:r>
              <a:rPr lang="en-US" sz="4000" b="1" dirty="0">
                <a:solidFill>
                  <a:srgbClr val="0E2841">
                    <a:hueOff val="0"/>
                    <a:satOff val="0"/>
                    <a:lumOff val="0"/>
                    <a:alphaOff val="0"/>
                  </a:srgbClr>
                </a:solidFill>
                <a:latin typeface="Montserrat" panose="00000500000000000000" pitchFamily="2" charset="0"/>
              </a:rPr>
              <a:t>What is Power BI Report Server</a:t>
            </a:r>
          </a:p>
        </p:txBody>
      </p:sp>
    </p:spTree>
    <p:extLst>
      <p:ext uri="{BB962C8B-B14F-4D97-AF65-F5344CB8AC3E}">
        <p14:creationId xmlns:p14="http://schemas.microsoft.com/office/powerpoint/2010/main" val="93456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Illuminated server room panel">
            <a:extLst>
              <a:ext uri="{FF2B5EF4-FFF2-40B4-BE49-F238E27FC236}">
                <a16:creationId xmlns:a16="http://schemas.microsoft.com/office/drawing/2014/main" id="{8E607795-726F-4874-B804-0522971D0916}"/>
              </a:ext>
            </a:extLst>
          </p:cNvPr>
          <p:cNvPicPr>
            <a:picLocks noChangeAspect="1"/>
          </p:cNvPicPr>
          <p:nvPr/>
        </p:nvPicPr>
        <p:blipFill>
          <a:blip r:embed="rId2"/>
          <a:srcRect l="9781" r="16512" b="-1"/>
          <a:stretch/>
        </p:blipFill>
        <p:spPr>
          <a:xfrm>
            <a:off x="-9886" y="10"/>
            <a:ext cx="7572605" cy="6857990"/>
          </a:xfrm>
          <a:prstGeom prst="rect">
            <a:avLst/>
          </a:prstGeom>
        </p:spPr>
      </p:pic>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a:extLst>
              <a:ext uri="{FF2B5EF4-FFF2-40B4-BE49-F238E27FC236}">
                <a16:creationId xmlns:a16="http://schemas.microsoft.com/office/drawing/2014/main" id="{60F48A4B-DA5E-56F5-9E96-5FC3B8F134A7}"/>
              </a:ext>
            </a:extLst>
          </p:cNvPr>
          <p:cNvGraphicFramePr/>
          <p:nvPr>
            <p:extLst>
              <p:ext uri="{D42A27DB-BD31-4B8C-83A1-F6EECF244321}">
                <p14:modId xmlns:p14="http://schemas.microsoft.com/office/powerpoint/2010/main" val="2040342068"/>
              </p:ext>
            </p:extLst>
          </p:nvPr>
        </p:nvGraphicFramePr>
        <p:xfrm>
          <a:off x="5227984" y="1230703"/>
          <a:ext cx="6763906" cy="4414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78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1DFFED4-18C2-B939-1F03-588D050D5D14}"/>
              </a:ext>
            </a:extLst>
          </p:cNvPr>
          <p:cNvSpPr/>
          <p:nvPr/>
        </p:nvSpPr>
        <p:spPr>
          <a:xfrm>
            <a:off x="1066800" y="417445"/>
            <a:ext cx="10058400" cy="705678"/>
          </a:xfrm>
          <a:prstGeom prst="round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p>
            <a:pPr algn="ctr" defTabSz="1111250">
              <a:lnSpc>
                <a:spcPct val="90000"/>
              </a:lnSpc>
              <a:spcBef>
                <a:spcPct val="0"/>
              </a:spcBef>
              <a:spcAft>
                <a:spcPct val="35000"/>
              </a:spcAft>
            </a:pPr>
            <a:r>
              <a:rPr lang="en-US" sz="4000" b="1" dirty="0">
                <a:solidFill>
                  <a:srgbClr val="0E2841">
                    <a:hueOff val="0"/>
                    <a:satOff val="0"/>
                    <a:lumOff val="0"/>
                    <a:alphaOff val="0"/>
                  </a:srgbClr>
                </a:solidFill>
                <a:latin typeface="Montserrat" panose="00000500000000000000" pitchFamily="2" charset="0"/>
              </a:rPr>
              <a:t>Comparing Power BI Report Server</a:t>
            </a:r>
          </a:p>
        </p:txBody>
      </p:sp>
      <p:graphicFrame>
        <p:nvGraphicFramePr>
          <p:cNvPr id="6" name="Diagram 5">
            <a:extLst>
              <a:ext uri="{FF2B5EF4-FFF2-40B4-BE49-F238E27FC236}">
                <a16:creationId xmlns:a16="http://schemas.microsoft.com/office/drawing/2014/main" id="{3B6D2C19-4362-46F9-F978-73AD01DFFB9B}"/>
              </a:ext>
            </a:extLst>
          </p:cNvPr>
          <p:cNvGraphicFramePr/>
          <p:nvPr>
            <p:extLst>
              <p:ext uri="{D42A27DB-BD31-4B8C-83A1-F6EECF244321}">
                <p14:modId xmlns:p14="http://schemas.microsoft.com/office/powerpoint/2010/main" val="2152265504"/>
              </p:ext>
            </p:extLst>
          </p:nvPr>
        </p:nvGraphicFramePr>
        <p:xfrm>
          <a:off x="883754" y="1740717"/>
          <a:ext cx="10424492" cy="3825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41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388A29A-159D-D10E-0AF0-7F3C4350A416}"/>
              </a:ext>
            </a:extLst>
          </p:cNvPr>
          <p:cNvGraphicFramePr>
            <a:graphicFrameLocks noGrp="1"/>
          </p:cNvGraphicFramePr>
          <p:nvPr>
            <p:extLst>
              <p:ext uri="{D42A27DB-BD31-4B8C-83A1-F6EECF244321}">
                <p14:modId xmlns:p14="http://schemas.microsoft.com/office/powerpoint/2010/main" val="26817969"/>
              </p:ext>
            </p:extLst>
          </p:nvPr>
        </p:nvGraphicFramePr>
        <p:xfrm>
          <a:off x="783343" y="625667"/>
          <a:ext cx="11014404" cy="5993864"/>
        </p:xfrm>
        <a:graphic>
          <a:graphicData uri="http://schemas.openxmlformats.org/drawingml/2006/table">
            <a:tbl>
              <a:tblPr/>
              <a:tblGrid>
                <a:gridCol w="3102857">
                  <a:extLst>
                    <a:ext uri="{9D8B030D-6E8A-4147-A177-3AD203B41FA5}">
                      <a16:colId xmlns:a16="http://schemas.microsoft.com/office/drawing/2014/main" val="357154184"/>
                    </a:ext>
                  </a:extLst>
                </a:gridCol>
                <a:gridCol w="805069">
                  <a:extLst>
                    <a:ext uri="{9D8B030D-6E8A-4147-A177-3AD203B41FA5}">
                      <a16:colId xmlns:a16="http://schemas.microsoft.com/office/drawing/2014/main" val="3018330941"/>
                    </a:ext>
                  </a:extLst>
                </a:gridCol>
                <a:gridCol w="1013792">
                  <a:extLst>
                    <a:ext uri="{9D8B030D-6E8A-4147-A177-3AD203B41FA5}">
                      <a16:colId xmlns:a16="http://schemas.microsoft.com/office/drawing/2014/main" val="3739099488"/>
                    </a:ext>
                  </a:extLst>
                </a:gridCol>
                <a:gridCol w="6092686">
                  <a:extLst>
                    <a:ext uri="{9D8B030D-6E8A-4147-A177-3AD203B41FA5}">
                      <a16:colId xmlns:a16="http://schemas.microsoft.com/office/drawing/2014/main" val="3390698901"/>
                    </a:ext>
                  </a:extLst>
                </a:gridCol>
              </a:tblGrid>
              <a:tr h="126394">
                <a:tc>
                  <a:txBody>
                    <a:bodyPr/>
                    <a:lstStyle/>
                    <a:p>
                      <a:pPr algn="l" fontAlgn="t"/>
                      <a:r>
                        <a:rPr lang="en-US" sz="1000" b="1" i="0" u="none" strike="noStrike" dirty="0">
                          <a:solidFill>
                            <a:srgbClr val="000000"/>
                          </a:solidFill>
                          <a:effectLst/>
                          <a:latin typeface="Montserrat" panose="00000500000000000000" pitchFamily="2" charset="0"/>
                        </a:rPr>
                        <a:t>Features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1" i="0" u="none" strike="noStrike">
                          <a:solidFill>
                            <a:srgbClr val="000000"/>
                          </a:solidFill>
                          <a:effectLst/>
                          <a:latin typeface="Montserrat" panose="00000500000000000000" pitchFamily="2" charset="0"/>
                        </a:rPr>
                        <a:t>Power BI Report Server</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1" i="0" u="none" strike="noStrike">
                          <a:solidFill>
                            <a:srgbClr val="000000"/>
                          </a:solidFill>
                          <a:effectLst/>
                          <a:latin typeface="Montserrat" panose="00000500000000000000" pitchFamily="2" charset="0"/>
                        </a:rPr>
                        <a:t>Power BI Service</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1" i="0" u="none" strike="noStrike">
                          <a:solidFill>
                            <a:srgbClr val="000000"/>
                          </a:solidFill>
                          <a:effectLst/>
                          <a:latin typeface="Montserrat" panose="00000500000000000000" pitchFamily="2" charset="0"/>
                        </a:rPr>
                        <a:t>Notes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6608628"/>
                  </a:ext>
                </a:extLst>
              </a:tr>
              <a:tr h="126394">
                <a:tc>
                  <a:txBody>
                    <a:bodyPr/>
                    <a:lstStyle/>
                    <a:p>
                      <a:pPr algn="l" fontAlgn="t"/>
                      <a:r>
                        <a:rPr lang="en-US" sz="1000" b="0" i="0" u="none" strike="noStrike" dirty="0">
                          <a:solidFill>
                            <a:srgbClr val="000000"/>
                          </a:solidFill>
                          <a:effectLst/>
                          <a:latin typeface="Montserrat" panose="00000500000000000000" pitchFamily="2" charset="0"/>
                        </a:rPr>
                        <a:t>Analyze in Excel</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Analyze in Excel</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741379"/>
                  </a:ext>
                </a:extLst>
              </a:tr>
              <a:tr h="126394">
                <a:tc>
                  <a:txBody>
                    <a:bodyPr/>
                    <a:lstStyle/>
                    <a:p>
                      <a:pPr algn="l" fontAlgn="t"/>
                      <a:r>
                        <a:rPr lang="en-US" sz="1000" b="0" i="0" u="none" strike="noStrike" dirty="0">
                          <a:solidFill>
                            <a:srgbClr val="000000"/>
                          </a:solidFill>
                          <a:effectLst/>
                          <a:latin typeface="Montserrat" panose="00000500000000000000" pitchFamily="2" charset="0"/>
                        </a:rPr>
                        <a:t>Bookmarks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Bookmarks in the Power BI service</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861867"/>
                  </a:ext>
                </a:extLst>
              </a:tr>
              <a:tr h="126394">
                <a:tc>
                  <a:txBody>
                    <a:bodyPr/>
                    <a:lstStyle/>
                    <a:p>
                      <a:pPr algn="l" fontAlgn="t"/>
                      <a:r>
                        <a:rPr lang="en-US" sz="1000" b="0" i="0" u="none" strike="noStrike">
                          <a:solidFill>
                            <a:srgbClr val="000000"/>
                          </a:solidFill>
                          <a:effectLst/>
                          <a:latin typeface="Montserrat" panose="00000500000000000000" pitchFamily="2" charset="0"/>
                        </a:rPr>
                        <a:t>Composite models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en-US" sz="1000" b="0" i="0" u="none" strike="noStrike">
                        <a:solidFill>
                          <a:srgbClr val="000000"/>
                        </a:solidFill>
                        <a:effectLst/>
                        <a:latin typeface="Montserrat" panose="00000500000000000000" pitchFamily="2" charset="0"/>
                      </a:endParaRP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2800041"/>
                  </a:ext>
                </a:extLst>
              </a:tr>
              <a:tr h="126394">
                <a:tc>
                  <a:txBody>
                    <a:bodyPr/>
                    <a:lstStyle/>
                    <a:p>
                      <a:pPr algn="l" fontAlgn="t"/>
                      <a:r>
                        <a:rPr lang="en-US" sz="1000" b="0" i="0" u="none" strike="noStrike">
                          <a:solidFill>
                            <a:srgbClr val="000000"/>
                          </a:solidFill>
                          <a:effectLst/>
                          <a:latin typeface="Montserrat" panose="00000500000000000000" pitchFamily="2" charset="0"/>
                        </a:rPr>
                        <a:t>Create Power BI reports in the browser</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en-US" sz="1000" b="0" i="0" u="none" strike="noStrike" dirty="0">
                        <a:solidFill>
                          <a:srgbClr val="000000"/>
                        </a:solidFill>
                        <a:effectLst/>
                        <a:latin typeface="Montserrat" panose="00000500000000000000" pitchFamily="2" charset="0"/>
                      </a:endParaRP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098790"/>
                  </a:ext>
                </a:extLst>
              </a:tr>
              <a:tr h="126394">
                <a:tc>
                  <a:txBody>
                    <a:bodyPr/>
                    <a:lstStyle/>
                    <a:p>
                      <a:pPr algn="l" fontAlgn="t"/>
                      <a:r>
                        <a:rPr lang="en-US" sz="1000" b="0" i="0" u="none" strike="noStrike">
                          <a:solidFill>
                            <a:srgbClr val="000000"/>
                          </a:solidFill>
                          <a:effectLst/>
                          <a:latin typeface="Montserrat" panose="00000500000000000000" pitchFamily="2" charset="0"/>
                        </a:rPr>
                        <a:t>Dashboards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Dashboards in the Power BI service</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7785459"/>
                  </a:ext>
                </a:extLst>
              </a:tr>
              <a:tr h="196745">
                <a:tc>
                  <a:txBody>
                    <a:bodyPr/>
                    <a:lstStyle/>
                    <a:p>
                      <a:pPr algn="l" fontAlgn="t"/>
                      <a:r>
                        <a:rPr lang="en-US" sz="1000" b="0" i="0" u="none" strike="noStrike" dirty="0">
                          <a:solidFill>
                            <a:srgbClr val="000000"/>
                          </a:solidFill>
                          <a:effectLst/>
                          <a:latin typeface="Montserrat" panose="00000500000000000000" pitchFamily="2" charset="0"/>
                        </a:rPr>
                        <a:t>Distribute group of reports using apps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Create and publish apps with dashboards and reports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4543744"/>
                  </a:ext>
                </a:extLst>
              </a:tr>
              <a:tr h="126394">
                <a:tc>
                  <a:txBody>
                    <a:bodyPr/>
                    <a:lstStyle/>
                    <a:p>
                      <a:pPr algn="l" fontAlgn="t"/>
                      <a:r>
                        <a:rPr lang="en-US" sz="1000" b="0" i="0" u="none" strike="noStrike">
                          <a:solidFill>
                            <a:srgbClr val="000000"/>
                          </a:solidFill>
                          <a:effectLst/>
                          <a:latin typeface="Montserrat" panose="00000500000000000000" pitchFamily="2" charset="0"/>
                        </a:rPr>
                        <a:t>Dynamic M Query Parameters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en-US" sz="1000" b="0" i="0" u="none" strike="noStrike">
                        <a:solidFill>
                          <a:srgbClr val="000000"/>
                        </a:solidFill>
                        <a:effectLst/>
                        <a:latin typeface="Montserrat" panose="00000500000000000000" pitchFamily="2" charset="0"/>
                      </a:endParaRP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1738783"/>
                  </a:ext>
                </a:extLst>
              </a:tr>
              <a:tr h="191908">
                <a:tc>
                  <a:txBody>
                    <a:bodyPr/>
                    <a:lstStyle/>
                    <a:p>
                      <a:pPr algn="l" fontAlgn="t"/>
                      <a:r>
                        <a:rPr lang="en-US" sz="1000" b="0" i="0" u="none" strike="noStrike">
                          <a:solidFill>
                            <a:srgbClr val="000000"/>
                          </a:solidFill>
                          <a:effectLst/>
                          <a:latin typeface="Montserrat" panose="00000500000000000000" pitchFamily="2" charset="0"/>
                        </a:rPr>
                        <a:t>Export to Power Point (PPTX)</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Export data for visuals to CSV or Excel options are available in Report Server.</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150746"/>
                  </a:ext>
                </a:extLst>
              </a:tr>
              <a:tr h="196745">
                <a:tc>
                  <a:txBody>
                    <a:bodyPr/>
                    <a:lstStyle/>
                    <a:p>
                      <a:pPr algn="l" fontAlgn="t"/>
                      <a:r>
                        <a:rPr lang="en-US" sz="1000" b="0" i="0" u="none" strike="noStrike">
                          <a:solidFill>
                            <a:srgbClr val="000000"/>
                          </a:solidFill>
                          <a:effectLst/>
                          <a:latin typeface="Montserrat" panose="00000500000000000000" pitchFamily="2" charset="0"/>
                        </a:rPr>
                        <a:t>Gateway required</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 for on-premises data sources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en-US" sz="1000" b="0" i="0" u="none" strike="noStrike" dirty="0">
                        <a:solidFill>
                          <a:srgbClr val="000000"/>
                        </a:solidFill>
                        <a:effectLst/>
                        <a:latin typeface="Montserrat" panose="00000500000000000000" pitchFamily="2" charset="0"/>
                      </a:endParaRP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5348339"/>
                  </a:ext>
                </a:extLst>
              </a:tr>
              <a:tr h="196745">
                <a:tc>
                  <a:txBody>
                    <a:bodyPr/>
                    <a:lstStyle/>
                    <a:p>
                      <a:pPr algn="l" fontAlgn="t"/>
                      <a:r>
                        <a:rPr lang="en-US" sz="1000" b="0" i="0" u="none" strike="noStrike">
                          <a:solidFill>
                            <a:srgbClr val="000000"/>
                          </a:solidFill>
                          <a:effectLst/>
                          <a:latin typeface="Montserrat" panose="00000500000000000000" pitchFamily="2" charset="0"/>
                        </a:rPr>
                        <a:t>Host and connect to Power BI shared datasets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Intro to datasets across workspaces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7042801"/>
                  </a:ext>
                </a:extLst>
              </a:tr>
              <a:tr h="196745">
                <a:tc>
                  <a:txBody>
                    <a:bodyPr/>
                    <a:lstStyle/>
                    <a:p>
                      <a:pPr algn="l" fontAlgn="t"/>
                      <a:r>
                        <a:rPr lang="en-US" sz="1000" b="0" i="0" u="none" strike="noStrike">
                          <a:solidFill>
                            <a:srgbClr val="000000"/>
                          </a:solidFill>
                          <a:effectLst/>
                          <a:latin typeface="Montserrat" panose="00000500000000000000" pitchFamily="2" charset="0"/>
                        </a:rPr>
                        <a:t>Q&amp;A</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Q&amp;A in the Power BI service and Power BI Desktop</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2163987"/>
                  </a:ext>
                </a:extLst>
              </a:tr>
              <a:tr h="196745">
                <a:tc>
                  <a:txBody>
                    <a:bodyPr/>
                    <a:lstStyle/>
                    <a:p>
                      <a:pPr algn="l" fontAlgn="t"/>
                      <a:r>
                        <a:rPr lang="en-US" sz="1000" b="0" i="0" u="none" strike="noStrike" dirty="0">
                          <a:solidFill>
                            <a:srgbClr val="000000"/>
                          </a:solidFill>
                          <a:effectLst/>
                          <a:latin typeface="Montserrat" panose="00000500000000000000" pitchFamily="2" charset="0"/>
                        </a:rPr>
                        <a:t>Quick insights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Automatically generate data insights with Power BI</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946141"/>
                  </a:ext>
                </a:extLst>
              </a:tr>
              <a:tr h="295117">
                <a:tc>
                  <a:txBody>
                    <a:bodyPr/>
                    <a:lstStyle/>
                    <a:p>
                      <a:pPr algn="l" fontAlgn="t"/>
                      <a:r>
                        <a:rPr lang="en-US" sz="1000" b="0" i="0" u="none" strike="noStrike">
                          <a:solidFill>
                            <a:srgbClr val="000000"/>
                          </a:solidFill>
                          <a:effectLst/>
                          <a:latin typeface="Montserrat" panose="00000500000000000000" pitchFamily="2" charset="0"/>
                        </a:rPr>
                        <a:t>Personalize visuals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You can interact with a report to see different data, but you can't modify the report itself.</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444796"/>
                  </a:ext>
                </a:extLst>
              </a:tr>
              <a:tr h="126394">
                <a:tc>
                  <a:txBody>
                    <a:bodyPr/>
                    <a:lstStyle/>
                    <a:p>
                      <a:pPr algn="l" fontAlgn="t"/>
                      <a:r>
                        <a:rPr lang="en-US" sz="1000" b="0" i="0" u="none" strike="noStrike">
                          <a:solidFill>
                            <a:srgbClr val="000000"/>
                          </a:solidFill>
                          <a:effectLst/>
                          <a:latin typeface="Montserrat" panose="00000500000000000000" pitchFamily="2" charset="0"/>
                        </a:rPr>
                        <a:t>Real-time streaming</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Real-time streaming in Power BI</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099754"/>
                  </a:ext>
                </a:extLst>
              </a:tr>
              <a:tr h="126394">
                <a:tc>
                  <a:txBody>
                    <a:bodyPr/>
                    <a:lstStyle/>
                    <a:p>
                      <a:pPr algn="l" fontAlgn="t"/>
                      <a:r>
                        <a:rPr lang="en-US" sz="1000" b="0" i="0" u="none" strike="noStrike">
                          <a:solidFill>
                            <a:srgbClr val="000000"/>
                          </a:solidFill>
                          <a:effectLst/>
                          <a:latin typeface="Montserrat" panose="00000500000000000000" pitchFamily="2" charset="0"/>
                        </a:rPr>
                        <a:t>Automatic page refresh for DirectQuery models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Automatic page refresh</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321757"/>
                  </a:ext>
                </a:extLst>
              </a:tr>
              <a:tr h="244592">
                <a:tc>
                  <a:txBody>
                    <a:bodyPr/>
                    <a:lstStyle/>
                    <a:p>
                      <a:pPr algn="l" fontAlgn="t"/>
                      <a:r>
                        <a:rPr lang="en-US" sz="1000" b="0" i="0" u="none" strike="noStrike" dirty="0">
                          <a:solidFill>
                            <a:srgbClr val="000000"/>
                          </a:solidFill>
                          <a:effectLst/>
                          <a:latin typeface="Montserrat" panose="00000500000000000000" pitchFamily="2" charset="0"/>
                        </a:rPr>
                        <a:t>Email subscriptions for Power BI reports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Subscribe yourself or others to a report or dashboard in the Power BI service</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283806"/>
                  </a:ext>
                </a:extLst>
              </a:tr>
              <a:tr h="126394">
                <a:tc>
                  <a:txBody>
                    <a:bodyPr/>
                    <a:lstStyle/>
                    <a:p>
                      <a:pPr algn="l" fontAlgn="t"/>
                      <a:r>
                        <a:rPr lang="en-US" sz="1000" b="0" i="0" u="none" strike="noStrike">
                          <a:solidFill>
                            <a:srgbClr val="000000"/>
                          </a:solidFill>
                          <a:effectLst/>
                          <a:latin typeface="Montserrat" panose="00000500000000000000" pitchFamily="2" charset="0"/>
                        </a:rPr>
                        <a:t>Data alerts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Data alerts in the Power BI service</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0449"/>
                  </a:ext>
                </a:extLst>
              </a:tr>
              <a:tr h="196745">
                <a:tc>
                  <a:txBody>
                    <a:bodyPr/>
                    <a:lstStyle/>
                    <a:p>
                      <a:pPr algn="l" fontAlgn="t"/>
                      <a:r>
                        <a:rPr lang="en-US" sz="1000" b="0" i="0" u="none" strike="noStrike">
                          <a:solidFill>
                            <a:srgbClr val="000000"/>
                          </a:solidFill>
                          <a:effectLst/>
                          <a:latin typeface="Montserrat" panose="00000500000000000000" pitchFamily="2" charset="0"/>
                        </a:rPr>
                        <a:t>Many-to-many relationships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Apply many-to-many relationships in Power BI Desktop</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851554"/>
                  </a:ext>
                </a:extLst>
              </a:tr>
              <a:tr h="126394">
                <a:tc>
                  <a:txBody>
                    <a:bodyPr/>
                    <a:lstStyle/>
                    <a:p>
                      <a:pPr algn="l" fontAlgn="t"/>
                      <a:r>
                        <a:rPr lang="en-US" sz="1000" b="0" i="0" u="none" strike="noStrike">
                          <a:solidFill>
                            <a:srgbClr val="000000"/>
                          </a:solidFill>
                          <a:effectLst/>
                          <a:latin typeface="Montserrat" panose="00000500000000000000" pitchFamily="2" charset="0"/>
                        </a:rPr>
                        <a:t>Cross-report drillthrough</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Use cross-report drillthrough</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8531400"/>
                  </a:ext>
                </a:extLst>
              </a:tr>
              <a:tr h="590233">
                <a:tc>
                  <a:txBody>
                    <a:bodyPr/>
                    <a:lstStyle/>
                    <a:p>
                      <a:pPr algn="l" fontAlgn="t"/>
                      <a:r>
                        <a:rPr lang="en-US" sz="1000" b="0" i="0" u="none" strike="noStrike">
                          <a:solidFill>
                            <a:srgbClr val="000000"/>
                          </a:solidFill>
                          <a:effectLst/>
                          <a:latin typeface="Montserrat" panose="00000500000000000000" pitchFamily="2" charset="0"/>
                        </a:rPr>
                        <a:t>R scripts and visuals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Create R visuals and run R scripts in Power BI Desktop and publish them to the Power BI service. You can't save Power BI reports with R scripts or visuals to Power BI Report Server.</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7293237"/>
                  </a:ext>
                </a:extLst>
              </a:tr>
              <a:tr h="380784">
                <a:tc>
                  <a:txBody>
                    <a:bodyPr/>
                    <a:lstStyle/>
                    <a:p>
                      <a:pPr algn="l" fontAlgn="t"/>
                      <a:r>
                        <a:rPr lang="en-US" sz="1000" b="0" i="0" u="none" strike="noStrike">
                          <a:solidFill>
                            <a:srgbClr val="000000"/>
                          </a:solidFill>
                          <a:effectLst/>
                          <a:latin typeface="Montserrat" panose="00000500000000000000" pitchFamily="2" charset="0"/>
                        </a:rPr>
                        <a:t>Python scripts and visuals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Create Python scripts and visuals in Power BI Desktop and publish them to the Power BI service. You can't save Power BI reports with Python scripts or visuals to Power BI Report Server.</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4423735"/>
                  </a:ext>
                </a:extLst>
              </a:tr>
              <a:tr h="126394">
                <a:tc>
                  <a:txBody>
                    <a:bodyPr/>
                    <a:lstStyle/>
                    <a:p>
                      <a:pPr algn="l" fontAlgn="t"/>
                      <a:r>
                        <a:rPr lang="en-US" sz="1000" b="0" i="0" u="none" strike="noStrike">
                          <a:solidFill>
                            <a:srgbClr val="000000"/>
                          </a:solidFill>
                          <a:effectLst/>
                          <a:latin typeface="Montserrat" panose="00000500000000000000" pitchFamily="2" charset="0"/>
                        </a:rPr>
                        <a:t>Preview features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en-US" sz="1000" b="0" i="0" u="none" strike="noStrike">
                        <a:solidFill>
                          <a:srgbClr val="000000"/>
                        </a:solidFill>
                        <a:effectLst/>
                        <a:latin typeface="Montserrat" panose="00000500000000000000" pitchFamily="2" charset="0"/>
                      </a:endParaRP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7235460"/>
                  </a:ext>
                </a:extLst>
              </a:tr>
              <a:tr h="290677">
                <a:tc>
                  <a:txBody>
                    <a:bodyPr/>
                    <a:lstStyle/>
                    <a:p>
                      <a:pPr algn="l" fontAlgn="t"/>
                      <a:r>
                        <a:rPr lang="en-US" sz="1000" b="0" i="0" u="none" strike="noStrike">
                          <a:solidFill>
                            <a:srgbClr val="000000"/>
                          </a:solidFill>
                          <a:effectLst/>
                          <a:latin typeface="Montserrat" panose="00000500000000000000" pitchFamily="2" charset="0"/>
                        </a:rPr>
                        <a:t>Data Privacy Levels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Data Privacy Levels are available for reports in the Power BI service. In Power BI Report Server, use Role definitions.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6050606"/>
                  </a:ext>
                </a:extLst>
              </a:tr>
              <a:tr h="126394">
                <a:tc>
                  <a:txBody>
                    <a:bodyPr/>
                    <a:lstStyle/>
                    <a:p>
                      <a:pPr algn="l" fontAlgn="t"/>
                      <a:r>
                        <a:rPr lang="en-US" sz="1000" b="0" i="0" u="none" strike="noStrike">
                          <a:solidFill>
                            <a:srgbClr val="000000"/>
                          </a:solidFill>
                          <a:effectLst/>
                          <a:latin typeface="Montserrat" panose="00000500000000000000" pitchFamily="2" charset="0"/>
                        </a:rPr>
                        <a:t>Sensitivity Labels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Sensitivity Labels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257902"/>
                  </a:ext>
                </a:extLst>
              </a:tr>
              <a:tr h="196745">
                <a:tc>
                  <a:txBody>
                    <a:bodyPr/>
                    <a:lstStyle/>
                    <a:p>
                      <a:pPr algn="l" fontAlgn="t"/>
                      <a:r>
                        <a:rPr lang="en-US" sz="1000" b="0" i="0" u="none" strike="noStrike">
                          <a:solidFill>
                            <a:srgbClr val="000000"/>
                          </a:solidFill>
                          <a:effectLst/>
                          <a:latin typeface="Montserrat" panose="00000500000000000000" pitchFamily="2" charset="0"/>
                        </a:rPr>
                        <a:t>Template apps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No</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a:solidFill>
                            <a:srgbClr val="000000"/>
                          </a:solidFill>
                          <a:effectLst/>
                          <a:latin typeface="Montserrat" panose="00000500000000000000" pitchFamily="2" charset="0"/>
                        </a:rPr>
                        <a:t>Yes</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000" b="0" i="0" u="none" strike="noStrike" dirty="0">
                          <a:solidFill>
                            <a:srgbClr val="000000"/>
                          </a:solidFill>
                          <a:effectLst/>
                          <a:latin typeface="Montserrat" panose="00000500000000000000" pitchFamily="2" charset="0"/>
                        </a:rPr>
                        <a:t>Install and distribute template apps in your organization</a:t>
                      </a:r>
                    </a:p>
                  </a:txBody>
                  <a:tcPr marL="4184" marR="4184" marT="418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1036421"/>
                  </a:ext>
                </a:extLst>
              </a:tr>
            </a:tbl>
          </a:graphicData>
        </a:graphic>
      </p:graphicFrame>
    </p:spTree>
    <p:extLst>
      <p:ext uri="{BB962C8B-B14F-4D97-AF65-F5344CB8AC3E}">
        <p14:creationId xmlns:p14="http://schemas.microsoft.com/office/powerpoint/2010/main" val="46100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A14E160F-BDB2-50E8-35F5-CAFAD2779E4F}"/>
              </a:ext>
            </a:extLst>
          </p:cNvPr>
          <p:cNvGraphicFramePr/>
          <p:nvPr>
            <p:extLst>
              <p:ext uri="{D42A27DB-BD31-4B8C-83A1-F6EECF244321}">
                <p14:modId xmlns:p14="http://schemas.microsoft.com/office/powerpoint/2010/main" val="3036375304"/>
              </p:ext>
            </p:extLst>
          </p:nvPr>
        </p:nvGraphicFramePr>
        <p:xfrm>
          <a:off x="1066800" y="1617557"/>
          <a:ext cx="10058400" cy="1662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F148B604-406F-0D4E-1200-04A9986657BC}"/>
              </a:ext>
            </a:extLst>
          </p:cNvPr>
          <p:cNvSpPr/>
          <p:nvPr/>
        </p:nvSpPr>
        <p:spPr>
          <a:xfrm>
            <a:off x="1066800" y="417445"/>
            <a:ext cx="10058400" cy="705678"/>
          </a:xfrm>
          <a:prstGeom prst="round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p>
            <a:pPr algn="ctr">
              <a:spcBef>
                <a:spcPts val="2400"/>
              </a:spcBef>
              <a:spcAft>
                <a:spcPts val="900"/>
              </a:spcAft>
            </a:pPr>
            <a:r>
              <a:rPr lang="en-US" sz="4000" b="1" i="0" dirty="0">
                <a:solidFill>
                  <a:srgbClr val="161616"/>
                </a:solidFill>
                <a:effectLst/>
                <a:latin typeface="Segoe UI" panose="020B0502040204020203" pitchFamily="34" charset="0"/>
              </a:rPr>
              <a:t>Considerations and limitations</a:t>
            </a:r>
          </a:p>
        </p:txBody>
      </p:sp>
    </p:spTree>
    <p:extLst>
      <p:ext uri="{BB962C8B-B14F-4D97-AF65-F5344CB8AC3E}">
        <p14:creationId xmlns:p14="http://schemas.microsoft.com/office/powerpoint/2010/main" val="380324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B3400-4901-AA1F-4F04-654FE57B5FB4}"/>
              </a:ext>
            </a:extLst>
          </p:cNvPr>
          <p:cNvSpPr txBox="1"/>
          <p:nvPr/>
        </p:nvSpPr>
        <p:spPr>
          <a:xfrm>
            <a:off x="1700360" y="2828835"/>
            <a:ext cx="8791280" cy="1200329"/>
          </a:xfrm>
          <a:prstGeom prst="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defPPr>
              <a:defRPr lang="en-US"/>
            </a:defPPr>
            <a:lvl1pPr algn="ctr" defTabSz="1111250">
              <a:lnSpc>
                <a:spcPct val="90000"/>
              </a:lnSpc>
              <a:spcBef>
                <a:spcPct val="0"/>
              </a:spcBef>
              <a:spcAft>
                <a:spcPct val="35000"/>
              </a:spcAft>
              <a:defRPr sz="4000" b="1">
                <a:solidFill>
                  <a:srgbClr val="0E2841">
                    <a:hueOff val="0"/>
                    <a:satOff val="0"/>
                    <a:lumOff val="0"/>
                    <a:alphaOff val="0"/>
                  </a:srgbClr>
                </a:solidFill>
                <a:latin typeface="Montserrat" panose="00000500000000000000" pitchFamily="2" charset="0"/>
              </a:defRPr>
            </a:lvl1pPr>
          </a:lstStyle>
          <a:p>
            <a:r>
              <a:rPr lang="en-US" dirty="0"/>
              <a:t>Install Power BI Report Server</a:t>
            </a:r>
          </a:p>
        </p:txBody>
      </p:sp>
    </p:spTree>
    <p:extLst>
      <p:ext uri="{BB962C8B-B14F-4D97-AF65-F5344CB8AC3E}">
        <p14:creationId xmlns:p14="http://schemas.microsoft.com/office/powerpoint/2010/main" val="213024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264262-8EEF-790C-DF87-01C6D6E260E4}"/>
              </a:ext>
            </a:extLst>
          </p:cNvPr>
          <p:cNvSpPr txBox="1"/>
          <p:nvPr/>
        </p:nvSpPr>
        <p:spPr>
          <a:xfrm>
            <a:off x="508697" y="1981985"/>
            <a:ext cx="8024533" cy="2894029"/>
          </a:xfrm>
          <a:prstGeom prst="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defPPr>
              <a:defRPr lang="en-US"/>
            </a:defPPr>
            <a:lvl1pPr algn="ctr" defTabSz="1111250">
              <a:lnSpc>
                <a:spcPct val="90000"/>
              </a:lnSpc>
              <a:spcBef>
                <a:spcPct val="0"/>
              </a:spcBef>
              <a:spcAft>
                <a:spcPct val="35000"/>
              </a:spcAft>
              <a:defRPr sz="4000" b="1">
                <a:solidFill>
                  <a:srgbClr val="0E2841">
                    <a:hueOff val="0"/>
                    <a:satOff val="0"/>
                    <a:lumOff val="0"/>
                    <a:alphaOff val="0"/>
                  </a:srgbClr>
                </a:solidFill>
                <a:latin typeface="Montserrat" panose="00000500000000000000" pitchFamily="2" charset="0"/>
              </a:defRPr>
            </a:lvl1pPr>
          </a:lstStyle>
          <a:p>
            <a:r>
              <a:rPr lang="en-US" dirty="0"/>
              <a:t>On-premises reporting with Power BI Report Server</a:t>
            </a:r>
          </a:p>
        </p:txBody>
      </p:sp>
      <p:pic>
        <p:nvPicPr>
          <p:cNvPr id="5" name="Graphic 4" descr="Download from cloud with solid fill">
            <a:hlinkClick r:id="rId3"/>
            <a:extLst>
              <a:ext uri="{FF2B5EF4-FFF2-40B4-BE49-F238E27FC236}">
                <a16:creationId xmlns:a16="http://schemas.microsoft.com/office/drawing/2014/main" id="{CAC15E65-E97C-6EEE-C262-442D0D7A33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02154" y="2971799"/>
            <a:ext cx="914400" cy="914400"/>
          </a:xfrm>
          <a:prstGeom prst="rect">
            <a:avLst/>
          </a:prstGeom>
        </p:spPr>
      </p:pic>
      <p:sp>
        <p:nvSpPr>
          <p:cNvPr id="6" name="TextBox 5">
            <a:extLst>
              <a:ext uri="{FF2B5EF4-FFF2-40B4-BE49-F238E27FC236}">
                <a16:creationId xmlns:a16="http://schemas.microsoft.com/office/drawing/2014/main" id="{2A2DBE77-A381-0B00-D21D-882719F05228}"/>
              </a:ext>
            </a:extLst>
          </p:cNvPr>
          <p:cNvSpPr txBox="1"/>
          <p:nvPr/>
        </p:nvSpPr>
        <p:spPr>
          <a:xfrm>
            <a:off x="8976177" y="3886199"/>
            <a:ext cx="2366353" cy="646331"/>
          </a:xfrm>
          <a:prstGeom prst="rect">
            <a:avLst/>
          </a:prstGeom>
          <a:noFill/>
        </p:spPr>
        <p:txBody>
          <a:bodyPr wrap="none" rtlCol="0">
            <a:spAutoFit/>
          </a:bodyPr>
          <a:lstStyle/>
          <a:p>
            <a:pPr algn="ctr"/>
            <a:r>
              <a:rPr lang="en-US" dirty="0"/>
              <a:t>Press Shift + F5</a:t>
            </a:r>
          </a:p>
          <a:p>
            <a:pPr algn="ctr"/>
            <a:r>
              <a:rPr lang="en-US" dirty="0"/>
              <a:t>And then click on icon</a:t>
            </a:r>
          </a:p>
        </p:txBody>
      </p:sp>
    </p:spTree>
    <p:extLst>
      <p:ext uri="{BB962C8B-B14F-4D97-AF65-F5344CB8AC3E}">
        <p14:creationId xmlns:p14="http://schemas.microsoft.com/office/powerpoint/2010/main" val="32008209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F69FE-E085-0383-89BB-AA86FB1B8B34}"/>
              </a:ext>
            </a:extLst>
          </p:cNvPr>
          <p:cNvSpPr txBox="1"/>
          <p:nvPr/>
        </p:nvSpPr>
        <p:spPr>
          <a:xfrm>
            <a:off x="2186668" y="2943520"/>
            <a:ext cx="8024533" cy="723508"/>
          </a:xfrm>
          <a:prstGeom prst="rect">
            <a:avLst/>
          </a:prstGeom>
          <a:solidFill>
            <a:prstClr val="white">
              <a:hueOff val="0"/>
              <a:satOff val="0"/>
              <a:lumOff val="0"/>
              <a:alpha val="67000"/>
            </a:prstClr>
          </a:solidFill>
          <a:ln w="19050" cap="flat" cmpd="sng" algn="ctr">
            <a:noFill/>
            <a:prstDash val="solid"/>
            <a:miter lim="800000"/>
          </a:ln>
          <a:effectLst>
            <a:outerShdw blurRad="50800" dist="38100" dir="10800000" algn="r" rotWithShape="0">
              <a:prstClr val="black">
                <a:alpha val="40000"/>
              </a:prstClr>
            </a:outerShdw>
          </a:effectLst>
        </p:spPr>
        <p:txBody>
          <a:bodyPr spcFirstLastPara="0" vert="horz" wrap="square" lIns="95250" tIns="95250" rIns="95250" bIns="95250" numCol="1" spcCol="1270" anchor="ctr" anchorCtr="0">
            <a:noAutofit/>
          </a:bodyPr>
          <a:lstStyle>
            <a:defPPr>
              <a:defRPr lang="en-US"/>
            </a:defPPr>
            <a:lvl1pPr algn="ctr" defTabSz="1111250">
              <a:lnSpc>
                <a:spcPct val="90000"/>
              </a:lnSpc>
              <a:spcBef>
                <a:spcPct val="0"/>
              </a:spcBef>
              <a:spcAft>
                <a:spcPct val="35000"/>
              </a:spcAft>
              <a:defRPr sz="4000" b="1">
                <a:solidFill>
                  <a:srgbClr val="0E2841">
                    <a:hueOff val="0"/>
                    <a:satOff val="0"/>
                    <a:lumOff val="0"/>
                    <a:alphaOff val="0"/>
                  </a:srgbClr>
                </a:solidFill>
                <a:latin typeface="Montserrat" panose="00000500000000000000" pitchFamily="2" charset="0"/>
              </a:defRPr>
            </a:lvl1pPr>
          </a:lstStyle>
          <a:p>
            <a:r>
              <a:rPr lang="en-US" dirty="0"/>
              <a:t>Install your report server</a:t>
            </a:r>
          </a:p>
        </p:txBody>
      </p:sp>
    </p:spTree>
    <p:extLst>
      <p:ext uri="{BB962C8B-B14F-4D97-AF65-F5344CB8AC3E}">
        <p14:creationId xmlns:p14="http://schemas.microsoft.com/office/powerpoint/2010/main" val="340960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860</TotalTime>
  <Words>638</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Montserrat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Perepa</dc:creator>
  <cp:lastModifiedBy>Vijay Perepa</cp:lastModifiedBy>
  <cp:revision>4</cp:revision>
  <dcterms:created xsi:type="dcterms:W3CDTF">2024-11-30T14:46:58Z</dcterms:created>
  <dcterms:modified xsi:type="dcterms:W3CDTF">2024-12-01T17:31:18Z</dcterms:modified>
</cp:coreProperties>
</file>