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r:id="rId24" roundtripDataSignature="AMtx7mhGhOUYUfsTr5HsTGqX7Vr8Ao4G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0" orient="horz"/>
        <p:guide pos="3408" orient="horz"/>
        <p:guide pos="6936"/>
        <p:guide pos="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738ef9b96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738ef9b96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8738ef9b96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88ec301e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88ec301e2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888ec301e2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17" name="Google Shape;17;p18"/>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8" name="Google Shape;18;p18"/>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9" name="Google Shape;19;p18"/>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 name="Google Shape;20;p18"/>
          <p:cNvSpPr/>
          <p:nvPr/>
        </p:nvSpPr>
        <p:spPr>
          <a:xfrm>
            <a:off x="1569044" y="514898"/>
            <a:ext cx="2393351" cy="232842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 name="Google Shape;21;p18"/>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 name="Google Shape;22;p18"/>
          <p:cNvSpPr/>
          <p:nvPr/>
        </p:nvSpPr>
        <p:spPr>
          <a:xfrm rot="-5400000">
            <a:off x="1539683" y="4203427"/>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3" name="Google Shape;23;p18"/>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8"/>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5" name="Google Shape;105;p2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106" name="Shape 106"/>
        <p:cNvGrpSpPr/>
        <p:nvPr/>
      </p:nvGrpSpPr>
      <p:grpSpPr>
        <a:xfrm>
          <a:off x="0" y="0"/>
          <a:ext cx="0" cy="0"/>
          <a:chOff x="0" y="0"/>
          <a:chExt cx="0" cy="0"/>
        </a:xfrm>
      </p:grpSpPr>
      <p:sp>
        <p:nvSpPr>
          <p:cNvPr id="107" name="Google Shape;10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8"/>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9" name="Google Shape;109;p28"/>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8"/>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1" name="Google Shape;111;p28"/>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2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6" name="Google Shape;116;p2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28"/>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28"/>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119" name="Shape 119"/>
        <p:cNvGrpSpPr/>
        <p:nvPr/>
      </p:nvGrpSpPr>
      <p:grpSpPr>
        <a:xfrm>
          <a:off x="0" y="0"/>
          <a:ext cx="0" cy="0"/>
          <a:chOff x="0" y="0"/>
          <a:chExt cx="0" cy="0"/>
        </a:xfrm>
      </p:grpSpPr>
      <p:sp>
        <p:nvSpPr>
          <p:cNvPr id="120" name="Google Shape;120;p29"/>
          <p:cNvSpPr/>
          <p:nvPr>
            <p:ph idx="2" type="pic"/>
          </p:nvPr>
        </p:nvSpPr>
        <p:spPr>
          <a:xfrm>
            <a:off x="7901259" y="2727729"/>
            <a:ext cx="4290740" cy="4130271"/>
          </a:xfrm>
          <a:prstGeom prst="rect">
            <a:avLst/>
          </a:prstGeom>
          <a:noFill/>
          <a:ln>
            <a:noFill/>
          </a:ln>
        </p:spPr>
      </p:sp>
      <p:sp>
        <p:nvSpPr>
          <p:cNvPr id="121" name="Google Shape;121;p29"/>
          <p:cNvSpPr/>
          <p:nvPr>
            <p:ph idx="3" type="pic"/>
          </p:nvPr>
        </p:nvSpPr>
        <p:spPr>
          <a:xfrm>
            <a:off x="6261609" y="0"/>
            <a:ext cx="3519311" cy="3007909"/>
          </a:xfrm>
          <a:prstGeom prst="rect">
            <a:avLst/>
          </a:prstGeom>
          <a:noFill/>
          <a:ln>
            <a:noFill/>
          </a:ln>
        </p:spPr>
      </p:sp>
      <p:sp>
        <p:nvSpPr>
          <p:cNvPr id="122" name="Google Shape;122;p29"/>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3" name="Google Shape;123;p29"/>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4" name="Google Shape;124;p29"/>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29"/>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3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34" name="Google Shape;134;p3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3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0" name="Google Shape;140;p3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1" name="Google Shape;14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3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0" name="Google Shape;150;p3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3"/>
          <p:cNvSpPr/>
          <p:nvPr>
            <p:ph idx="2" type="pic"/>
          </p:nvPr>
        </p:nvSpPr>
        <p:spPr>
          <a:xfrm>
            <a:off x="5183188" y="987425"/>
            <a:ext cx="6172200" cy="4873625"/>
          </a:xfrm>
          <a:prstGeom prst="rect">
            <a:avLst/>
          </a:prstGeom>
          <a:noFill/>
          <a:ln>
            <a:noFill/>
          </a:ln>
        </p:spPr>
      </p:sp>
      <p:sp>
        <p:nvSpPr>
          <p:cNvPr id="154" name="Google Shape;15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3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9" name="Google Shape;159;p3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25" name="Shape 25"/>
        <p:cNvGrpSpPr/>
        <p:nvPr/>
      </p:nvGrpSpPr>
      <p:grpSpPr>
        <a:xfrm>
          <a:off x="0" y="0"/>
          <a:ext cx="0" cy="0"/>
          <a:chOff x="0" y="0"/>
          <a:chExt cx="0" cy="0"/>
        </a:xfrm>
      </p:grpSpPr>
      <p:sp>
        <p:nvSpPr>
          <p:cNvPr id="26" name="Google Shape;26;p19"/>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19"/>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8" name="Google Shape;28;p19"/>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 name="Google Shape;29;p19"/>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34" name="Shape 34"/>
        <p:cNvGrpSpPr/>
        <p:nvPr/>
      </p:nvGrpSpPr>
      <p:grpSpPr>
        <a:xfrm>
          <a:off x="0" y="0"/>
          <a:ext cx="0" cy="0"/>
          <a:chOff x="0" y="0"/>
          <a:chExt cx="0" cy="0"/>
        </a:xfrm>
      </p:grpSpPr>
      <p:sp>
        <p:nvSpPr>
          <p:cNvPr id="35" name="Google Shape;35;p20"/>
          <p:cNvSpPr/>
          <p:nvPr>
            <p:ph idx="2" type="pic"/>
          </p:nvPr>
        </p:nvSpPr>
        <p:spPr>
          <a:xfrm>
            <a:off x="7200479" y="1150210"/>
            <a:ext cx="2207046" cy="2204178"/>
          </a:xfrm>
          <a:prstGeom prst="rect">
            <a:avLst/>
          </a:prstGeom>
          <a:noFill/>
          <a:ln>
            <a:noFill/>
          </a:ln>
        </p:spPr>
      </p:sp>
      <p:sp>
        <p:nvSpPr>
          <p:cNvPr id="36" name="Google Shape;36;p20"/>
          <p:cNvSpPr/>
          <p:nvPr>
            <p:ph idx="3" type="pic"/>
          </p:nvPr>
        </p:nvSpPr>
        <p:spPr>
          <a:xfrm>
            <a:off x="8444632" y="2579683"/>
            <a:ext cx="3096807" cy="3096807"/>
          </a:xfrm>
          <a:prstGeom prst="rect">
            <a:avLst/>
          </a:prstGeom>
          <a:noFill/>
          <a:ln>
            <a:noFill/>
          </a:ln>
        </p:spPr>
      </p:sp>
      <p:sp>
        <p:nvSpPr>
          <p:cNvPr id="37" name="Google Shape;37;p20"/>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20"/>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 name="Google Shape;43;p20"/>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1"/>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6" name="Google Shape;46;p21"/>
          <p:cNvSpPr/>
          <p:nvPr/>
        </p:nvSpPr>
        <p:spPr>
          <a:xfrm flipH="1" rot="-1577571">
            <a:off x="2494119" y="-28502"/>
            <a:ext cx="6816262" cy="6816262"/>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7" name="Google Shape;47;p21"/>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8" name="Google Shape;48;p21"/>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22"/>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2"/>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2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7" name="Google Shape;57;p22"/>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58" name="Shape 58"/>
        <p:cNvGrpSpPr/>
        <p:nvPr/>
      </p:nvGrpSpPr>
      <p:grpSpPr>
        <a:xfrm>
          <a:off x="0" y="0"/>
          <a:ext cx="0" cy="0"/>
          <a:chOff x="0" y="0"/>
          <a:chExt cx="0" cy="0"/>
        </a:xfrm>
      </p:grpSpPr>
      <p:sp>
        <p:nvSpPr>
          <p:cNvPr id="59" name="Google Shape;59;p23"/>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0" name="Google Shape;60;p23"/>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1" name="Google Shape;61;p23"/>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2" name="Google Shape;62;p23"/>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3" name="Google Shape;63;p23"/>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4" name="Google Shape;64;p23"/>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5" name="Google Shape;65;p23"/>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6" name="Google Shape;66;p23"/>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0" type="dt"/>
          </p:nvPr>
        </p:nvSpPr>
        <p:spPr>
          <a:xfrm>
            <a:off x="1682496" y="6356350"/>
            <a:ext cx="15453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3"/>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71" name="Shape 71"/>
        <p:cNvGrpSpPr/>
        <p:nvPr/>
      </p:nvGrpSpPr>
      <p:grpSpPr>
        <a:xfrm>
          <a:off x="0" y="0"/>
          <a:ext cx="0" cy="0"/>
          <a:chOff x="0" y="0"/>
          <a:chExt cx="0" cy="0"/>
        </a:xfrm>
      </p:grpSpPr>
      <p:sp>
        <p:nvSpPr>
          <p:cNvPr id="72" name="Google Shape;7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7" name="Google Shape;77;p2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8" name="Google Shape;78;p24"/>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dk1"/>
        </a:solidFill>
      </p:bgPr>
    </p:bg>
    <p:spTree>
      <p:nvGrpSpPr>
        <p:cNvPr id="79" name="Shape 79"/>
        <p:cNvGrpSpPr/>
        <p:nvPr/>
      </p:nvGrpSpPr>
      <p:grpSpPr>
        <a:xfrm>
          <a:off x="0" y="0"/>
          <a:ext cx="0" cy="0"/>
          <a:chOff x="0" y="0"/>
          <a:chExt cx="0" cy="0"/>
        </a:xfrm>
      </p:grpSpPr>
      <p:sp>
        <p:nvSpPr>
          <p:cNvPr id="80" name="Google Shape;80;p25"/>
          <p:cNvSpPr/>
          <p:nvPr>
            <p:ph idx="2" type="pic"/>
          </p:nvPr>
        </p:nvSpPr>
        <p:spPr>
          <a:xfrm>
            <a:off x="0" y="1"/>
            <a:ext cx="12192000" cy="6858000"/>
          </a:xfrm>
          <a:prstGeom prst="rect">
            <a:avLst/>
          </a:prstGeom>
          <a:noFill/>
          <a:ln>
            <a:noFill/>
          </a:ln>
        </p:spPr>
      </p:sp>
      <p:sp>
        <p:nvSpPr>
          <p:cNvPr id="81" name="Google Shape;81;p25"/>
          <p:cNvSpPr txBox="1"/>
          <p:nvPr>
            <p:ph type="title"/>
          </p:nvPr>
        </p:nvSpPr>
        <p:spPr>
          <a:xfrm>
            <a:off x="3111500" y="370600"/>
            <a:ext cx="5923842" cy="5923842"/>
          </a:xfrm>
          <a:prstGeom prst="rect">
            <a:avLst/>
          </a:prstGeom>
          <a:solidFill>
            <a:schemeClr val="lt1">
              <a:alpha val="94901"/>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3" name="Google Shape;8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chemeClr val="lt1"/>
                </a:solidFill>
                <a:latin typeface="Avenir"/>
                <a:ea typeface="Avenir"/>
                <a:cs typeface="Avenir"/>
                <a:sym typeface="Avenir"/>
              </a:defRPr>
            </a:lvl1pPr>
            <a:lvl2pPr indent="0" lvl="1" marL="0" marR="0" algn="r">
              <a:spcBef>
                <a:spcPts val="0"/>
              </a:spcBef>
              <a:buNone/>
              <a:defRPr sz="1200" cap="none">
                <a:solidFill>
                  <a:schemeClr val="lt1"/>
                </a:solidFill>
                <a:latin typeface="Avenir"/>
                <a:ea typeface="Avenir"/>
                <a:cs typeface="Avenir"/>
                <a:sym typeface="Avenir"/>
              </a:defRPr>
            </a:lvl2pPr>
            <a:lvl3pPr indent="0" lvl="2" marL="0" marR="0" algn="r">
              <a:spcBef>
                <a:spcPts val="0"/>
              </a:spcBef>
              <a:buNone/>
              <a:defRPr sz="1200" cap="none">
                <a:solidFill>
                  <a:schemeClr val="lt1"/>
                </a:solidFill>
                <a:latin typeface="Avenir"/>
                <a:ea typeface="Avenir"/>
                <a:cs typeface="Avenir"/>
                <a:sym typeface="Avenir"/>
              </a:defRPr>
            </a:lvl3pPr>
            <a:lvl4pPr indent="0" lvl="3" marL="0" marR="0" algn="r">
              <a:spcBef>
                <a:spcPts val="0"/>
              </a:spcBef>
              <a:buNone/>
              <a:defRPr sz="1200" cap="none">
                <a:solidFill>
                  <a:schemeClr val="lt1"/>
                </a:solidFill>
                <a:latin typeface="Avenir"/>
                <a:ea typeface="Avenir"/>
                <a:cs typeface="Avenir"/>
                <a:sym typeface="Avenir"/>
              </a:defRPr>
            </a:lvl4pPr>
            <a:lvl5pPr indent="0" lvl="4" marL="0" marR="0" algn="r">
              <a:spcBef>
                <a:spcPts val="0"/>
              </a:spcBef>
              <a:buNone/>
              <a:defRPr sz="1200" cap="none">
                <a:solidFill>
                  <a:schemeClr val="lt1"/>
                </a:solidFill>
                <a:latin typeface="Avenir"/>
                <a:ea typeface="Avenir"/>
                <a:cs typeface="Avenir"/>
                <a:sym typeface="Avenir"/>
              </a:defRPr>
            </a:lvl5pPr>
            <a:lvl6pPr indent="0" lvl="5" marL="0" marR="0" algn="r">
              <a:spcBef>
                <a:spcPts val="0"/>
              </a:spcBef>
              <a:buNone/>
              <a:defRPr sz="1200" cap="none">
                <a:solidFill>
                  <a:schemeClr val="lt1"/>
                </a:solidFill>
                <a:latin typeface="Avenir"/>
                <a:ea typeface="Avenir"/>
                <a:cs typeface="Avenir"/>
                <a:sym typeface="Avenir"/>
              </a:defRPr>
            </a:lvl6pPr>
            <a:lvl7pPr indent="0" lvl="6" marL="0" marR="0" algn="r">
              <a:spcBef>
                <a:spcPts val="0"/>
              </a:spcBef>
              <a:buNone/>
              <a:defRPr sz="1200" cap="none">
                <a:solidFill>
                  <a:schemeClr val="lt1"/>
                </a:solidFill>
                <a:latin typeface="Avenir"/>
                <a:ea typeface="Avenir"/>
                <a:cs typeface="Avenir"/>
                <a:sym typeface="Avenir"/>
              </a:defRPr>
            </a:lvl7pPr>
            <a:lvl8pPr indent="0" lvl="7" marL="0" marR="0" algn="r">
              <a:spcBef>
                <a:spcPts val="0"/>
              </a:spcBef>
              <a:buNone/>
              <a:defRPr sz="1200" cap="none">
                <a:solidFill>
                  <a:schemeClr val="lt1"/>
                </a:solidFill>
                <a:latin typeface="Avenir"/>
                <a:ea typeface="Avenir"/>
                <a:cs typeface="Avenir"/>
                <a:sym typeface="Avenir"/>
              </a:defRPr>
            </a:lvl8pPr>
            <a:lvl9pPr indent="0" lvl="8" marL="0" marR="0" algn="r">
              <a:spcBef>
                <a:spcPts val="0"/>
              </a:spcBef>
              <a:buNone/>
              <a:defRPr sz="1200" cap="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4" name="Google Shape;94;p2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4400750" y="3151572"/>
            <a:ext cx="6592824" cy="2386584"/>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wentieth Century"/>
              <a:buNone/>
            </a:pPr>
            <a:r>
              <a:rPr lang="en-US"/>
              <a:t>PREDICTION OF </a:t>
            </a:r>
            <a:endParaRPr/>
          </a:p>
          <a:p>
            <a:pPr indent="0" lvl="0" marL="0" rtl="0" algn="r">
              <a:lnSpc>
                <a:spcPct val="90000"/>
              </a:lnSpc>
              <a:spcBef>
                <a:spcPts val="0"/>
              </a:spcBef>
              <a:spcAft>
                <a:spcPts val="0"/>
              </a:spcAft>
              <a:buClr>
                <a:schemeClr val="lt1"/>
              </a:buClr>
              <a:buSzPct val="100000"/>
              <a:buFont typeface="Twentieth Century"/>
              <a:buNone/>
            </a:pPr>
            <a:r>
              <a:rPr lang="en-US"/>
              <a:t>SCF USING DEEP LEARNING </a:t>
            </a:r>
            <a:endParaRPr/>
          </a:p>
        </p:txBody>
      </p:sp>
      <p:sp>
        <p:nvSpPr>
          <p:cNvPr id="165" name="Google Shape;165;p1"/>
          <p:cNvSpPr txBox="1"/>
          <p:nvPr>
            <p:ph idx="1" type="subTitle"/>
          </p:nvPr>
        </p:nvSpPr>
        <p:spPr>
          <a:xfrm>
            <a:off x="8930936" y="5610686"/>
            <a:ext cx="2755095" cy="59835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lt1"/>
              </a:buClr>
              <a:buSzPct val="100000"/>
              <a:buNone/>
            </a:pPr>
            <a:r>
              <a:rPr lang="en-US" sz="4900"/>
              <a:t>K. VIJAY PRABHAS (200030028)</a:t>
            </a:r>
            <a:endParaRPr/>
          </a:p>
          <a:p>
            <a:pPr indent="0" lvl="0" marL="0" rtl="0" algn="ctr">
              <a:lnSpc>
                <a:spcPct val="90000"/>
              </a:lnSpc>
              <a:spcBef>
                <a:spcPts val="1000"/>
              </a:spcBef>
              <a:spcAft>
                <a:spcPts val="0"/>
              </a:spcAft>
              <a:buClr>
                <a:schemeClr val="lt1"/>
              </a:buClr>
              <a:buSzPct val="100000"/>
              <a:buNone/>
            </a:pPr>
            <a:r>
              <a:rPr lang="en-US" sz="4900"/>
              <a:t>                                                    D.DHANUSH (200030018)</a:t>
            </a:r>
            <a:endParaRPr/>
          </a:p>
          <a:p>
            <a:pPr indent="0" lvl="0" marL="0" rtl="0" algn="r">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CHALLENGES FACED IN ANSYS</a:t>
            </a:r>
            <a:endParaRPr/>
          </a:p>
        </p:txBody>
      </p:sp>
      <p:sp>
        <p:nvSpPr>
          <p:cNvPr id="245" name="Google Shape;245;p10"/>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 First, we tried to design the model in the Space Claim software, but there is no option to select parameters in the Space Claim.</a:t>
            </a:r>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For the parametric analysis part to generate the data for over 500 design points, it took more than 7 hrs.</a:t>
            </a:r>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We also faced problems determining the parameter range to generate huge design points.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6" name="Google Shape;2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47" name="Google Shape;2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Challenges Faced</a:t>
            </a:r>
            <a:endParaRPr>
              <a:solidFill>
                <a:srgbClr val="888888"/>
              </a:solidFill>
            </a:endParaRPr>
          </a:p>
        </p:txBody>
      </p:sp>
      <p:sp>
        <p:nvSpPr>
          <p:cNvPr id="248" name="Google Shape;2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PREPROCESSING OF DATA</a:t>
            </a:r>
            <a:endParaRPr/>
          </a:p>
        </p:txBody>
      </p:sp>
      <p:sp>
        <p:nvSpPr>
          <p:cNvPr id="254" name="Google Shape;254;p11"/>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lnSpcReduction="10000"/>
          </a:bodyPr>
          <a:lstStyle/>
          <a:p>
            <a:pPr indent="-317500" lvl="0" marL="457200" rtl="0" algn="l">
              <a:lnSpc>
                <a:spcPct val="80000"/>
              </a:lnSpc>
              <a:spcBef>
                <a:spcPts val="0"/>
              </a:spcBef>
              <a:spcAft>
                <a:spcPts val="0"/>
              </a:spcAft>
              <a:buSzPts val="1400"/>
              <a:buChar char="●"/>
            </a:pPr>
            <a:r>
              <a:rPr lang="en-US" sz="2400"/>
              <a:t>The data collected from ANSYS have radius of the fillet(r), width of the big section(D) and maximum stress.</a:t>
            </a:r>
            <a:endParaRPr sz="2400"/>
          </a:p>
          <a:p>
            <a:pPr indent="0" lvl="0" marL="457200" rtl="0" algn="l">
              <a:lnSpc>
                <a:spcPct val="80000"/>
              </a:lnSpc>
              <a:spcBef>
                <a:spcPts val="0"/>
              </a:spcBef>
              <a:spcAft>
                <a:spcPts val="0"/>
              </a:spcAft>
              <a:buNone/>
            </a:pPr>
            <a:r>
              <a:t/>
            </a:r>
            <a:endParaRPr sz="2400"/>
          </a:p>
          <a:p>
            <a:pPr indent="-317500" lvl="0" marL="457200" rtl="0" algn="l">
              <a:lnSpc>
                <a:spcPct val="80000"/>
              </a:lnSpc>
              <a:spcBef>
                <a:spcPts val="0"/>
              </a:spcBef>
              <a:spcAft>
                <a:spcPts val="0"/>
              </a:spcAft>
              <a:buSzPts val="1400"/>
              <a:buChar char="●"/>
            </a:pPr>
            <a:r>
              <a:rPr lang="en-US" sz="2400"/>
              <a:t>Feeding the deep learning model r/d, D/d and k(SCF) instead of r, D and stress directly</a:t>
            </a:r>
            <a:r>
              <a:rPr lang="en-US" sz="2400"/>
              <a:t> increases</a:t>
            </a:r>
            <a:r>
              <a:rPr lang="en-US" sz="2400"/>
              <a:t> the accuracy of the model(where d is width of the small section).</a:t>
            </a:r>
            <a:endParaRPr sz="2400"/>
          </a:p>
          <a:p>
            <a:pPr indent="0" lvl="0" marL="457200" rtl="0" algn="l">
              <a:lnSpc>
                <a:spcPct val="80000"/>
              </a:lnSpc>
              <a:spcBef>
                <a:spcPts val="0"/>
              </a:spcBef>
              <a:spcAft>
                <a:spcPts val="0"/>
              </a:spcAft>
              <a:buNone/>
            </a:pPr>
            <a:r>
              <a:t/>
            </a:r>
            <a:endParaRPr sz="2400"/>
          </a:p>
          <a:p>
            <a:pPr indent="-317500" lvl="0" marL="457200" rtl="0" algn="l">
              <a:lnSpc>
                <a:spcPct val="80000"/>
              </a:lnSpc>
              <a:spcBef>
                <a:spcPts val="0"/>
              </a:spcBef>
              <a:spcAft>
                <a:spcPts val="0"/>
              </a:spcAft>
              <a:buSzPts val="1400"/>
              <a:buChar char="●"/>
            </a:pPr>
            <a:r>
              <a:rPr lang="en-US" sz="2400"/>
              <a:t>While the doing the simulations in the Ansys d, F and t are kept constant, so the nominal stress is constant(where F is the axial force </a:t>
            </a:r>
            <a:r>
              <a:rPr lang="en-US" sz="2400"/>
              <a:t>applied and t is the thickness of the specimen</a:t>
            </a:r>
            <a:r>
              <a:rPr lang="en-US" sz="2400"/>
              <a:t>).</a:t>
            </a:r>
            <a:endParaRPr sz="2400"/>
          </a:p>
          <a:p>
            <a:pPr indent="0" lvl="0" marL="457200" rtl="0" algn="l">
              <a:lnSpc>
                <a:spcPct val="80000"/>
              </a:lnSpc>
              <a:spcBef>
                <a:spcPts val="0"/>
              </a:spcBef>
              <a:spcAft>
                <a:spcPts val="0"/>
              </a:spcAft>
              <a:buNone/>
            </a:pPr>
            <a:r>
              <a:t/>
            </a:r>
            <a:endParaRPr sz="2400"/>
          </a:p>
          <a:p>
            <a:pPr indent="-317500" lvl="0" marL="457200" rtl="0" algn="l">
              <a:lnSpc>
                <a:spcPct val="80000"/>
              </a:lnSpc>
              <a:spcBef>
                <a:spcPts val="0"/>
              </a:spcBef>
              <a:spcAft>
                <a:spcPts val="0"/>
              </a:spcAft>
              <a:buSzPts val="1400"/>
              <a:buChar char="●"/>
            </a:pPr>
            <a:r>
              <a:rPr lang="en-US" sz="2400"/>
              <a:t>Dividing the r column and D column by d we get r/d and D/d ratio and dividing maximum stress by nominal stress(10Mpa) we get SCF.</a:t>
            </a:r>
            <a:endParaRPr sz="2400"/>
          </a:p>
        </p:txBody>
      </p:sp>
      <p:sp>
        <p:nvSpPr>
          <p:cNvPr id="255" name="Google Shape;25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56" name="Google Shape;25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Pre</a:t>
            </a:r>
            <a:r>
              <a:rPr lang="en-US"/>
              <a:t>processing of Data</a:t>
            </a:r>
            <a:endParaRPr>
              <a:solidFill>
                <a:srgbClr val="888888"/>
              </a:solidFill>
            </a:endParaRPr>
          </a:p>
        </p:txBody>
      </p:sp>
      <p:sp>
        <p:nvSpPr>
          <p:cNvPr id="257" name="Google Shape;25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ph type="title"/>
          </p:nvPr>
        </p:nvSpPr>
        <p:spPr>
          <a:xfrm>
            <a:off x="3196863" y="2171700"/>
            <a:ext cx="5798273"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Twentieth Century"/>
              <a:buNone/>
            </a:pPr>
            <a:r>
              <a:rPr lang="en-US">
                <a:solidFill>
                  <a:srgbClr val="FFFFFF"/>
                </a:solidFill>
              </a:rPr>
              <a:t>IMPLEMENTATION OF CODE</a:t>
            </a:r>
            <a:endParaRPr/>
          </a:p>
        </p:txBody>
      </p:sp>
      <p:sp>
        <p:nvSpPr>
          <p:cNvPr id="263" name="Google Shape;263;p12"/>
          <p:cNvSpPr txBox="1"/>
          <p:nvPr>
            <p:ph idx="1" type="body"/>
          </p:nvPr>
        </p:nvSpPr>
        <p:spPr>
          <a:xfrm>
            <a:off x="4819598" y="6858000"/>
            <a:ext cx="5559552" cy="15361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CHALLENGES FACED IN DEEP LEARNING</a:t>
            </a:r>
            <a:endParaRPr/>
          </a:p>
        </p:txBody>
      </p:sp>
      <p:sp>
        <p:nvSpPr>
          <p:cNvPr id="269" name="Google Shape;269;p13"/>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400"/>
              <a:t>Accuracy of the model:</a:t>
            </a:r>
            <a:endParaRPr sz="2400"/>
          </a:p>
          <a:p>
            <a:pPr indent="0" lvl="0" marL="0" rtl="0" algn="l">
              <a:lnSpc>
                <a:spcPct val="90000"/>
              </a:lnSpc>
              <a:spcBef>
                <a:spcPts val="0"/>
              </a:spcBef>
              <a:spcAft>
                <a:spcPts val="0"/>
              </a:spcAft>
              <a:buNone/>
            </a:pPr>
            <a:r>
              <a:t/>
            </a:r>
            <a:endParaRPr sz="2400"/>
          </a:p>
          <a:p>
            <a:pPr indent="-317500" lvl="0" marL="457200" rtl="0" algn="l">
              <a:lnSpc>
                <a:spcPct val="90000"/>
              </a:lnSpc>
              <a:spcBef>
                <a:spcPts val="0"/>
              </a:spcBef>
              <a:spcAft>
                <a:spcPts val="0"/>
              </a:spcAft>
              <a:buSzPts val="1400"/>
              <a:buChar char="●"/>
            </a:pPr>
            <a:r>
              <a:rPr lang="en-US" sz="2400"/>
              <a:t>Increasing the number of hidden layers usually increases the accuracy of the model but after 3 hidden layers the accuracy decreased because of the overfitting.</a:t>
            </a:r>
            <a:endParaRPr sz="2400"/>
          </a:p>
          <a:p>
            <a:pPr indent="0" lvl="0" marL="457200" rtl="0" algn="l">
              <a:lnSpc>
                <a:spcPct val="90000"/>
              </a:lnSpc>
              <a:spcBef>
                <a:spcPts val="0"/>
              </a:spcBef>
              <a:spcAft>
                <a:spcPts val="0"/>
              </a:spcAft>
              <a:buNone/>
            </a:pPr>
            <a:r>
              <a:t/>
            </a:r>
            <a:endParaRPr sz="2400"/>
          </a:p>
          <a:p>
            <a:pPr indent="-317500" lvl="0" marL="457200" rtl="0" algn="l">
              <a:lnSpc>
                <a:spcPct val="90000"/>
              </a:lnSpc>
              <a:spcBef>
                <a:spcPts val="0"/>
              </a:spcBef>
              <a:spcAft>
                <a:spcPts val="0"/>
              </a:spcAft>
              <a:buSzPts val="1400"/>
              <a:buChar char="●"/>
            </a:pPr>
            <a:r>
              <a:rPr lang="en-US" sz="2400"/>
              <a:t>We tried increasing </a:t>
            </a:r>
            <a:r>
              <a:rPr lang="en-US" sz="2400"/>
              <a:t>the number of nodes or neurons in each layer to achieve higher accuracy keeping the number of layers constant but after a certain number of nodes the accuracy decreased.</a:t>
            </a:r>
            <a:endParaRPr sz="2400"/>
          </a:p>
        </p:txBody>
      </p:sp>
      <p:sp>
        <p:nvSpPr>
          <p:cNvPr id="270" name="Google Shape;27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71" name="Google Shape;27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Challenges Faced</a:t>
            </a:r>
            <a:endParaRPr>
              <a:solidFill>
                <a:srgbClr val="888888"/>
              </a:solidFill>
            </a:endParaRPr>
          </a:p>
        </p:txBody>
      </p:sp>
      <p:sp>
        <p:nvSpPr>
          <p:cNvPr id="272" name="Google Shape;27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8738ef9b96_4_0"/>
          <p:cNvSpPr txBox="1"/>
          <p:nvPr>
            <p:ph type="title"/>
          </p:nvPr>
        </p:nvSpPr>
        <p:spPr>
          <a:xfrm>
            <a:off x="539496"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79" name="Google Shape;279;g18738ef9b96_4_0"/>
          <p:cNvSpPr txBox="1"/>
          <p:nvPr>
            <p:ph idx="1" type="body"/>
          </p:nvPr>
        </p:nvSpPr>
        <p:spPr>
          <a:xfrm>
            <a:off x="1179576" y="1911096"/>
            <a:ext cx="9829800" cy="385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3D plot showing predicted SCF and true SCF :</a:t>
            </a:r>
            <a:endParaRPr sz="2400"/>
          </a:p>
          <a:p>
            <a:pPr indent="0" lvl="0" marL="0" rtl="0" algn="l">
              <a:spcBef>
                <a:spcPts val="1000"/>
              </a:spcBef>
              <a:spcAft>
                <a:spcPts val="0"/>
              </a:spcAft>
              <a:buNone/>
            </a:pPr>
            <a:r>
              <a:t/>
            </a:r>
            <a:endParaRPr sz="2400"/>
          </a:p>
        </p:txBody>
      </p:sp>
      <p:sp>
        <p:nvSpPr>
          <p:cNvPr id="280" name="Google Shape;280;g18738ef9b96_4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1" name="Google Shape;281;g18738ef9b96_4_0"/>
          <p:cNvPicPr preferRelativeResize="0"/>
          <p:nvPr/>
        </p:nvPicPr>
        <p:blipFill>
          <a:blip r:embed="rId3">
            <a:alphaModFix/>
          </a:blip>
          <a:stretch>
            <a:fillRect/>
          </a:stretch>
        </p:blipFill>
        <p:spPr>
          <a:xfrm>
            <a:off x="2955175" y="2404650"/>
            <a:ext cx="5548750" cy="3303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RESULTS</a:t>
            </a:r>
            <a:endParaRPr/>
          </a:p>
        </p:txBody>
      </p:sp>
      <p:sp>
        <p:nvSpPr>
          <p:cNvPr id="287" name="Google Shape;287;p14"/>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400"/>
              <a:t>For r = 3mm, D = 75mm, d = 50mm, F = 10kN, t = 20mm,</a:t>
            </a:r>
            <a:endParaRPr sz="2400"/>
          </a:p>
          <a:p>
            <a:pPr indent="-50800" lvl="0" marL="228600" rtl="0" algn="l">
              <a:lnSpc>
                <a:spcPct val="90000"/>
              </a:lnSpc>
              <a:spcBef>
                <a:spcPts val="0"/>
              </a:spcBef>
              <a:spcAft>
                <a:spcPts val="0"/>
              </a:spcAft>
              <a:buClr>
                <a:schemeClr val="dk1"/>
              </a:buClr>
              <a:buSzPts val="2800"/>
              <a:buNone/>
            </a:pPr>
            <a:r>
              <a:rPr lang="en-US" sz="2400"/>
              <a:t>the maximum stress obtained from the Ansys simulation was 26.501Mpa. So, SCF = 26.501/10 = 2.6501.</a:t>
            </a:r>
            <a:endParaRPr sz="2400"/>
          </a:p>
          <a:p>
            <a:pPr indent="-50800" lvl="0" marL="228600" rtl="0" algn="l">
              <a:lnSpc>
                <a:spcPct val="90000"/>
              </a:lnSpc>
              <a:spcBef>
                <a:spcPts val="0"/>
              </a:spcBef>
              <a:spcAft>
                <a:spcPts val="0"/>
              </a:spcAft>
              <a:buClr>
                <a:schemeClr val="dk1"/>
              </a:buClr>
              <a:buSzPts val="2800"/>
              <a:buNone/>
            </a:pPr>
            <a:r>
              <a:t/>
            </a:r>
            <a:endParaRPr/>
          </a:p>
        </p:txBody>
      </p:sp>
      <p:sp>
        <p:nvSpPr>
          <p:cNvPr id="288" name="Google Shape;28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89" name="Google Shape;28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solidFill>
                <a:srgbClr val="888888"/>
              </a:solidFill>
            </a:endParaRPr>
          </a:p>
        </p:txBody>
      </p:sp>
      <p:sp>
        <p:nvSpPr>
          <p:cNvPr id="290" name="Google Shape;29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291" name="Google Shape;291;p14"/>
          <p:cNvPicPr preferRelativeResize="0"/>
          <p:nvPr/>
        </p:nvPicPr>
        <p:blipFill>
          <a:blip r:embed="rId3">
            <a:alphaModFix/>
          </a:blip>
          <a:stretch>
            <a:fillRect/>
          </a:stretch>
        </p:blipFill>
        <p:spPr>
          <a:xfrm>
            <a:off x="1967875" y="3381363"/>
            <a:ext cx="7981950" cy="202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RESULTS</a:t>
            </a:r>
            <a:endParaRPr/>
          </a:p>
        </p:txBody>
      </p:sp>
      <p:sp>
        <p:nvSpPr>
          <p:cNvPr id="297" name="Google Shape;297;p15"/>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400"/>
              <a:t>The SCF predicted by</a:t>
            </a:r>
            <a:r>
              <a:rPr lang="en-US" sz="2400"/>
              <a:t> the deep learning model for the same is 2.5974438.</a:t>
            </a:r>
            <a:endParaRPr sz="2400"/>
          </a:p>
          <a:p>
            <a:pPr indent="-50800" lvl="0" marL="228600" rtl="0" algn="l">
              <a:lnSpc>
                <a:spcPct val="90000"/>
              </a:lnSpc>
              <a:spcBef>
                <a:spcPts val="0"/>
              </a:spcBef>
              <a:spcAft>
                <a:spcPts val="0"/>
              </a:spcAft>
              <a:buClr>
                <a:schemeClr val="dk1"/>
              </a:buClr>
              <a:buSzPts val="2800"/>
              <a:buNone/>
            </a:pPr>
            <a:r>
              <a:t/>
            </a:r>
            <a:endParaRPr/>
          </a:p>
        </p:txBody>
      </p:sp>
      <p:sp>
        <p:nvSpPr>
          <p:cNvPr id="298" name="Google Shape;29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99" name="Google Shape;29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solidFill>
                <a:srgbClr val="888888"/>
              </a:solidFill>
            </a:endParaRPr>
          </a:p>
        </p:txBody>
      </p:sp>
      <p:sp>
        <p:nvSpPr>
          <p:cNvPr id="300" name="Google Shape;30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301" name="Google Shape;301;p15"/>
          <p:cNvPicPr preferRelativeResize="0"/>
          <p:nvPr/>
        </p:nvPicPr>
        <p:blipFill>
          <a:blip r:embed="rId3">
            <a:alphaModFix/>
          </a:blip>
          <a:stretch>
            <a:fillRect/>
          </a:stretch>
        </p:blipFill>
        <p:spPr>
          <a:xfrm>
            <a:off x="1745650" y="2877175"/>
            <a:ext cx="8926751" cy="271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888ec301e2_0_3"/>
          <p:cNvSpPr txBox="1"/>
          <p:nvPr>
            <p:ph type="title"/>
          </p:nvPr>
        </p:nvSpPr>
        <p:spPr>
          <a:xfrm>
            <a:off x="539496"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308" name="Google Shape;308;g1888ec301e2_0_3"/>
          <p:cNvSpPr txBox="1"/>
          <p:nvPr>
            <p:ph idx="1" type="body"/>
          </p:nvPr>
        </p:nvSpPr>
        <p:spPr>
          <a:xfrm>
            <a:off x="1179576" y="1911096"/>
            <a:ext cx="9829800" cy="385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Error Calculations:</a:t>
            </a:r>
            <a:endParaRPr sz="2400"/>
          </a:p>
          <a:p>
            <a:pPr indent="0" lvl="0" marL="0" rtl="0" algn="ctr">
              <a:spcBef>
                <a:spcPts val="1000"/>
              </a:spcBef>
              <a:spcAft>
                <a:spcPts val="0"/>
              </a:spcAft>
              <a:buNone/>
            </a:pPr>
            <a:r>
              <a:rPr lang="en-US" sz="2400"/>
              <a:t>              relative error = (2.6501-2.5974438)/(2.6501)</a:t>
            </a:r>
            <a:endParaRPr sz="2400"/>
          </a:p>
          <a:p>
            <a:pPr indent="0" lvl="0" marL="0" rtl="0" algn="l">
              <a:spcBef>
                <a:spcPts val="1000"/>
              </a:spcBef>
              <a:spcAft>
                <a:spcPts val="0"/>
              </a:spcAft>
              <a:buNone/>
            </a:pPr>
            <a:r>
              <a:rPr lang="en-US" sz="2400"/>
              <a:t>                                                  =</a:t>
            </a:r>
            <a:r>
              <a:rPr lang="en-US" sz="2400"/>
              <a:t> 0.01987</a:t>
            </a:r>
            <a:endParaRPr sz="2400"/>
          </a:p>
          <a:p>
            <a:pPr indent="0" lvl="0" marL="0" rtl="0" algn="l">
              <a:spcBef>
                <a:spcPts val="1000"/>
              </a:spcBef>
              <a:spcAft>
                <a:spcPts val="0"/>
              </a:spcAft>
              <a:buNone/>
            </a:pPr>
            <a:r>
              <a:rPr lang="en-US" sz="2400"/>
              <a:t>                             </a:t>
            </a:r>
            <a:r>
              <a:rPr lang="en-US" sz="2400"/>
              <a:t>percent error = 1.987%</a:t>
            </a:r>
            <a:endParaRPr sz="2400"/>
          </a:p>
          <a:p>
            <a:pPr indent="0" lvl="0" marL="0" rtl="0" algn="l">
              <a:spcBef>
                <a:spcPts val="1000"/>
              </a:spcBef>
              <a:spcAft>
                <a:spcPts val="0"/>
              </a:spcAft>
              <a:buNone/>
            </a:pPr>
            <a:r>
              <a:rPr lang="en-US" sz="2400"/>
              <a:t>               </a:t>
            </a:r>
            <a:endParaRPr sz="2400"/>
          </a:p>
          <a:p>
            <a:pPr indent="0" lvl="0" marL="0" rtl="0" algn="l">
              <a:spcBef>
                <a:spcPts val="1000"/>
              </a:spcBef>
              <a:spcAft>
                <a:spcPts val="0"/>
              </a:spcAft>
              <a:buNone/>
            </a:pPr>
            <a:r>
              <a:rPr lang="en-US" sz="2400"/>
              <a:t>Hence the percent error between actual SCF and the SCF predicted by the deep learning model is 1.987%.</a:t>
            </a:r>
            <a:endParaRPr sz="2400"/>
          </a:p>
        </p:txBody>
      </p:sp>
      <p:sp>
        <p:nvSpPr>
          <p:cNvPr id="309" name="Google Shape;309;g1888ec301e2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6"/>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en-US"/>
              <a:t>Thank you</a:t>
            </a:r>
            <a:endParaRPr/>
          </a:p>
        </p:txBody>
      </p:sp>
      <p:sp>
        <p:nvSpPr>
          <p:cNvPr id="315" name="Google Shape;315;p16"/>
          <p:cNvSpPr txBox="1"/>
          <p:nvPr>
            <p:ph idx="10" type="dt"/>
          </p:nvPr>
        </p:nvSpPr>
        <p:spPr>
          <a:xfrm>
            <a:off x="1682496" y="6356350"/>
            <a:ext cx="1545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9/11/2022</a:t>
            </a:r>
            <a:endParaRPr/>
          </a:p>
        </p:txBody>
      </p:sp>
      <p:sp>
        <p:nvSpPr>
          <p:cNvPr id="316" name="Google Shape;316;p16"/>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Thank You</a:t>
            </a:r>
            <a:endParaRPr/>
          </a:p>
        </p:txBody>
      </p:sp>
      <p:sp>
        <p:nvSpPr>
          <p:cNvPr id="317" name="Google Shape;317;p16"/>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16"/>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 VIJAY PRABHAS (200030028)</a:t>
            </a:r>
            <a:endParaRPr/>
          </a:p>
          <a:p>
            <a:pPr indent="0" lvl="0" marL="0" rtl="0" algn="ctr">
              <a:lnSpc>
                <a:spcPct val="90000"/>
              </a:lnSpc>
              <a:spcBef>
                <a:spcPts val="1000"/>
              </a:spcBef>
              <a:spcAft>
                <a:spcPts val="0"/>
              </a:spcAft>
              <a:buClr>
                <a:schemeClr val="dk1"/>
              </a:buClr>
              <a:buSzPts val="2400"/>
              <a:buNone/>
            </a:pPr>
            <a:r>
              <a:rPr lang="en-US"/>
              <a:t>D.DHANUSH (200030018)</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en-US"/>
              <a:t>CONTENTS</a:t>
            </a:r>
            <a:endParaRPr/>
          </a:p>
        </p:txBody>
      </p:sp>
      <p:sp>
        <p:nvSpPr>
          <p:cNvPr id="171" name="Google Shape;171;p2"/>
          <p:cNvSpPr txBox="1"/>
          <p:nvPr>
            <p:ph idx="1" type="body"/>
          </p:nvPr>
        </p:nvSpPr>
        <p:spPr>
          <a:xfrm>
            <a:off x="5562644" y="944394"/>
            <a:ext cx="6431133" cy="7915522"/>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1800"/>
              <a:buFont typeface="Arial"/>
              <a:buChar char="•"/>
            </a:pPr>
            <a:r>
              <a:rPr b="1" lang="en-US" sz="1800"/>
              <a:t>PROBLEM STATEMENT</a:t>
            </a:r>
            <a:endParaRPr/>
          </a:p>
          <a:p>
            <a:pPr indent="-457200" lvl="0" marL="457200" rtl="0" algn="l">
              <a:lnSpc>
                <a:spcPct val="90000"/>
              </a:lnSpc>
              <a:spcBef>
                <a:spcPts val="1000"/>
              </a:spcBef>
              <a:spcAft>
                <a:spcPts val="0"/>
              </a:spcAft>
              <a:buClr>
                <a:schemeClr val="dk1"/>
              </a:buClr>
              <a:buSzPts val="1800"/>
              <a:buFont typeface="Arial"/>
              <a:buChar char="•"/>
            </a:pPr>
            <a:r>
              <a:rPr b="1" lang="en-US" sz="1800"/>
              <a:t>ANSYS MODEL</a:t>
            </a:r>
            <a:endParaRPr/>
          </a:p>
          <a:p>
            <a:pPr indent="-457200" lvl="1" marL="685800" rtl="0" algn="l">
              <a:lnSpc>
                <a:spcPct val="90000"/>
              </a:lnSpc>
              <a:spcBef>
                <a:spcPts val="500"/>
              </a:spcBef>
              <a:spcAft>
                <a:spcPts val="0"/>
              </a:spcAft>
              <a:buClr>
                <a:schemeClr val="dk1"/>
              </a:buClr>
              <a:buSzPts val="1800"/>
              <a:buChar char="•"/>
            </a:pPr>
            <a:r>
              <a:rPr lang="en-US" sz="1800"/>
              <a:t>SOLUTION OF THE FIRST MODEL</a:t>
            </a:r>
            <a:endParaRPr/>
          </a:p>
          <a:p>
            <a:pPr indent="-457200" lvl="1" marL="685800" rtl="0" algn="l">
              <a:lnSpc>
                <a:spcPct val="90000"/>
              </a:lnSpc>
              <a:spcBef>
                <a:spcPts val="500"/>
              </a:spcBef>
              <a:spcAft>
                <a:spcPts val="0"/>
              </a:spcAft>
              <a:buClr>
                <a:schemeClr val="dk1"/>
              </a:buClr>
              <a:buSzPts val="1800"/>
              <a:buChar char="•"/>
            </a:pPr>
            <a:r>
              <a:rPr lang="en-US" sz="1800"/>
              <a:t>AUTOMATED PARAMETRIC STRUCTURAL ANALYSIS</a:t>
            </a:r>
            <a:endParaRPr/>
          </a:p>
          <a:p>
            <a:pPr indent="-457200" lvl="0" marL="457200" rtl="0" algn="l">
              <a:lnSpc>
                <a:spcPct val="90000"/>
              </a:lnSpc>
              <a:spcBef>
                <a:spcPts val="1000"/>
              </a:spcBef>
              <a:spcAft>
                <a:spcPts val="0"/>
              </a:spcAft>
              <a:buClr>
                <a:schemeClr val="dk1"/>
              </a:buClr>
              <a:buSzPts val="1800"/>
              <a:buFont typeface="Arial"/>
              <a:buChar char="•"/>
            </a:pPr>
            <a:r>
              <a:rPr b="1" lang="en-US" sz="1800"/>
              <a:t>CHALLENGES FACED IN ANSYS</a:t>
            </a:r>
            <a:endParaRPr/>
          </a:p>
          <a:p>
            <a:pPr indent="-457200" lvl="0" marL="457200" rtl="0" algn="l">
              <a:lnSpc>
                <a:spcPct val="90000"/>
              </a:lnSpc>
              <a:spcBef>
                <a:spcPts val="1000"/>
              </a:spcBef>
              <a:spcAft>
                <a:spcPts val="0"/>
              </a:spcAft>
              <a:buClr>
                <a:schemeClr val="dk1"/>
              </a:buClr>
              <a:buSzPts val="1800"/>
              <a:buFont typeface="Arial"/>
              <a:buChar char="•"/>
            </a:pPr>
            <a:r>
              <a:rPr b="1" lang="en-US" sz="1800"/>
              <a:t>PREPROCESSING OF DATA</a:t>
            </a:r>
            <a:endParaRPr/>
          </a:p>
          <a:p>
            <a:pPr indent="-457200" lvl="0" marL="457200" rtl="0" algn="l">
              <a:lnSpc>
                <a:spcPct val="90000"/>
              </a:lnSpc>
              <a:spcBef>
                <a:spcPts val="1000"/>
              </a:spcBef>
              <a:spcAft>
                <a:spcPts val="0"/>
              </a:spcAft>
              <a:buClr>
                <a:schemeClr val="dk1"/>
              </a:buClr>
              <a:buSzPts val="1800"/>
              <a:buFont typeface="Arial"/>
              <a:buChar char="•"/>
            </a:pPr>
            <a:r>
              <a:rPr b="1" lang="en-US" sz="1800"/>
              <a:t>IMPLEMENTATION OF CODE</a:t>
            </a:r>
            <a:endParaRPr/>
          </a:p>
          <a:p>
            <a:pPr indent="-457200" lvl="0" marL="457200" rtl="0" algn="l">
              <a:lnSpc>
                <a:spcPct val="90000"/>
              </a:lnSpc>
              <a:spcBef>
                <a:spcPts val="1000"/>
              </a:spcBef>
              <a:spcAft>
                <a:spcPts val="0"/>
              </a:spcAft>
              <a:buClr>
                <a:schemeClr val="dk1"/>
              </a:buClr>
              <a:buSzPts val="1800"/>
              <a:buFont typeface="Arial"/>
              <a:buChar char="•"/>
            </a:pPr>
            <a:r>
              <a:rPr b="1" lang="en-US" sz="1800"/>
              <a:t>CHALLENGES FACED IN DEEP LEARNING MODEL</a:t>
            </a:r>
            <a:endParaRPr/>
          </a:p>
          <a:p>
            <a:pPr indent="-457200" lvl="0" marL="457200" rtl="0" algn="l">
              <a:lnSpc>
                <a:spcPct val="90000"/>
              </a:lnSpc>
              <a:spcBef>
                <a:spcPts val="1000"/>
              </a:spcBef>
              <a:spcAft>
                <a:spcPts val="0"/>
              </a:spcAft>
              <a:buClr>
                <a:schemeClr val="dk1"/>
              </a:buClr>
              <a:buSzPts val="1800"/>
              <a:buFont typeface="Arial"/>
              <a:buChar char="•"/>
            </a:pPr>
            <a:r>
              <a:rPr b="1" lang="en-US" sz="1800"/>
              <a:t>RESULTS</a:t>
            </a:r>
            <a:endParaRPr/>
          </a:p>
          <a:p>
            <a:pPr indent="-457200" lvl="1" marL="685800" rtl="0" algn="l">
              <a:lnSpc>
                <a:spcPct val="90000"/>
              </a:lnSpc>
              <a:spcBef>
                <a:spcPts val="500"/>
              </a:spcBef>
              <a:spcAft>
                <a:spcPts val="0"/>
              </a:spcAft>
              <a:buClr>
                <a:schemeClr val="dk1"/>
              </a:buClr>
              <a:buSzPts val="1800"/>
              <a:buChar char="•"/>
            </a:pPr>
            <a:r>
              <a:rPr lang="en-US" sz="1800"/>
              <a:t>COMPARISON OF STRESS CONCENTRATION FACTOR</a:t>
            </a:r>
            <a:endParaRPr/>
          </a:p>
          <a:p>
            <a:pPr indent="-457200" lvl="1" marL="685800" rtl="0" algn="l">
              <a:lnSpc>
                <a:spcPct val="90000"/>
              </a:lnSpc>
              <a:spcBef>
                <a:spcPts val="500"/>
              </a:spcBef>
              <a:spcAft>
                <a:spcPts val="0"/>
              </a:spcAft>
              <a:buClr>
                <a:schemeClr val="dk1"/>
              </a:buClr>
              <a:buSzPts val="1800"/>
              <a:buChar char="•"/>
            </a:pPr>
            <a:r>
              <a:rPr lang="en-US" sz="1800"/>
              <a:t>ERROR CALCULATION</a:t>
            </a:r>
            <a:endParaRPr/>
          </a:p>
          <a:p>
            <a:pPr indent="-342900" lvl="1" marL="685800" rtl="0" algn="l">
              <a:lnSpc>
                <a:spcPct val="90000"/>
              </a:lnSpc>
              <a:spcBef>
                <a:spcPts val="500"/>
              </a:spcBef>
              <a:spcAft>
                <a:spcPts val="0"/>
              </a:spcAft>
              <a:buClr>
                <a:schemeClr val="dk1"/>
              </a:buClr>
              <a:buSzPts val="1800"/>
              <a:buNone/>
            </a:pPr>
            <a:r>
              <a:t/>
            </a:r>
            <a:endParaRPr b="1" sz="1800"/>
          </a:p>
          <a:p>
            <a:pPr indent="0" lvl="1" marL="0" rtl="0" algn="l">
              <a:lnSpc>
                <a:spcPct val="90000"/>
              </a:lnSpc>
              <a:spcBef>
                <a:spcPts val="500"/>
              </a:spcBef>
              <a:spcAft>
                <a:spcPts val="0"/>
              </a:spcAft>
              <a:buClr>
                <a:schemeClr val="dk1"/>
              </a:buClr>
              <a:buSzPts val="2400"/>
              <a:buNone/>
            </a:pPr>
            <a:r>
              <a:t/>
            </a:r>
            <a:endParaRPr/>
          </a:p>
          <a:p>
            <a:pPr indent="-304800" lvl="1" marL="685800" rtl="0" algn="l">
              <a:lnSpc>
                <a:spcPct val="90000"/>
              </a:lnSpc>
              <a:spcBef>
                <a:spcPts val="500"/>
              </a:spcBef>
              <a:spcAft>
                <a:spcPts val="0"/>
              </a:spcAft>
              <a:buClr>
                <a:schemeClr val="dk1"/>
              </a:buClr>
              <a:buSzPts val="2400"/>
              <a:buNone/>
            </a:pPr>
            <a:r>
              <a:t/>
            </a:r>
            <a:endParaRPr/>
          </a:p>
          <a:p>
            <a:pPr indent="0" lvl="1" marL="0" rtl="0" algn="l">
              <a:lnSpc>
                <a:spcPct val="90000"/>
              </a:lnSpc>
              <a:spcBef>
                <a:spcPts val="500"/>
              </a:spcBef>
              <a:spcAft>
                <a:spcPts val="0"/>
              </a:spcAft>
              <a:buClr>
                <a:schemeClr val="dk1"/>
              </a:buClr>
              <a:buSzPts val="2400"/>
              <a:buNone/>
            </a:pPr>
            <a:r>
              <a:t/>
            </a:r>
            <a:endParaRPr/>
          </a:p>
          <a:p>
            <a:pPr indent="-304800" lvl="1" marL="6858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72" name="Google Shape;172;p2"/>
          <p:cNvSpPr txBox="1"/>
          <p:nvPr>
            <p:ph idx="10" type="dt"/>
          </p:nvPr>
        </p:nvSpPr>
        <p:spPr>
          <a:xfrm>
            <a:off x="873700" y="6406625"/>
            <a:ext cx="2743200" cy="261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en-US"/>
              <a:t>9/11/22</a:t>
            </a:r>
            <a:endParaRPr/>
          </a:p>
        </p:txBody>
      </p:sp>
      <p:sp>
        <p:nvSpPr>
          <p:cNvPr id="173" name="Google Shape;173;p2"/>
          <p:cNvSpPr txBox="1"/>
          <p:nvPr>
            <p:ph idx="11" type="ftr"/>
          </p:nvPr>
        </p:nvSpPr>
        <p:spPr>
          <a:xfrm>
            <a:off x="5411575" y="6406625"/>
            <a:ext cx="1221900" cy="261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en-US"/>
              <a:t>Contents</a:t>
            </a:r>
            <a:endParaRPr/>
          </a:p>
        </p:txBody>
      </p:sp>
      <p:sp>
        <p:nvSpPr>
          <p:cNvPr id="174" name="Google Shape;17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PROBLEM STATEMENT</a:t>
            </a:r>
            <a:endParaRPr/>
          </a:p>
        </p:txBody>
      </p:sp>
      <p:sp>
        <p:nvSpPr>
          <p:cNvPr id="180" name="Google Shape;180;p3"/>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lang="en-US"/>
              <a:t>Finding the stress concentration factor of a thick bar with a fillet is loaded axially with force using the deep learning concept.</a:t>
            </a:r>
            <a:endParaRPr/>
          </a:p>
          <a:p>
            <a:pPr indent="0" lvl="0" marL="0" rtl="0" algn="l">
              <a:lnSpc>
                <a:spcPct val="110000"/>
              </a:lnSpc>
              <a:spcBef>
                <a:spcPts val="1000"/>
              </a:spcBef>
              <a:spcAft>
                <a:spcPts val="0"/>
              </a:spcAft>
              <a:buClr>
                <a:schemeClr val="dk1"/>
              </a:buClr>
              <a:buSzPts val="2400"/>
              <a:buNone/>
            </a:pPr>
            <a:r>
              <a:t/>
            </a:r>
            <a:endParaRPr/>
          </a:p>
        </p:txBody>
      </p:sp>
      <p:sp>
        <p:nvSpPr>
          <p:cNvPr id="181" name="Google Shape;18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9/</a:t>
            </a:r>
            <a:r>
              <a:rPr lang="en-US">
                <a:latin typeface="Calibri"/>
                <a:ea typeface="Calibri"/>
                <a:cs typeface="Calibri"/>
                <a:sym typeface="Calibri"/>
              </a:rPr>
              <a:t>11</a:t>
            </a:r>
            <a:r>
              <a:rPr b="0" i="0" lang="en-US" sz="1200" u="none" cap="none" strike="noStrike">
                <a:solidFill>
                  <a:srgbClr val="888888"/>
                </a:solidFill>
                <a:latin typeface="Calibri"/>
                <a:ea typeface="Calibri"/>
                <a:cs typeface="Calibri"/>
                <a:sym typeface="Calibri"/>
              </a:rPr>
              <a:t>/20</a:t>
            </a:r>
            <a:r>
              <a:rPr lang="en-US">
                <a:latin typeface="Calibri"/>
                <a:ea typeface="Calibri"/>
                <a:cs typeface="Calibri"/>
                <a:sym typeface="Calibri"/>
              </a:rPr>
              <a:t>22</a:t>
            </a:r>
            <a:endParaRPr/>
          </a:p>
        </p:txBody>
      </p:sp>
      <p:sp>
        <p:nvSpPr>
          <p:cNvPr id="182" name="Google Shape;18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Pr</a:t>
            </a:r>
            <a:r>
              <a:rPr lang="en-US">
                <a:latin typeface="Calibri"/>
                <a:ea typeface="Calibri"/>
                <a:cs typeface="Calibri"/>
                <a:sym typeface="Calibri"/>
              </a:rPr>
              <a:t>oblem Statement</a:t>
            </a:r>
            <a:endParaRPr/>
          </a:p>
        </p:txBody>
      </p:sp>
      <p:sp>
        <p:nvSpPr>
          <p:cNvPr id="183" name="Google Shape;18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84" name="Google Shape;184;p3"/>
          <p:cNvPicPr preferRelativeResize="0"/>
          <p:nvPr/>
        </p:nvPicPr>
        <p:blipFill>
          <a:blip r:embed="rId3">
            <a:alphaModFix/>
          </a:blip>
          <a:stretch>
            <a:fillRect/>
          </a:stretch>
        </p:blipFill>
        <p:spPr>
          <a:xfrm>
            <a:off x="3411200" y="3356950"/>
            <a:ext cx="7599700" cy="265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Twentieth Century"/>
              <a:buNone/>
            </a:pPr>
            <a:r>
              <a:rPr lang="en-US">
                <a:solidFill>
                  <a:srgbClr val="FFFFFF"/>
                </a:solidFill>
              </a:rPr>
              <a:t>ANSYS MODEL</a:t>
            </a:r>
            <a:endParaRPr/>
          </a:p>
        </p:txBody>
      </p:sp>
      <p:sp>
        <p:nvSpPr>
          <p:cNvPr id="190" name="Google Shape;190;p4"/>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SOLUTION OF THE FIRST SIMULATION</a:t>
            </a:r>
            <a:endParaRPr/>
          </a:p>
          <a:p>
            <a:pPr indent="0" lvl="0" marL="0" rtl="0" algn="ctr">
              <a:lnSpc>
                <a:spcPct val="90000"/>
              </a:lnSpc>
              <a:spcBef>
                <a:spcPts val="1000"/>
              </a:spcBef>
              <a:spcAft>
                <a:spcPts val="0"/>
              </a:spcAft>
              <a:buClr>
                <a:schemeClr val="lt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539308" y="365125"/>
            <a:ext cx="580952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ANSYS MODEL</a:t>
            </a:r>
            <a:endParaRPr/>
          </a:p>
        </p:txBody>
      </p:sp>
      <p:sp>
        <p:nvSpPr>
          <p:cNvPr id="196" name="Google Shape;19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9/</a:t>
            </a:r>
            <a:r>
              <a:rPr lang="en-US">
                <a:latin typeface="Calibri"/>
                <a:ea typeface="Calibri"/>
                <a:cs typeface="Calibri"/>
                <a:sym typeface="Calibri"/>
              </a:rPr>
              <a:t>11</a:t>
            </a:r>
            <a:r>
              <a:rPr b="0" i="0" lang="en-US" sz="1200" u="none" cap="none" strike="noStrike">
                <a:solidFill>
                  <a:srgbClr val="888888"/>
                </a:solidFill>
                <a:latin typeface="Calibri"/>
                <a:ea typeface="Calibri"/>
                <a:cs typeface="Calibri"/>
                <a:sym typeface="Calibri"/>
              </a:rPr>
              <a:t>/2</a:t>
            </a:r>
            <a:r>
              <a:rPr lang="en-US">
                <a:latin typeface="Calibri"/>
                <a:ea typeface="Calibri"/>
                <a:cs typeface="Calibri"/>
                <a:sym typeface="Calibri"/>
              </a:rPr>
              <a:t>022</a:t>
            </a:r>
            <a:endParaRPr/>
          </a:p>
        </p:txBody>
      </p:sp>
      <p:sp>
        <p:nvSpPr>
          <p:cNvPr id="197" name="Google Shape;19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lang="en-US">
                <a:latin typeface="Calibri"/>
                <a:ea typeface="Calibri"/>
                <a:cs typeface="Calibri"/>
                <a:sym typeface="Calibri"/>
              </a:rPr>
              <a:t>ANSYS Model</a:t>
            </a:r>
            <a:endParaRPr/>
          </a:p>
        </p:txBody>
      </p:sp>
      <p:sp>
        <p:nvSpPr>
          <p:cNvPr id="198" name="Google Shape;19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99" name="Google Shape;199;p5"/>
          <p:cNvPicPr preferRelativeResize="0"/>
          <p:nvPr>
            <p:ph idx="1" type="body"/>
          </p:nvPr>
        </p:nvPicPr>
        <p:blipFill rotWithShape="1">
          <a:blip r:embed="rId3">
            <a:alphaModFix/>
          </a:blip>
          <a:srcRect b="0" l="0" r="0" t="0"/>
          <a:stretch/>
        </p:blipFill>
        <p:spPr>
          <a:xfrm>
            <a:off x="7780421" y="1922951"/>
            <a:ext cx="3789827" cy="3012097"/>
          </a:xfrm>
          <a:prstGeom prst="rect">
            <a:avLst/>
          </a:prstGeom>
          <a:noFill/>
          <a:ln>
            <a:noFill/>
          </a:ln>
        </p:spPr>
      </p:pic>
      <p:sp>
        <p:nvSpPr>
          <p:cNvPr id="200" name="Google Shape;200;p5"/>
          <p:cNvSpPr txBox="1"/>
          <p:nvPr/>
        </p:nvSpPr>
        <p:spPr>
          <a:xfrm>
            <a:off x="838198" y="2037347"/>
            <a:ext cx="6477001"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In Ansys, the specimen is designed in the design modeler,</a:t>
            </a:r>
            <a:endParaRPr/>
          </a:p>
          <a:p>
            <a:pPr indent="0" lvl="0" marL="0" marR="0" rtl="0" algn="l">
              <a:spcBef>
                <a:spcPts val="0"/>
              </a:spcBef>
              <a:spcAft>
                <a:spcPts val="0"/>
              </a:spcAft>
              <a:buNone/>
            </a:pPr>
            <a:r>
              <a:t/>
            </a:r>
            <a:endParaRPr sz="2400">
              <a:solidFill>
                <a:schemeClr val="dk1"/>
              </a:solidFill>
              <a:latin typeface="Avenir"/>
              <a:ea typeface="Avenir"/>
              <a:cs typeface="Avenir"/>
              <a:sym typeface="Avenir"/>
            </a:endParaRPr>
          </a:p>
          <a:p>
            <a:pPr indent="0" lvl="0" marL="0" marR="0" rtl="0" algn="l">
              <a:spcBef>
                <a:spcPts val="0"/>
              </a:spcBef>
              <a:spcAft>
                <a:spcPts val="0"/>
              </a:spcAft>
              <a:buNone/>
            </a:pPr>
            <a:r>
              <a:rPr b="1" lang="en-US" sz="2400">
                <a:solidFill>
                  <a:schemeClr val="dk1"/>
                </a:solidFill>
                <a:latin typeface="Avenir"/>
                <a:ea typeface="Avenir"/>
                <a:cs typeface="Avenir"/>
                <a:sym typeface="Avenir"/>
              </a:rPr>
              <a:t>STEPS FOLLOWED IN ANSYS:</a:t>
            </a:r>
            <a:endParaRPr/>
          </a:p>
          <a:p>
            <a:pPr indent="0" lvl="0" marL="0" marR="0" rtl="0" algn="l">
              <a:spcBef>
                <a:spcPts val="0"/>
              </a:spcBef>
              <a:spcAft>
                <a:spcPts val="0"/>
              </a:spcAft>
              <a:buNone/>
            </a:pPr>
            <a:r>
              <a:t/>
            </a:r>
            <a:endParaRPr b="1" sz="24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In the Ansys workbench, static structural is selected in the toolbox, and the model is designed in the design modeler.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The material is structural steel.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ANSYS MODEL</a:t>
            </a:r>
            <a:endParaRPr/>
          </a:p>
        </p:txBody>
      </p:sp>
      <p:sp>
        <p:nvSpPr>
          <p:cNvPr id="206" name="Google Shape;20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9/</a:t>
            </a:r>
            <a:r>
              <a:rPr lang="en-US">
                <a:latin typeface="Calibri"/>
                <a:ea typeface="Calibri"/>
                <a:cs typeface="Calibri"/>
                <a:sym typeface="Calibri"/>
              </a:rPr>
              <a:t>11</a:t>
            </a:r>
            <a:r>
              <a:rPr b="0" i="0" lang="en-US" sz="1200" u="none" cap="none" strike="noStrike">
                <a:solidFill>
                  <a:srgbClr val="888888"/>
                </a:solidFill>
                <a:latin typeface="Calibri"/>
                <a:ea typeface="Calibri"/>
                <a:cs typeface="Calibri"/>
                <a:sym typeface="Calibri"/>
              </a:rPr>
              <a:t>/20</a:t>
            </a:r>
            <a:r>
              <a:rPr lang="en-US">
                <a:latin typeface="Calibri"/>
                <a:ea typeface="Calibri"/>
                <a:cs typeface="Calibri"/>
                <a:sym typeface="Calibri"/>
              </a:rPr>
              <a:t>22</a:t>
            </a:r>
            <a:endParaRPr/>
          </a:p>
        </p:txBody>
      </p:sp>
      <p:sp>
        <p:nvSpPr>
          <p:cNvPr id="207" name="Google Shape;20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lang="en-US">
                <a:latin typeface="Calibri"/>
                <a:ea typeface="Calibri"/>
                <a:cs typeface="Calibri"/>
                <a:sym typeface="Calibri"/>
              </a:rPr>
              <a:t>ANSYS Model</a:t>
            </a:r>
            <a:endParaRPr/>
          </a:p>
        </p:txBody>
      </p:sp>
      <p:sp>
        <p:nvSpPr>
          <p:cNvPr id="208" name="Google Shape;20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09" name="Google Shape;209;p6"/>
          <p:cNvSpPr txBox="1"/>
          <p:nvPr>
            <p:ph idx="1" type="body"/>
          </p:nvPr>
        </p:nvSpPr>
        <p:spPr>
          <a:xfrm>
            <a:off x="1179575" y="1911099"/>
            <a:ext cx="6408300" cy="40368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90000"/>
              </a:lnSpc>
              <a:spcBef>
                <a:spcPts val="0"/>
              </a:spcBef>
              <a:spcAft>
                <a:spcPts val="0"/>
              </a:spcAft>
              <a:buClr>
                <a:schemeClr val="dk1"/>
              </a:buClr>
              <a:buSzPct val="100000"/>
              <a:buChar char="•"/>
            </a:pPr>
            <a:r>
              <a:rPr lang="en-US" sz="2400"/>
              <a:t>Going to Ansys mechanical in the project schematic. Initially, the mesh is generated to the specimen, which is the default. The sizing in the mesh is applied to increase the accuracy, particularly at the stress concentration region.</a:t>
            </a:r>
            <a:endParaRPr sz="2400"/>
          </a:p>
          <a:p>
            <a:pPr indent="0" lvl="0" marL="228600" rtl="0" algn="l">
              <a:lnSpc>
                <a:spcPct val="90000"/>
              </a:lnSpc>
              <a:spcBef>
                <a:spcPts val="0"/>
              </a:spcBef>
              <a:spcAft>
                <a:spcPts val="0"/>
              </a:spcAft>
              <a:buNone/>
            </a:pPr>
            <a:r>
              <a:t/>
            </a:r>
            <a:endParaRPr sz="2400"/>
          </a:p>
          <a:p>
            <a:pPr indent="0" lvl="0" marL="228600" rtl="0" algn="l">
              <a:lnSpc>
                <a:spcPct val="90000"/>
              </a:lnSpc>
              <a:spcBef>
                <a:spcPts val="0"/>
              </a:spcBef>
              <a:spcAft>
                <a:spcPts val="0"/>
              </a:spcAft>
              <a:buNone/>
            </a:pPr>
            <a:r>
              <a:t/>
            </a:r>
            <a:endParaRPr sz="2400"/>
          </a:p>
          <a:p>
            <a:pPr indent="-217170" lvl="0" marL="228600" rtl="0" algn="l">
              <a:lnSpc>
                <a:spcPct val="90000"/>
              </a:lnSpc>
              <a:spcBef>
                <a:spcPts val="1000"/>
              </a:spcBef>
              <a:spcAft>
                <a:spcPts val="0"/>
              </a:spcAft>
              <a:buClr>
                <a:schemeClr val="dk1"/>
              </a:buClr>
              <a:buSzPct val="100000"/>
              <a:buChar char="•"/>
            </a:pPr>
            <a:r>
              <a:rPr lang="en-US" sz="2400"/>
              <a:t>The boundary conditions were applied to the specimen; for this model, the fixed support was at the left and the force (e.g., 10KN) at the right end.</a:t>
            </a:r>
            <a:endParaRPr/>
          </a:p>
          <a:p>
            <a:pPr indent="-76200" lvl="0" marL="228600" rtl="0" algn="l">
              <a:lnSpc>
                <a:spcPct val="90000"/>
              </a:lnSpc>
              <a:spcBef>
                <a:spcPts val="1000"/>
              </a:spcBef>
              <a:spcAft>
                <a:spcPts val="0"/>
              </a:spcAft>
              <a:buClr>
                <a:schemeClr val="dk1"/>
              </a:buClr>
              <a:buSzPct val="100000"/>
              <a:buNone/>
            </a:pPr>
            <a:r>
              <a:t/>
            </a:r>
            <a:endParaRPr sz="2400"/>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pic>
        <p:nvPicPr>
          <p:cNvPr id="210" name="Google Shape;210;p6"/>
          <p:cNvPicPr preferRelativeResize="0"/>
          <p:nvPr/>
        </p:nvPicPr>
        <p:blipFill rotWithShape="1">
          <a:blip r:embed="rId3">
            <a:alphaModFix/>
          </a:blip>
          <a:srcRect b="0" l="0" r="0" t="0"/>
          <a:stretch/>
        </p:blipFill>
        <p:spPr>
          <a:xfrm>
            <a:off x="7929292" y="1502057"/>
            <a:ext cx="3428999" cy="2521462"/>
          </a:xfrm>
          <a:prstGeom prst="rect">
            <a:avLst/>
          </a:prstGeom>
          <a:noFill/>
          <a:ln>
            <a:noFill/>
          </a:ln>
        </p:spPr>
      </p:pic>
      <p:pic>
        <p:nvPicPr>
          <p:cNvPr id="211" name="Google Shape;211;p6"/>
          <p:cNvPicPr preferRelativeResize="0"/>
          <p:nvPr/>
        </p:nvPicPr>
        <p:blipFill rotWithShape="1">
          <a:blip r:embed="rId4">
            <a:alphaModFix/>
          </a:blip>
          <a:srcRect b="0" l="0" r="0" t="0"/>
          <a:stretch/>
        </p:blipFill>
        <p:spPr>
          <a:xfrm>
            <a:off x="7631638" y="4293477"/>
            <a:ext cx="4024305" cy="21249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ANSYS MODEL</a:t>
            </a:r>
            <a:endParaRPr/>
          </a:p>
        </p:txBody>
      </p:sp>
      <p:sp>
        <p:nvSpPr>
          <p:cNvPr id="217" name="Google Shape;217;p7"/>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After that, the stress condition is applied we can look at here,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8" name="Google Shape;2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19" name="Google Shape;2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ANSYS Model</a:t>
            </a:r>
            <a:endParaRPr>
              <a:solidFill>
                <a:srgbClr val="888888"/>
              </a:solidFill>
            </a:endParaRPr>
          </a:p>
        </p:txBody>
      </p:sp>
      <p:sp>
        <p:nvSpPr>
          <p:cNvPr id="220" name="Google Shape;2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221" name="Google Shape;221;p7"/>
          <p:cNvPicPr preferRelativeResize="0"/>
          <p:nvPr/>
        </p:nvPicPr>
        <p:blipFill rotWithShape="1">
          <a:blip r:embed="rId3">
            <a:alphaModFix/>
          </a:blip>
          <a:srcRect b="0" l="0" r="0" t="0"/>
          <a:stretch/>
        </p:blipFill>
        <p:spPr>
          <a:xfrm>
            <a:off x="2497374" y="2663075"/>
            <a:ext cx="6678710" cy="31843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FINDING STRESS CONCENTRATION FACTOR</a:t>
            </a:r>
            <a:endParaRPr/>
          </a:p>
        </p:txBody>
      </p:sp>
      <p:sp>
        <p:nvSpPr>
          <p:cNvPr id="227" name="Google Shape;227;p8"/>
          <p:cNvSpPr txBox="1"/>
          <p:nvPr>
            <p:ph idx="1" type="body"/>
          </p:nvPr>
        </p:nvSpPr>
        <p:spPr>
          <a:xfrm>
            <a:off x="963225" y="1410800"/>
            <a:ext cx="10515600" cy="4945500"/>
          </a:xfrm>
          <a:prstGeom prst="rect">
            <a:avLst/>
          </a:prstGeom>
          <a:blipFill rotWithShape="1">
            <a:blip r:embed="rId3">
              <a:alphaModFix/>
            </a:blip>
            <a:stretch>
              <a:fillRect b="0" l="-764" r="-7895" t="-2885"/>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 </a:t>
            </a:r>
            <a:endParaRPr/>
          </a:p>
        </p:txBody>
      </p:sp>
      <p:sp>
        <p:nvSpPr>
          <p:cNvPr id="228" name="Google Shape;22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29" name="Google Shape;22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Finding SCF</a:t>
            </a:r>
            <a:endParaRPr/>
          </a:p>
        </p:txBody>
      </p:sp>
      <p:sp>
        <p:nvSpPr>
          <p:cNvPr id="230" name="Google Shape;23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9"/>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AUTOMATED PARAMETRIC STRUCTURAL ANALYSIS</a:t>
            </a:r>
            <a:endParaRPr/>
          </a:p>
        </p:txBody>
      </p:sp>
      <p:sp>
        <p:nvSpPr>
          <p:cNvPr id="236" name="Google Shape;236;p9"/>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600"/>
              <a:t>Now, we enter the parametric analysis part, where we find the maximum stress for different specimens by varying geometric parameters.</a:t>
            </a:r>
            <a:endParaRPr/>
          </a:p>
          <a:p>
            <a:pPr indent="0" lvl="0" marL="0" rtl="0" algn="l">
              <a:lnSpc>
                <a:spcPct val="90000"/>
              </a:lnSpc>
              <a:spcBef>
                <a:spcPts val="1000"/>
              </a:spcBef>
              <a:spcAft>
                <a:spcPts val="0"/>
              </a:spcAft>
              <a:buClr>
                <a:schemeClr val="dk1"/>
              </a:buClr>
              <a:buSzPct val="100000"/>
              <a:buNone/>
            </a:pPr>
            <a:r>
              <a:t/>
            </a:r>
            <a:endParaRPr sz="2600"/>
          </a:p>
          <a:p>
            <a:pPr indent="-228600" lvl="0" marL="228600" rtl="0" algn="l">
              <a:lnSpc>
                <a:spcPct val="90000"/>
              </a:lnSpc>
              <a:spcBef>
                <a:spcPts val="1000"/>
              </a:spcBef>
              <a:spcAft>
                <a:spcPts val="0"/>
              </a:spcAft>
              <a:buClr>
                <a:schemeClr val="dk1"/>
              </a:buClr>
              <a:buSzPct val="100000"/>
              <a:buChar char="•"/>
            </a:pPr>
            <a:r>
              <a:rPr lang="en-US" sz="2600"/>
              <a:t>For this case, the parameters are the radius of the fillet and the width of the broad part. ( ‘r’ and ‘D’).</a:t>
            </a:r>
            <a:endParaRPr/>
          </a:p>
          <a:p>
            <a:pPr indent="0" lvl="0" marL="0" rtl="0" algn="l">
              <a:lnSpc>
                <a:spcPct val="90000"/>
              </a:lnSpc>
              <a:spcBef>
                <a:spcPts val="1000"/>
              </a:spcBef>
              <a:spcAft>
                <a:spcPts val="0"/>
              </a:spcAft>
              <a:buClr>
                <a:schemeClr val="dk1"/>
              </a:buClr>
              <a:buSzPct val="100000"/>
              <a:buNone/>
            </a:pPr>
            <a:r>
              <a:t/>
            </a:r>
            <a:endParaRPr sz="2600"/>
          </a:p>
          <a:p>
            <a:pPr indent="-228600" lvl="0" marL="228600" rtl="0" algn="l">
              <a:lnSpc>
                <a:spcPct val="90000"/>
              </a:lnSpc>
              <a:spcBef>
                <a:spcPts val="1000"/>
              </a:spcBef>
              <a:spcAft>
                <a:spcPts val="0"/>
              </a:spcAft>
              <a:buClr>
                <a:schemeClr val="dk1"/>
              </a:buClr>
              <a:buSzPct val="100000"/>
              <a:buChar char="•"/>
            </a:pPr>
            <a:r>
              <a:rPr lang="en-US" sz="2600"/>
              <a:t>We took over 500 design points in this analysis.</a:t>
            </a:r>
            <a:endParaRPr/>
          </a:p>
          <a:p>
            <a:pPr indent="0" lvl="0" marL="0" rtl="0" algn="l">
              <a:lnSpc>
                <a:spcPct val="90000"/>
              </a:lnSpc>
              <a:spcBef>
                <a:spcPts val="1000"/>
              </a:spcBef>
              <a:spcAft>
                <a:spcPts val="0"/>
              </a:spcAft>
              <a:buClr>
                <a:schemeClr val="dk1"/>
              </a:buClr>
              <a:buSzPct val="100000"/>
              <a:buNone/>
            </a:pPr>
            <a:r>
              <a:t/>
            </a:r>
            <a:endParaRPr sz="2600"/>
          </a:p>
          <a:p>
            <a:pPr indent="-228600" lvl="0" marL="228600" rtl="0" algn="l">
              <a:lnSpc>
                <a:spcPct val="90000"/>
              </a:lnSpc>
              <a:spcBef>
                <a:spcPts val="1000"/>
              </a:spcBef>
              <a:spcAft>
                <a:spcPts val="0"/>
              </a:spcAft>
              <a:buClr>
                <a:schemeClr val="dk1"/>
              </a:buClr>
              <a:buSzPct val="100000"/>
              <a:buChar char="•"/>
            </a:pPr>
            <a:r>
              <a:rPr lang="en-US" sz="2600"/>
              <a:t>With the help of response surface in design exploration.</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237" name="Google Shape;2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888888"/>
                </a:solidFill>
              </a:rPr>
              <a:t>9/</a:t>
            </a:r>
            <a:r>
              <a:rPr lang="en-US"/>
              <a:t>11</a:t>
            </a:r>
            <a:r>
              <a:rPr lang="en-US">
                <a:solidFill>
                  <a:srgbClr val="888888"/>
                </a:solidFill>
              </a:rPr>
              <a:t>/20</a:t>
            </a:r>
            <a:r>
              <a:rPr lang="en-US"/>
              <a:t>22</a:t>
            </a:r>
            <a:endParaRPr>
              <a:solidFill>
                <a:srgbClr val="888888"/>
              </a:solidFill>
            </a:endParaRPr>
          </a:p>
        </p:txBody>
      </p:sp>
      <p:sp>
        <p:nvSpPr>
          <p:cNvPr id="238" name="Google Shape;2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Automation</a:t>
            </a:r>
            <a:endParaRPr>
              <a:solidFill>
                <a:srgbClr val="888888"/>
              </a:solidFill>
            </a:endParaRPr>
          </a:p>
        </p:txBody>
      </p:sp>
      <p:sp>
        <p:nvSpPr>
          <p:cNvPr id="239" name="Google Shape;2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2022-11-08T17:33:15Z</dcterms:created>
  <dc:creator>kodamalla vijayprabhas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