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5B3AE-7068-4713-8C03-36F1B269ECC8}" v="223" dt="2023-09-20T23:24:28.597"/>
    <p1510:client id="{732A25DC-0DF4-9BFE-7C60-7954D8913067}" v="925" dt="2023-09-26T18:35:0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e340856c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e340856c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915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World Image Semantic Segmentation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00" y="311275"/>
            <a:ext cx="4458301" cy="176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25" y="2477950"/>
            <a:ext cx="1938851" cy="10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148" y="3140125"/>
            <a:ext cx="2225875" cy="2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475" y="3967325"/>
            <a:ext cx="2573525" cy="3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775550" y="2940200"/>
            <a:ext cx="3691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30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Introduction to </a:t>
            </a:r>
            <a:r>
              <a:rPr lang="en" sz="1014" b="1"/>
              <a:t>CLIP</a:t>
            </a:r>
            <a:r>
              <a:rPr lang="en" sz="1014"/>
              <a:t> (Contrastive Language-Image Pre-training)</a:t>
            </a:r>
            <a:endParaRPr sz="1014"/>
          </a:p>
          <a:p>
            <a:pPr marL="457200" lvl="0" indent="-2930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Aligns the CLS token of image and text encoder via InfoNCE</a:t>
            </a:r>
            <a:endParaRPr sz="1014"/>
          </a:p>
          <a:p>
            <a:pPr marL="457200" lvl="0" indent="-2930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Zero-shot image classification</a:t>
            </a:r>
            <a:endParaRPr sz="101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014"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2300" y="2630349"/>
            <a:ext cx="2511699" cy="1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3836" y="2874225"/>
            <a:ext cx="2308625" cy="2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A740-463F-79BA-34A1-0D74A00C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50C0-F42B-F4C0-59F0-6A58F498D8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 lieu of CLIP assignment: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Implement PACL, which will require you to understand CLIP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Train PACL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Run semantic segmentation results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Compare to PACL paper</a:t>
            </a:r>
          </a:p>
          <a:p>
            <a:pPr>
              <a:lnSpc>
                <a:spcPct val="114999"/>
              </a:lnSpc>
            </a:pPr>
            <a:r>
              <a:rPr lang="en-US" dirty="0"/>
              <a:t>Next week: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10/3 -- DETR+GLIP assignment presentation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10/5 - Team project presentation</a:t>
            </a:r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1A50-E3B6-E7B2-57BF-2AD4A26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Contrastive Captioners (</a:t>
            </a:r>
            <a:r>
              <a:rPr lang="en-US" dirty="0" err="1"/>
              <a:t>CoCa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46931-4CC3-9AB2-4644-F9A46AFD1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6188-BA99-4CE6-988D-A1510828F3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One network to rule it all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Single encoders (e.g., ImageNet classifiers)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Double encoders (e.g., CLIP!!)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Encoder-Decoder (e.g., Image captioner)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8533616-592A-0832-3A61-C1509374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49" y="2947527"/>
            <a:ext cx="4471471" cy="17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2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7175-291F-1995-F43B-71E34C1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Musketeers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7445B-C266-5A2B-BACA-20C22836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CE959-F10D-17A2-3587-581E94C3A57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680726"/>
            <a:ext cx="3374400" cy="3025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encoder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"Classical" image + ground truth labels training</a:t>
            </a:r>
          </a:p>
          <a:p>
            <a:pPr lvl="1">
              <a:lnSpc>
                <a:spcPct val="114999"/>
              </a:lnSpc>
            </a:pPr>
            <a:endParaRPr lang="en-US" dirty="0"/>
          </a:p>
          <a:p>
            <a:pPr lvl="1">
              <a:lnSpc>
                <a:spcPct val="114999"/>
              </a:lnSpc>
              <a:buSzPts val="1100"/>
            </a:pPr>
            <a:endParaRPr lang="en-US" dirty="0"/>
          </a:p>
          <a:p>
            <a:pPr>
              <a:lnSpc>
                <a:spcPct val="114999"/>
              </a:lnSpc>
              <a:buSzPts val="1100"/>
            </a:pPr>
            <a:r>
              <a:rPr lang="en-US" dirty="0"/>
              <a:t>Double encoder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CLIP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Image and text encoder for contrastive learning</a:t>
            </a:r>
          </a:p>
          <a:p>
            <a:pPr lvl="1">
              <a:lnSpc>
                <a:spcPct val="114999"/>
              </a:lnSpc>
            </a:pP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Encoder-Decoder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Image input-&gt;encoder, text output like a T5</a:t>
            </a:r>
          </a:p>
        </p:txBody>
      </p:sp>
      <p:pic>
        <p:nvPicPr>
          <p:cNvPr id="7" name="Picture 6" descr="A black text with letters&#10;&#10;Description automatically generated">
            <a:extLst>
              <a:ext uri="{FF2B5EF4-FFF2-40B4-BE49-F238E27FC236}">
                <a16:creationId xmlns:a16="http://schemas.microsoft.com/office/drawing/2014/main" id="{EAA79FDD-9423-021B-8B0D-A09717CA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31" y="1396826"/>
            <a:ext cx="1593315" cy="25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611D4-7CF4-E40C-F270-202A0BA2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69" y="2448399"/>
            <a:ext cx="2743200" cy="462946"/>
          </a:xfrm>
          <a:prstGeom prst="rect">
            <a:avLst/>
          </a:prstGeom>
        </p:spPr>
      </p:pic>
      <p:pic>
        <p:nvPicPr>
          <p:cNvPr id="6" name="Picture 5" descr="A black and white math symbol&#10;&#10;Description automatically generated">
            <a:extLst>
              <a:ext uri="{FF2B5EF4-FFF2-40B4-BE49-F238E27FC236}">
                <a16:creationId xmlns:a16="http://schemas.microsoft.com/office/drawing/2014/main" id="{A2763A5D-AA76-96A7-C715-F81ABBB1D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557" y="3543043"/>
            <a:ext cx="2247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42C7-159E-368C-BB43-B1FEB8DA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Integration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4DEC-37BB-607F-35DA-BB9986C1AF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Aspiration is to build a model that is generative (captioning) as well as contrastive</a:t>
            </a:r>
          </a:p>
          <a:p>
            <a:pPr>
              <a:lnSpc>
                <a:spcPct val="114999"/>
              </a:lnSpc>
            </a:pPr>
            <a:r>
              <a:rPr lang="en-US" dirty="0"/>
              <a:t>How to integrate them seamlessly</a:t>
            </a:r>
          </a:p>
          <a:p>
            <a:pPr>
              <a:lnSpc>
                <a:spcPct val="114999"/>
              </a:lnSpc>
            </a:pPr>
            <a:r>
              <a:rPr lang="en-US" dirty="0"/>
              <a:t>Discuss: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Early layers of the text decoder omit cross attention</a:t>
            </a:r>
          </a:p>
          <a:p>
            <a:pPr lvl="2">
              <a:lnSpc>
                <a:spcPct val="114999"/>
              </a:lnSpc>
            </a:pPr>
            <a:r>
              <a:rPr lang="en-US" dirty="0"/>
              <a:t>Learning text representation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Later layers are cross attention between images and text</a:t>
            </a:r>
          </a:p>
          <a:p>
            <a:pPr lvl="1">
              <a:lnSpc>
                <a:spcPct val="114999"/>
              </a:lnSpc>
            </a:pPr>
            <a:r>
              <a:rPr lang="en-US" b="1" u="sng" dirty="0"/>
              <a:t>Half and half</a:t>
            </a:r>
          </a:p>
        </p:txBody>
      </p:sp>
      <p:pic>
        <p:nvPicPr>
          <p:cNvPr id="5" name="Picture 4" descr="A diagram of a dog running&#10;&#10;Description automatically generated">
            <a:extLst>
              <a:ext uri="{FF2B5EF4-FFF2-40B4-BE49-F238E27FC236}">
                <a16:creationId xmlns:a16="http://schemas.microsoft.com/office/drawing/2014/main" id="{701E4799-341D-420E-BDCC-FDA0603F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90169"/>
            <a:ext cx="2743200" cy="24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7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D71-72CA-B848-D213-AF4ADDF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A18867D-8284-DAFC-1217-B795C0CD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89" y="157082"/>
            <a:ext cx="4496314" cy="3184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D252E-AF77-1B5D-365D-99BE2DC00DD7}"/>
              </a:ext>
            </a:extLst>
          </p:cNvPr>
          <p:cNvSpPr txBox="1"/>
          <p:nvPr/>
        </p:nvSpPr>
        <p:spPr>
          <a:xfrm>
            <a:off x="4672398" y="3436721"/>
            <a:ext cx="42955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100" dirty="0"/>
              <a:t>Attentional Pooling</a:t>
            </a:r>
          </a:p>
          <a:p>
            <a:pPr marL="457200" lvl="4" indent="-171450">
              <a:buChar char="•"/>
            </a:pPr>
            <a:r>
              <a:rPr lang="en-US" sz="1100" dirty="0"/>
              <a:t>Learns how many tokens to use</a:t>
            </a:r>
          </a:p>
          <a:p>
            <a:pPr marL="457200" lvl="4" indent="-171450">
              <a:buChar char="•"/>
            </a:pPr>
            <a:r>
              <a:rPr lang="en-US" sz="1100" dirty="0"/>
              <a:t>Image classification – just one is fine (think CLS)</a:t>
            </a:r>
          </a:p>
          <a:p>
            <a:pPr marL="457200" lvl="4" indent="-171450">
              <a:buChar char="•"/>
            </a:pPr>
            <a:r>
              <a:rPr lang="en-US" sz="1100" dirty="0"/>
              <a:t>Captioning – more tokens are better</a:t>
            </a:r>
          </a:p>
        </p:txBody>
      </p:sp>
      <p:pic>
        <p:nvPicPr>
          <p:cNvPr id="8" name="Picture 7" descr="A diagram of a dog running&#10;&#10;Description automatically generated">
            <a:extLst>
              <a:ext uri="{FF2B5EF4-FFF2-40B4-BE49-F238E27FC236}">
                <a16:creationId xmlns:a16="http://schemas.microsoft.com/office/drawing/2014/main" id="{554A5820-7921-550C-014D-3C9F7DBB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90169"/>
            <a:ext cx="2743200" cy="2493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679EB0-CA83-FCFA-FE89-46BB2899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529" y="4300151"/>
            <a:ext cx="2797003" cy="4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0826-9052-7B11-EA35-0A0E12D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191A3-1E91-5366-9EBD-E7E4926DA2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81948" y="873801"/>
            <a:ext cx="3374400" cy="3025500"/>
          </a:xfrm>
        </p:spPr>
        <p:txBody>
          <a:bodyPr/>
          <a:lstStyle/>
          <a:p>
            <a:r>
              <a:rPr lang="en-US" dirty="0"/>
              <a:t>Zero-shot transfers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Similar to CLIP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For video-</a:t>
            </a:r>
            <a:r>
              <a:rPr lang="en-US" dirty="0" err="1"/>
              <a:t>trext</a:t>
            </a:r>
            <a:r>
              <a:rPr lang="en-US" dirty="0"/>
              <a:t> as well (16 frames)</a:t>
            </a:r>
          </a:p>
          <a:p>
            <a:pPr>
              <a:lnSpc>
                <a:spcPct val="114999"/>
              </a:lnSpc>
              <a:buSzPts val="1100"/>
            </a:pPr>
            <a:r>
              <a:rPr lang="en-US" dirty="0"/>
              <a:t>Frozen-feature evaluation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Use the trained image encoder e.g.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Attentional pooling</a:t>
            </a:r>
          </a:p>
          <a:p>
            <a:pPr>
              <a:lnSpc>
                <a:spcPct val="114999"/>
              </a:lnSpc>
            </a:pPr>
            <a:r>
              <a:rPr lang="en-US" dirty="0"/>
              <a:t>Video Action Recognition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Multiple frames of a video through the trained image encoder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Attentional pooling</a:t>
            </a:r>
          </a:p>
        </p:txBody>
      </p:sp>
      <p:pic>
        <p:nvPicPr>
          <p:cNvPr id="6" name="Picture 5" descr="A diagram of a dog running&#10;&#10;Description automatically generated">
            <a:extLst>
              <a:ext uri="{FF2B5EF4-FFF2-40B4-BE49-F238E27FC236}">
                <a16:creationId xmlns:a16="http://schemas.microsoft.com/office/drawing/2014/main" id="{919E3C35-9BFC-70D6-CF2A-900BC69B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90169"/>
            <a:ext cx="2743200" cy="2493108"/>
          </a:xfrm>
          <a:prstGeom prst="rect">
            <a:avLst/>
          </a:prstGeom>
        </p:spPr>
      </p:pic>
      <p:pic>
        <p:nvPicPr>
          <p:cNvPr id="7" name="Picture 6" descr="A diagram of a video game&#10;&#10;Description automatically generated">
            <a:extLst>
              <a:ext uri="{FF2B5EF4-FFF2-40B4-BE49-F238E27FC236}">
                <a16:creationId xmlns:a16="http://schemas.microsoft.com/office/drawing/2014/main" id="{3DAF3BE8-AA18-9F2F-A47F-6BFE7C8D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38" y="3278166"/>
            <a:ext cx="2743200" cy="18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A69C-92DB-5860-1BE4-9115775E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Datasets,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DCA2-1418-053B-300A-F72EF6036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CF1A2-6C57-4AC5-3640-748CC01DDD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From scratch</a:t>
            </a:r>
          </a:p>
          <a:p>
            <a:pPr>
              <a:lnSpc>
                <a:spcPct val="114999"/>
              </a:lnSpc>
            </a:pPr>
            <a:r>
              <a:rPr lang="en-US" dirty="0"/>
              <a:t>JFT-3B (5 ep), ALIGN (10 ep)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Labels as text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0805C12-A103-4955-6C40-20C8F108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33" y="3547266"/>
            <a:ext cx="4241456" cy="1331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2B166-4072-E0C9-70F0-3AB952C2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09" y="2358210"/>
            <a:ext cx="2381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C89D-8521-125C-0CE7-DFA80EF3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9FB1-39DC-1B5A-3B09-69DC2218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139A9C-7554-E9E2-9974-FA3E2CF6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8" y="185011"/>
            <a:ext cx="4310963" cy="3321560"/>
          </a:xfrm>
          <a:prstGeom prst="rect">
            <a:avLst/>
          </a:prstGeom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87CE3FD-4BD1-5823-E9A1-1E1B1BE1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14" y="3509723"/>
            <a:ext cx="3492328" cy="14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8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80EB-4F0B-5A34-CF5B-B2562360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EC96-2B63-90B9-FD89-57EF1E192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E9FF-34AE-B947-8701-634D139DCB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Encoder-decoder on par with single-encoder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Seems like generative pretraining </a:t>
            </a:r>
            <a:r>
              <a:rPr lang="en-US"/>
              <a:t>subsumes classification pretraining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CoCa</a:t>
            </a:r>
            <a:r>
              <a:rPr lang="en-US" dirty="0"/>
              <a:t> outperforms contrastive-only models</a:t>
            </a:r>
          </a:p>
        </p:txBody>
      </p:sp>
    </p:spTree>
    <p:extLst>
      <p:ext uri="{BB962C8B-B14F-4D97-AF65-F5344CB8AC3E}">
        <p14:creationId xmlns:p14="http://schemas.microsoft.com/office/powerpoint/2010/main" val="46414905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bfb65d5-d752-4215-8ea6-7751c3136784">
      <UserInfo>
        <DisplayName>Ser Nam Lim</DisplayName>
        <AccountId>11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C7FDD7F8A7046A799C24298C87D1A" ma:contentTypeVersion="2" ma:contentTypeDescription="Create a new document." ma:contentTypeScope="" ma:versionID="0685a578f9fe4f4d5de0effee97c8783">
  <xsd:schema xmlns:xsd="http://www.w3.org/2001/XMLSchema" xmlns:xs="http://www.w3.org/2001/XMLSchema" xmlns:p="http://schemas.microsoft.com/office/2006/metadata/properties" xmlns:ns2="2bfb65d5-d752-4215-8ea6-7751c3136784" targetNamespace="http://schemas.microsoft.com/office/2006/metadata/properties" ma:root="true" ma:fieldsID="d7c3a30beaaa904da5f792b48fd73bc6" ns2:_="">
    <xsd:import namespace="2bfb65d5-d752-4215-8ea6-7751c31367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b65d5-d752-4215-8ea6-7751c31367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03E2-49E4-45DC-A9EE-F064DFD1EE76}">
  <ds:schemaRefs>
    <ds:schemaRef ds:uri="http://schemas.microsoft.com/office/2006/metadata/properties"/>
    <ds:schemaRef ds:uri="http://schemas.microsoft.com/office/infopath/2007/PartnerControls"/>
    <ds:schemaRef ds:uri="2bfb65d5-d752-4215-8ea6-7751c3136784"/>
  </ds:schemaRefs>
</ds:datastoreItem>
</file>

<file path=customXml/itemProps2.xml><?xml version="1.0" encoding="utf-8"?>
<ds:datastoreItem xmlns:ds="http://schemas.openxmlformats.org/officeDocument/2006/customXml" ds:itemID="{4FEDCCC9-B23D-422F-B538-94FE026518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3FE20F-6B05-4E90-B42E-975B0D052F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fb65d5-d752-4215-8ea6-7751c3136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Streamline</vt:lpstr>
      <vt:lpstr>Open World Image Semantic Segmentation </vt:lpstr>
      <vt:lpstr>Contrastive Captioners (CoCa)</vt:lpstr>
      <vt:lpstr>The Three Musketeers</vt:lpstr>
      <vt:lpstr>Tight Integration</vt:lpstr>
      <vt:lpstr>Together</vt:lpstr>
      <vt:lpstr>Downstream Tasks</vt:lpstr>
      <vt:lpstr>Datasets, Training</vt:lpstr>
      <vt:lpstr>More Results</vt:lpstr>
      <vt:lpstr>Interesting Findings</vt:lpstr>
      <vt:lpstr>No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World Image Semantic Segmentation </dc:title>
  <cp:revision>249</cp:revision>
  <dcterms:modified xsi:type="dcterms:W3CDTF">2023-09-26T20:37:31Z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0x010100BDDC7FDD7F8A7046A799C24298C87D1A</vt:lpwstr>
  </property>
  <property fmtid="{D5CDD505-2E9C-101B-9397-08002B2CF9AE}" pid="3" name="Order">
    <vt:r8>1800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