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4" d="100"/>
          <a:sy n="44" d="100"/>
        </p:scale>
        <p:origin x="1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F506BE-9B5F-49B1-A256-7E526BA9A7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93BF7DF-01D6-44B8-B257-99FB33D56B0F}">
      <dgm:prSet/>
      <dgm:spPr/>
      <dgm:t>
        <a:bodyPr/>
        <a:lstStyle/>
        <a:p>
          <a:pPr>
            <a:lnSpc>
              <a:spcPct val="100000"/>
            </a:lnSpc>
          </a:pPr>
          <a:r>
            <a:rPr lang="en-US"/>
            <a:t>There is Temperature  recorded </a:t>
          </a:r>
          <a:r>
            <a:rPr lang="en-US" b="1"/>
            <a:t>min(-4.8) and max(47.3) centi grade.</a:t>
          </a:r>
          <a:endParaRPr lang="en-US" dirty="0"/>
        </a:p>
      </dgm:t>
    </dgm:pt>
    <dgm:pt modelId="{6AFC67D0-8112-4870-AA33-309C2F4EF0E4}" type="parTrans" cxnId="{56CF6449-0E81-47A2-881E-8B23BC2B5B53}">
      <dgm:prSet/>
      <dgm:spPr/>
      <dgm:t>
        <a:bodyPr/>
        <a:lstStyle/>
        <a:p>
          <a:endParaRPr lang="en-US"/>
        </a:p>
      </dgm:t>
    </dgm:pt>
    <dgm:pt modelId="{CE1E80C7-B9C2-4F0A-8FB1-C479248EA2EA}" type="sibTrans" cxnId="{56CF6449-0E81-47A2-881E-8B23BC2B5B53}">
      <dgm:prSet/>
      <dgm:spPr/>
      <dgm:t>
        <a:bodyPr/>
        <a:lstStyle/>
        <a:p>
          <a:endParaRPr lang="en-US"/>
        </a:p>
      </dgm:t>
    </dgm:pt>
    <dgm:pt modelId="{50D30F55-609A-4622-8EF0-861EDECAAA99}">
      <dgm:prSet/>
      <dgm:spPr/>
      <dgm:t>
        <a:bodyPr/>
        <a:lstStyle/>
        <a:p>
          <a:pPr>
            <a:lnSpc>
              <a:spcPct val="100000"/>
            </a:lnSpc>
          </a:pPr>
          <a:r>
            <a:rPr lang="en-US"/>
            <a:t>To Rain Tomorrow the average </a:t>
          </a:r>
          <a:r>
            <a:rPr lang="en-US" b="1"/>
            <a:t>Humidity3pm</a:t>
          </a:r>
          <a:r>
            <a:rPr lang="en-US"/>
            <a:t> is more compared to </a:t>
          </a:r>
          <a:r>
            <a:rPr lang="en-US" i="1"/>
            <a:t>not to rain Humidity3pm.</a:t>
          </a:r>
          <a:r>
            <a:rPr lang="en-US"/>
            <a:t> </a:t>
          </a:r>
          <a:br>
            <a:rPr lang="en-US"/>
          </a:br>
          <a:endParaRPr lang="en-US"/>
        </a:p>
      </dgm:t>
    </dgm:pt>
    <dgm:pt modelId="{695DE61D-5E2F-457C-8A98-9CF4573CFD25}" type="parTrans" cxnId="{1B6DE9CE-2828-462F-9903-E4FA9E70E2C9}">
      <dgm:prSet/>
      <dgm:spPr/>
      <dgm:t>
        <a:bodyPr/>
        <a:lstStyle/>
        <a:p>
          <a:endParaRPr lang="en-US"/>
        </a:p>
      </dgm:t>
    </dgm:pt>
    <dgm:pt modelId="{F7E13D5D-8448-49B0-AA53-6200AD75FBF4}" type="sibTrans" cxnId="{1B6DE9CE-2828-462F-9903-E4FA9E70E2C9}">
      <dgm:prSet/>
      <dgm:spPr/>
      <dgm:t>
        <a:bodyPr/>
        <a:lstStyle/>
        <a:p>
          <a:endParaRPr lang="en-US"/>
        </a:p>
      </dgm:t>
    </dgm:pt>
    <dgm:pt modelId="{6DF9271B-8394-4B8F-B6B2-7B0A53F22419}">
      <dgm:prSet/>
      <dgm:spPr/>
      <dgm:t>
        <a:bodyPr/>
        <a:lstStyle/>
        <a:p>
          <a:pPr>
            <a:lnSpc>
              <a:spcPct val="100000"/>
            </a:lnSpc>
          </a:pPr>
          <a:r>
            <a:rPr lang="en-US"/>
            <a:t>here,The MaxTemp is less for the RainTomorrow means if the recorded max temperature is leass then its also favouring to rain.</a:t>
          </a:r>
        </a:p>
      </dgm:t>
    </dgm:pt>
    <dgm:pt modelId="{4930401D-2878-4393-9799-8C5D3518BC1B}" type="parTrans" cxnId="{441D428A-E2B6-4386-8F85-72839BA50243}">
      <dgm:prSet/>
      <dgm:spPr/>
      <dgm:t>
        <a:bodyPr/>
        <a:lstStyle/>
        <a:p>
          <a:endParaRPr lang="en-US"/>
        </a:p>
      </dgm:t>
    </dgm:pt>
    <dgm:pt modelId="{34B4CDA8-15E5-4F86-BBCF-BD8A03828503}" type="sibTrans" cxnId="{441D428A-E2B6-4386-8F85-72839BA50243}">
      <dgm:prSet/>
      <dgm:spPr/>
      <dgm:t>
        <a:bodyPr/>
        <a:lstStyle/>
        <a:p>
          <a:endParaRPr lang="en-US"/>
        </a:p>
      </dgm:t>
    </dgm:pt>
    <dgm:pt modelId="{76628952-9C33-4F04-BF01-1210FA56C95D}" type="pres">
      <dgm:prSet presAssocID="{CBF506BE-9B5F-49B1-A256-7E526BA9A7E1}" presName="root" presStyleCnt="0">
        <dgm:presLayoutVars>
          <dgm:dir/>
          <dgm:resizeHandles val="exact"/>
        </dgm:presLayoutVars>
      </dgm:prSet>
      <dgm:spPr/>
    </dgm:pt>
    <dgm:pt modelId="{8442855C-AFD4-4085-95C7-7A50EE52FD6B}" type="pres">
      <dgm:prSet presAssocID="{C93BF7DF-01D6-44B8-B257-99FB33D56B0F}" presName="compNode" presStyleCnt="0"/>
      <dgm:spPr/>
    </dgm:pt>
    <dgm:pt modelId="{2EC63BD7-95B2-4EFE-A71B-A93DC14FFB8B}" type="pres">
      <dgm:prSet presAssocID="{C93BF7DF-01D6-44B8-B257-99FB33D56B0F}" presName="bgRect" presStyleLbl="bgShp" presStyleIdx="0" presStyleCnt="3"/>
      <dgm:spPr/>
    </dgm:pt>
    <dgm:pt modelId="{6EEE122A-F92A-4DF9-AF81-62F87400F35F}" type="pres">
      <dgm:prSet presAssocID="{C93BF7DF-01D6-44B8-B257-99FB33D56B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870A843-7692-4B94-8A16-5356256F32BD}" type="pres">
      <dgm:prSet presAssocID="{C93BF7DF-01D6-44B8-B257-99FB33D56B0F}" presName="spaceRect" presStyleCnt="0"/>
      <dgm:spPr/>
    </dgm:pt>
    <dgm:pt modelId="{517D7D9A-2DD0-47DA-99C0-C35A52BF2B2D}" type="pres">
      <dgm:prSet presAssocID="{C93BF7DF-01D6-44B8-B257-99FB33D56B0F}" presName="parTx" presStyleLbl="revTx" presStyleIdx="0" presStyleCnt="3">
        <dgm:presLayoutVars>
          <dgm:chMax val="0"/>
          <dgm:chPref val="0"/>
        </dgm:presLayoutVars>
      </dgm:prSet>
      <dgm:spPr/>
    </dgm:pt>
    <dgm:pt modelId="{0626CB16-D119-4A11-9AD9-D13B9E28441D}" type="pres">
      <dgm:prSet presAssocID="{CE1E80C7-B9C2-4F0A-8FB1-C479248EA2EA}" presName="sibTrans" presStyleCnt="0"/>
      <dgm:spPr/>
    </dgm:pt>
    <dgm:pt modelId="{4084BCC0-00F4-4642-912E-954B9DBA4C73}" type="pres">
      <dgm:prSet presAssocID="{50D30F55-609A-4622-8EF0-861EDECAAA99}" presName="compNode" presStyleCnt="0"/>
      <dgm:spPr/>
    </dgm:pt>
    <dgm:pt modelId="{BD3E24EE-642F-4511-99CF-0E66FDD13B48}" type="pres">
      <dgm:prSet presAssocID="{50D30F55-609A-4622-8EF0-861EDECAAA99}" presName="bgRect" presStyleLbl="bgShp" presStyleIdx="1" presStyleCnt="3"/>
      <dgm:spPr/>
    </dgm:pt>
    <dgm:pt modelId="{6868D166-C9A6-45F6-96D9-0E123145C763}" type="pres">
      <dgm:prSet presAssocID="{50D30F55-609A-4622-8EF0-861EDECAAA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y scene"/>
        </a:ext>
      </dgm:extLst>
    </dgm:pt>
    <dgm:pt modelId="{DEEE8EDE-46BF-408D-A2E1-E3CCA5C95009}" type="pres">
      <dgm:prSet presAssocID="{50D30F55-609A-4622-8EF0-861EDECAAA99}" presName="spaceRect" presStyleCnt="0"/>
      <dgm:spPr/>
    </dgm:pt>
    <dgm:pt modelId="{4C54E0E9-41F6-457C-9D4C-BBC731067F4F}" type="pres">
      <dgm:prSet presAssocID="{50D30F55-609A-4622-8EF0-861EDECAAA99}" presName="parTx" presStyleLbl="revTx" presStyleIdx="1" presStyleCnt="3">
        <dgm:presLayoutVars>
          <dgm:chMax val="0"/>
          <dgm:chPref val="0"/>
        </dgm:presLayoutVars>
      </dgm:prSet>
      <dgm:spPr/>
    </dgm:pt>
    <dgm:pt modelId="{F4A6757A-1501-4916-A0BE-A97954529FFE}" type="pres">
      <dgm:prSet presAssocID="{F7E13D5D-8448-49B0-AA53-6200AD75FBF4}" presName="sibTrans" presStyleCnt="0"/>
      <dgm:spPr/>
    </dgm:pt>
    <dgm:pt modelId="{56806909-B7F2-4C34-A459-6BD0775F8BC8}" type="pres">
      <dgm:prSet presAssocID="{6DF9271B-8394-4B8F-B6B2-7B0A53F22419}" presName="compNode" presStyleCnt="0"/>
      <dgm:spPr/>
    </dgm:pt>
    <dgm:pt modelId="{F991AFEA-25C7-450D-ADF0-B52F45F3F039}" type="pres">
      <dgm:prSet presAssocID="{6DF9271B-8394-4B8F-B6B2-7B0A53F22419}" presName="bgRect" presStyleLbl="bgShp" presStyleIdx="2" presStyleCnt="3"/>
      <dgm:spPr/>
    </dgm:pt>
    <dgm:pt modelId="{4682DC95-229E-49F0-ABE8-79C044E41608}" type="pres">
      <dgm:prSet presAssocID="{6DF9271B-8394-4B8F-B6B2-7B0A53F224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50E03563-0F46-4AE8-901F-1063031CD408}" type="pres">
      <dgm:prSet presAssocID="{6DF9271B-8394-4B8F-B6B2-7B0A53F22419}" presName="spaceRect" presStyleCnt="0"/>
      <dgm:spPr/>
    </dgm:pt>
    <dgm:pt modelId="{5154C355-8472-429D-AA48-359263EE962C}" type="pres">
      <dgm:prSet presAssocID="{6DF9271B-8394-4B8F-B6B2-7B0A53F22419}" presName="parTx" presStyleLbl="revTx" presStyleIdx="2" presStyleCnt="3">
        <dgm:presLayoutVars>
          <dgm:chMax val="0"/>
          <dgm:chPref val="0"/>
        </dgm:presLayoutVars>
      </dgm:prSet>
      <dgm:spPr/>
    </dgm:pt>
  </dgm:ptLst>
  <dgm:cxnLst>
    <dgm:cxn modelId="{E89AF004-C57C-4957-BC7E-2E64D1B7E40F}" type="presOf" srcId="{6DF9271B-8394-4B8F-B6B2-7B0A53F22419}" destId="{5154C355-8472-429D-AA48-359263EE962C}" srcOrd="0" destOrd="0" presId="urn:microsoft.com/office/officeart/2018/2/layout/IconVerticalSolidList"/>
    <dgm:cxn modelId="{6486F816-4550-489F-A16E-3D43E036FBCB}" type="presOf" srcId="{C93BF7DF-01D6-44B8-B257-99FB33D56B0F}" destId="{517D7D9A-2DD0-47DA-99C0-C35A52BF2B2D}" srcOrd="0" destOrd="0" presId="urn:microsoft.com/office/officeart/2018/2/layout/IconVerticalSolidList"/>
    <dgm:cxn modelId="{56CF6449-0E81-47A2-881E-8B23BC2B5B53}" srcId="{CBF506BE-9B5F-49B1-A256-7E526BA9A7E1}" destId="{C93BF7DF-01D6-44B8-B257-99FB33D56B0F}" srcOrd="0" destOrd="0" parTransId="{6AFC67D0-8112-4870-AA33-309C2F4EF0E4}" sibTransId="{CE1E80C7-B9C2-4F0A-8FB1-C479248EA2EA}"/>
    <dgm:cxn modelId="{441D428A-E2B6-4386-8F85-72839BA50243}" srcId="{CBF506BE-9B5F-49B1-A256-7E526BA9A7E1}" destId="{6DF9271B-8394-4B8F-B6B2-7B0A53F22419}" srcOrd="2" destOrd="0" parTransId="{4930401D-2878-4393-9799-8C5D3518BC1B}" sibTransId="{34B4CDA8-15E5-4F86-BBCF-BD8A03828503}"/>
    <dgm:cxn modelId="{0873CAC6-D28F-4B8B-B311-B788610ACF64}" type="presOf" srcId="{CBF506BE-9B5F-49B1-A256-7E526BA9A7E1}" destId="{76628952-9C33-4F04-BF01-1210FA56C95D}" srcOrd="0" destOrd="0" presId="urn:microsoft.com/office/officeart/2018/2/layout/IconVerticalSolidList"/>
    <dgm:cxn modelId="{1B6DE9CE-2828-462F-9903-E4FA9E70E2C9}" srcId="{CBF506BE-9B5F-49B1-A256-7E526BA9A7E1}" destId="{50D30F55-609A-4622-8EF0-861EDECAAA99}" srcOrd="1" destOrd="0" parTransId="{695DE61D-5E2F-457C-8A98-9CF4573CFD25}" sibTransId="{F7E13D5D-8448-49B0-AA53-6200AD75FBF4}"/>
    <dgm:cxn modelId="{B3F344D0-7AC9-40A0-8623-F6F7793FA33A}" type="presOf" srcId="{50D30F55-609A-4622-8EF0-861EDECAAA99}" destId="{4C54E0E9-41F6-457C-9D4C-BBC731067F4F}" srcOrd="0" destOrd="0" presId="urn:microsoft.com/office/officeart/2018/2/layout/IconVerticalSolidList"/>
    <dgm:cxn modelId="{4A8A91F3-51EE-4160-9D34-004D778A41BF}" type="presParOf" srcId="{76628952-9C33-4F04-BF01-1210FA56C95D}" destId="{8442855C-AFD4-4085-95C7-7A50EE52FD6B}" srcOrd="0" destOrd="0" presId="urn:microsoft.com/office/officeart/2018/2/layout/IconVerticalSolidList"/>
    <dgm:cxn modelId="{524D6B7C-875D-4FE7-96B3-F5EE8F1C3621}" type="presParOf" srcId="{8442855C-AFD4-4085-95C7-7A50EE52FD6B}" destId="{2EC63BD7-95B2-4EFE-A71B-A93DC14FFB8B}" srcOrd="0" destOrd="0" presId="urn:microsoft.com/office/officeart/2018/2/layout/IconVerticalSolidList"/>
    <dgm:cxn modelId="{03D64572-BDEB-4C6F-87A9-B160D71F2189}" type="presParOf" srcId="{8442855C-AFD4-4085-95C7-7A50EE52FD6B}" destId="{6EEE122A-F92A-4DF9-AF81-62F87400F35F}" srcOrd="1" destOrd="0" presId="urn:microsoft.com/office/officeart/2018/2/layout/IconVerticalSolidList"/>
    <dgm:cxn modelId="{92EC1B87-5198-4ACC-B9D0-2E92A640AF74}" type="presParOf" srcId="{8442855C-AFD4-4085-95C7-7A50EE52FD6B}" destId="{6870A843-7692-4B94-8A16-5356256F32BD}" srcOrd="2" destOrd="0" presId="urn:microsoft.com/office/officeart/2018/2/layout/IconVerticalSolidList"/>
    <dgm:cxn modelId="{091E674C-7BE4-499E-8F4F-F6CAA346D0AB}" type="presParOf" srcId="{8442855C-AFD4-4085-95C7-7A50EE52FD6B}" destId="{517D7D9A-2DD0-47DA-99C0-C35A52BF2B2D}" srcOrd="3" destOrd="0" presId="urn:microsoft.com/office/officeart/2018/2/layout/IconVerticalSolidList"/>
    <dgm:cxn modelId="{03DBA313-C8A9-4842-AD51-E5E54E00F588}" type="presParOf" srcId="{76628952-9C33-4F04-BF01-1210FA56C95D}" destId="{0626CB16-D119-4A11-9AD9-D13B9E28441D}" srcOrd="1" destOrd="0" presId="urn:microsoft.com/office/officeart/2018/2/layout/IconVerticalSolidList"/>
    <dgm:cxn modelId="{C8183E6A-170C-4FEE-9D44-85FAF28C2B5A}" type="presParOf" srcId="{76628952-9C33-4F04-BF01-1210FA56C95D}" destId="{4084BCC0-00F4-4642-912E-954B9DBA4C73}" srcOrd="2" destOrd="0" presId="urn:microsoft.com/office/officeart/2018/2/layout/IconVerticalSolidList"/>
    <dgm:cxn modelId="{0A9EA037-8272-40F0-976E-2EC1B40D1181}" type="presParOf" srcId="{4084BCC0-00F4-4642-912E-954B9DBA4C73}" destId="{BD3E24EE-642F-4511-99CF-0E66FDD13B48}" srcOrd="0" destOrd="0" presId="urn:microsoft.com/office/officeart/2018/2/layout/IconVerticalSolidList"/>
    <dgm:cxn modelId="{CDD8E4C3-91E2-4C55-A978-E367FB3E2B04}" type="presParOf" srcId="{4084BCC0-00F4-4642-912E-954B9DBA4C73}" destId="{6868D166-C9A6-45F6-96D9-0E123145C763}" srcOrd="1" destOrd="0" presId="urn:microsoft.com/office/officeart/2018/2/layout/IconVerticalSolidList"/>
    <dgm:cxn modelId="{6C84DF2E-C014-4D57-A7F0-11F119898AFA}" type="presParOf" srcId="{4084BCC0-00F4-4642-912E-954B9DBA4C73}" destId="{DEEE8EDE-46BF-408D-A2E1-E3CCA5C95009}" srcOrd="2" destOrd="0" presId="urn:microsoft.com/office/officeart/2018/2/layout/IconVerticalSolidList"/>
    <dgm:cxn modelId="{B11E9944-7D7F-4B91-9EC0-F7FE53A1EF29}" type="presParOf" srcId="{4084BCC0-00F4-4642-912E-954B9DBA4C73}" destId="{4C54E0E9-41F6-457C-9D4C-BBC731067F4F}" srcOrd="3" destOrd="0" presId="urn:microsoft.com/office/officeart/2018/2/layout/IconVerticalSolidList"/>
    <dgm:cxn modelId="{0A3822E9-78ED-4433-9A6D-5753EFA27EE3}" type="presParOf" srcId="{76628952-9C33-4F04-BF01-1210FA56C95D}" destId="{F4A6757A-1501-4916-A0BE-A97954529FFE}" srcOrd="3" destOrd="0" presId="urn:microsoft.com/office/officeart/2018/2/layout/IconVerticalSolidList"/>
    <dgm:cxn modelId="{1B039EF8-D39F-42A2-9932-06A1DCD91BAC}" type="presParOf" srcId="{76628952-9C33-4F04-BF01-1210FA56C95D}" destId="{56806909-B7F2-4C34-A459-6BD0775F8BC8}" srcOrd="4" destOrd="0" presId="urn:microsoft.com/office/officeart/2018/2/layout/IconVerticalSolidList"/>
    <dgm:cxn modelId="{A4DF8571-2464-49D4-86F8-8983D9F37516}" type="presParOf" srcId="{56806909-B7F2-4C34-A459-6BD0775F8BC8}" destId="{F991AFEA-25C7-450D-ADF0-B52F45F3F039}" srcOrd="0" destOrd="0" presId="urn:microsoft.com/office/officeart/2018/2/layout/IconVerticalSolidList"/>
    <dgm:cxn modelId="{2EFD9FCE-6516-4397-91C6-D10F017719EB}" type="presParOf" srcId="{56806909-B7F2-4C34-A459-6BD0775F8BC8}" destId="{4682DC95-229E-49F0-ABE8-79C044E41608}" srcOrd="1" destOrd="0" presId="urn:microsoft.com/office/officeart/2018/2/layout/IconVerticalSolidList"/>
    <dgm:cxn modelId="{64BB7B98-451B-4175-860E-ADB38FF78EEF}" type="presParOf" srcId="{56806909-B7F2-4C34-A459-6BD0775F8BC8}" destId="{50E03563-0F46-4AE8-901F-1063031CD408}" srcOrd="2" destOrd="0" presId="urn:microsoft.com/office/officeart/2018/2/layout/IconVerticalSolidList"/>
    <dgm:cxn modelId="{E0D85E1C-033E-45EA-839E-C1376542A528}" type="presParOf" srcId="{56806909-B7F2-4C34-A459-6BD0775F8BC8}" destId="{5154C355-8472-429D-AA48-359263EE96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63BD7-95B2-4EFE-A71B-A93DC14FFB8B}">
      <dsp:nvSpPr>
        <dsp:cNvPr id="0" name=""/>
        <dsp:cNvSpPr/>
      </dsp:nvSpPr>
      <dsp:spPr>
        <a:xfrm>
          <a:off x="0" y="680"/>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E122A-F92A-4DF9-AF81-62F87400F35F}">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7D7D9A-2DD0-47DA-99C0-C35A52BF2B2D}">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844550">
            <a:lnSpc>
              <a:spcPct val="100000"/>
            </a:lnSpc>
            <a:spcBef>
              <a:spcPct val="0"/>
            </a:spcBef>
            <a:spcAft>
              <a:spcPct val="35000"/>
            </a:spcAft>
            <a:buNone/>
          </a:pPr>
          <a:r>
            <a:rPr lang="en-US" sz="1900" kern="1200"/>
            <a:t>There is Temperature  recorded </a:t>
          </a:r>
          <a:r>
            <a:rPr lang="en-US" sz="1900" b="1" kern="1200"/>
            <a:t>min(-4.8) and max(47.3) centi grade.</a:t>
          </a:r>
          <a:endParaRPr lang="en-US" sz="1900" kern="1200" dirty="0"/>
        </a:p>
      </dsp:txBody>
      <dsp:txXfrm>
        <a:off x="1838352" y="680"/>
        <a:ext cx="4430685" cy="1591647"/>
      </dsp:txXfrm>
    </dsp:sp>
    <dsp:sp modelId="{BD3E24EE-642F-4511-99CF-0E66FDD13B48}">
      <dsp:nvSpPr>
        <dsp:cNvPr id="0" name=""/>
        <dsp:cNvSpPr/>
      </dsp:nvSpPr>
      <dsp:spPr>
        <a:xfrm>
          <a:off x="0" y="1990238"/>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8D166-C9A6-45F6-96D9-0E123145C763}">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54E0E9-41F6-457C-9D4C-BBC731067F4F}">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844550">
            <a:lnSpc>
              <a:spcPct val="100000"/>
            </a:lnSpc>
            <a:spcBef>
              <a:spcPct val="0"/>
            </a:spcBef>
            <a:spcAft>
              <a:spcPct val="35000"/>
            </a:spcAft>
            <a:buNone/>
          </a:pPr>
          <a:r>
            <a:rPr lang="en-US" sz="1900" kern="1200"/>
            <a:t>To Rain Tomorrow the average </a:t>
          </a:r>
          <a:r>
            <a:rPr lang="en-US" sz="1900" b="1" kern="1200"/>
            <a:t>Humidity3pm</a:t>
          </a:r>
          <a:r>
            <a:rPr lang="en-US" sz="1900" kern="1200"/>
            <a:t> is more compared to </a:t>
          </a:r>
          <a:r>
            <a:rPr lang="en-US" sz="1900" i="1" kern="1200"/>
            <a:t>not to rain Humidity3pm.</a:t>
          </a:r>
          <a:r>
            <a:rPr lang="en-US" sz="1900" kern="1200"/>
            <a:t> </a:t>
          </a:r>
          <a:br>
            <a:rPr lang="en-US" sz="1900" kern="1200"/>
          </a:br>
          <a:endParaRPr lang="en-US" sz="1900" kern="1200"/>
        </a:p>
      </dsp:txBody>
      <dsp:txXfrm>
        <a:off x="1838352" y="1990238"/>
        <a:ext cx="4430685" cy="1591647"/>
      </dsp:txXfrm>
    </dsp:sp>
    <dsp:sp modelId="{F991AFEA-25C7-450D-ADF0-B52F45F3F039}">
      <dsp:nvSpPr>
        <dsp:cNvPr id="0" name=""/>
        <dsp:cNvSpPr/>
      </dsp:nvSpPr>
      <dsp:spPr>
        <a:xfrm>
          <a:off x="0" y="3979797"/>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2DC95-229E-49F0-ABE8-79C044E41608}">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54C355-8472-429D-AA48-359263EE962C}">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844550">
            <a:lnSpc>
              <a:spcPct val="100000"/>
            </a:lnSpc>
            <a:spcBef>
              <a:spcPct val="0"/>
            </a:spcBef>
            <a:spcAft>
              <a:spcPct val="35000"/>
            </a:spcAft>
            <a:buNone/>
          </a:pPr>
          <a:r>
            <a:rPr lang="en-US" sz="1900" kern="1200"/>
            <a:t>here,The MaxTemp is less for the RainTomorrow means if the recorded max temperature is leass then its also favouring to rain.</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CAE8-598D-4EA5-A9A7-B38F38BF2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63EFDE-6F14-436F-9790-297ECA4DD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E75D18-2D00-4FB7-B89C-F0656562E057}"/>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5" name="Footer Placeholder 4">
            <a:extLst>
              <a:ext uri="{FF2B5EF4-FFF2-40B4-BE49-F238E27FC236}">
                <a16:creationId xmlns:a16="http://schemas.microsoft.com/office/drawing/2014/main" id="{D9787D70-0C5A-4FBB-81ED-AF08B205F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35BC1-74A5-4ADF-95DA-8C384C6B52C1}"/>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345607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67BB-2079-41C5-87BB-D9B25280CE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BC380-43EF-4008-8600-DB81E0893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8A130-40FC-4CB1-BF27-58FDC50358FD}"/>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5" name="Footer Placeholder 4">
            <a:extLst>
              <a:ext uri="{FF2B5EF4-FFF2-40B4-BE49-F238E27FC236}">
                <a16:creationId xmlns:a16="http://schemas.microsoft.com/office/drawing/2014/main" id="{B0A0CAD7-B6AD-4536-B407-8FF5356FB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C7030A-D12D-4C42-B221-B107546AC001}"/>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144755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19EE1-22EC-45E0-A852-A77711D1BA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EA83F-E97E-4509-968F-97FB24F1B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F9BB73-8E89-4E3C-B4F7-121713551E09}"/>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5" name="Footer Placeholder 4">
            <a:extLst>
              <a:ext uri="{FF2B5EF4-FFF2-40B4-BE49-F238E27FC236}">
                <a16:creationId xmlns:a16="http://schemas.microsoft.com/office/drawing/2014/main" id="{1779DE98-CBDD-42BF-8D9B-24CDEC621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34A27-5550-4DE0-947A-3792CEC66E42}"/>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7993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591A-6A1C-478E-8C73-DC67EADA3F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F21A35-7C8E-462F-8738-37FE95B79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66A4B-E643-4AFB-AD9F-1EAEF4CAC013}"/>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5" name="Footer Placeholder 4">
            <a:extLst>
              <a:ext uri="{FF2B5EF4-FFF2-40B4-BE49-F238E27FC236}">
                <a16:creationId xmlns:a16="http://schemas.microsoft.com/office/drawing/2014/main" id="{DE4E7E4D-D596-48A9-A6BF-1A6C496224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DE2F26-E169-48A5-B195-BDFB1B39ACBA}"/>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370989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4644-5250-43F9-8F05-620586D1D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FFA57E-F15B-48E4-8C4D-451EF9F61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A503F-E532-4AEC-A18E-33C4F424D787}"/>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5" name="Footer Placeholder 4">
            <a:extLst>
              <a:ext uri="{FF2B5EF4-FFF2-40B4-BE49-F238E27FC236}">
                <a16:creationId xmlns:a16="http://schemas.microsoft.com/office/drawing/2014/main" id="{A6D5AFC8-13ED-4CF3-8700-CF0DFCD20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14F34-BBFE-4252-A1E2-A89579DF0B52}"/>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286355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18F4-3A07-4BE2-91AB-4F732FED45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2DBAB-7A96-4D0F-B286-F531B51BF3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BD4BD1-BEF9-4311-9B56-E0A7682C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C71BE2-FC1F-4F5E-B3C8-4C96964978B2}"/>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6" name="Footer Placeholder 5">
            <a:extLst>
              <a:ext uri="{FF2B5EF4-FFF2-40B4-BE49-F238E27FC236}">
                <a16:creationId xmlns:a16="http://schemas.microsoft.com/office/drawing/2014/main" id="{9F85BC6A-C7B9-4624-A9E1-2CE6628AE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9983-B716-454C-9D5F-8591D1D55CD5}"/>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323114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1551-D0E9-4EFE-8E1F-D6A9B1E47F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E1A9DD-8AC7-4CF7-9337-349747681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A179D-113B-4C59-BA34-E7F5B2DCE3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210B83-879E-4F83-A94B-17B81CF6D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1FA5-E5E6-4FFC-8CB0-ED8C8F4F21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816E71-3FED-4627-957F-065141B07AC1}"/>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8" name="Footer Placeholder 7">
            <a:extLst>
              <a:ext uri="{FF2B5EF4-FFF2-40B4-BE49-F238E27FC236}">
                <a16:creationId xmlns:a16="http://schemas.microsoft.com/office/drawing/2014/main" id="{2B7A1C54-7C63-4850-AE12-947AE292EB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EC039E-D127-41E1-876D-91A41AE98B86}"/>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288410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0EF5-9EBA-4DC1-8601-61002FE76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B3C7EF-05E7-4204-9F35-2FEFC274F55D}"/>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4" name="Footer Placeholder 3">
            <a:extLst>
              <a:ext uri="{FF2B5EF4-FFF2-40B4-BE49-F238E27FC236}">
                <a16:creationId xmlns:a16="http://schemas.microsoft.com/office/drawing/2014/main" id="{6D04F3A6-899D-4BB4-88AC-969F603F8D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A7E2F6-0666-4759-BC14-6072DA4E981A}"/>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36431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9EA54E-DF13-4D6B-B682-DAB485C5A1C3}"/>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3" name="Footer Placeholder 2">
            <a:extLst>
              <a:ext uri="{FF2B5EF4-FFF2-40B4-BE49-F238E27FC236}">
                <a16:creationId xmlns:a16="http://schemas.microsoft.com/office/drawing/2014/main" id="{562759DC-806E-484E-A414-300F8BBDAF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E3F2E1-9E5D-460B-85AB-7F29C8426574}"/>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390100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A6F1-EBF4-4E55-976F-96DDEFB1C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F3B6B9-547A-4C18-BF14-53997F905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B91074-3FA2-48DC-8AAA-388DDADBD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41013-05F6-43A2-BCFB-555B68D0F0E8}"/>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6" name="Footer Placeholder 5">
            <a:extLst>
              <a:ext uri="{FF2B5EF4-FFF2-40B4-BE49-F238E27FC236}">
                <a16:creationId xmlns:a16="http://schemas.microsoft.com/office/drawing/2014/main" id="{E6695DE9-86A1-4951-8008-1138C13D7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9C00D8-7695-4920-A0C1-9E9C526DFED4}"/>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218637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F2B4-F501-4B49-B8E0-0B49F195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E9A4F9-5839-40C2-A9A5-659244713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80424-4B2A-48DA-85C2-FF10E3C29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78C5C-EB16-4868-9344-C7682986C20B}"/>
              </a:ext>
            </a:extLst>
          </p:cNvPr>
          <p:cNvSpPr>
            <a:spLocks noGrp="1"/>
          </p:cNvSpPr>
          <p:nvPr>
            <p:ph type="dt" sz="half" idx="10"/>
          </p:nvPr>
        </p:nvSpPr>
        <p:spPr/>
        <p:txBody>
          <a:bodyPr/>
          <a:lstStyle/>
          <a:p>
            <a:fld id="{74E56C73-E2D7-41B9-831B-D73EC4C6FBE2}" type="datetimeFigureOut">
              <a:rPr lang="en-IN" smtClean="0"/>
              <a:t>31-05-2019</a:t>
            </a:fld>
            <a:endParaRPr lang="en-IN"/>
          </a:p>
        </p:txBody>
      </p:sp>
      <p:sp>
        <p:nvSpPr>
          <p:cNvPr id="6" name="Footer Placeholder 5">
            <a:extLst>
              <a:ext uri="{FF2B5EF4-FFF2-40B4-BE49-F238E27FC236}">
                <a16:creationId xmlns:a16="http://schemas.microsoft.com/office/drawing/2014/main" id="{14E3B213-6D43-4558-B9F2-5D31F12911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6D986D-DDF3-4712-856C-365220F5D878}"/>
              </a:ext>
            </a:extLst>
          </p:cNvPr>
          <p:cNvSpPr>
            <a:spLocks noGrp="1"/>
          </p:cNvSpPr>
          <p:nvPr>
            <p:ph type="sldNum" sz="quarter" idx="12"/>
          </p:nvPr>
        </p:nvSpPr>
        <p:spPr/>
        <p:txBody>
          <a:bodyPr/>
          <a:lstStyle/>
          <a:p>
            <a:fld id="{F5506F20-7B7B-4BC8-BD4E-6E7E872B49FD}" type="slidenum">
              <a:rPr lang="en-IN" smtClean="0"/>
              <a:t>‹#›</a:t>
            </a:fld>
            <a:endParaRPr lang="en-IN"/>
          </a:p>
        </p:txBody>
      </p:sp>
    </p:spTree>
    <p:extLst>
      <p:ext uri="{BB962C8B-B14F-4D97-AF65-F5344CB8AC3E}">
        <p14:creationId xmlns:p14="http://schemas.microsoft.com/office/powerpoint/2010/main" val="227101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43B8F-DA57-4C0B-B564-0A0BC301F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23147C-FCD3-4F14-9938-58DD1F936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0D3C0-E2E4-4BB8-82E4-0FD21DF77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56C73-E2D7-41B9-831B-D73EC4C6FBE2}" type="datetimeFigureOut">
              <a:rPr lang="en-IN" smtClean="0"/>
              <a:t>31-05-2019</a:t>
            </a:fld>
            <a:endParaRPr lang="en-IN"/>
          </a:p>
        </p:txBody>
      </p:sp>
      <p:sp>
        <p:nvSpPr>
          <p:cNvPr id="5" name="Footer Placeholder 4">
            <a:extLst>
              <a:ext uri="{FF2B5EF4-FFF2-40B4-BE49-F238E27FC236}">
                <a16:creationId xmlns:a16="http://schemas.microsoft.com/office/drawing/2014/main" id="{4BE2114C-AFE8-4A4E-9B69-07038537E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B13E88-E49A-47C1-9EF1-A65B7F929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06F20-7B7B-4BC8-BD4E-6E7E872B49FD}" type="slidenum">
              <a:rPr lang="en-IN" smtClean="0"/>
              <a:t>‹#›</a:t>
            </a:fld>
            <a:endParaRPr lang="en-IN"/>
          </a:p>
        </p:txBody>
      </p:sp>
    </p:spTree>
    <p:extLst>
      <p:ext uri="{BB962C8B-B14F-4D97-AF65-F5344CB8AC3E}">
        <p14:creationId xmlns:p14="http://schemas.microsoft.com/office/powerpoint/2010/main" val="2252263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5837F7-F81B-4986-9E2E-922916914A1C}"/>
              </a:ext>
            </a:extLst>
          </p:cNvPr>
          <p:cNvSpPr>
            <a:spLocks noGrp="1"/>
          </p:cNvSpPr>
          <p:nvPr>
            <p:ph type="ctrTitle"/>
          </p:nvPr>
        </p:nvSpPr>
        <p:spPr>
          <a:xfrm>
            <a:off x="838199" y="4525347"/>
            <a:ext cx="6801321" cy="1737360"/>
          </a:xfrm>
        </p:spPr>
        <p:txBody>
          <a:bodyPr anchor="ctr">
            <a:normAutofit/>
          </a:bodyPr>
          <a:lstStyle/>
          <a:p>
            <a:pPr algn="r"/>
            <a:r>
              <a:rPr lang="en-IN"/>
              <a:t>Marlabs Assaignment</a:t>
            </a:r>
            <a:endParaRPr lang="en-IN" dirty="0"/>
          </a:p>
        </p:txBody>
      </p:sp>
      <p:sp>
        <p:nvSpPr>
          <p:cNvPr id="3" name="Subtitle 2">
            <a:extLst>
              <a:ext uri="{FF2B5EF4-FFF2-40B4-BE49-F238E27FC236}">
                <a16:creationId xmlns:a16="http://schemas.microsoft.com/office/drawing/2014/main" id="{EFA060A1-6B1F-4A98-923A-152A358A8EA7}"/>
              </a:ext>
            </a:extLst>
          </p:cNvPr>
          <p:cNvSpPr>
            <a:spLocks noGrp="1"/>
          </p:cNvSpPr>
          <p:nvPr>
            <p:ph type="subTitle" idx="1"/>
          </p:nvPr>
        </p:nvSpPr>
        <p:spPr>
          <a:xfrm>
            <a:off x="7961258" y="4525347"/>
            <a:ext cx="3258675" cy="1737360"/>
          </a:xfrm>
        </p:spPr>
        <p:txBody>
          <a:bodyPr anchor="ctr">
            <a:normAutofit/>
          </a:bodyPr>
          <a:lstStyle/>
          <a:p>
            <a:pPr algn="l"/>
            <a:r>
              <a:rPr lang="en-IN"/>
              <a:t>By VijayPrakash</a:t>
            </a:r>
          </a:p>
          <a:p>
            <a:pPr algn="l"/>
            <a:endParaRPr lang="en-IN" dirty="0"/>
          </a:p>
        </p:txBody>
      </p:sp>
      <p:sp>
        <p:nvSpPr>
          <p:cNvPr id="35"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29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9E06634-31E2-44DB-8A9D-D5FBC8DB13A6}"/>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Data Description :</a:t>
            </a:r>
            <a:br>
              <a:rPr lang="en-IN" sz="4000" dirty="0">
                <a:solidFill>
                  <a:srgbClr val="FFFFFF"/>
                </a:solidFill>
              </a:rPr>
            </a:br>
            <a:endParaRPr lang="en-IN" sz="4000" dirty="0">
              <a:solidFill>
                <a:srgbClr val="FFFFFF"/>
              </a:solidFill>
            </a:endParaRPr>
          </a:p>
        </p:txBody>
      </p:sp>
      <p:sp>
        <p:nvSpPr>
          <p:cNvPr id="6" name="Content Placeholder 5">
            <a:extLst>
              <a:ext uri="{FF2B5EF4-FFF2-40B4-BE49-F238E27FC236}">
                <a16:creationId xmlns:a16="http://schemas.microsoft.com/office/drawing/2014/main" id="{7BFE3948-EDC8-407D-B4C9-65A4D0EAEEDD}"/>
              </a:ext>
            </a:extLst>
          </p:cNvPr>
          <p:cNvSpPr>
            <a:spLocks noGrp="1"/>
          </p:cNvSpPr>
          <p:nvPr>
            <p:ph idx="1"/>
          </p:nvPr>
        </p:nvSpPr>
        <p:spPr>
          <a:xfrm>
            <a:off x="838200" y="2753936"/>
            <a:ext cx="10515600" cy="3951663"/>
          </a:xfrm>
        </p:spPr>
        <p:txBody>
          <a:bodyPr>
            <a:normAutofit/>
          </a:bodyPr>
          <a:lstStyle/>
          <a:p>
            <a:r>
              <a:rPr lang="en-IN" dirty="0"/>
              <a:t>There are 100000 rows and 23 columns are there in the data</a:t>
            </a:r>
          </a:p>
          <a:p>
            <a:endParaRPr lang="en-IN" dirty="0"/>
          </a:p>
          <a:p>
            <a:r>
              <a:rPr lang="en-IN" dirty="0"/>
              <a:t>In that Target column (</a:t>
            </a:r>
            <a:r>
              <a:rPr lang="en-IN" dirty="0" err="1"/>
              <a:t>RainTomorrow</a:t>
            </a:r>
            <a:r>
              <a:rPr lang="en-IN" dirty="0"/>
              <a:t>) has 77505 no’s and 22495 yes are there.</a:t>
            </a:r>
          </a:p>
          <a:p>
            <a:endParaRPr lang="en-IN" dirty="0"/>
          </a:p>
          <a:p>
            <a:r>
              <a:rPr lang="en-IN" dirty="0"/>
              <a:t>Here the data is very imbalanced.</a:t>
            </a:r>
          </a:p>
          <a:p>
            <a:endParaRPr lang="en-IN" dirty="0"/>
          </a:p>
          <a:p>
            <a:r>
              <a:rPr lang="en-IN" dirty="0"/>
              <a:t>20587 rows contains null values so there are removed from the data.</a:t>
            </a:r>
          </a:p>
        </p:txBody>
      </p:sp>
      <p:sp>
        <p:nvSpPr>
          <p:cNvPr id="7" name="Rectangle 2">
            <a:extLst>
              <a:ext uri="{FF2B5EF4-FFF2-40B4-BE49-F238E27FC236}">
                <a16:creationId xmlns:a16="http://schemas.microsoft.com/office/drawing/2014/main" id="{D298F343-8C51-4B03-B690-DBE549BF282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No 77505 Yes 22495</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172E439D-DF9D-4C77-995D-706A5C22FBA6}"/>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No 77505 Yes 22495</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411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7D886-6BBE-454D-B100-59E3F66CAB9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Observations :</a:t>
            </a:r>
          </a:p>
        </p:txBody>
      </p:sp>
      <p:pic>
        <p:nvPicPr>
          <p:cNvPr id="5" name="Content Placeholder 4" descr="A screenshot of a cell phone&#10;&#10;Description automatically generated">
            <a:extLst>
              <a:ext uri="{FF2B5EF4-FFF2-40B4-BE49-F238E27FC236}">
                <a16:creationId xmlns:a16="http://schemas.microsoft.com/office/drawing/2014/main" id="{8D8D79B8-FB80-429B-8190-85CD939F9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1281" y="1675227"/>
            <a:ext cx="9216948" cy="4539306"/>
          </a:xfrm>
          <a:prstGeom prst="rect">
            <a:avLst/>
          </a:prstGeom>
        </p:spPr>
      </p:pic>
    </p:spTree>
    <p:extLst>
      <p:ext uri="{BB962C8B-B14F-4D97-AF65-F5344CB8AC3E}">
        <p14:creationId xmlns:p14="http://schemas.microsoft.com/office/powerpoint/2010/main" val="388575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5F39B-7AC3-4C0A-8976-85E3C0926E70}"/>
              </a:ext>
            </a:extLst>
          </p:cNvPr>
          <p:cNvSpPr>
            <a:spLocks noGrp="1"/>
          </p:cNvSpPr>
          <p:nvPr>
            <p:ph type="title"/>
          </p:nvPr>
        </p:nvSpPr>
        <p:spPr>
          <a:xfrm>
            <a:off x="943277" y="712269"/>
            <a:ext cx="3370998" cy="5502264"/>
          </a:xfrm>
        </p:spPr>
        <p:txBody>
          <a:bodyPr>
            <a:normAutofit/>
          </a:bodyPr>
          <a:lstStyle/>
          <a:p>
            <a:r>
              <a:rPr lang="en-IN">
                <a:solidFill>
                  <a:srgbClr val="FFFFFF"/>
                </a:solidFill>
              </a:rPr>
              <a:t>Observations :</a:t>
            </a:r>
          </a:p>
        </p:txBody>
      </p:sp>
      <p:cxnSp>
        <p:nvCxnSpPr>
          <p:cNvPr id="31" name="Straight Connector 3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20842EA3-DB28-405C-8439-76F8F549FB92}"/>
              </a:ext>
            </a:extLst>
          </p:cNvPr>
          <p:cNvGraphicFramePr>
            <a:graphicFrameLocks noGrp="1"/>
          </p:cNvGraphicFramePr>
          <p:nvPr>
            <p:ph idx="1"/>
            <p:extLst>
              <p:ext uri="{D42A27DB-BD31-4B8C-83A1-F6EECF244321}">
                <p14:modId xmlns:p14="http://schemas.microsoft.com/office/powerpoint/2010/main" val="346742005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70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4F575C1-3058-4792-B524-58BF7C86BEA0}"/>
              </a:ext>
            </a:extLst>
          </p:cNvPr>
          <p:cNvSpPr>
            <a:spLocks noGrp="1"/>
          </p:cNvSpPr>
          <p:nvPr>
            <p:ph type="title"/>
          </p:nvPr>
        </p:nvSpPr>
        <p:spPr>
          <a:xfrm>
            <a:off x="640079" y="2053641"/>
            <a:ext cx="3669161" cy="2760098"/>
          </a:xfrm>
        </p:spPr>
        <p:txBody>
          <a:bodyPr>
            <a:normAutofit/>
          </a:bodyPr>
          <a:lstStyle/>
          <a:p>
            <a:endParaRPr lang="en-IN">
              <a:solidFill>
                <a:srgbClr val="FFFFFF"/>
              </a:solidFill>
            </a:endParaRPr>
          </a:p>
        </p:txBody>
      </p:sp>
      <p:sp>
        <p:nvSpPr>
          <p:cNvPr id="3" name="Content Placeholder 2">
            <a:extLst>
              <a:ext uri="{FF2B5EF4-FFF2-40B4-BE49-F238E27FC236}">
                <a16:creationId xmlns:a16="http://schemas.microsoft.com/office/drawing/2014/main" id="{95678B1D-74F5-4DF2-ADF0-975C09277757}"/>
              </a:ext>
            </a:extLst>
          </p:cNvPr>
          <p:cNvSpPr>
            <a:spLocks noGrp="1"/>
          </p:cNvSpPr>
          <p:nvPr>
            <p:ph idx="1"/>
          </p:nvPr>
        </p:nvSpPr>
        <p:spPr>
          <a:xfrm>
            <a:off x="6090574" y="801866"/>
            <a:ext cx="5306084" cy="5230634"/>
          </a:xfrm>
        </p:spPr>
        <p:txBody>
          <a:bodyPr anchor="ctr">
            <a:normAutofit/>
          </a:bodyPr>
          <a:lstStyle/>
          <a:p>
            <a:r>
              <a:rPr lang="en-IN" sz="2400">
                <a:solidFill>
                  <a:srgbClr val="000000"/>
                </a:solidFill>
              </a:rPr>
              <a:t>The data is divided into categorical and numerical data based upon the data types.</a:t>
            </a:r>
          </a:p>
          <a:p>
            <a:r>
              <a:rPr lang="en-US" sz="2400">
                <a:solidFill>
                  <a:srgbClr val="000000"/>
                </a:solidFill>
              </a:rPr>
              <a:t>After loading the data,first step we do is to find out the missing values.Which are the columns which have missing values,what percentage of data is missing from the column.If more than 40% of the data is missing from the column,we can drop the column as it would affect the model accuracy.Here we have dropped six different columns from the data.These are : 'Sunshine','Evaporation','Cloud3pm','Cloud9am','Location','Date'.</a:t>
            </a:r>
            <a:endParaRPr lang="en-IN" sz="2400">
              <a:solidFill>
                <a:srgbClr val="000000"/>
              </a:solidFill>
            </a:endParaRPr>
          </a:p>
        </p:txBody>
      </p:sp>
    </p:spTree>
    <p:extLst>
      <p:ext uri="{BB962C8B-B14F-4D97-AF65-F5344CB8AC3E}">
        <p14:creationId xmlns:p14="http://schemas.microsoft.com/office/powerpoint/2010/main" val="231087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AE77CD-E91D-486E-837E-8477F87264B8}"/>
              </a:ext>
            </a:extLst>
          </p:cNvPr>
          <p:cNvSpPr>
            <a:spLocks noGrp="1"/>
          </p:cNvSpPr>
          <p:nvPr>
            <p:ph type="title"/>
          </p:nvPr>
        </p:nvSpPr>
        <p:spPr>
          <a:xfrm>
            <a:off x="640079" y="2053641"/>
            <a:ext cx="3669161" cy="2760098"/>
          </a:xfrm>
        </p:spPr>
        <p:txBody>
          <a:bodyPr>
            <a:normAutofit/>
          </a:bodyPr>
          <a:lstStyle/>
          <a:p>
            <a:endParaRPr lang="en-IN">
              <a:solidFill>
                <a:srgbClr val="FFFFFF"/>
              </a:solidFill>
            </a:endParaRPr>
          </a:p>
        </p:txBody>
      </p:sp>
      <p:sp>
        <p:nvSpPr>
          <p:cNvPr id="3" name="Content Placeholder 2">
            <a:extLst>
              <a:ext uri="{FF2B5EF4-FFF2-40B4-BE49-F238E27FC236}">
                <a16:creationId xmlns:a16="http://schemas.microsoft.com/office/drawing/2014/main" id="{13B7FD82-769D-4B02-B435-0E708582623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We perform all these to get a more cleaner data so that it can be effectively used for the Data </a:t>
            </a:r>
            <a:r>
              <a:rPr lang="en-US" sz="2400" dirty="0" err="1">
                <a:solidFill>
                  <a:srgbClr val="000000"/>
                </a:solidFill>
              </a:rPr>
              <a:t>Modelling.I</a:t>
            </a:r>
            <a:r>
              <a:rPr lang="en-US" sz="2400" dirty="0">
                <a:solidFill>
                  <a:srgbClr val="000000"/>
                </a:solidFill>
              </a:rPr>
              <a:t> have used </a:t>
            </a:r>
            <a:r>
              <a:rPr lang="en-US" sz="2400" dirty="0" err="1">
                <a:solidFill>
                  <a:srgbClr val="000000"/>
                </a:solidFill>
              </a:rPr>
              <a:t>get_dummies</a:t>
            </a:r>
            <a:r>
              <a:rPr lang="en-US" sz="2400" dirty="0">
                <a:solidFill>
                  <a:srgbClr val="000000"/>
                </a:solidFill>
              </a:rPr>
              <a:t>, we can assign numeric values to the string data as per the </a:t>
            </a:r>
            <a:r>
              <a:rPr lang="en-US" sz="2400" dirty="0" err="1">
                <a:solidFill>
                  <a:srgbClr val="000000"/>
                </a:solidFill>
              </a:rPr>
              <a:t>label.Label</a:t>
            </a:r>
            <a:r>
              <a:rPr lang="en-US" sz="2400" dirty="0">
                <a:solidFill>
                  <a:srgbClr val="000000"/>
                </a:solidFill>
              </a:rPr>
              <a:t> Encoder are used to convert categorical data, or text data, into numbers, which our predictive models can better </a:t>
            </a:r>
            <a:r>
              <a:rPr lang="en-US" sz="2400" dirty="0" err="1">
                <a:solidFill>
                  <a:srgbClr val="000000"/>
                </a:solidFill>
              </a:rPr>
              <a:t>understand.We</a:t>
            </a:r>
            <a:r>
              <a:rPr lang="en-US" sz="2400" dirty="0">
                <a:solidFill>
                  <a:srgbClr val="000000"/>
                </a:solidFill>
              </a:rPr>
              <a:t> have used Test -Train Split. It split arrays or matrices into random train and test subsets.</a:t>
            </a:r>
            <a:endParaRPr lang="en-IN" sz="2400" dirty="0">
              <a:solidFill>
                <a:srgbClr val="000000"/>
              </a:solidFill>
            </a:endParaRPr>
          </a:p>
        </p:txBody>
      </p:sp>
    </p:spTree>
    <p:extLst>
      <p:ext uri="{BB962C8B-B14F-4D97-AF65-F5344CB8AC3E}">
        <p14:creationId xmlns:p14="http://schemas.microsoft.com/office/powerpoint/2010/main" val="375101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C0C50-FA90-4D72-AF99-6463097C9D94}"/>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Applied Models</a:t>
            </a:r>
          </a:p>
        </p:txBody>
      </p:sp>
      <p:cxnSp>
        <p:nvCxnSpPr>
          <p:cNvPr id="30" name="Straight Connector 2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02AB1B84-15D2-417A-9419-7F0F5FC6EAD9}"/>
              </a:ext>
            </a:extLst>
          </p:cNvPr>
          <p:cNvSpPr>
            <a:spLocks noGrp="1"/>
          </p:cNvSpPr>
          <p:nvPr>
            <p:ph idx="1"/>
          </p:nvPr>
        </p:nvSpPr>
        <p:spPr>
          <a:xfrm>
            <a:off x="4976031" y="963877"/>
            <a:ext cx="6377769" cy="4930246"/>
          </a:xfrm>
        </p:spPr>
        <p:txBody>
          <a:bodyPr anchor="ctr">
            <a:normAutofit/>
          </a:bodyPr>
          <a:lstStyle/>
          <a:p>
            <a:r>
              <a:rPr lang="en-IN" sz="2400"/>
              <a:t>I applied logit function to the data if the p-value for particular column less than 0.05 then I removed particular column from the data.</a:t>
            </a:r>
          </a:p>
          <a:p>
            <a:r>
              <a:rPr lang="en-IN" sz="2400"/>
              <a:t>I applied Classification models Logistic regression ,Random Forest, Decision Tree Classifier and svm( for Classification I used SVC)</a:t>
            </a:r>
          </a:p>
          <a:p>
            <a:r>
              <a:rPr lang="en-IN" sz="2400"/>
              <a:t>After performing these models I got more accuracy 83% with both Logistic and SVC.</a:t>
            </a:r>
          </a:p>
        </p:txBody>
      </p:sp>
    </p:spTree>
    <p:extLst>
      <p:ext uri="{BB962C8B-B14F-4D97-AF65-F5344CB8AC3E}">
        <p14:creationId xmlns:p14="http://schemas.microsoft.com/office/powerpoint/2010/main" val="3426479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356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Marlabs Assaignment</vt:lpstr>
      <vt:lpstr>Data Description : </vt:lpstr>
      <vt:lpstr>Observations :</vt:lpstr>
      <vt:lpstr>Observations :</vt:lpstr>
      <vt:lpstr>PowerPoint Presentation</vt:lpstr>
      <vt:lpstr>PowerPoint Presentation</vt:lpstr>
      <vt:lpstr>Applied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Marlabs Assaignment</dc:title>
  <dc:creator>vijayprakash reddy</dc:creator>
  <cp:lastModifiedBy>vijayprakash reddy</cp:lastModifiedBy>
  <cp:revision>4</cp:revision>
  <dcterms:created xsi:type="dcterms:W3CDTF">2019-05-31T09:23:04Z</dcterms:created>
  <dcterms:modified xsi:type="dcterms:W3CDTF">2019-05-31T09:34:12Z</dcterms:modified>
</cp:coreProperties>
</file>