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928"/>
  </p:normalViewPr>
  <p:slideViewPr>
    <p:cSldViewPr snapToGrid="0">
      <p:cViewPr varScale="1">
        <p:scale>
          <a:sx n="144" d="100"/>
          <a:sy n="144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9DFF32-EBDC-43DE-91F8-F7C8319FA5D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CDDA04-DDD2-4F70-8176-10E0D88623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Recall:</a:t>
          </a:r>
        </a:p>
      </dgm:t>
    </dgm:pt>
    <dgm:pt modelId="{F5EF9349-1E90-4745-809E-BFA21BE7CFB8}" type="parTrans" cxnId="{31237DE1-B021-4847-BDC2-1D7E9917E574}">
      <dgm:prSet/>
      <dgm:spPr/>
      <dgm:t>
        <a:bodyPr/>
        <a:lstStyle/>
        <a:p>
          <a:endParaRPr lang="en-US"/>
        </a:p>
      </dgm:t>
    </dgm:pt>
    <dgm:pt modelId="{648E06C6-E09E-45AD-9001-14699E782515}" type="sibTrans" cxnId="{31237DE1-B021-4847-BDC2-1D7E9917E574}">
      <dgm:prSet/>
      <dgm:spPr/>
      <dgm:t>
        <a:bodyPr/>
        <a:lstStyle/>
        <a:p>
          <a:endParaRPr lang="en-US"/>
        </a:p>
      </dgm:t>
    </dgm:pt>
    <dgm:pt modelId="{F2154EFE-27D6-46F0-A27B-D6CA024F19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Faster R-CNN tried to "merge" RPN as part of one network (sliding window based)</a:t>
          </a:r>
        </a:p>
      </dgm:t>
    </dgm:pt>
    <dgm:pt modelId="{0E9CC1A4-AB8C-4A95-BFB7-1FD2EAAB9CDE}" type="parTrans" cxnId="{E8D053C9-1A77-44BA-A23A-3A38931AB99E}">
      <dgm:prSet/>
      <dgm:spPr/>
      <dgm:t>
        <a:bodyPr/>
        <a:lstStyle/>
        <a:p>
          <a:endParaRPr lang="en-US"/>
        </a:p>
      </dgm:t>
    </dgm:pt>
    <dgm:pt modelId="{8F9B145B-51ED-4458-AACC-FF950CCBEB82}" type="sibTrans" cxnId="{E8D053C9-1A77-44BA-A23A-3A38931AB99E}">
      <dgm:prSet/>
      <dgm:spPr/>
      <dgm:t>
        <a:bodyPr/>
        <a:lstStyle/>
        <a:p>
          <a:endParaRPr lang="en-US"/>
        </a:p>
      </dgm:t>
    </dgm:pt>
    <dgm:pt modelId="{A35B90BE-7889-4A44-B3E6-5BC2608341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sliding window: </a:t>
          </a:r>
          <a:r>
            <a:rPr lang="en-US" i="1" dirty="0"/>
            <a:t>k </a:t>
          </a:r>
          <a:r>
            <a:rPr lang="en-US" dirty="0"/>
            <a:t>anchor boxes</a:t>
          </a:r>
        </a:p>
      </dgm:t>
    </dgm:pt>
    <dgm:pt modelId="{3374F3D6-C30B-4535-9D80-F2BC61239BAF}" type="parTrans" cxnId="{7E215707-3A57-4ACA-8294-42A1550DBD3F}">
      <dgm:prSet/>
      <dgm:spPr/>
      <dgm:t>
        <a:bodyPr/>
        <a:lstStyle/>
        <a:p>
          <a:endParaRPr lang="en-US"/>
        </a:p>
      </dgm:t>
    </dgm:pt>
    <dgm:pt modelId="{58CBE718-D13A-4F2D-83A7-CCF12DA04C28}" type="sibTrans" cxnId="{7E215707-3A57-4ACA-8294-42A1550DBD3F}">
      <dgm:prSet/>
      <dgm:spPr/>
      <dgm:t>
        <a:bodyPr/>
        <a:lstStyle/>
        <a:p>
          <a:endParaRPr lang="en-US"/>
        </a:p>
      </dgm:t>
    </dgm:pt>
    <dgm:pt modelId="{38061B8E-3705-44CD-A087-7BEA9BC6E1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DETR main principles:</a:t>
          </a:r>
        </a:p>
      </dgm:t>
    </dgm:pt>
    <dgm:pt modelId="{FFD040DB-CB4F-46FE-9FBA-60EC1AEE6E0E}" type="parTrans" cxnId="{F9C720B4-4C17-420A-A71A-B1D2183248AE}">
      <dgm:prSet/>
      <dgm:spPr/>
      <dgm:t>
        <a:bodyPr/>
        <a:lstStyle/>
        <a:p>
          <a:endParaRPr lang="en-US"/>
        </a:p>
      </dgm:t>
    </dgm:pt>
    <dgm:pt modelId="{B8321FE6-E78F-4032-BD31-5420EC94B6C0}" type="sibTrans" cxnId="{F9C720B4-4C17-420A-A71A-B1D2183248AE}">
      <dgm:prSet/>
      <dgm:spPr/>
      <dgm:t>
        <a:bodyPr/>
        <a:lstStyle/>
        <a:p>
          <a:endParaRPr lang="en-US"/>
        </a:p>
      </dgm:t>
    </dgm:pt>
    <dgm:pt modelId="{73C4EBCF-B439-4B31-8CAF-506CEBB4AD3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One-shot detection – do away with surrogate predictions, postprocessing (NMS)</a:t>
          </a:r>
          <a:endParaRPr lang="en-US">
            <a:latin typeface="Calibri Light" panose="020F0302020204030204"/>
          </a:endParaRPr>
        </a:p>
      </dgm:t>
    </dgm:pt>
    <dgm:pt modelId="{E86B4065-4549-4179-8187-6DEBE6217931}" type="parTrans" cxnId="{7A449A09-921A-4918-97A6-1973A68C94D7}">
      <dgm:prSet/>
      <dgm:spPr/>
    </dgm:pt>
    <dgm:pt modelId="{7C88FF56-8936-46F6-B19C-242937128CCC}" type="sibTrans" cxnId="{7A449A09-921A-4918-97A6-1973A68C94D7}">
      <dgm:prSet/>
      <dgm:spPr/>
    </dgm:pt>
    <dgm:pt modelId="{A095C92C-E5C9-49FE-A374-225D1660D16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Transformer (attention, attention, attention)</a:t>
          </a:r>
        </a:p>
      </dgm:t>
    </dgm:pt>
    <dgm:pt modelId="{C86D5E63-5852-45A9-B5E0-F918BC9131BA}" type="parTrans" cxnId="{DAA855EB-2A70-4541-983A-682C961930BC}">
      <dgm:prSet/>
      <dgm:spPr/>
    </dgm:pt>
    <dgm:pt modelId="{D1AAB349-A686-43E0-A700-80C34E50F7A7}" type="sibTrans" cxnId="{DAA855EB-2A70-4541-983A-682C961930BC}">
      <dgm:prSet/>
      <dgm:spPr/>
    </dgm:pt>
    <dgm:pt modelId="{B6830FD5-1C81-480F-88B0-98F51E07A7E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 Light" panose="020F0302020204030204"/>
            </a:rPr>
            <a:t>Direct set prediction (set of </a:t>
          </a:r>
          <a:r>
            <a:rPr lang="en-US" b="1" dirty="0" err="1">
              <a:latin typeface="Calibri Light" panose="020F0302020204030204"/>
            </a:rPr>
            <a:t>bboxes</a:t>
          </a:r>
          <a:r>
            <a:rPr lang="en-US" b="1" dirty="0">
              <a:latin typeface="Calibri Light" panose="020F0302020204030204"/>
            </a:rPr>
            <a:t>)</a:t>
          </a:r>
        </a:p>
      </dgm:t>
    </dgm:pt>
    <dgm:pt modelId="{A6D55FD4-6E4A-43A3-9799-15D1C397B26D}" type="parTrans" cxnId="{7638291E-3F4F-4EA9-8FFF-444299166619}">
      <dgm:prSet/>
      <dgm:spPr/>
    </dgm:pt>
    <dgm:pt modelId="{270B081D-DBC2-4325-BB96-D1ED71D4E8C9}" type="sibTrans" cxnId="{7638291E-3F4F-4EA9-8FFF-444299166619}">
      <dgm:prSet/>
      <dgm:spPr/>
    </dgm:pt>
    <dgm:pt modelId="{9B260F40-E6ED-4655-84CD-6979F79F9DA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dirty="0">
              <a:latin typeface="Calibri Light" panose="020F0302020204030204"/>
            </a:rPr>
            <a:t>Predict </a:t>
          </a:r>
          <a:r>
            <a:rPr lang="en-US" b="0" dirty="0" err="1">
              <a:latin typeface="Calibri Light" panose="020F0302020204030204"/>
            </a:rPr>
            <a:t>bbox</a:t>
          </a:r>
          <a:r>
            <a:rPr lang="en-US" b="0" dirty="0">
              <a:latin typeface="Calibri Light" panose="020F0302020204030204"/>
            </a:rPr>
            <a:t> regression and classification</a:t>
          </a:r>
        </a:p>
      </dgm:t>
    </dgm:pt>
    <dgm:pt modelId="{6A0A5D24-80F8-4E16-A8F4-18316DFFC1BC}" type="parTrans" cxnId="{69885788-6A91-4E86-8F4C-238C76AFA83B}">
      <dgm:prSet/>
      <dgm:spPr/>
    </dgm:pt>
    <dgm:pt modelId="{12643420-8ADA-47BF-9C9B-31DD10049B56}" type="sibTrans" cxnId="{69885788-6A91-4E86-8F4C-238C76AFA83B}">
      <dgm:prSet/>
      <dgm:spPr/>
    </dgm:pt>
    <dgm:pt modelId="{CB434B1D-687B-426B-B076-5BB5D2745612}" type="pres">
      <dgm:prSet presAssocID="{A49DFF32-EBDC-43DE-91F8-F7C8319FA5DC}" presName="root" presStyleCnt="0">
        <dgm:presLayoutVars>
          <dgm:dir/>
          <dgm:resizeHandles val="exact"/>
        </dgm:presLayoutVars>
      </dgm:prSet>
      <dgm:spPr/>
    </dgm:pt>
    <dgm:pt modelId="{BC5DB45E-9530-46B9-AA3F-048D38832294}" type="pres">
      <dgm:prSet presAssocID="{56CDDA04-DDD2-4F70-8176-10E0D88623EF}" presName="compNode" presStyleCnt="0"/>
      <dgm:spPr/>
    </dgm:pt>
    <dgm:pt modelId="{0CC5090A-044C-4B3D-B231-091ADC002FA8}" type="pres">
      <dgm:prSet presAssocID="{56CDDA04-DDD2-4F70-8176-10E0D88623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486DE1B7-FB2B-4411-876C-70443E0AD08E}" type="pres">
      <dgm:prSet presAssocID="{56CDDA04-DDD2-4F70-8176-10E0D88623EF}" presName="iconSpace" presStyleCnt="0"/>
      <dgm:spPr/>
    </dgm:pt>
    <dgm:pt modelId="{6FD3250E-374B-40AC-9E6A-5E21483E07D9}" type="pres">
      <dgm:prSet presAssocID="{56CDDA04-DDD2-4F70-8176-10E0D88623EF}" presName="parTx" presStyleLbl="revTx" presStyleIdx="0" presStyleCnt="4">
        <dgm:presLayoutVars>
          <dgm:chMax val="0"/>
          <dgm:chPref val="0"/>
        </dgm:presLayoutVars>
      </dgm:prSet>
      <dgm:spPr/>
    </dgm:pt>
    <dgm:pt modelId="{0B25F66C-FA00-4EC4-BC6E-F430E512C3C1}" type="pres">
      <dgm:prSet presAssocID="{56CDDA04-DDD2-4F70-8176-10E0D88623EF}" presName="txSpace" presStyleCnt="0"/>
      <dgm:spPr/>
    </dgm:pt>
    <dgm:pt modelId="{18BC723E-47DA-4888-89F3-E9C99C397D35}" type="pres">
      <dgm:prSet presAssocID="{56CDDA04-DDD2-4F70-8176-10E0D88623EF}" presName="desTx" presStyleLbl="revTx" presStyleIdx="1" presStyleCnt="4">
        <dgm:presLayoutVars/>
      </dgm:prSet>
      <dgm:spPr/>
    </dgm:pt>
    <dgm:pt modelId="{81EB844E-5916-41FC-924B-99E765DC1688}" type="pres">
      <dgm:prSet presAssocID="{648E06C6-E09E-45AD-9001-14699E782515}" presName="sibTrans" presStyleCnt="0"/>
      <dgm:spPr/>
    </dgm:pt>
    <dgm:pt modelId="{A5703235-999C-4878-AFF7-4B86F266C91D}" type="pres">
      <dgm:prSet presAssocID="{38061B8E-3705-44CD-A087-7BEA9BC6E13E}" presName="compNode" presStyleCnt="0"/>
      <dgm:spPr/>
    </dgm:pt>
    <dgm:pt modelId="{2CE3642D-EF53-472B-B000-2D9F8E06DA24}" type="pres">
      <dgm:prSet presAssocID="{38061B8E-3705-44CD-A087-7BEA9BC6E1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CF0923D-9C66-48DF-83EE-4E1064E10C7D}" type="pres">
      <dgm:prSet presAssocID="{38061B8E-3705-44CD-A087-7BEA9BC6E13E}" presName="iconSpace" presStyleCnt="0"/>
      <dgm:spPr/>
    </dgm:pt>
    <dgm:pt modelId="{F915270C-2C03-4300-AA28-8D6DBB68B5C5}" type="pres">
      <dgm:prSet presAssocID="{38061B8E-3705-44CD-A087-7BEA9BC6E13E}" presName="parTx" presStyleLbl="revTx" presStyleIdx="2" presStyleCnt="4">
        <dgm:presLayoutVars>
          <dgm:chMax val="0"/>
          <dgm:chPref val="0"/>
        </dgm:presLayoutVars>
      </dgm:prSet>
      <dgm:spPr/>
    </dgm:pt>
    <dgm:pt modelId="{707820CE-2D11-4C5C-90B7-6546B8631995}" type="pres">
      <dgm:prSet presAssocID="{38061B8E-3705-44CD-A087-7BEA9BC6E13E}" presName="txSpace" presStyleCnt="0"/>
      <dgm:spPr/>
    </dgm:pt>
    <dgm:pt modelId="{1D0142EF-8968-4A1F-AAA2-B6329661F140}" type="pres">
      <dgm:prSet presAssocID="{38061B8E-3705-44CD-A087-7BEA9BC6E13E}" presName="desTx" presStyleLbl="revTx" presStyleIdx="3" presStyleCnt="4">
        <dgm:presLayoutVars/>
      </dgm:prSet>
      <dgm:spPr/>
    </dgm:pt>
  </dgm:ptLst>
  <dgm:cxnLst>
    <dgm:cxn modelId="{7E215707-3A57-4ACA-8294-42A1550DBD3F}" srcId="{56CDDA04-DDD2-4F70-8176-10E0D88623EF}" destId="{A35B90BE-7889-4A44-B3E6-5BC26083417E}" srcOrd="1" destOrd="0" parTransId="{3374F3D6-C30B-4535-9D80-F2BC61239BAF}" sibTransId="{58CBE718-D13A-4F2D-83A7-CCF12DA04C28}"/>
    <dgm:cxn modelId="{7A449A09-921A-4918-97A6-1973A68C94D7}" srcId="{38061B8E-3705-44CD-A087-7BEA9BC6E13E}" destId="{73C4EBCF-B439-4B31-8CAF-506CEBB4AD32}" srcOrd="0" destOrd="0" parTransId="{E86B4065-4549-4179-8187-6DEBE6217931}" sibTransId="{7C88FF56-8936-46F6-B19C-242937128CCC}"/>
    <dgm:cxn modelId="{5FCA2C0C-5A00-4C64-AD53-678DF2267B24}" type="presOf" srcId="{73C4EBCF-B439-4B31-8CAF-506CEBB4AD32}" destId="{1D0142EF-8968-4A1F-AAA2-B6329661F140}" srcOrd="0" destOrd="0" presId="urn:microsoft.com/office/officeart/2018/2/layout/IconLabelDescriptionList"/>
    <dgm:cxn modelId="{43AE8316-5A0F-47EE-8D61-A26A46489813}" type="presOf" srcId="{56CDDA04-DDD2-4F70-8176-10E0D88623EF}" destId="{6FD3250E-374B-40AC-9E6A-5E21483E07D9}" srcOrd="0" destOrd="0" presId="urn:microsoft.com/office/officeart/2018/2/layout/IconLabelDescriptionList"/>
    <dgm:cxn modelId="{7638291E-3F4F-4EA9-8FFF-444299166619}" srcId="{38061B8E-3705-44CD-A087-7BEA9BC6E13E}" destId="{B6830FD5-1C81-480F-88B0-98F51E07A7EB}" srcOrd="2" destOrd="0" parTransId="{A6D55FD4-6E4A-43A3-9799-15D1C397B26D}" sibTransId="{270B081D-DBC2-4325-BB96-D1ED71D4E8C9}"/>
    <dgm:cxn modelId="{35612D31-0FEE-4C37-9FED-99130A108F98}" type="presOf" srcId="{9B260F40-E6ED-4655-84CD-6979F79F9DA7}" destId="{18BC723E-47DA-4888-89F3-E9C99C397D35}" srcOrd="0" destOrd="2" presId="urn:microsoft.com/office/officeart/2018/2/layout/IconLabelDescriptionList"/>
    <dgm:cxn modelId="{8157F338-59AF-4ADF-B49A-B96C6A22A0D3}" type="presOf" srcId="{B6830FD5-1C81-480F-88B0-98F51E07A7EB}" destId="{1D0142EF-8968-4A1F-AAA2-B6329661F140}" srcOrd="0" destOrd="2" presId="urn:microsoft.com/office/officeart/2018/2/layout/IconLabelDescriptionList"/>
    <dgm:cxn modelId="{F1FFE159-415F-4DF1-82A7-DE0EFEA41CF9}" type="presOf" srcId="{A49DFF32-EBDC-43DE-91F8-F7C8319FA5DC}" destId="{CB434B1D-687B-426B-B076-5BB5D2745612}" srcOrd="0" destOrd="0" presId="urn:microsoft.com/office/officeart/2018/2/layout/IconLabelDescriptionList"/>
    <dgm:cxn modelId="{D13D385E-78AC-4F94-9655-4ECBBBE9C128}" type="presOf" srcId="{A35B90BE-7889-4A44-B3E6-5BC26083417E}" destId="{18BC723E-47DA-4888-89F3-E9C99C397D35}" srcOrd="0" destOrd="1" presId="urn:microsoft.com/office/officeart/2018/2/layout/IconLabelDescriptionList"/>
    <dgm:cxn modelId="{5F7F4163-9ED4-4D06-8165-5446195BDB27}" type="presOf" srcId="{38061B8E-3705-44CD-A087-7BEA9BC6E13E}" destId="{F915270C-2C03-4300-AA28-8D6DBB68B5C5}" srcOrd="0" destOrd="0" presId="urn:microsoft.com/office/officeart/2018/2/layout/IconLabelDescriptionList"/>
    <dgm:cxn modelId="{69885788-6A91-4E86-8F4C-238C76AFA83B}" srcId="{56CDDA04-DDD2-4F70-8176-10E0D88623EF}" destId="{9B260F40-E6ED-4655-84CD-6979F79F9DA7}" srcOrd="2" destOrd="0" parTransId="{6A0A5D24-80F8-4E16-A8F4-18316DFFC1BC}" sibTransId="{12643420-8ADA-47BF-9C9B-31DD10049B56}"/>
    <dgm:cxn modelId="{F4B3F192-4E3C-4190-9585-A9D0C5333899}" type="presOf" srcId="{A095C92C-E5C9-49FE-A374-225D1660D16D}" destId="{1D0142EF-8968-4A1F-AAA2-B6329661F140}" srcOrd="0" destOrd="1" presId="urn:microsoft.com/office/officeart/2018/2/layout/IconLabelDescriptionList"/>
    <dgm:cxn modelId="{F9C720B4-4C17-420A-A71A-B1D2183248AE}" srcId="{A49DFF32-EBDC-43DE-91F8-F7C8319FA5DC}" destId="{38061B8E-3705-44CD-A087-7BEA9BC6E13E}" srcOrd="1" destOrd="0" parTransId="{FFD040DB-CB4F-46FE-9FBA-60EC1AEE6E0E}" sibTransId="{B8321FE6-E78F-4032-BD31-5420EC94B6C0}"/>
    <dgm:cxn modelId="{E8D053C9-1A77-44BA-A23A-3A38931AB99E}" srcId="{56CDDA04-DDD2-4F70-8176-10E0D88623EF}" destId="{F2154EFE-27D6-46F0-A27B-D6CA024F198A}" srcOrd="0" destOrd="0" parTransId="{0E9CC1A4-AB8C-4A95-BFB7-1FD2EAAB9CDE}" sibTransId="{8F9B145B-51ED-4458-AACC-FF950CCBEB82}"/>
    <dgm:cxn modelId="{31237DE1-B021-4847-BDC2-1D7E9917E574}" srcId="{A49DFF32-EBDC-43DE-91F8-F7C8319FA5DC}" destId="{56CDDA04-DDD2-4F70-8176-10E0D88623EF}" srcOrd="0" destOrd="0" parTransId="{F5EF9349-1E90-4745-809E-BFA21BE7CFB8}" sibTransId="{648E06C6-E09E-45AD-9001-14699E782515}"/>
    <dgm:cxn modelId="{DAA855EB-2A70-4541-983A-682C961930BC}" srcId="{38061B8E-3705-44CD-A087-7BEA9BC6E13E}" destId="{A095C92C-E5C9-49FE-A374-225D1660D16D}" srcOrd="1" destOrd="0" parTransId="{C86D5E63-5852-45A9-B5E0-F918BC9131BA}" sibTransId="{D1AAB349-A686-43E0-A700-80C34E50F7A7}"/>
    <dgm:cxn modelId="{53E9B1F6-7B9D-4E6E-A56C-41FF0EFB23A8}" type="presOf" srcId="{F2154EFE-27D6-46F0-A27B-D6CA024F198A}" destId="{18BC723E-47DA-4888-89F3-E9C99C397D35}" srcOrd="0" destOrd="0" presId="urn:microsoft.com/office/officeart/2018/2/layout/IconLabelDescriptionList"/>
    <dgm:cxn modelId="{BCD56096-0D5B-405D-8278-3DE4808D78BF}" type="presParOf" srcId="{CB434B1D-687B-426B-B076-5BB5D2745612}" destId="{BC5DB45E-9530-46B9-AA3F-048D38832294}" srcOrd="0" destOrd="0" presId="urn:microsoft.com/office/officeart/2018/2/layout/IconLabelDescriptionList"/>
    <dgm:cxn modelId="{9963006F-1801-417F-8EA8-0EFB96FBC029}" type="presParOf" srcId="{BC5DB45E-9530-46B9-AA3F-048D38832294}" destId="{0CC5090A-044C-4B3D-B231-091ADC002FA8}" srcOrd="0" destOrd="0" presId="urn:microsoft.com/office/officeart/2018/2/layout/IconLabelDescriptionList"/>
    <dgm:cxn modelId="{C055FD9B-AA67-4AA2-A8F9-CD9EB572F57F}" type="presParOf" srcId="{BC5DB45E-9530-46B9-AA3F-048D38832294}" destId="{486DE1B7-FB2B-4411-876C-70443E0AD08E}" srcOrd="1" destOrd="0" presId="urn:microsoft.com/office/officeart/2018/2/layout/IconLabelDescriptionList"/>
    <dgm:cxn modelId="{796FDB0F-867E-4F46-BFE8-1F433362A647}" type="presParOf" srcId="{BC5DB45E-9530-46B9-AA3F-048D38832294}" destId="{6FD3250E-374B-40AC-9E6A-5E21483E07D9}" srcOrd="2" destOrd="0" presId="urn:microsoft.com/office/officeart/2018/2/layout/IconLabelDescriptionList"/>
    <dgm:cxn modelId="{223511F0-AEFF-4F9C-8325-9A6FA7792070}" type="presParOf" srcId="{BC5DB45E-9530-46B9-AA3F-048D38832294}" destId="{0B25F66C-FA00-4EC4-BC6E-F430E512C3C1}" srcOrd="3" destOrd="0" presId="urn:microsoft.com/office/officeart/2018/2/layout/IconLabelDescriptionList"/>
    <dgm:cxn modelId="{97BE2D42-2E89-48C4-B3AB-5CCCCDCCBD59}" type="presParOf" srcId="{BC5DB45E-9530-46B9-AA3F-048D38832294}" destId="{18BC723E-47DA-4888-89F3-E9C99C397D35}" srcOrd="4" destOrd="0" presId="urn:microsoft.com/office/officeart/2018/2/layout/IconLabelDescriptionList"/>
    <dgm:cxn modelId="{89EE8E52-88C8-4D93-98B2-4D8289382145}" type="presParOf" srcId="{CB434B1D-687B-426B-B076-5BB5D2745612}" destId="{81EB844E-5916-41FC-924B-99E765DC1688}" srcOrd="1" destOrd="0" presId="urn:microsoft.com/office/officeart/2018/2/layout/IconLabelDescriptionList"/>
    <dgm:cxn modelId="{D3C36B25-9FA5-4C90-985A-FCA2856F367E}" type="presParOf" srcId="{CB434B1D-687B-426B-B076-5BB5D2745612}" destId="{A5703235-999C-4878-AFF7-4B86F266C91D}" srcOrd="2" destOrd="0" presId="urn:microsoft.com/office/officeart/2018/2/layout/IconLabelDescriptionList"/>
    <dgm:cxn modelId="{A07A0FAC-2603-4112-87D5-A3623FEF2F02}" type="presParOf" srcId="{A5703235-999C-4878-AFF7-4B86F266C91D}" destId="{2CE3642D-EF53-472B-B000-2D9F8E06DA24}" srcOrd="0" destOrd="0" presId="urn:microsoft.com/office/officeart/2018/2/layout/IconLabelDescriptionList"/>
    <dgm:cxn modelId="{0A2B1D07-6B38-4E9C-9174-E5B0A78A021C}" type="presParOf" srcId="{A5703235-999C-4878-AFF7-4B86F266C91D}" destId="{6CF0923D-9C66-48DF-83EE-4E1064E10C7D}" srcOrd="1" destOrd="0" presId="urn:microsoft.com/office/officeart/2018/2/layout/IconLabelDescriptionList"/>
    <dgm:cxn modelId="{83E1BB21-D7E9-4D4E-8349-CF5F78E5093E}" type="presParOf" srcId="{A5703235-999C-4878-AFF7-4B86F266C91D}" destId="{F915270C-2C03-4300-AA28-8D6DBB68B5C5}" srcOrd="2" destOrd="0" presId="urn:microsoft.com/office/officeart/2018/2/layout/IconLabelDescriptionList"/>
    <dgm:cxn modelId="{B0D85816-C113-4236-AB33-B18B859309D5}" type="presParOf" srcId="{A5703235-999C-4878-AFF7-4B86F266C91D}" destId="{707820CE-2D11-4C5C-90B7-6546B8631995}" srcOrd="3" destOrd="0" presId="urn:microsoft.com/office/officeart/2018/2/layout/IconLabelDescriptionList"/>
    <dgm:cxn modelId="{0166D39B-27E2-4B26-B2AC-64F800203051}" type="presParOf" srcId="{A5703235-999C-4878-AFF7-4B86F266C91D}" destId="{1D0142EF-8968-4A1F-AAA2-B6329661F14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5090A-044C-4B3D-B231-091ADC002FA8}">
      <dsp:nvSpPr>
        <dsp:cNvPr id="0" name=""/>
        <dsp:cNvSpPr/>
      </dsp:nvSpPr>
      <dsp:spPr>
        <a:xfrm>
          <a:off x="765914" y="2759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3250E-374B-40AC-9E6A-5E21483E07D9}">
      <dsp:nvSpPr>
        <dsp:cNvPr id="0" name=""/>
        <dsp:cNvSpPr/>
      </dsp:nvSpPr>
      <dsp:spPr>
        <a:xfrm>
          <a:off x="765914" y="19445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Recall:</a:t>
          </a:r>
        </a:p>
      </dsp:txBody>
      <dsp:txXfrm>
        <a:off x="765914" y="1944528"/>
        <a:ext cx="4320000" cy="648000"/>
      </dsp:txXfrm>
    </dsp:sp>
    <dsp:sp modelId="{18BC723E-47DA-4888-89F3-E9C99C397D35}">
      <dsp:nvSpPr>
        <dsp:cNvPr id="0" name=""/>
        <dsp:cNvSpPr/>
      </dsp:nvSpPr>
      <dsp:spPr>
        <a:xfrm>
          <a:off x="765914" y="2665346"/>
          <a:ext cx="4320000" cy="125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Faster R-CNN tried to "merge" RPN as part of one network (sliding window based)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sliding window: </a:t>
          </a:r>
          <a:r>
            <a:rPr lang="en-US" sz="1700" i="1" kern="1200" dirty="0"/>
            <a:t>k </a:t>
          </a:r>
          <a:r>
            <a:rPr lang="en-US" sz="1700" kern="1200" dirty="0"/>
            <a:t>anchor boxes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Calibri Light" panose="020F0302020204030204"/>
            </a:rPr>
            <a:t>Predict </a:t>
          </a:r>
          <a:r>
            <a:rPr lang="en-US" sz="1700" b="0" kern="1200" dirty="0" err="1">
              <a:latin typeface="Calibri Light" panose="020F0302020204030204"/>
            </a:rPr>
            <a:t>bbox</a:t>
          </a:r>
          <a:r>
            <a:rPr lang="en-US" sz="1700" b="0" kern="1200" dirty="0">
              <a:latin typeface="Calibri Light" panose="020F0302020204030204"/>
            </a:rPr>
            <a:t> regression and classification</a:t>
          </a:r>
        </a:p>
      </dsp:txBody>
      <dsp:txXfrm>
        <a:off x="765914" y="2665346"/>
        <a:ext cx="4320000" cy="1251487"/>
      </dsp:txXfrm>
    </dsp:sp>
    <dsp:sp modelId="{2CE3642D-EF53-472B-B000-2D9F8E06DA24}">
      <dsp:nvSpPr>
        <dsp:cNvPr id="0" name=""/>
        <dsp:cNvSpPr/>
      </dsp:nvSpPr>
      <dsp:spPr>
        <a:xfrm>
          <a:off x="5841914" y="2759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5270C-2C03-4300-AA28-8D6DBB68B5C5}">
      <dsp:nvSpPr>
        <dsp:cNvPr id="0" name=""/>
        <dsp:cNvSpPr/>
      </dsp:nvSpPr>
      <dsp:spPr>
        <a:xfrm>
          <a:off x="5841914" y="19445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DETR main principles:</a:t>
          </a:r>
        </a:p>
      </dsp:txBody>
      <dsp:txXfrm>
        <a:off x="5841914" y="1944528"/>
        <a:ext cx="4320000" cy="648000"/>
      </dsp:txXfrm>
    </dsp:sp>
    <dsp:sp modelId="{1D0142EF-8968-4A1F-AAA2-B6329661F140}">
      <dsp:nvSpPr>
        <dsp:cNvPr id="0" name=""/>
        <dsp:cNvSpPr/>
      </dsp:nvSpPr>
      <dsp:spPr>
        <a:xfrm>
          <a:off x="5841914" y="2665346"/>
          <a:ext cx="4320000" cy="125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 Light" panose="020F0302020204030204"/>
            </a:rPr>
            <a:t>One-shot detection – do away with surrogate predictions, postprocessing (NMS)</a:t>
          </a:r>
          <a:endParaRPr lang="en-US" sz="1700" kern="1200">
            <a:latin typeface="Calibri Light" panose="020F0302020204030204"/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 Light" panose="020F0302020204030204"/>
            </a:rPr>
            <a:t>Transformer (attention, attention, attention)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Calibri Light" panose="020F0302020204030204"/>
            </a:rPr>
            <a:t>Direct set prediction (set of </a:t>
          </a:r>
          <a:r>
            <a:rPr lang="en-US" sz="1700" b="1" kern="1200" dirty="0" err="1">
              <a:latin typeface="Calibri Light" panose="020F0302020204030204"/>
            </a:rPr>
            <a:t>bboxes</a:t>
          </a:r>
          <a:r>
            <a:rPr lang="en-US" sz="1700" b="1" kern="1200" dirty="0">
              <a:latin typeface="Calibri Light" panose="020F0302020204030204"/>
            </a:rPr>
            <a:t>)</a:t>
          </a:r>
        </a:p>
      </dsp:txBody>
      <dsp:txXfrm>
        <a:off x="5841914" y="2665346"/>
        <a:ext cx="4320000" cy="1251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C516-73E4-68FE-3239-6593DEFF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AA824-5696-87A2-6BF1-42D56F9EE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3CF09-24DB-455C-5F18-CB345C76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EA03-9035-8ABC-2B4C-FD38778A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1CD6-B614-4DBD-EBB7-2816D391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0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307B-95A3-3294-D6C0-F0D9A5BC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AC0E4-89B1-35FC-1553-08034B93D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21C5-28E3-69C5-B7B6-496B8D26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F8493-ECF3-9E5C-A589-BE99F218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A783-27BE-C34A-1CF6-0139A90D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38197-1D33-41B6-3F17-C7A16CA2D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E6065-1D73-4C0B-3295-44177000D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7FCA-1E74-6CF4-FECE-B4FCF1C7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D897-5F4C-0E72-D4BC-F7183448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EA118-A3DB-6FAD-CB2C-AA6FD8C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9C953-23E7-92EF-0501-9D99C442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F3E7C-7C58-2F57-9512-F4009B63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BD73-134F-4CE5-507D-BCA18894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17CE-10FF-2EC6-85EB-CBC403B8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4575-9301-1A58-0884-C140A149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0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B79C-5A8E-D51D-8F9C-742B09E5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D449-63F8-A996-6ACD-4147983F4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6CF0-AB50-CFEE-A633-5811F74E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7F5-7612-EECF-C011-C22A38B5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7832-3DAC-6352-EE83-279744C2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8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3A09-9B6D-2373-4F1D-E1C448DC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0F66-AD75-E78E-4E20-A7E08D01E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7EA90-5783-EE63-4CC6-1DC1DBFDF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83BF-3C5E-1A43-93AA-FB440B12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518F-8589-E203-D662-330B17C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AD1C5-909E-A13A-895B-FC10BCD0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8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FD3C-8629-DFEB-FF35-BDD75169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D9827-0BF7-CCDF-928E-DD82E5A3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AFB2-1CF3-A73A-EA7B-985CAECF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7697E-8BE5-8A89-14A2-BF35354CE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2294E-F43A-D150-6202-EE02D3E9D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409A1-A6D1-7018-F691-C2E29A95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C7E1E-3F17-5945-466A-FF20A4F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F1F8A-0414-060C-1486-6EBA8817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AF63-E875-B67D-22C7-8155F1ED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A14E7-6225-6D44-F114-D4CEBAD6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4C7A-6EB7-516C-7F2F-BF16B74F5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C2231-60D3-E2DC-B68C-68C445F2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F9A0E-0F1F-7A9C-E408-47B96B13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CC9F6-9275-DBD9-437C-0E6E1D29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406EF-AA1F-079F-B716-193C639E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E0C1-D6DA-5B04-6FC2-A5FC2E3B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DB7C-8DDA-EB85-F32B-5EEEFBE56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23A28-62A1-47AA-D76B-80E525657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64EC2-CE7B-ABE3-2ADA-4E2A84B9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36F53-1523-77A7-61D6-0B78B568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4E816-01AD-AE6B-7E23-F9E37A13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75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7749-1916-C4D0-9495-87AF2FF6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5365-FD9A-E13A-3D8F-D4320BE5A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6294-037A-254D-6DCA-03DCB9AF2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0443-E755-6E0D-56D9-8401A679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3F6C-814E-CB08-561F-B0D40784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5760-083F-9023-9577-014AB32A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70950E-360D-6225-D95E-B20043D6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88B46-2D03-1914-44C0-325361EA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CA070-3CDF-991E-1534-D4095AD7B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C5D7-4397-2C4D-BF44-80292659321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316D-5C4C-3EDB-DFE8-42E49C145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8695-014C-F5E1-F28F-8DBBBFADC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31C99-EB82-6C4C-852B-E600E6D57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blue pattern with numbers">
            <a:extLst>
              <a:ext uri="{FF2B5EF4-FFF2-40B4-BE49-F238E27FC236}">
                <a16:creationId xmlns:a16="http://schemas.microsoft.com/office/drawing/2014/main" id="{E75D893C-D3D3-8B4C-F452-DCBBFBB8B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9" r="-2" b="115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Calibri Light"/>
              </a:rPr>
              <a:t>9/12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FBF3-F66F-DA85-0ECB-4DFCA356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cs typeface="Calibri Light"/>
              </a:rPr>
              <a:t>DETR (Detection Transformer)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6F7B19B-8508-4B5C-18F6-66E1E67B8B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8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DF0C9-5A47-6110-6264-2C06610B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24" y="547815"/>
            <a:ext cx="5991227" cy="1683019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Key Ingredients</a:t>
            </a:r>
            <a:endParaRPr lang="en-US" sz="4000"/>
          </a:p>
        </p:txBody>
      </p:sp>
      <p:pic>
        <p:nvPicPr>
          <p:cNvPr id="4" name="Picture 3" descr="A diagram of a box&#10;&#10;Description automatically generated">
            <a:extLst>
              <a:ext uri="{FF2B5EF4-FFF2-40B4-BE49-F238E27FC236}">
                <a16:creationId xmlns:a16="http://schemas.microsoft.com/office/drawing/2014/main" id="{DC876E54-CEAD-7955-0364-0A0E86F50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2" y="1033851"/>
            <a:ext cx="4810874" cy="902039"/>
          </a:xfrm>
          <a:prstGeom prst="rect">
            <a:avLst/>
          </a:prstGeom>
        </p:spPr>
      </p:pic>
      <p:pic>
        <p:nvPicPr>
          <p:cNvPr id="5" name="Picture 4" descr="Baking ingredients on a table">
            <a:extLst>
              <a:ext uri="{FF2B5EF4-FFF2-40B4-BE49-F238E27FC236}">
                <a16:creationId xmlns:a16="http://schemas.microsoft.com/office/drawing/2014/main" id="{0E3F72AC-CB1A-16FA-8142-40AB2D9C6F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605" r="-2" b="-2"/>
          <a:stretch/>
        </p:blipFill>
        <p:spPr>
          <a:xfrm>
            <a:off x="185357" y="3188092"/>
            <a:ext cx="4810874" cy="27101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C3CE-E306-9DA7-36F5-94359E8AF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524" y="2409568"/>
            <a:ext cx="5991227" cy="36905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Set prediction loss that enforce unique matches</a:t>
            </a:r>
          </a:p>
          <a:p>
            <a:pPr lvl="1"/>
            <a:r>
              <a:rPr lang="en-US" sz="2000">
                <a:cs typeface="Calibri"/>
              </a:rPr>
              <a:t>Recall in Faster R-CNN, there often are multiple overlapping </a:t>
            </a:r>
            <a:r>
              <a:rPr lang="en-US" sz="2000" err="1">
                <a:cs typeface="Calibri"/>
              </a:rPr>
              <a:t>bboxes</a:t>
            </a:r>
          </a:p>
          <a:p>
            <a:r>
              <a:rPr lang="en-US" sz="2000">
                <a:ea typeface="+mn-lt"/>
                <a:cs typeface="+mn-lt"/>
              </a:rPr>
              <a:t>An architecture that predicts (in a single pass) a set of objects and models their relation.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40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3E16-9A54-4117-E9F3-2AFC8651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Details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F7419B-C797-E103-D680-718A094F7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4525" y="911265"/>
            <a:ext cx="5191125" cy="2857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8FC4D0-0EA8-1F41-51FB-F2CF086D1719}"/>
              </a:ext>
            </a:extLst>
          </p:cNvPr>
          <p:cNvSpPr txBox="1"/>
          <p:nvPr/>
        </p:nvSpPr>
        <p:spPr>
          <a:xfrm>
            <a:off x="4254499" y="1197092"/>
            <a:ext cx="84346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cs typeface="Calibri"/>
              </a:rPr>
              <a:t>N </a:t>
            </a:r>
            <a:r>
              <a:rPr lang="en-US">
                <a:cs typeface="Calibri"/>
              </a:rPr>
              <a:t> is a large number such that an image will not contain more than </a:t>
            </a:r>
            <a:r>
              <a:rPr lang="en-US" i="1">
                <a:cs typeface="Calibri"/>
              </a:rPr>
              <a:t>N</a:t>
            </a:r>
            <a:r>
              <a:rPr lang="en-US">
                <a:cs typeface="Calibri"/>
              </a:rPr>
              <a:t> objects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F4D0C-62FB-41BB-0C06-35C15FA7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818" y="1515411"/>
            <a:ext cx="6760162" cy="303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104CDB-A309-1C82-6E19-1849BC50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85" y="2865743"/>
            <a:ext cx="3608681" cy="9101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26B507-55B4-402D-F43B-3832791FC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8862" y="4010731"/>
            <a:ext cx="1276350" cy="247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4BCAD-E92C-60C9-7992-B7904F1AC972}"/>
              </a:ext>
            </a:extLst>
          </p:cNvPr>
          <p:cNvSpPr txBox="1"/>
          <p:nvPr/>
        </p:nvSpPr>
        <p:spPr>
          <a:xfrm>
            <a:off x="4572000" y="2712357"/>
            <a:ext cx="4811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Step 1 – Hungarian Matching: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C318EB-EAFF-DBE8-1E0B-1E8D7FEAE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257" y="4495860"/>
            <a:ext cx="4112985" cy="3337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C5117E-1DDD-212C-ECCF-17E40DBDF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829" y="5127887"/>
            <a:ext cx="6398985" cy="248939"/>
          </a:xfrm>
          <a:prstGeom prst="rect">
            <a:avLst/>
          </a:prstGeom>
        </p:spPr>
      </p:pic>
      <p:pic>
        <p:nvPicPr>
          <p:cNvPr id="14" name="Picture 13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8DA2DEA9-0CF5-A587-2BD9-80EFB09CE7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5289" y="5697686"/>
            <a:ext cx="3194755" cy="47677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7261E-5D8B-1482-DE23-363667C787B1}"/>
              </a:ext>
            </a:extLst>
          </p:cNvPr>
          <p:cNvCxnSpPr/>
          <p:nvPr/>
        </p:nvCxnSpPr>
        <p:spPr>
          <a:xfrm>
            <a:off x="5873985" y="5342466"/>
            <a:ext cx="1882" cy="47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9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73346-DFC8-9C67-D2DF-122D96EC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Details</a:t>
            </a:r>
            <a:endParaRPr lang="en-US" sz="4000"/>
          </a:p>
        </p:txBody>
      </p:sp>
      <p:pic>
        <p:nvPicPr>
          <p:cNvPr id="5" name="Picture 4" descr="Inside view of a red umbrella">
            <a:extLst>
              <a:ext uri="{FF2B5EF4-FFF2-40B4-BE49-F238E27FC236}">
                <a16:creationId xmlns:a16="http://schemas.microsoft.com/office/drawing/2014/main" id="{8A4110B5-B540-705C-38E7-9476D2A6B9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82" r="27932" b="-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52417D-6DF7-62A6-9283-082B85E8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Step 2 – Hungarian Loss:</a:t>
            </a:r>
            <a:endParaRPr lang="en-US" sz="2000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FAC6986-481D-07D5-4504-203FD66D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0" y="2955480"/>
            <a:ext cx="6826014" cy="909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4D8A2-9D07-42A1-FB26-DDD53097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252" y="3964076"/>
            <a:ext cx="5490162" cy="293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DF900C-D17B-0222-7978-13B473ECC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252" y="4422759"/>
            <a:ext cx="5490162" cy="2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0556-8FFA-2BA3-4431-D338BB03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DETR Architecture</a:t>
            </a:r>
          </a:p>
        </p:txBody>
      </p:sp>
      <p:pic>
        <p:nvPicPr>
          <p:cNvPr id="4" name="Content Placeholder 3" descr="A diagram of a transformer decoder&#10;&#10;Description automatically generated">
            <a:extLst>
              <a:ext uri="{FF2B5EF4-FFF2-40B4-BE49-F238E27FC236}">
                <a16:creationId xmlns:a16="http://schemas.microsoft.com/office/drawing/2014/main" id="{45AFAF2F-9DDE-55CE-FC65-64240B9C7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297216"/>
            <a:ext cx="10744200" cy="282035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A440C1-E85E-E34F-E40A-C640B244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9" y="5049603"/>
            <a:ext cx="1533525" cy="352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102187-A579-8C88-20AD-59B7D0E26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30" y="5118969"/>
            <a:ext cx="2366904" cy="317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45787D-C2D0-E29B-8403-C8F5EE034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234" y="5510800"/>
            <a:ext cx="176212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DDD22D-C2CE-DCFC-4F7D-DD8FBFCD5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1246" y="5867930"/>
            <a:ext cx="1562100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335C07-7095-BEA6-EB8B-8B7FBD0AC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493" y="6277681"/>
            <a:ext cx="838200" cy="285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DAE08F-DB32-CDB9-94F3-651C797699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103" y="2211303"/>
            <a:ext cx="3740385" cy="139987"/>
          </a:xfrm>
          <a:prstGeom prst="rect">
            <a:avLst/>
          </a:prstGeom>
        </p:spPr>
      </p:pic>
      <p:pic>
        <p:nvPicPr>
          <p:cNvPr id="19" name="Picture 18" descr="A close up of words&#10;&#10;Description automatically generated">
            <a:extLst>
              <a:ext uri="{FF2B5EF4-FFF2-40B4-BE49-F238E27FC236}">
                <a16:creationId xmlns:a16="http://schemas.microsoft.com/office/drawing/2014/main" id="{A61949C1-186A-231B-5338-7552754FC2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8993" y="1934641"/>
            <a:ext cx="3317051" cy="2229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524803-3977-396B-D0F5-916D07924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7807" y="2074978"/>
            <a:ext cx="3655718" cy="233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E2E1B5-7E26-3078-071D-B966C94D03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3807" y="5051743"/>
            <a:ext cx="2743200" cy="27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4F63D744-871D-15AA-1938-5CE23FE45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42" r="-2" b="21402"/>
          <a:stretch/>
        </p:blipFill>
        <p:spPr>
          <a:xfrm>
            <a:off x="25175" y="47047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C659DE-2B70-F2D0-7BFC-42AE9591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Training Details</a:t>
            </a:r>
          </a:p>
        </p:txBody>
      </p:sp>
      <p:pic>
        <p:nvPicPr>
          <p:cNvPr id="4" name="Picture 3" descr="A text on a page&#10;&#10;Description automatically generated">
            <a:extLst>
              <a:ext uri="{FF2B5EF4-FFF2-40B4-BE49-F238E27FC236}">
                <a16:creationId xmlns:a16="http://schemas.microsoft.com/office/drawing/2014/main" id="{3918A572-030D-027D-7759-D2D23059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7" y="248415"/>
            <a:ext cx="3853274" cy="2776946"/>
          </a:xfrm>
          <a:prstGeom prst="rect">
            <a:avLst/>
          </a:prstGeom>
        </p:spPr>
      </p:pic>
      <p:pic>
        <p:nvPicPr>
          <p:cNvPr id="6" name="Picture 5" descr="A close up of a text&#10;&#10;Description automatically generated">
            <a:extLst>
              <a:ext uri="{FF2B5EF4-FFF2-40B4-BE49-F238E27FC236}">
                <a16:creationId xmlns:a16="http://schemas.microsoft.com/office/drawing/2014/main" id="{3DED6412-53FC-5AB9-CA1E-37BFEECD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7" y="3029728"/>
            <a:ext cx="3853274" cy="14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865B-1D1A-4516-57A6-204DFBC4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cs typeface="Calibri Light"/>
              </a:rPr>
              <a:t>Assignment Due 9/19</a:t>
            </a: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4" name="Content Placeholder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6DF0FDA-504C-D849-6D98-BCFE74BC7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412" y="3027285"/>
            <a:ext cx="5709721" cy="2334966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E14B8-135B-A954-8AE4-3BF3C75910FA}"/>
              </a:ext>
            </a:extLst>
          </p:cNvPr>
          <p:cNvSpPr/>
          <p:nvPr/>
        </p:nvSpPr>
        <p:spPr>
          <a:xfrm>
            <a:off x="5907852" y="2925703"/>
            <a:ext cx="649110" cy="28222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8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9/12</vt:lpstr>
      <vt:lpstr>DETR (Detection Transformer)</vt:lpstr>
      <vt:lpstr>Key Ingredients</vt:lpstr>
      <vt:lpstr>Details</vt:lpstr>
      <vt:lpstr>Details</vt:lpstr>
      <vt:lpstr>DETR Architecture</vt:lpstr>
      <vt:lpstr>Training Details</vt:lpstr>
      <vt:lpstr>Assignment Due 9/19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9/12</dc:title>
  <dc:creator>Vijayprakash Reddy Kovuru</dc:creator>
  <cp:lastModifiedBy>Vijayprakash Reddy Kovuru</cp:lastModifiedBy>
  <cp:revision>1</cp:revision>
  <dcterms:created xsi:type="dcterms:W3CDTF">2023-09-20T23:23:52Z</dcterms:created>
  <dcterms:modified xsi:type="dcterms:W3CDTF">2023-09-20T23:24:48Z</dcterms:modified>
</cp:coreProperties>
</file>