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3"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rial"/>
            </a:endParaRPr>
          </a:p>
        </p:txBody>
      </p:sp>
      <p:sp>
        <p:nvSpPr>
          <p:cNvPr id="5" name="PlaceHolder 2"/>
          <p:cNvSpPr>
            <a:spLocks noGrp="1"/>
          </p:cNvSpPr>
          <p:nvPr>
            <p:ph type="subTitle"/>
          </p:nvPr>
        </p:nvSpPr>
        <p:spPr>
          <a:xfrm>
            <a:off x="504000" y="1326600"/>
            <a:ext cx="9070920" cy="328752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1DDA72D-ED10-490D-A5C4-F0B057EE0B7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rial"/>
            </a:endParaRPr>
          </a:p>
        </p:txBody>
      </p:sp>
      <p:sp>
        <p:nvSpPr>
          <p:cNvPr id="12" name="PlaceHolder 2"/>
          <p:cNvSpPr>
            <a:spLocks noGrp="1"/>
          </p:cNvSpPr>
          <p:nvPr>
            <p:ph type="subTitle"/>
          </p:nvPr>
        </p:nvSpPr>
        <p:spPr>
          <a:xfrm>
            <a:off x="504000" y="1326600"/>
            <a:ext cx="9070920" cy="328752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706D000-B744-4689-9857-4A6253D4C39C}"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rial"/>
            </a:endParaRPr>
          </a:p>
        </p:txBody>
      </p:sp>
      <p:sp>
        <p:nvSpPr>
          <p:cNvPr id="14"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7755F9D-E764-4BB4-936C-59A962713902}"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2">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rial"/>
            </a:endParaRPr>
          </a:p>
        </p:txBody>
      </p:sp>
      <p:sp>
        <p:nvSpPr>
          <p:cNvPr id="21" name="PlaceHolder 2"/>
          <p:cNvSpPr>
            <a:spLocks noGrp="1"/>
          </p:cNvSpPr>
          <p:nvPr>
            <p:ph type="subTitle"/>
          </p:nvPr>
        </p:nvSpPr>
        <p:spPr>
          <a:xfrm>
            <a:off x="504000" y="1326600"/>
            <a:ext cx="9070920" cy="328752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4774654-2E65-4DEB-A383-FFCB496DCB1E}" type="slidenum">
              <a:t>&lt;#&gt;</a:t>
            </a:fld>
          </a:p>
        </p:txBody>
      </p:sp>
      <p:sp>
        <p:nvSpPr>
          <p:cNvPr id="6" name="PlaceHolder 5"/>
          <p:cNvSpPr>
            <a:spLocks noGrp="1"/>
          </p:cNvSpPr>
          <p:nvPr>
            <p:ph type="dt" idx="9"/>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 Id="rId3" Type="http://schemas.openxmlformats.org/officeDocument/2006/relationships/slideLayout" Target="../slideLayouts/slideLayout3.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buNone/>
            </a:pPr>
            <a:r>
              <a:rPr b="0" lang="en-US" sz="4400" strike="noStrike" u="none">
                <a:solidFill>
                  <a:schemeClr val="dk1"/>
                </a:solidFill>
                <a:uFillTx/>
                <a:latin typeface="Arial"/>
              </a:rPr>
              <a:t>Click to edit the title text format</a:t>
            </a:r>
            <a:endParaRPr b="0" lang="en-US" sz="4400" strike="noStrike" u="none">
              <a:solidFill>
                <a:schemeClr val="dk1"/>
              </a:solidFill>
              <a:uFillTx/>
              <a:latin typeface="Arial"/>
            </a:endParaRPr>
          </a:p>
        </p:txBody>
      </p:sp>
      <p:sp>
        <p:nvSpPr>
          <p:cNvPr id="1" name="PlaceHolder 2"/>
          <p:cNvSpPr>
            <a:spLocks noGrp="1"/>
          </p:cNvSpPr>
          <p:nvPr>
            <p:ph type="ftr" idx="1"/>
          </p:nvPr>
        </p:nvSpPr>
        <p:spPr>
          <a:xfrm>
            <a:off x="3447360" y="5165280"/>
            <a:ext cx="3194280" cy="389880"/>
          </a:xfrm>
          <a:prstGeom prst="rect">
            <a:avLst/>
          </a:prstGeom>
          <a:noFill/>
          <a:ln w="0">
            <a:noFill/>
          </a:ln>
        </p:spPr>
        <p:txBody>
          <a:bodyPr lIns="0" rIns="0" tIns="0" bIns="0" anchor="t">
            <a:noAutofit/>
          </a:bodyPr>
          <a:lstStyle>
            <a:lvl1pPr indent="0" algn="ctr" defTabSz="914400">
              <a:lnSpc>
                <a:spcPct val="100000"/>
              </a:lnSpc>
              <a:buNone/>
              <a:tabLst>
                <a:tab algn="l" pos="0"/>
              </a:tabLst>
              <a:defRPr b="0" lang="en-US" sz="1400" strike="noStrike" u="none">
                <a:solidFill>
                  <a:srgbClr val="000000"/>
                </a:solidFill>
                <a:uFillTx/>
                <a:latin typeface="Times New Roman"/>
                <a:ea typeface="DejaVu Sans"/>
              </a:defRPr>
            </a:lvl1pPr>
          </a:lstStyle>
          <a:p>
            <a:pPr indent="0" algn="ctr" defTabSz="914400">
              <a:lnSpc>
                <a:spcPct val="100000"/>
              </a:lnSpc>
              <a:buNone/>
              <a:tabLst>
                <a:tab algn="l" pos="0"/>
              </a:tabLst>
            </a:pPr>
            <a:r>
              <a:rPr b="0" lang="en-US" sz="1400" strike="noStrike" u="none">
                <a:solidFill>
                  <a:srgbClr val="000000"/>
                </a:solidFill>
                <a:uFillTx/>
                <a:latin typeface="Times New Roman"/>
                <a:ea typeface="DejaVu Sans"/>
              </a:rPr>
              <a:t> </a:t>
            </a:r>
            <a:endParaRPr b="0" lang="en-US" sz="1400" strike="noStrike" u="none">
              <a:solidFill>
                <a:srgbClr val="000000"/>
              </a:solidFill>
              <a:uFillTx/>
              <a:latin typeface="Times New Roman"/>
            </a:endParaRPr>
          </a:p>
        </p:txBody>
      </p:sp>
      <p:sp>
        <p:nvSpPr>
          <p:cNvPr id="2" name="PlaceHolder 3"/>
          <p:cNvSpPr>
            <a:spLocks noGrp="1"/>
          </p:cNvSpPr>
          <p:nvPr>
            <p:ph type="sldNum" idx="2"/>
          </p:nvPr>
        </p:nvSpPr>
        <p:spPr>
          <a:xfrm>
            <a:off x="7227360" y="5165280"/>
            <a:ext cx="2347560" cy="38988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n-US" sz="1400" strike="noStrike" u="none">
                <a:solidFill>
                  <a:srgbClr val="000000"/>
                </a:solidFill>
                <a:uFillTx/>
                <a:latin typeface="Times New Roman"/>
                <a:ea typeface="DejaVu Sans"/>
              </a:defRPr>
            </a:lvl1pPr>
          </a:lstStyle>
          <a:p>
            <a:pPr indent="0" algn="r" defTabSz="914400">
              <a:lnSpc>
                <a:spcPct val="100000"/>
              </a:lnSpc>
              <a:buNone/>
              <a:tabLst>
                <a:tab algn="l" pos="0"/>
              </a:tabLst>
            </a:pPr>
            <a:fld id="{F3B48698-2206-4E0F-8EC9-C0704F1699E1}" type="slidenum">
              <a:rPr b="0" lang="en-US" sz="1400" strike="noStrike" u="none">
                <a:solidFill>
                  <a:srgbClr val="000000"/>
                </a:solidFill>
                <a:uFillTx/>
                <a:latin typeface="Times New Roman"/>
                <a:ea typeface="DejaVu Sans"/>
              </a:rPr>
              <a:t>10</a:t>
            </a:fld>
            <a:endParaRPr b="0" lang="en-US" sz="1400" strike="noStrike" u="none">
              <a:solidFill>
                <a:srgbClr val="000000"/>
              </a:solidFill>
              <a:uFillTx/>
              <a:latin typeface="Times New Roman"/>
            </a:endParaRPr>
          </a:p>
        </p:txBody>
      </p:sp>
      <p:sp>
        <p:nvSpPr>
          <p:cNvPr id="3" name="PlaceHolder 4"/>
          <p:cNvSpPr>
            <a:spLocks noGrp="1"/>
          </p:cNvSpPr>
          <p:nvPr>
            <p:ph type="dt" idx="3"/>
          </p:nvPr>
        </p:nvSpPr>
        <p:spPr>
          <a:xfrm>
            <a:off x="504000" y="5165280"/>
            <a:ext cx="2347560" cy="38988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buNone/>
            </a:pPr>
            <a:r>
              <a:rPr b="0" lang="en-US" sz="4400" strike="noStrike" u="none">
                <a:solidFill>
                  <a:schemeClr val="dk1"/>
                </a:solidFill>
                <a:uFillTx/>
                <a:latin typeface="Arial"/>
              </a:rPr>
              <a:t>Click to edit the title text format</a:t>
            </a:r>
            <a:endParaRPr b="0" lang="en-US" sz="4400" strike="noStrike" u="none">
              <a:solidFill>
                <a:schemeClr val="dk1"/>
              </a:solidFill>
              <a:uFillTx/>
              <a:latin typeface="Arial"/>
            </a:endParaRPr>
          </a:p>
        </p:txBody>
      </p:sp>
      <p:sp>
        <p:nvSpPr>
          <p:cNvPr id="7" name="PlaceHolder 2"/>
          <p:cNvSpPr>
            <a:spLocks noGrp="1"/>
          </p:cNvSpPr>
          <p:nvPr>
            <p:ph type="body"/>
          </p:nvPr>
        </p:nvSpPr>
        <p:spPr>
          <a:xfrm>
            <a:off x="504000" y="1326600"/>
            <a:ext cx="9070920" cy="32875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trike="noStrike" u="none">
                <a:solidFill>
                  <a:schemeClr val="dk1"/>
                </a:solidFill>
                <a:uFillTx/>
                <a:latin typeface="Arial"/>
              </a:rPr>
              <a:t>Click to edit the outline text format</a:t>
            </a:r>
            <a:endParaRPr b="0" lang="en-US" sz="1800" strike="noStrike" u="none">
              <a:solidFill>
                <a:schemeClr val="dk1"/>
              </a:solidFill>
              <a:uFillTx/>
              <a:latin typeface="Arial"/>
            </a:endParaRPr>
          </a:p>
          <a:p>
            <a:pPr lvl="1" marL="864000" indent="-324000">
              <a:lnSpc>
                <a:spcPct val="90000"/>
              </a:lnSpc>
              <a:spcBef>
                <a:spcPts val="1134"/>
              </a:spcBef>
              <a:buClr>
                <a:srgbClr val="000000"/>
              </a:buClr>
              <a:buSzPct val="75000"/>
              <a:buFont typeface="Symbol" charset="2"/>
              <a:buChar char=""/>
            </a:pPr>
            <a:r>
              <a:rPr b="0" lang="en-US" sz="1800" strike="noStrike" u="none">
                <a:solidFill>
                  <a:schemeClr val="dk1"/>
                </a:solidFill>
                <a:uFillTx/>
                <a:latin typeface="Arial"/>
              </a:rPr>
              <a:t>Second Outline Level</a:t>
            </a:r>
            <a:endParaRPr b="0" lang="en-US" sz="1800" strike="noStrike" u="none">
              <a:solidFill>
                <a:schemeClr val="dk1"/>
              </a:solidFill>
              <a:uFillTx/>
              <a:latin typeface="Arial"/>
            </a:endParaRPr>
          </a:p>
          <a:p>
            <a:pPr lvl="2" marL="1296000" indent="-288000">
              <a:lnSpc>
                <a:spcPct val="90000"/>
              </a:lnSpc>
              <a:spcBef>
                <a:spcPts val="850"/>
              </a:spcBef>
              <a:buClr>
                <a:srgbClr val="000000"/>
              </a:buClr>
              <a:buSzPct val="45000"/>
              <a:buFont typeface="Wingdings" charset="2"/>
              <a:buChar char=""/>
            </a:pPr>
            <a:r>
              <a:rPr b="0" lang="en-US" sz="1800" strike="noStrike" u="none">
                <a:solidFill>
                  <a:schemeClr val="dk1"/>
                </a:solidFill>
                <a:uFillTx/>
                <a:latin typeface="Arial"/>
              </a:rPr>
              <a:t>Third Outline Level</a:t>
            </a:r>
            <a:endParaRPr b="0" lang="en-US" sz="1800" strike="noStrike" u="none">
              <a:solidFill>
                <a:schemeClr val="dk1"/>
              </a:solidFill>
              <a:uFillTx/>
              <a:latin typeface="Arial"/>
            </a:endParaRPr>
          </a:p>
          <a:p>
            <a:pPr lvl="3" marL="1728000" indent="-216000">
              <a:lnSpc>
                <a:spcPct val="90000"/>
              </a:lnSpc>
              <a:spcBef>
                <a:spcPts val="567"/>
              </a:spcBef>
              <a:buClr>
                <a:srgbClr val="000000"/>
              </a:buClr>
              <a:buSzPct val="75000"/>
              <a:buFont typeface="Symbol" charset="2"/>
              <a:buChar char=""/>
            </a:pPr>
            <a:r>
              <a:rPr b="0" lang="en-US" sz="1800" strike="noStrike" u="none">
                <a:solidFill>
                  <a:schemeClr val="dk1"/>
                </a:solidFill>
                <a:uFillTx/>
                <a:latin typeface="Arial"/>
              </a:rPr>
              <a:t>Fourth Outline Level</a:t>
            </a:r>
            <a:endParaRPr b="0" lang="en-US" sz="1800" strike="noStrike" u="none">
              <a:solidFill>
                <a:schemeClr val="dk1"/>
              </a:solidFill>
              <a:uFillTx/>
              <a:latin typeface="Arial"/>
            </a:endParaRPr>
          </a:p>
          <a:p>
            <a:pPr lvl="4" marL="2160000" indent="-216000">
              <a:lnSpc>
                <a:spcPct val="90000"/>
              </a:lnSpc>
              <a:spcBef>
                <a:spcPts val="283"/>
              </a:spcBef>
              <a:buClr>
                <a:srgbClr val="000000"/>
              </a:buClr>
              <a:buSzPct val="45000"/>
              <a:buFont typeface="Wingdings" charset="2"/>
              <a:buChar char=""/>
            </a:pPr>
            <a:r>
              <a:rPr b="0" lang="en-US" sz="1800" strike="noStrike" u="none">
                <a:solidFill>
                  <a:schemeClr val="dk1"/>
                </a:solidFill>
                <a:uFillTx/>
                <a:latin typeface="Arial"/>
              </a:rPr>
              <a:t>Fifth Outline Level</a:t>
            </a:r>
            <a:endParaRPr b="0" lang="en-US" sz="1800" strike="noStrike" u="none">
              <a:solidFill>
                <a:schemeClr val="dk1"/>
              </a:solidFill>
              <a:uFillTx/>
              <a:latin typeface="Arial"/>
            </a:endParaRPr>
          </a:p>
          <a:p>
            <a:pPr lvl="5" marL="2592000" indent="-216000">
              <a:lnSpc>
                <a:spcPct val="90000"/>
              </a:lnSpc>
              <a:spcBef>
                <a:spcPts val="283"/>
              </a:spcBef>
              <a:buClr>
                <a:srgbClr val="000000"/>
              </a:buClr>
              <a:buSzPct val="45000"/>
              <a:buFont typeface="Wingdings" charset="2"/>
              <a:buChar char=""/>
            </a:pPr>
            <a:r>
              <a:rPr b="0" lang="en-US" sz="1800" strike="noStrike" u="none">
                <a:solidFill>
                  <a:schemeClr val="dk1"/>
                </a:solidFill>
                <a:uFillTx/>
                <a:latin typeface="Arial"/>
              </a:rPr>
              <a:t>Sixth Outline Level</a:t>
            </a:r>
            <a:endParaRPr b="0" lang="en-US" sz="1800" strike="noStrike" u="none">
              <a:solidFill>
                <a:schemeClr val="dk1"/>
              </a:solidFill>
              <a:uFillTx/>
              <a:latin typeface="Arial"/>
            </a:endParaRPr>
          </a:p>
          <a:p>
            <a:pPr lvl="6" marL="3024000" indent="-216000">
              <a:lnSpc>
                <a:spcPct val="90000"/>
              </a:lnSpc>
              <a:spcBef>
                <a:spcPts val="283"/>
              </a:spcBef>
              <a:buClr>
                <a:srgbClr val="000000"/>
              </a:buClr>
              <a:buSzPct val="45000"/>
              <a:buFont typeface="Wingdings" charset="2"/>
              <a:buChar char=""/>
            </a:pPr>
            <a:r>
              <a:rPr b="0" lang="en-US" sz="1800" strike="noStrike" u="none">
                <a:solidFill>
                  <a:schemeClr val="dk1"/>
                </a:solidFill>
                <a:uFillTx/>
                <a:latin typeface="Arial"/>
              </a:rPr>
              <a:t>Seventh Outline Level</a:t>
            </a:r>
            <a:endParaRPr b="0" lang="en-US" sz="1800" strike="noStrike" u="none">
              <a:solidFill>
                <a:schemeClr val="dk1"/>
              </a:solidFill>
              <a:uFillTx/>
              <a:latin typeface="Arial"/>
            </a:endParaRPr>
          </a:p>
        </p:txBody>
      </p:sp>
      <p:sp>
        <p:nvSpPr>
          <p:cNvPr id="8" name="PlaceHolder 3"/>
          <p:cNvSpPr>
            <a:spLocks noGrp="1"/>
          </p:cNvSpPr>
          <p:nvPr>
            <p:ph type="ftr" idx="4"/>
          </p:nvPr>
        </p:nvSpPr>
        <p:spPr>
          <a:xfrm>
            <a:off x="3447360" y="5165280"/>
            <a:ext cx="3194280" cy="389880"/>
          </a:xfrm>
          <a:prstGeom prst="rect">
            <a:avLst/>
          </a:prstGeom>
          <a:noFill/>
          <a:ln w="0">
            <a:noFill/>
          </a:ln>
        </p:spPr>
        <p:txBody>
          <a:bodyPr lIns="0" rIns="0" tIns="0" bIns="0" anchor="t">
            <a:noAutofit/>
          </a:bodyPr>
          <a:lstStyle>
            <a:lvl1pPr indent="0" algn="ctr" defTabSz="914400">
              <a:lnSpc>
                <a:spcPct val="100000"/>
              </a:lnSpc>
              <a:buNone/>
              <a:tabLst>
                <a:tab algn="l" pos="0"/>
              </a:tabLst>
              <a:defRPr b="0" lang="en-US" sz="1400" strike="noStrike" u="none">
                <a:solidFill>
                  <a:srgbClr val="000000"/>
                </a:solidFill>
                <a:uFillTx/>
                <a:latin typeface="Times New Roman"/>
                <a:ea typeface="DejaVu Sans"/>
              </a:defRPr>
            </a:lvl1pPr>
          </a:lstStyle>
          <a:p>
            <a:pPr indent="0" algn="ctr" defTabSz="914400">
              <a:lnSpc>
                <a:spcPct val="100000"/>
              </a:lnSpc>
              <a:buNone/>
              <a:tabLst>
                <a:tab algn="l" pos="0"/>
              </a:tabLst>
            </a:pPr>
            <a:r>
              <a:rPr b="0" lang="en-US" sz="1400" strike="noStrike" u="none">
                <a:solidFill>
                  <a:srgbClr val="000000"/>
                </a:solidFill>
                <a:uFillTx/>
                <a:latin typeface="Times New Roman"/>
                <a:ea typeface="DejaVu Sans"/>
              </a:rPr>
              <a:t>&lt;footer&gt;</a:t>
            </a:r>
            <a:endParaRPr b="0" lang="en-US" sz="1400" strike="noStrike" u="none">
              <a:solidFill>
                <a:srgbClr val="000000"/>
              </a:solidFill>
              <a:uFillTx/>
              <a:latin typeface="Times New Roman"/>
            </a:endParaRPr>
          </a:p>
        </p:txBody>
      </p:sp>
      <p:sp>
        <p:nvSpPr>
          <p:cNvPr id="9" name="PlaceHolder 4"/>
          <p:cNvSpPr>
            <a:spLocks noGrp="1"/>
          </p:cNvSpPr>
          <p:nvPr>
            <p:ph type="sldNum" idx="5"/>
          </p:nvPr>
        </p:nvSpPr>
        <p:spPr>
          <a:xfrm>
            <a:off x="7227360" y="5165280"/>
            <a:ext cx="2347560" cy="38988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n-US" sz="1400" strike="noStrike" u="none">
                <a:solidFill>
                  <a:srgbClr val="000000"/>
                </a:solidFill>
                <a:uFillTx/>
                <a:latin typeface="Times New Roman"/>
                <a:ea typeface="DejaVu Sans"/>
              </a:defRPr>
            </a:lvl1pPr>
          </a:lstStyle>
          <a:p>
            <a:pPr indent="0" algn="r" defTabSz="914400">
              <a:lnSpc>
                <a:spcPct val="100000"/>
              </a:lnSpc>
              <a:buNone/>
              <a:tabLst>
                <a:tab algn="l" pos="0"/>
              </a:tabLst>
            </a:pPr>
            <a:fld id="{758804A4-AC76-423C-A475-555CEFD228A7}" type="slidenum">
              <a:rPr b="0" lang="en-US" sz="1400" strike="noStrike" u="none">
                <a:solidFill>
                  <a:srgbClr val="000000"/>
                </a:solidFill>
                <a:uFillTx/>
                <a:latin typeface="Times New Roman"/>
                <a:ea typeface="DejaVu Sans"/>
              </a:rPr>
              <a:t>&lt;number&gt;</a:t>
            </a:fld>
            <a:endParaRPr b="0" lang="en-US" sz="1400" strike="noStrike" u="none">
              <a:solidFill>
                <a:srgbClr val="000000"/>
              </a:solidFill>
              <a:uFillTx/>
              <a:latin typeface="Times New Roman"/>
            </a:endParaRPr>
          </a:p>
        </p:txBody>
      </p:sp>
      <p:sp>
        <p:nvSpPr>
          <p:cNvPr id="10" name="PlaceHolder 5"/>
          <p:cNvSpPr>
            <a:spLocks noGrp="1"/>
          </p:cNvSpPr>
          <p:nvPr>
            <p:ph type="dt" idx="6"/>
          </p:nvPr>
        </p:nvSpPr>
        <p:spPr>
          <a:xfrm>
            <a:off x="504000" y="5165280"/>
            <a:ext cx="2347560" cy="38988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 id="2147483652"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buNone/>
            </a:pPr>
            <a:r>
              <a:rPr b="0" lang="en-US" sz="4400" strike="noStrike" u="none">
                <a:solidFill>
                  <a:schemeClr val="dk1"/>
                </a:solidFill>
                <a:uFillTx/>
                <a:latin typeface="Arial"/>
              </a:rPr>
              <a:t>Click to edit the title text format</a:t>
            </a:r>
            <a:endParaRPr b="0" lang="en-US" sz="4400" strike="noStrike" u="none">
              <a:solidFill>
                <a:schemeClr val="dk1"/>
              </a:solidFill>
              <a:uFillTx/>
              <a:latin typeface="Arial"/>
            </a:endParaRPr>
          </a:p>
        </p:txBody>
      </p:sp>
      <p:sp>
        <p:nvSpPr>
          <p:cNvPr id="16" name="PlaceHolder 2"/>
          <p:cNvSpPr>
            <a:spLocks noGrp="1"/>
          </p:cNvSpPr>
          <p:nvPr>
            <p:ph type="ftr" idx="7"/>
          </p:nvPr>
        </p:nvSpPr>
        <p:spPr>
          <a:xfrm>
            <a:off x="3447360" y="5165280"/>
            <a:ext cx="3194280" cy="389880"/>
          </a:xfrm>
          <a:prstGeom prst="rect">
            <a:avLst/>
          </a:prstGeom>
          <a:noFill/>
          <a:ln w="0">
            <a:noFill/>
          </a:ln>
        </p:spPr>
        <p:txBody>
          <a:bodyPr lIns="0" rIns="0" tIns="0" bIns="0" anchor="t">
            <a:noAutofit/>
          </a:bodyPr>
          <a:lstStyle>
            <a:lvl1pPr indent="0" algn="ctr" defTabSz="914400">
              <a:lnSpc>
                <a:spcPct val="100000"/>
              </a:lnSpc>
              <a:buNone/>
              <a:tabLst>
                <a:tab algn="l" pos="0"/>
              </a:tabLst>
              <a:defRPr b="0" lang="en-US" sz="1400" strike="noStrike" u="none">
                <a:solidFill>
                  <a:srgbClr val="000000"/>
                </a:solidFill>
                <a:uFillTx/>
                <a:latin typeface="Times New Roman"/>
                <a:ea typeface="DejaVu Sans"/>
              </a:defRPr>
            </a:lvl1pPr>
          </a:lstStyle>
          <a:p>
            <a:pPr indent="0" algn="ctr" defTabSz="914400">
              <a:lnSpc>
                <a:spcPct val="100000"/>
              </a:lnSpc>
              <a:buNone/>
              <a:tabLst>
                <a:tab algn="l" pos="0"/>
              </a:tabLst>
            </a:pPr>
            <a:r>
              <a:rPr b="0" lang="en-US" sz="1400" strike="noStrike" u="none">
                <a:solidFill>
                  <a:srgbClr val="000000"/>
                </a:solidFill>
                <a:uFillTx/>
                <a:latin typeface="Times New Roman"/>
                <a:ea typeface="DejaVu Sans"/>
              </a:rPr>
              <a:t> </a:t>
            </a:r>
            <a:endParaRPr b="0" lang="en-US" sz="1400" strike="noStrike" u="none">
              <a:solidFill>
                <a:srgbClr val="000000"/>
              </a:solidFill>
              <a:uFillTx/>
              <a:latin typeface="Times New Roman"/>
            </a:endParaRPr>
          </a:p>
        </p:txBody>
      </p:sp>
      <p:sp>
        <p:nvSpPr>
          <p:cNvPr id="17" name="PlaceHolder 3"/>
          <p:cNvSpPr>
            <a:spLocks noGrp="1"/>
          </p:cNvSpPr>
          <p:nvPr>
            <p:ph type="sldNum" idx="8"/>
          </p:nvPr>
        </p:nvSpPr>
        <p:spPr>
          <a:xfrm>
            <a:off x="7227360" y="5165280"/>
            <a:ext cx="2347560" cy="38988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n-US" sz="1400" strike="noStrike" u="none">
                <a:solidFill>
                  <a:srgbClr val="000000"/>
                </a:solidFill>
                <a:uFillTx/>
                <a:latin typeface="Times New Roman"/>
                <a:ea typeface="DejaVu Sans"/>
              </a:defRPr>
            </a:lvl1pPr>
          </a:lstStyle>
          <a:p>
            <a:pPr indent="0" algn="r" defTabSz="914400">
              <a:lnSpc>
                <a:spcPct val="100000"/>
              </a:lnSpc>
              <a:buNone/>
              <a:tabLst>
                <a:tab algn="l" pos="0"/>
              </a:tabLst>
            </a:pPr>
            <a:fld id="{E460FF60-2D13-4116-84DF-1175E92E5354}" type="slidenum">
              <a:rPr b="0" lang="en-US" sz="1400" strike="noStrike" u="none">
                <a:solidFill>
                  <a:srgbClr val="000000"/>
                </a:solidFill>
                <a:uFillTx/>
                <a:latin typeface="Times New Roman"/>
                <a:ea typeface="DejaVu Sans"/>
              </a:rPr>
              <a:t>1</a:t>
            </a:fld>
            <a:endParaRPr b="0" lang="en-US" sz="1400" strike="noStrike" u="none">
              <a:solidFill>
                <a:srgbClr val="000000"/>
              </a:solidFill>
              <a:uFillTx/>
              <a:latin typeface="Times New Roman"/>
            </a:endParaRPr>
          </a:p>
        </p:txBody>
      </p:sp>
      <p:sp>
        <p:nvSpPr>
          <p:cNvPr id="18" name="PlaceHolder 4"/>
          <p:cNvSpPr>
            <a:spLocks noGrp="1"/>
          </p:cNvSpPr>
          <p:nvPr>
            <p:ph type="dt" idx="9"/>
          </p:nvPr>
        </p:nvSpPr>
        <p:spPr>
          <a:xfrm>
            <a:off x="504000" y="5165280"/>
            <a:ext cx="2347560" cy="38988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9"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Arial"/>
              </a:rPr>
              <a:t>Click to edit the outline text format</a:t>
            </a:r>
            <a:endParaRPr b="0" lang="en-US" sz="2800" strike="noStrike" u="none">
              <a:solidFill>
                <a:schemeClr val="dk1"/>
              </a:solidFill>
              <a:uFillTx/>
              <a:latin typeface="Arial"/>
            </a:endParaRPr>
          </a:p>
          <a:p>
            <a:pPr lvl="1" marL="864000" indent="-324000">
              <a:lnSpc>
                <a:spcPct val="90000"/>
              </a:lnSpc>
              <a:spcBef>
                <a:spcPts val="1134"/>
              </a:spcBef>
              <a:buClr>
                <a:srgbClr val="000000"/>
              </a:buClr>
              <a:buSzPct val="75000"/>
              <a:buFont typeface="Symbol" charset="2"/>
              <a:buChar char=""/>
            </a:pPr>
            <a:r>
              <a:rPr b="0" lang="en-US" sz="2000" strike="noStrike" u="none">
                <a:solidFill>
                  <a:schemeClr val="dk1"/>
                </a:solidFill>
                <a:uFillTx/>
                <a:latin typeface="Arial"/>
              </a:rPr>
              <a:t>Second Outline Level</a:t>
            </a:r>
            <a:endParaRPr b="0" lang="en-US" sz="2000" strike="noStrike" u="none">
              <a:solidFill>
                <a:schemeClr val="dk1"/>
              </a:solidFill>
              <a:uFillTx/>
              <a:latin typeface="Arial"/>
            </a:endParaRPr>
          </a:p>
          <a:p>
            <a:pPr lvl="2" marL="1296000" indent="-288000">
              <a:lnSpc>
                <a:spcPct val="90000"/>
              </a:lnSpc>
              <a:spcBef>
                <a:spcPts val="850"/>
              </a:spcBef>
              <a:buClr>
                <a:srgbClr val="000000"/>
              </a:buClr>
              <a:buSzPct val="45000"/>
              <a:buFont typeface="Wingdings" charset="2"/>
              <a:buChar char=""/>
            </a:pPr>
            <a:r>
              <a:rPr b="0" lang="en-US" sz="1800" strike="noStrike" u="none">
                <a:solidFill>
                  <a:schemeClr val="dk1"/>
                </a:solidFill>
                <a:uFillTx/>
                <a:latin typeface="Arial"/>
              </a:rPr>
              <a:t>Third Outline Level</a:t>
            </a:r>
            <a:endParaRPr b="0" lang="en-US" sz="1800" strike="noStrike" u="none">
              <a:solidFill>
                <a:schemeClr val="dk1"/>
              </a:solidFill>
              <a:uFillTx/>
              <a:latin typeface="Arial"/>
            </a:endParaRPr>
          </a:p>
          <a:p>
            <a:pPr lvl="3" marL="1728000" indent="-216000">
              <a:lnSpc>
                <a:spcPct val="90000"/>
              </a:lnSpc>
              <a:spcBef>
                <a:spcPts val="567"/>
              </a:spcBef>
              <a:buClr>
                <a:srgbClr val="000000"/>
              </a:buClr>
              <a:buSzPct val="75000"/>
              <a:buFont typeface="Symbol" charset="2"/>
              <a:buChar char=""/>
            </a:pPr>
            <a:r>
              <a:rPr b="0" lang="en-US" sz="1800" strike="noStrike" u="none">
                <a:solidFill>
                  <a:schemeClr val="dk1"/>
                </a:solidFill>
                <a:uFillTx/>
                <a:latin typeface="Arial"/>
              </a:rPr>
              <a:t>Fourth Outline Level</a:t>
            </a:r>
            <a:endParaRPr b="0" lang="en-US" sz="1800" strike="noStrike" u="none">
              <a:solidFill>
                <a:schemeClr val="dk1"/>
              </a:solidFill>
              <a:uFillTx/>
              <a:latin typeface="Arial"/>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Arial"/>
              </a:rPr>
              <a:t>Fifth Outline Level</a:t>
            </a:r>
            <a:endParaRPr b="0" lang="en-US" sz="2000" strike="noStrike" u="none">
              <a:solidFill>
                <a:schemeClr val="dk1"/>
              </a:solidFill>
              <a:uFillTx/>
              <a:latin typeface="Arial"/>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Arial"/>
              </a:rPr>
              <a:t>Sixth Outline Level</a:t>
            </a:r>
            <a:endParaRPr b="0" lang="en-US" sz="2000" strike="noStrike" u="none">
              <a:solidFill>
                <a:schemeClr val="dk1"/>
              </a:solidFill>
              <a:uFillTx/>
              <a:latin typeface="Arial"/>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Arial"/>
              </a:rPr>
              <a:t>Seventh Outline Level</a:t>
            </a:r>
            <a:endParaRPr b="0" lang="en-US" sz="2000" strike="noStrike" u="none">
              <a:solidFill>
                <a:schemeClr val="dk1"/>
              </a:solidFill>
              <a:uFillTx/>
              <a:latin typeface="Arial"/>
            </a:endParaRPr>
          </a:p>
        </p:txBody>
      </p:sp>
    </p:spTree>
  </p:cSld>
  <p:clrMap bg1="lt1" tx1="dk1" bg2="lt2" tx2="dk2" accent1="accent1" accent2="accent2" accent3="accent3" accent4="accent4" accent5="accent5" accent6="accent6" hlink="hlink" folHlink="folHlink"/>
  <p:sldLayoutIdLst>
    <p:sldLayoutId id="2147483654"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PlaceHolder 1"/>
          <p:cNvSpPr>
            <a:spLocks noGrp="1"/>
          </p:cNvSpPr>
          <p:nvPr>
            <p:ph type="title"/>
          </p:nvPr>
        </p:nvSpPr>
        <p:spPr>
          <a:xfrm>
            <a:off x="300960" y="1828800"/>
            <a:ext cx="9070920" cy="1597320"/>
          </a:xfrm>
          <a:prstGeom prst="rect">
            <a:avLst/>
          </a:prstGeom>
          <a:noFill/>
          <a:ln w="0">
            <a:noFill/>
          </a:ln>
        </p:spPr>
        <p:txBody>
          <a:bodyPr lIns="0" rIns="0" tIns="0" bIns="0" anchor="ctr">
            <a:noAutofit/>
          </a:bodyPr>
          <a:p>
            <a:pPr indent="0" algn="ctr" defTabSz="457200">
              <a:lnSpc>
                <a:spcPct val="100000"/>
              </a:lnSpc>
              <a:buNone/>
              <a:tabLst>
                <a:tab algn="l" pos="0"/>
              </a:tabLst>
            </a:pPr>
            <a:r>
              <a:rPr b="0" lang="en-US" sz="5400" strike="noStrike" u="none">
                <a:solidFill>
                  <a:srgbClr val="002060"/>
                </a:solidFill>
                <a:uFillTx/>
                <a:latin typeface="Trebuchet MS"/>
                <a:ea typeface="DejaVu Sans"/>
              </a:rPr>
              <a:t>Crime Rate Prediction </a:t>
            </a:r>
            <a:br>
              <a:rPr sz="5400"/>
            </a:br>
            <a:r>
              <a:rPr b="0" lang="en-US" sz="5400" strike="noStrike" u="none">
                <a:solidFill>
                  <a:srgbClr val="002060"/>
                </a:solidFill>
                <a:uFillTx/>
                <a:latin typeface="Trebuchet MS"/>
                <a:ea typeface="DejaVu Sans"/>
              </a:rPr>
              <a:t>Using ML</a:t>
            </a:r>
            <a:endParaRPr b="0" lang="en-US" sz="54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defTabSz="457200">
              <a:lnSpc>
                <a:spcPct val="100000"/>
              </a:lnSpc>
              <a:buNone/>
              <a:tabLst>
                <a:tab algn="l" pos="0"/>
              </a:tabLst>
            </a:pP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ALGORITHM – RANDOM FOREST</a:t>
            </a:r>
            <a:endParaRPr b="0" lang="en-US" sz="3600" strike="noStrike" u="none">
              <a:solidFill>
                <a:schemeClr val="dk1"/>
              </a:solidFill>
              <a:uFillTx/>
              <a:latin typeface="Arial"/>
            </a:endParaRPr>
          </a:p>
        </p:txBody>
      </p:sp>
      <p:sp>
        <p:nvSpPr>
          <p:cNvPr id="39"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70000" lnSpcReduction="19999"/>
          </a:bodyPr>
          <a:p>
            <a:pPr marL="432000" indent="-324000" algn="just" defTabSz="457200">
              <a:lnSpc>
                <a:spcPct val="150000"/>
              </a:lnSpc>
              <a:spcBef>
                <a:spcPts val="1001"/>
              </a:spcBef>
              <a:buClr>
                <a:srgbClr val="000000"/>
              </a:buClr>
              <a:buSzPct val="45000"/>
              <a:buFont typeface="Wingdings" charset="2"/>
              <a:buChar char=""/>
            </a:pPr>
            <a:r>
              <a:rPr b="0" lang="en-US" sz="1700" strike="noStrike" u="none">
                <a:solidFill>
                  <a:schemeClr val="dk1"/>
                </a:solidFill>
                <a:uFillTx/>
                <a:latin typeface="Trebuchet MS"/>
                <a:ea typeface="DejaVu Sans"/>
              </a:rPr>
              <a:t>Random Forest is an ensemble learning technique that combines multiple decision trees to generate a more accurate prediction.</a:t>
            </a:r>
            <a:endParaRPr b="0" lang="en-US" sz="1700" strike="noStrike" u="none">
              <a:solidFill>
                <a:schemeClr val="dk1"/>
              </a:solidFill>
              <a:uFillTx/>
              <a:latin typeface="Arial"/>
            </a:endParaRPr>
          </a:p>
          <a:p>
            <a:pPr marL="432000" indent="-324000" algn="just" defTabSz="457200">
              <a:lnSpc>
                <a:spcPct val="150000"/>
              </a:lnSpc>
              <a:spcBef>
                <a:spcPts val="1001"/>
              </a:spcBef>
              <a:buClr>
                <a:srgbClr val="000000"/>
              </a:buClr>
              <a:buSzPct val="45000"/>
              <a:buFont typeface="Wingdings" charset="2"/>
              <a:buChar char=""/>
            </a:pPr>
            <a:r>
              <a:rPr b="0" lang="en-US" sz="1700" strike="noStrike" u="none">
                <a:solidFill>
                  <a:schemeClr val="dk1"/>
                </a:solidFill>
                <a:uFillTx/>
                <a:latin typeface="Trebuchet MS"/>
                <a:ea typeface="DejaVu Sans"/>
              </a:rPr>
              <a:t>It is a versatile and powerful algorithm used in a wide variety of applications.</a:t>
            </a:r>
            <a:endParaRPr b="0" lang="en-US" sz="1700" strike="noStrike" u="none">
              <a:solidFill>
                <a:schemeClr val="dk1"/>
              </a:solidFill>
              <a:uFillTx/>
              <a:latin typeface="Arial"/>
            </a:endParaRPr>
          </a:p>
          <a:p>
            <a:pPr marL="432000" indent="-324000" algn="just" defTabSz="457200">
              <a:lnSpc>
                <a:spcPct val="150000"/>
              </a:lnSpc>
              <a:spcBef>
                <a:spcPts val="1001"/>
              </a:spcBef>
              <a:buClr>
                <a:srgbClr val="000000"/>
              </a:buClr>
              <a:buSzPct val="45000"/>
              <a:buFont typeface="Wingdings" charset="2"/>
              <a:buChar char=""/>
            </a:pPr>
            <a:r>
              <a:rPr b="0" lang="en-US" sz="1700" strike="noStrike" u="none">
                <a:solidFill>
                  <a:schemeClr val="dk1"/>
                </a:solidFill>
                <a:uFillTx/>
                <a:latin typeface="Trebuchet MS"/>
                <a:ea typeface="DejaVu Sans"/>
              </a:rPr>
              <a:t>The algorithm can be illustrated as follows: </a:t>
            </a:r>
            <a:endParaRPr b="0" lang="en-US" sz="1700" strike="noStrike" u="none">
              <a:solidFill>
                <a:schemeClr val="dk1"/>
              </a:solidFill>
              <a:uFillTx/>
              <a:latin typeface="Arial"/>
            </a:endParaRPr>
          </a:p>
          <a:p>
            <a:pPr marL="432000" indent="-324000" algn="just" defTabSz="457200">
              <a:lnSpc>
                <a:spcPct val="12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Calibri"/>
              </a:rPr>
              <a:t>Begin with a dataset of observations and their associated labels. </a:t>
            </a:r>
            <a:endParaRPr b="0" lang="en-US" sz="1600" strike="noStrike" u="none">
              <a:solidFill>
                <a:schemeClr val="dk1"/>
              </a:solidFill>
              <a:uFillTx/>
              <a:latin typeface="Arial"/>
            </a:endParaRPr>
          </a:p>
          <a:p>
            <a:pPr marL="432000" indent="-324000" algn="just" defTabSz="457200">
              <a:lnSpc>
                <a:spcPct val="12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Calibri"/>
              </a:rPr>
              <a:t>Randomly select ‘k’ features from the dataset. </a:t>
            </a:r>
            <a:endParaRPr b="0" lang="en-US" sz="1600" strike="noStrike" u="none">
              <a:solidFill>
                <a:schemeClr val="dk1"/>
              </a:solidFill>
              <a:uFillTx/>
              <a:latin typeface="Arial"/>
            </a:endParaRPr>
          </a:p>
          <a:p>
            <a:pPr marL="432000" indent="-324000" algn="just" defTabSz="457200">
              <a:lnSpc>
                <a:spcPct val="12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Calibri"/>
              </a:rPr>
              <a:t>For each of the ‘k’ features, choose the best split point. </a:t>
            </a:r>
            <a:endParaRPr b="0" lang="en-US" sz="1600" strike="noStrike" u="none">
              <a:solidFill>
                <a:schemeClr val="dk1"/>
              </a:solidFill>
              <a:uFillTx/>
              <a:latin typeface="Arial"/>
            </a:endParaRPr>
          </a:p>
          <a:p>
            <a:pPr marL="432000" indent="-324000" algn="just" defTabSz="457200">
              <a:lnSpc>
                <a:spcPct val="12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Calibri"/>
              </a:rPr>
              <a:t>Create a tree using the chosen split points. </a:t>
            </a:r>
            <a:endParaRPr b="0" lang="en-US" sz="1600" strike="noStrike" u="none">
              <a:solidFill>
                <a:schemeClr val="dk1"/>
              </a:solidFill>
              <a:uFillTx/>
              <a:latin typeface="Arial"/>
            </a:endParaRPr>
          </a:p>
          <a:p>
            <a:pPr marL="432000" indent="-324000" algn="just" defTabSz="457200">
              <a:lnSpc>
                <a:spcPct val="12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Calibri"/>
              </a:rPr>
              <a:t>Repeat steps 2-4 for each of the ‘k’ features. </a:t>
            </a:r>
            <a:endParaRPr b="0" lang="en-US" sz="1600" strike="noStrike" u="none">
              <a:solidFill>
                <a:schemeClr val="dk1"/>
              </a:solidFill>
              <a:uFillTx/>
              <a:latin typeface="Arial"/>
            </a:endParaRPr>
          </a:p>
          <a:p>
            <a:pPr marL="432000" indent="-324000" algn="just" defTabSz="457200">
              <a:lnSpc>
                <a:spcPct val="12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Calibri"/>
              </a:rPr>
              <a:t>Combine the trees to form a forest. </a:t>
            </a:r>
            <a:endParaRPr b="0" lang="en-US" sz="1600" strike="noStrike" u="none">
              <a:solidFill>
                <a:schemeClr val="dk1"/>
              </a:solidFill>
              <a:uFillTx/>
              <a:latin typeface="Arial"/>
            </a:endParaRPr>
          </a:p>
          <a:p>
            <a:pPr marL="432000" indent="-324000" algn="just" defTabSz="457200">
              <a:lnSpc>
                <a:spcPct val="12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Calibri"/>
              </a:rPr>
              <a:t>Use the forest to make predictions on new data. </a:t>
            </a:r>
            <a:endParaRPr b="0" lang="en-US" sz="1600" strike="noStrike" u="none">
              <a:solidFill>
                <a:schemeClr val="dk1"/>
              </a:solidFill>
              <a:uFillTx/>
              <a:latin typeface="Arial"/>
            </a:endParaRPr>
          </a:p>
          <a:p>
            <a:pPr marL="432000" indent="-324000" algn="just" defTabSz="457200">
              <a:lnSpc>
                <a:spcPct val="12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Calibri"/>
              </a:rPr>
              <a:t>Calculate the accuracy of the predictions.</a:t>
            </a:r>
            <a:endParaRPr b="0" lang="en-US" sz="1600" strike="noStrike" u="none">
              <a:solidFill>
                <a:schemeClr val="dk1"/>
              </a:solidFill>
              <a:uFillTx/>
              <a:latin typeface="Arial"/>
            </a:endParaRPr>
          </a:p>
          <a:p>
            <a:pPr marL="432000" indent="0" algn="just" defTabSz="457200">
              <a:lnSpc>
                <a:spcPct val="150000"/>
              </a:lnSpc>
              <a:spcBef>
                <a:spcPts val="1001"/>
              </a:spcBef>
              <a:buNone/>
              <a:tabLst>
                <a:tab algn="l" pos="0"/>
              </a:tabLst>
            </a:pPr>
            <a:endParaRPr b="0" lang="en-US" sz="16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defTabSz="457200">
              <a:lnSpc>
                <a:spcPct val="100000"/>
              </a:lnSpc>
              <a:buNone/>
              <a:tabLst>
                <a:tab algn="l" pos="0"/>
              </a:tabLst>
            </a:pP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SYSTEM ARCHITECTURE</a:t>
            </a:r>
            <a:endParaRPr b="0" lang="en-US" sz="3600" strike="noStrike" u="none">
              <a:solidFill>
                <a:schemeClr val="dk1"/>
              </a:solidFill>
              <a:uFillTx/>
              <a:latin typeface="Arial"/>
            </a:endParaRPr>
          </a:p>
        </p:txBody>
      </p:sp>
      <p:pic>
        <p:nvPicPr>
          <p:cNvPr id="41" name="Picture 5" descr="Diagram&#10;&#10;Description automatically generated"/>
          <p:cNvPicPr/>
          <p:nvPr/>
        </p:nvPicPr>
        <p:blipFill>
          <a:blip r:embed="rId1"/>
          <a:stretch/>
        </p:blipFill>
        <p:spPr>
          <a:xfrm>
            <a:off x="685800" y="1643040"/>
            <a:ext cx="7771680" cy="3842640"/>
          </a:xfrm>
          <a:prstGeom prst="rect">
            <a:avLst/>
          </a:prstGeom>
          <a:ln cap="rnd" w="19080">
            <a:solidFill>
              <a:srgbClr val="18a303"/>
            </a:solidFill>
            <a:round/>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defTabSz="457200">
              <a:lnSpc>
                <a:spcPct val="100000"/>
              </a:lnSpc>
              <a:buNone/>
              <a:tabLst>
                <a:tab algn="l" pos="0"/>
              </a:tabLst>
            </a:pP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RESULTS &amp; DISCUSSION</a:t>
            </a:r>
            <a:endParaRPr b="0" lang="en-US" sz="3600" strike="noStrike" u="none">
              <a:solidFill>
                <a:schemeClr val="dk1"/>
              </a:solidFill>
              <a:uFillTx/>
              <a:latin typeface="Arial"/>
            </a:endParaRPr>
          </a:p>
        </p:txBody>
      </p:sp>
      <p:sp>
        <p:nvSpPr>
          <p:cNvPr id="43"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gn="just" defTabSz="457200">
              <a:lnSpc>
                <a:spcPct val="15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Times New Roman"/>
              </a:rPr>
              <a:t>The Random Forest Regression model demonstrates the best accuracy in predicting test data among the five selected models.</a:t>
            </a:r>
            <a:endParaRPr b="0" lang="en-US" sz="1600" strike="noStrike" u="none">
              <a:solidFill>
                <a:schemeClr val="dk1"/>
              </a:solidFill>
              <a:uFillTx/>
              <a:latin typeface="Arial"/>
            </a:endParaRPr>
          </a:p>
          <a:p>
            <a:pPr marL="432000" indent="-324000" algn="just" defTabSz="457200">
              <a:lnSpc>
                <a:spcPct val="15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Times New Roman"/>
              </a:rPr>
              <a:t>The model predicts the crime rate with an accuracy of 93.20% on the testing data.</a:t>
            </a:r>
            <a:endParaRPr b="0" lang="en-US" sz="1600" strike="noStrike" u="none">
              <a:solidFill>
                <a:schemeClr val="dk1"/>
              </a:solidFill>
              <a:uFillTx/>
              <a:latin typeface="Arial"/>
            </a:endParaRPr>
          </a:p>
          <a:p>
            <a:pPr marL="432000" indent="-324000" algn="just" defTabSz="457200">
              <a:lnSpc>
                <a:spcPct val="15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Times New Roman"/>
              </a:rPr>
              <a:t>The accuracy results obtained after testing are listed below:</a:t>
            </a:r>
            <a:endParaRPr b="0" lang="en-US" sz="1600" strike="noStrike" u="none">
              <a:solidFill>
                <a:schemeClr val="dk1"/>
              </a:solidFill>
              <a:uFillTx/>
              <a:latin typeface="Arial"/>
            </a:endParaRPr>
          </a:p>
        </p:txBody>
      </p:sp>
      <p:graphicFrame>
        <p:nvGraphicFramePr>
          <p:cNvPr id="44" name="Table 7"/>
          <p:cNvGraphicFramePr/>
          <p:nvPr/>
        </p:nvGraphicFramePr>
        <p:xfrm>
          <a:off x="1039680" y="3029400"/>
          <a:ext cx="6553440" cy="2773440"/>
        </p:xfrm>
        <a:graphic>
          <a:graphicData uri="http://schemas.openxmlformats.org/drawingml/2006/table">
            <a:tbl>
              <a:tblPr/>
              <a:tblGrid>
                <a:gridCol w="2572920"/>
                <a:gridCol w="1339560"/>
                <a:gridCol w="1339560"/>
                <a:gridCol w="1301760"/>
              </a:tblGrid>
              <a:tr h="687960">
                <a:tc>
                  <a:txBody>
                    <a:bodyPr lIns="68400" rIns="68400" anchor="t">
                      <a:noAutofit/>
                    </a:bodyPr>
                    <a:p>
                      <a:pPr defTabSz="457200">
                        <a:lnSpc>
                          <a:spcPct val="115000"/>
                        </a:lnSpc>
                      </a:pPr>
                      <a:r>
                        <a:rPr b="1" lang="en-US" sz="1200" strike="noStrike" u="none">
                          <a:solidFill>
                            <a:schemeClr val="lt1"/>
                          </a:solidFill>
                          <a:uFillTx/>
                          <a:latin typeface="Trebuchet MS"/>
                          <a:ea typeface="DejaVu Sans"/>
                        </a:rPr>
                        <a:t>Algorithm</a:t>
                      </a:r>
                      <a:endParaRPr b="0" lang="en-US" sz="1200" strike="noStrike" u="none">
                        <a:solidFill>
                          <a:srgbClr val="ffffff"/>
                        </a:solidFill>
                        <a:uFillTx/>
                        <a:latin typeface="Arial"/>
                      </a:endParaRPr>
                    </a:p>
                  </a:txBody>
                  <a:tcPr anchor="t" marL="68400" marR="68400">
                    <a:lnL w="12240">
                      <a:solidFill>
                        <a:srgbClr val="1cade4"/>
                      </a:solidFill>
                      <a:prstDash val="solid"/>
                    </a:lnL>
                    <a:lnR w="12240">
                      <a:noFill/>
                      <a:prstDash val="solid"/>
                    </a:lnR>
                    <a:lnT w="12240">
                      <a:solidFill>
                        <a:srgbClr val="1cade4"/>
                      </a:solidFill>
                      <a:prstDash val="solid"/>
                    </a:lnT>
                    <a:lnB w="12240">
                      <a:noFill/>
                      <a:prstDash val="solid"/>
                    </a:lnB>
                    <a:solidFill>
                      <a:srgbClr val="1cade4"/>
                    </a:solidFill>
                  </a:tcPr>
                </a:tc>
                <a:tc>
                  <a:txBody>
                    <a:bodyPr lIns="68400" rIns="68400" anchor="t">
                      <a:noAutofit/>
                    </a:bodyPr>
                    <a:p>
                      <a:pPr defTabSz="457200">
                        <a:lnSpc>
                          <a:spcPct val="115000"/>
                        </a:lnSpc>
                      </a:pPr>
                      <a:r>
                        <a:rPr b="1" lang="en-US" sz="1200" strike="noStrike" u="none">
                          <a:solidFill>
                            <a:schemeClr val="lt1"/>
                          </a:solidFill>
                          <a:uFillTx/>
                          <a:latin typeface="Trebuchet MS"/>
                          <a:ea typeface="DejaVu Sans"/>
                        </a:rPr>
                        <a:t>Mean Absolute Error</a:t>
                      </a:r>
                      <a:endParaRPr b="0" lang="en-US" sz="1200" strike="noStrike" u="none">
                        <a:solidFill>
                          <a:srgbClr val="ffffff"/>
                        </a:solidFill>
                        <a:uFillTx/>
                        <a:latin typeface="Arial"/>
                      </a:endParaRPr>
                    </a:p>
                  </a:txBody>
                  <a:tcPr anchor="t" marL="68400" marR="68400">
                    <a:lnL w="12240">
                      <a:noFill/>
                      <a:prstDash val="solid"/>
                    </a:lnL>
                    <a:lnR w="12240">
                      <a:noFill/>
                      <a:prstDash val="solid"/>
                    </a:lnR>
                    <a:lnT w="12240">
                      <a:solidFill>
                        <a:srgbClr val="1cade4"/>
                      </a:solidFill>
                      <a:prstDash val="solid"/>
                    </a:lnT>
                    <a:lnB w="12240">
                      <a:noFill/>
                      <a:prstDash val="solid"/>
                    </a:lnB>
                    <a:solidFill>
                      <a:srgbClr val="1cade4"/>
                    </a:solidFill>
                  </a:tcPr>
                </a:tc>
                <a:tc>
                  <a:txBody>
                    <a:bodyPr lIns="68400" rIns="68400" anchor="t">
                      <a:noAutofit/>
                    </a:bodyPr>
                    <a:p>
                      <a:pPr defTabSz="457200">
                        <a:lnSpc>
                          <a:spcPct val="115000"/>
                        </a:lnSpc>
                      </a:pPr>
                      <a:r>
                        <a:rPr b="1" lang="en-US" sz="1200" strike="noStrike" u="none">
                          <a:solidFill>
                            <a:schemeClr val="lt1"/>
                          </a:solidFill>
                          <a:uFillTx/>
                          <a:latin typeface="Trebuchet MS"/>
                          <a:ea typeface="DejaVu Sans"/>
                        </a:rPr>
                        <a:t>Mean Squared Error</a:t>
                      </a:r>
                      <a:endParaRPr b="0" lang="en-US" sz="1200" strike="noStrike" u="none">
                        <a:solidFill>
                          <a:srgbClr val="ffffff"/>
                        </a:solidFill>
                        <a:uFillTx/>
                        <a:latin typeface="Arial"/>
                      </a:endParaRPr>
                    </a:p>
                  </a:txBody>
                  <a:tcPr anchor="t" marL="68400" marR="68400">
                    <a:lnL w="12240">
                      <a:noFill/>
                      <a:prstDash val="solid"/>
                    </a:lnL>
                    <a:lnR w="12240">
                      <a:noFill/>
                      <a:prstDash val="solid"/>
                    </a:lnR>
                    <a:lnT w="12240">
                      <a:solidFill>
                        <a:srgbClr val="1cade4"/>
                      </a:solidFill>
                      <a:prstDash val="solid"/>
                    </a:lnT>
                    <a:lnB w="12240">
                      <a:noFill/>
                      <a:prstDash val="solid"/>
                    </a:lnB>
                    <a:solidFill>
                      <a:srgbClr val="1cade4"/>
                    </a:solidFill>
                  </a:tcPr>
                </a:tc>
                <a:tc>
                  <a:txBody>
                    <a:bodyPr lIns="68400" rIns="68400" anchor="t">
                      <a:noAutofit/>
                    </a:bodyPr>
                    <a:p>
                      <a:pPr defTabSz="457200">
                        <a:lnSpc>
                          <a:spcPct val="115000"/>
                        </a:lnSpc>
                      </a:pPr>
                      <a:r>
                        <a:rPr b="1" lang="en-US" sz="1200" strike="noStrike" u="none">
                          <a:solidFill>
                            <a:schemeClr val="lt1"/>
                          </a:solidFill>
                          <a:uFillTx/>
                          <a:latin typeface="Trebuchet MS"/>
                          <a:ea typeface="DejaVu Sans"/>
                        </a:rPr>
                        <a:t>R2 Score</a:t>
                      </a:r>
                      <a:endParaRPr b="0" lang="en-US" sz="1200" strike="noStrike" u="none">
                        <a:solidFill>
                          <a:srgbClr val="ffffff"/>
                        </a:solidFill>
                        <a:uFillTx/>
                        <a:latin typeface="Arial"/>
                      </a:endParaRPr>
                    </a:p>
                  </a:txBody>
                  <a:tcPr anchor="t" marL="68400" marR="68400">
                    <a:lnL w="12240">
                      <a:noFill/>
                      <a:prstDash val="solid"/>
                    </a:lnL>
                    <a:lnR w="12240">
                      <a:solidFill>
                        <a:srgbClr val="1cade4"/>
                      </a:solidFill>
                      <a:prstDash val="solid"/>
                    </a:lnR>
                    <a:lnT w="12240">
                      <a:solidFill>
                        <a:srgbClr val="1cade4"/>
                      </a:solidFill>
                      <a:prstDash val="solid"/>
                    </a:lnT>
                    <a:lnB w="12240">
                      <a:noFill/>
                      <a:prstDash val="solid"/>
                    </a:lnB>
                    <a:solidFill>
                      <a:srgbClr val="1cade4"/>
                    </a:solidFill>
                  </a:tcPr>
                </a:tc>
              </a:tr>
              <a:tr h="299520">
                <a:tc>
                  <a:txBody>
                    <a:bodyPr lIns="68400" rIns="68400" anchor="t">
                      <a:noAutofit/>
                    </a:bodyPr>
                    <a:p>
                      <a:pPr defTabSz="457200">
                        <a:lnSpc>
                          <a:spcPct val="150000"/>
                        </a:lnSpc>
                      </a:pPr>
                      <a:r>
                        <a:rPr b="1" lang="en-US" sz="1200" strike="noStrike" u="none">
                          <a:solidFill>
                            <a:schemeClr val="dk1"/>
                          </a:solidFill>
                          <a:uFillTx/>
                          <a:latin typeface="Trebuchet MS"/>
                          <a:ea typeface="DejaVu Sans"/>
                        </a:rPr>
                        <a:t>Support Vector Machine</a:t>
                      </a:r>
                      <a:endParaRPr b="0" lang="en-US" sz="1200" strike="noStrike" u="none">
                        <a:solidFill>
                          <a:srgbClr val="000000"/>
                        </a:solidFill>
                        <a:uFillTx/>
                        <a:latin typeface="Arial"/>
                      </a:endParaRPr>
                    </a:p>
                  </a:txBody>
                  <a:tcPr anchor="t" marL="68400" marR="68400">
                    <a:lnL w="12240">
                      <a:solidFill>
                        <a:srgbClr val="1cade4"/>
                      </a:solidFill>
                      <a:prstDash val="solid"/>
                    </a:lnL>
                    <a:lnR w="12240">
                      <a:noFill/>
                      <a:prstDash val="solid"/>
                    </a:lnR>
                    <a:lnT w="12240">
                      <a:noFill/>
                      <a:prstDash val="solid"/>
                    </a:lnT>
                    <a:lnB w="12240">
                      <a:solidFill>
                        <a:srgbClr val="1cade4"/>
                      </a:solidFill>
                      <a:prstDash val="solid"/>
                    </a:lnB>
                    <a:noFill/>
                  </a:tcPr>
                </a:tc>
                <a:tc>
                  <a:txBody>
                    <a:bodyPr lIns="68400" rIns="68400" anchor="t">
                      <a:noAutofit/>
                    </a:bodyPr>
                    <a:p>
                      <a:pPr defTabSz="457200">
                        <a:lnSpc>
                          <a:spcPct val="150000"/>
                        </a:lnSpc>
                      </a:pPr>
                      <a:r>
                        <a:rPr b="0" lang="en-US" sz="1200" strike="noStrike" u="none">
                          <a:solidFill>
                            <a:schemeClr val="dk1"/>
                          </a:solidFill>
                          <a:uFillTx/>
                          <a:latin typeface="Trebuchet MS"/>
                          <a:ea typeface="DejaVu Sans"/>
                        </a:rPr>
                        <a:t>10.3204</a:t>
                      </a:r>
                      <a:endParaRPr b="0" lang="en-US" sz="1200" strike="noStrike" u="none">
                        <a:solidFill>
                          <a:srgbClr val="000000"/>
                        </a:solidFill>
                        <a:uFillTx/>
                        <a:latin typeface="Arial"/>
                      </a:endParaRPr>
                    </a:p>
                  </a:txBody>
                  <a:tcPr anchor="t" marL="68400" marR="68400">
                    <a:lnL w="12240">
                      <a:noFill/>
                      <a:prstDash val="solid"/>
                    </a:lnL>
                    <a:lnR w="12240">
                      <a:solidFill>
                        <a:srgbClr val="1cade4"/>
                      </a:solidFill>
                      <a:prstDash val="solid"/>
                    </a:lnR>
                    <a:lnT w="12240">
                      <a:noFill/>
                      <a:prstDash val="solid"/>
                    </a:lnT>
                    <a:lnB w="12240">
                      <a:solidFill>
                        <a:srgbClr val="1cade4"/>
                      </a:solidFill>
                      <a:prstDash val="solid"/>
                    </a:lnB>
                    <a:noFill/>
                  </a:tcPr>
                </a:tc>
                <a:tc>
                  <a:txBody>
                    <a:bodyPr lIns="68400" rIns="68400" anchor="t">
                      <a:noAutofit/>
                    </a:bodyPr>
                    <a:p>
                      <a:pPr defTabSz="457200">
                        <a:lnSpc>
                          <a:spcPct val="150000"/>
                        </a:lnSpc>
                      </a:pPr>
                      <a:r>
                        <a:rPr b="0" lang="en-US" sz="1200" strike="noStrike" u="none">
                          <a:solidFill>
                            <a:schemeClr val="dk1"/>
                          </a:solidFill>
                          <a:uFillTx/>
                          <a:latin typeface="Trebuchet MS"/>
                          <a:ea typeface="DejaVu Sans"/>
                        </a:rPr>
                        <a:t>371.7907</a:t>
                      </a:r>
                      <a:endParaRPr b="0" lang="en-US" sz="1200" strike="noStrike" u="none">
                        <a:solidFill>
                          <a:srgbClr val="000000"/>
                        </a:solidFill>
                        <a:uFillTx/>
                        <a:latin typeface="Arial"/>
                      </a:endParaRPr>
                    </a:p>
                  </a:txBody>
                  <a:tcPr anchor="t" marL="68400" marR="68400">
                    <a:lnL w="12240">
                      <a:solidFill>
                        <a:srgbClr val="1cade4"/>
                      </a:solidFill>
                      <a:prstDash val="solid"/>
                    </a:lnL>
                    <a:lnR w="12240">
                      <a:solidFill>
                        <a:srgbClr val="1cade4"/>
                      </a:solidFill>
                      <a:prstDash val="solid"/>
                    </a:lnR>
                    <a:lnT w="12240">
                      <a:noFill/>
                      <a:prstDash val="solid"/>
                    </a:lnT>
                    <a:lnB w="12240">
                      <a:solidFill>
                        <a:srgbClr val="1cade4"/>
                      </a:solidFill>
                      <a:prstDash val="solid"/>
                    </a:lnB>
                    <a:noFill/>
                  </a:tcPr>
                </a:tc>
                <a:tc>
                  <a:txBody>
                    <a:bodyPr lIns="68400" rIns="68400" anchor="t">
                      <a:noAutofit/>
                    </a:bodyPr>
                    <a:p>
                      <a:pPr defTabSz="457200">
                        <a:lnSpc>
                          <a:spcPct val="150000"/>
                        </a:lnSpc>
                      </a:pPr>
                      <a:r>
                        <a:rPr b="0" lang="en-US" sz="1200" strike="noStrike" u="none">
                          <a:solidFill>
                            <a:schemeClr val="dk1"/>
                          </a:solidFill>
                          <a:uFillTx/>
                          <a:latin typeface="Trebuchet MS"/>
                          <a:ea typeface="DejaVu Sans"/>
                        </a:rPr>
                        <a:t>0.17886</a:t>
                      </a:r>
                      <a:endParaRPr b="0" lang="en-US" sz="1200" strike="noStrike" u="none">
                        <a:solidFill>
                          <a:srgbClr val="000000"/>
                        </a:solidFill>
                        <a:uFillTx/>
                        <a:latin typeface="Arial"/>
                      </a:endParaRPr>
                    </a:p>
                  </a:txBody>
                  <a:tcPr anchor="t" marL="68400" marR="68400">
                    <a:lnL w="12240">
                      <a:solidFill>
                        <a:srgbClr val="1cade4"/>
                      </a:solidFill>
                      <a:prstDash val="solid"/>
                    </a:lnL>
                    <a:lnR w="12240">
                      <a:solidFill>
                        <a:srgbClr val="1cade4"/>
                      </a:solidFill>
                      <a:prstDash val="solid"/>
                    </a:lnR>
                    <a:lnT w="12240">
                      <a:noFill/>
                      <a:prstDash val="solid"/>
                    </a:lnT>
                    <a:lnB w="12240">
                      <a:solidFill>
                        <a:srgbClr val="1cade4"/>
                      </a:solidFill>
                      <a:prstDash val="solid"/>
                    </a:lnB>
                    <a:noFill/>
                  </a:tcPr>
                </a:tc>
              </a:tr>
              <a:tr h="299520">
                <a:tc>
                  <a:txBody>
                    <a:bodyPr lIns="68400" rIns="68400" anchor="t">
                      <a:noAutofit/>
                    </a:bodyPr>
                    <a:p>
                      <a:pPr defTabSz="457200">
                        <a:lnSpc>
                          <a:spcPct val="150000"/>
                        </a:lnSpc>
                      </a:pPr>
                      <a:r>
                        <a:rPr b="1" lang="en-US" sz="1200" strike="noStrike" u="none">
                          <a:solidFill>
                            <a:schemeClr val="dk1"/>
                          </a:solidFill>
                          <a:uFillTx/>
                          <a:latin typeface="Trebuchet MS"/>
                          <a:ea typeface="DejaVu Sans"/>
                        </a:rPr>
                        <a:t>K-Nearest Neighbor</a:t>
                      </a:r>
                      <a:endParaRPr b="0" lang="en-US" sz="1200" strike="noStrike" u="none">
                        <a:solidFill>
                          <a:srgbClr val="000000"/>
                        </a:solidFill>
                        <a:uFillTx/>
                        <a:latin typeface="Arial"/>
                      </a:endParaRPr>
                    </a:p>
                  </a:txBody>
                  <a:tcPr anchor="t" marL="68400" marR="68400">
                    <a:lnL w="12240">
                      <a:solidFill>
                        <a:srgbClr val="1cade4"/>
                      </a:solidFill>
                      <a:prstDash val="solid"/>
                    </a:lnL>
                    <a:lnR w="12240">
                      <a:noFill/>
                      <a:prstDash val="solid"/>
                    </a:lnR>
                    <a:lnT w="12240">
                      <a:solidFill>
                        <a:srgbClr val="1cade4"/>
                      </a:solidFill>
                      <a:prstDash val="solid"/>
                    </a:lnT>
                    <a:lnB w="12240">
                      <a:noFill/>
                      <a:prstDash val="solid"/>
                    </a:lnB>
                    <a:noFill/>
                  </a:tcPr>
                </a:tc>
                <a:tc>
                  <a:txBody>
                    <a:bodyPr lIns="68400" rIns="68400" anchor="t">
                      <a:noAutofit/>
                    </a:bodyPr>
                    <a:p>
                      <a:pPr defTabSz="457200">
                        <a:lnSpc>
                          <a:spcPct val="150000"/>
                        </a:lnSpc>
                      </a:pPr>
                      <a:r>
                        <a:rPr b="0" lang="en-US" sz="1200" strike="noStrike" u="none">
                          <a:solidFill>
                            <a:schemeClr val="dk1"/>
                          </a:solidFill>
                          <a:uFillTx/>
                          <a:latin typeface="Trebuchet MS"/>
                          <a:ea typeface="DejaVu Sans"/>
                        </a:rPr>
                        <a:t>6.58181</a:t>
                      </a:r>
                      <a:endParaRPr b="0" lang="en-US" sz="1200" strike="noStrike" u="none">
                        <a:solidFill>
                          <a:srgbClr val="000000"/>
                        </a:solidFill>
                        <a:uFillTx/>
                        <a:latin typeface="Arial"/>
                      </a:endParaRPr>
                    </a:p>
                  </a:txBody>
                  <a:tcPr anchor="t" marL="68400" marR="68400">
                    <a:lnL w="12240">
                      <a:noFill/>
                      <a:prstDash val="solid"/>
                    </a:lnL>
                    <a:lnR w="12240">
                      <a:solidFill>
                        <a:srgbClr val="1cade4"/>
                      </a:solidFill>
                      <a:prstDash val="solid"/>
                    </a:lnR>
                    <a:lnT w="12240">
                      <a:solidFill>
                        <a:srgbClr val="1cade4"/>
                      </a:solidFill>
                      <a:prstDash val="solid"/>
                    </a:lnT>
                    <a:lnB w="12240">
                      <a:noFill/>
                      <a:prstDash val="solid"/>
                    </a:lnB>
                    <a:noFill/>
                  </a:tcPr>
                </a:tc>
                <a:tc>
                  <a:txBody>
                    <a:bodyPr lIns="68400" rIns="68400" anchor="t">
                      <a:noAutofit/>
                    </a:bodyPr>
                    <a:p>
                      <a:pPr defTabSz="457200">
                        <a:lnSpc>
                          <a:spcPct val="150000"/>
                        </a:lnSpc>
                      </a:pPr>
                      <a:r>
                        <a:rPr b="0" lang="en-US" sz="1200" strike="noStrike" u="none">
                          <a:solidFill>
                            <a:schemeClr val="dk1"/>
                          </a:solidFill>
                          <a:uFillTx/>
                          <a:latin typeface="Trebuchet MS"/>
                          <a:ea typeface="DejaVu Sans"/>
                        </a:rPr>
                        <a:t>140.8179</a:t>
                      </a:r>
                      <a:endParaRPr b="0" lang="en-US" sz="1200" strike="noStrike" u="none">
                        <a:solidFill>
                          <a:srgbClr val="000000"/>
                        </a:solidFill>
                        <a:uFillTx/>
                        <a:latin typeface="Arial"/>
                      </a:endParaRPr>
                    </a:p>
                  </a:txBody>
                  <a:tcPr anchor="t" marL="68400" marR="68400">
                    <a:lnL w="12240">
                      <a:solidFill>
                        <a:srgbClr val="1cade4"/>
                      </a:solidFill>
                      <a:prstDash val="solid"/>
                    </a:lnL>
                    <a:lnR w="12240">
                      <a:solidFill>
                        <a:srgbClr val="1cade4"/>
                      </a:solidFill>
                      <a:prstDash val="solid"/>
                    </a:lnR>
                    <a:lnT w="12240">
                      <a:solidFill>
                        <a:srgbClr val="1cade4"/>
                      </a:solidFill>
                      <a:prstDash val="solid"/>
                    </a:lnT>
                    <a:lnB w="12240">
                      <a:noFill/>
                      <a:prstDash val="solid"/>
                    </a:lnB>
                    <a:noFill/>
                  </a:tcPr>
                </a:tc>
                <a:tc>
                  <a:txBody>
                    <a:bodyPr lIns="68400" rIns="68400" anchor="t">
                      <a:noAutofit/>
                    </a:bodyPr>
                    <a:p>
                      <a:pPr defTabSz="457200">
                        <a:lnSpc>
                          <a:spcPct val="150000"/>
                        </a:lnSpc>
                      </a:pPr>
                      <a:r>
                        <a:rPr b="0" lang="en-US" sz="1200" strike="noStrike" u="none">
                          <a:solidFill>
                            <a:schemeClr val="dk1"/>
                          </a:solidFill>
                          <a:uFillTx/>
                          <a:latin typeface="Trebuchet MS"/>
                          <a:ea typeface="DejaVu Sans"/>
                        </a:rPr>
                        <a:t>0.55349</a:t>
                      </a:r>
                      <a:endParaRPr b="0" lang="en-US" sz="1200" strike="noStrike" u="none">
                        <a:solidFill>
                          <a:srgbClr val="000000"/>
                        </a:solidFill>
                        <a:uFillTx/>
                        <a:latin typeface="Arial"/>
                      </a:endParaRPr>
                    </a:p>
                  </a:txBody>
                  <a:tcPr anchor="t" marL="68400" marR="68400">
                    <a:lnL w="12240">
                      <a:solidFill>
                        <a:srgbClr val="1cade4"/>
                      </a:solidFill>
                      <a:prstDash val="solid"/>
                    </a:lnL>
                    <a:lnR w="12240">
                      <a:solidFill>
                        <a:srgbClr val="1cade4"/>
                      </a:solidFill>
                      <a:prstDash val="solid"/>
                    </a:lnR>
                    <a:lnT w="12240">
                      <a:solidFill>
                        <a:srgbClr val="1cade4"/>
                      </a:solidFill>
                      <a:prstDash val="solid"/>
                    </a:lnT>
                    <a:lnB w="12240">
                      <a:noFill/>
                      <a:prstDash val="solid"/>
                    </a:lnB>
                    <a:noFill/>
                  </a:tcPr>
                </a:tc>
              </a:tr>
              <a:tr h="598680">
                <a:tc>
                  <a:txBody>
                    <a:bodyPr lIns="68400" rIns="68400" anchor="t">
                      <a:noAutofit/>
                    </a:bodyPr>
                    <a:p>
                      <a:pPr defTabSz="457200">
                        <a:lnSpc>
                          <a:spcPct val="150000"/>
                        </a:lnSpc>
                      </a:pPr>
                      <a:r>
                        <a:rPr b="1" lang="en-US" sz="1200" strike="noStrike" u="none">
                          <a:solidFill>
                            <a:schemeClr val="dk1"/>
                          </a:solidFill>
                          <a:uFillTx/>
                          <a:latin typeface="Trebuchet MS"/>
                          <a:ea typeface="DejaVu Sans"/>
                        </a:rPr>
                        <a:t>Neural Networks MLPRegressor</a:t>
                      </a:r>
                      <a:endParaRPr b="0" lang="en-US" sz="1200" strike="noStrike" u="none">
                        <a:solidFill>
                          <a:srgbClr val="000000"/>
                        </a:solidFill>
                        <a:uFillTx/>
                        <a:latin typeface="Arial"/>
                      </a:endParaRPr>
                    </a:p>
                  </a:txBody>
                  <a:tcPr anchor="t" marL="68400" marR="68400">
                    <a:lnL w="12240">
                      <a:solidFill>
                        <a:srgbClr val="1cade4"/>
                      </a:solidFill>
                      <a:prstDash val="solid"/>
                    </a:lnL>
                    <a:lnR w="12240">
                      <a:noFill/>
                      <a:prstDash val="solid"/>
                    </a:lnR>
                    <a:lnT w="12240">
                      <a:noFill/>
                      <a:prstDash val="solid"/>
                    </a:lnT>
                    <a:lnB w="12240">
                      <a:solidFill>
                        <a:srgbClr val="1cade4"/>
                      </a:solidFill>
                      <a:prstDash val="solid"/>
                    </a:lnB>
                    <a:noFill/>
                  </a:tcPr>
                </a:tc>
                <a:tc>
                  <a:txBody>
                    <a:bodyPr lIns="68400" rIns="68400" anchor="t">
                      <a:noAutofit/>
                    </a:bodyPr>
                    <a:p>
                      <a:pPr defTabSz="457200">
                        <a:lnSpc>
                          <a:spcPct val="150000"/>
                        </a:lnSpc>
                      </a:pPr>
                      <a:r>
                        <a:rPr b="0" lang="en-US" sz="1200" strike="noStrike" u="none">
                          <a:solidFill>
                            <a:schemeClr val="dk1"/>
                          </a:solidFill>
                          <a:uFillTx/>
                          <a:latin typeface="Trebuchet MS"/>
                          <a:ea typeface="DejaVu Sans"/>
                        </a:rPr>
                        <a:t>12.4248</a:t>
                      </a:r>
                      <a:endParaRPr b="0" lang="en-US" sz="1200" strike="noStrike" u="none">
                        <a:solidFill>
                          <a:srgbClr val="000000"/>
                        </a:solidFill>
                        <a:uFillTx/>
                        <a:latin typeface="Arial"/>
                      </a:endParaRPr>
                    </a:p>
                  </a:txBody>
                  <a:tcPr anchor="t" marL="68400" marR="68400">
                    <a:lnL w="12240">
                      <a:noFill/>
                      <a:prstDash val="solid"/>
                    </a:lnL>
                    <a:lnR w="12240">
                      <a:solidFill>
                        <a:srgbClr val="1cade4"/>
                      </a:solidFill>
                      <a:prstDash val="solid"/>
                    </a:lnR>
                    <a:lnT w="12240">
                      <a:noFill/>
                      <a:prstDash val="solid"/>
                    </a:lnT>
                    <a:lnB w="12240">
                      <a:solidFill>
                        <a:srgbClr val="1cade4"/>
                      </a:solidFill>
                      <a:prstDash val="solid"/>
                    </a:lnB>
                    <a:noFill/>
                  </a:tcPr>
                </a:tc>
                <a:tc>
                  <a:txBody>
                    <a:bodyPr lIns="68400" rIns="68400" anchor="t">
                      <a:noAutofit/>
                    </a:bodyPr>
                    <a:p>
                      <a:pPr defTabSz="457200">
                        <a:lnSpc>
                          <a:spcPct val="150000"/>
                        </a:lnSpc>
                      </a:pPr>
                      <a:r>
                        <a:rPr b="0" lang="en-US" sz="1200" strike="noStrike" u="none">
                          <a:solidFill>
                            <a:schemeClr val="dk1"/>
                          </a:solidFill>
                          <a:uFillTx/>
                          <a:latin typeface="Trebuchet MS"/>
                          <a:ea typeface="DejaVu Sans"/>
                        </a:rPr>
                        <a:t>307.5506</a:t>
                      </a:r>
                      <a:endParaRPr b="0" lang="en-US" sz="1200" strike="noStrike" u="none">
                        <a:solidFill>
                          <a:srgbClr val="000000"/>
                        </a:solidFill>
                        <a:uFillTx/>
                        <a:latin typeface="Arial"/>
                      </a:endParaRPr>
                    </a:p>
                  </a:txBody>
                  <a:tcPr anchor="t" marL="68400" marR="68400">
                    <a:lnL w="12240">
                      <a:solidFill>
                        <a:srgbClr val="1cade4"/>
                      </a:solidFill>
                      <a:prstDash val="solid"/>
                    </a:lnL>
                    <a:lnR w="12240">
                      <a:solidFill>
                        <a:srgbClr val="1cade4"/>
                      </a:solidFill>
                      <a:prstDash val="solid"/>
                    </a:lnR>
                    <a:lnT w="12240">
                      <a:noFill/>
                      <a:prstDash val="solid"/>
                    </a:lnT>
                    <a:lnB w="12240">
                      <a:solidFill>
                        <a:srgbClr val="1cade4"/>
                      </a:solidFill>
                      <a:prstDash val="solid"/>
                    </a:lnB>
                    <a:noFill/>
                  </a:tcPr>
                </a:tc>
                <a:tc>
                  <a:txBody>
                    <a:bodyPr lIns="68400" rIns="68400" anchor="t">
                      <a:noAutofit/>
                    </a:bodyPr>
                    <a:p>
                      <a:pPr defTabSz="457200">
                        <a:lnSpc>
                          <a:spcPct val="150000"/>
                        </a:lnSpc>
                      </a:pPr>
                      <a:r>
                        <a:rPr b="0" lang="en-US" sz="1200" strike="noStrike" u="none">
                          <a:solidFill>
                            <a:schemeClr val="dk1"/>
                          </a:solidFill>
                          <a:uFillTx/>
                          <a:latin typeface="Trebuchet MS"/>
                          <a:ea typeface="DejaVu Sans"/>
                        </a:rPr>
                        <a:t>0.24823</a:t>
                      </a:r>
                      <a:endParaRPr b="0" lang="en-US" sz="1200" strike="noStrike" u="none">
                        <a:solidFill>
                          <a:srgbClr val="000000"/>
                        </a:solidFill>
                        <a:uFillTx/>
                        <a:latin typeface="Arial"/>
                      </a:endParaRPr>
                    </a:p>
                  </a:txBody>
                  <a:tcPr anchor="t" marL="68400" marR="68400">
                    <a:lnL w="12240">
                      <a:solidFill>
                        <a:srgbClr val="1cade4"/>
                      </a:solidFill>
                      <a:prstDash val="solid"/>
                    </a:lnL>
                    <a:lnR w="12240">
                      <a:solidFill>
                        <a:srgbClr val="1cade4"/>
                      </a:solidFill>
                      <a:prstDash val="solid"/>
                    </a:lnR>
                    <a:lnT w="12240">
                      <a:noFill/>
                      <a:prstDash val="solid"/>
                    </a:lnT>
                    <a:lnB w="12240">
                      <a:solidFill>
                        <a:srgbClr val="1cade4"/>
                      </a:solidFill>
                      <a:prstDash val="solid"/>
                    </a:lnB>
                    <a:noFill/>
                  </a:tcPr>
                </a:tc>
              </a:tr>
              <a:tr h="299520">
                <a:tc>
                  <a:txBody>
                    <a:bodyPr lIns="68400" rIns="68400" anchor="t">
                      <a:noAutofit/>
                    </a:bodyPr>
                    <a:p>
                      <a:pPr defTabSz="457200">
                        <a:lnSpc>
                          <a:spcPct val="150000"/>
                        </a:lnSpc>
                      </a:pPr>
                      <a:r>
                        <a:rPr b="1" lang="en-US" sz="1200" strike="noStrike" u="none">
                          <a:solidFill>
                            <a:schemeClr val="dk1"/>
                          </a:solidFill>
                          <a:uFillTx/>
                          <a:latin typeface="Trebuchet MS"/>
                          <a:ea typeface="DejaVu Sans"/>
                        </a:rPr>
                        <a:t>Decision Tree Regressor</a:t>
                      </a:r>
                      <a:endParaRPr b="0" lang="en-US" sz="1200" strike="noStrike" u="none">
                        <a:solidFill>
                          <a:srgbClr val="000000"/>
                        </a:solidFill>
                        <a:uFillTx/>
                        <a:latin typeface="Arial"/>
                      </a:endParaRPr>
                    </a:p>
                  </a:txBody>
                  <a:tcPr anchor="t" marL="68400" marR="68400">
                    <a:lnL w="12240">
                      <a:solidFill>
                        <a:srgbClr val="1cade4"/>
                      </a:solidFill>
                      <a:prstDash val="solid"/>
                    </a:lnL>
                    <a:lnR w="12240">
                      <a:noFill/>
                      <a:prstDash val="solid"/>
                    </a:lnR>
                    <a:lnT w="12240">
                      <a:solidFill>
                        <a:srgbClr val="1cade4"/>
                      </a:solidFill>
                      <a:prstDash val="solid"/>
                    </a:lnT>
                    <a:lnB w="12240">
                      <a:noFill/>
                      <a:prstDash val="solid"/>
                    </a:lnB>
                    <a:noFill/>
                  </a:tcPr>
                </a:tc>
                <a:tc>
                  <a:txBody>
                    <a:bodyPr lIns="68400" rIns="68400" anchor="t">
                      <a:noAutofit/>
                    </a:bodyPr>
                    <a:p>
                      <a:pPr defTabSz="457200">
                        <a:lnSpc>
                          <a:spcPct val="150000"/>
                        </a:lnSpc>
                      </a:pPr>
                      <a:r>
                        <a:rPr b="0" lang="en-US" sz="1200" strike="noStrike" u="none">
                          <a:solidFill>
                            <a:schemeClr val="dk1"/>
                          </a:solidFill>
                          <a:uFillTx/>
                          <a:latin typeface="Trebuchet MS"/>
                          <a:ea typeface="DejaVu Sans"/>
                        </a:rPr>
                        <a:t>2.89024</a:t>
                      </a:r>
                      <a:endParaRPr b="0" lang="en-US" sz="1200" strike="noStrike" u="none">
                        <a:solidFill>
                          <a:srgbClr val="000000"/>
                        </a:solidFill>
                        <a:uFillTx/>
                        <a:latin typeface="Arial"/>
                      </a:endParaRPr>
                    </a:p>
                  </a:txBody>
                  <a:tcPr anchor="t" marL="68400" marR="68400">
                    <a:lnL w="12240">
                      <a:noFill/>
                      <a:prstDash val="solid"/>
                    </a:lnL>
                    <a:lnR w="12240">
                      <a:solidFill>
                        <a:srgbClr val="1cade4"/>
                      </a:solidFill>
                      <a:prstDash val="solid"/>
                    </a:lnR>
                    <a:lnT w="12240">
                      <a:solidFill>
                        <a:srgbClr val="1cade4"/>
                      </a:solidFill>
                      <a:prstDash val="solid"/>
                    </a:lnT>
                    <a:lnB w="12240">
                      <a:noFill/>
                      <a:prstDash val="solid"/>
                    </a:lnB>
                    <a:noFill/>
                  </a:tcPr>
                </a:tc>
                <a:tc>
                  <a:txBody>
                    <a:bodyPr lIns="68400" rIns="68400" anchor="t">
                      <a:noAutofit/>
                    </a:bodyPr>
                    <a:p>
                      <a:pPr defTabSz="457200">
                        <a:lnSpc>
                          <a:spcPct val="150000"/>
                        </a:lnSpc>
                      </a:pPr>
                      <a:r>
                        <a:rPr b="0" lang="en-US" sz="1200" strike="noStrike" u="none">
                          <a:solidFill>
                            <a:schemeClr val="dk1"/>
                          </a:solidFill>
                          <a:uFillTx/>
                          <a:latin typeface="Trebuchet MS"/>
                          <a:ea typeface="DejaVu Sans"/>
                        </a:rPr>
                        <a:t>34.95932</a:t>
                      </a:r>
                      <a:endParaRPr b="0" lang="en-US" sz="1200" strike="noStrike" u="none">
                        <a:solidFill>
                          <a:srgbClr val="000000"/>
                        </a:solidFill>
                        <a:uFillTx/>
                        <a:latin typeface="Arial"/>
                      </a:endParaRPr>
                    </a:p>
                  </a:txBody>
                  <a:tcPr anchor="t" marL="68400" marR="68400">
                    <a:lnL w="12240">
                      <a:solidFill>
                        <a:srgbClr val="1cade4"/>
                      </a:solidFill>
                      <a:prstDash val="solid"/>
                    </a:lnL>
                    <a:lnR w="12240">
                      <a:solidFill>
                        <a:srgbClr val="1cade4"/>
                      </a:solidFill>
                      <a:prstDash val="solid"/>
                    </a:lnR>
                    <a:lnT w="12240">
                      <a:solidFill>
                        <a:srgbClr val="1cade4"/>
                      </a:solidFill>
                      <a:prstDash val="solid"/>
                    </a:lnT>
                    <a:lnB w="12240">
                      <a:noFill/>
                      <a:prstDash val="solid"/>
                    </a:lnB>
                    <a:noFill/>
                  </a:tcPr>
                </a:tc>
                <a:tc>
                  <a:txBody>
                    <a:bodyPr lIns="68400" rIns="68400" anchor="t">
                      <a:noAutofit/>
                    </a:bodyPr>
                    <a:p>
                      <a:pPr defTabSz="457200">
                        <a:lnSpc>
                          <a:spcPct val="150000"/>
                        </a:lnSpc>
                      </a:pPr>
                      <a:r>
                        <a:rPr b="0" lang="en-US" sz="1200" strike="noStrike" u="none">
                          <a:solidFill>
                            <a:schemeClr val="dk1"/>
                          </a:solidFill>
                          <a:uFillTx/>
                          <a:latin typeface="Trebuchet MS"/>
                          <a:ea typeface="DejaVu Sans"/>
                        </a:rPr>
                        <a:t>0.88915</a:t>
                      </a:r>
                      <a:endParaRPr b="0" lang="en-US" sz="1200" strike="noStrike" u="none">
                        <a:solidFill>
                          <a:srgbClr val="000000"/>
                        </a:solidFill>
                        <a:uFillTx/>
                        <a:latin typeface="Arial"/>
                      </a:endParaRPr>
                    </a:p>
                  </a:txBody>
                  <a:tcPr anchor="t" marL="68400" marR="68400">
                    <a:lnL w="12240">
                      <a:solidFill>
                        <a:srgbClr val="1cade4"/>
                      </a:solidFill>
                      <a:prstDash val="solid"/>
                    </a:lnL>
                    <a:lnR w="12240">
                      <a:solidFill>
                        <a:srgbClr val="1cade4"/>
                      </a:solidFill>
                      <a:prstDash val="solid"/>
                    </a:lnR>
                    <a:lnT w="12240">
                      <a:solidFill>
                        <a:srgbClr val="1cade4"/>
                      </a:solidFill>
                      <a:prstDash val="solid"/>
                    </a:lnT>
                    <a:lnB w="12240">
                      <a:noFill/>
                      <a:prstDash val="solid"/>
                    </a:lnB>
                    <a:noFill/>
                  </a:tcPr>
                </a:tc>
              </a:tr>
              <a:tr h="300600">
                <a:tc>
                  <a:txBody>
                    <a:bodyPr lIns="68400" rIns="68400" anchor="t">
                      <a:noAutofit/>
                    </a:bodyPr>
                    <a:p>
                      <a:pPr defTabSz="457200">
                        <a:lnSpc>
                          <a:spcPct val="150000"/>
                        </a:lnSpc>
                      </a:pPr>
                      <a:r>
                        <a:rPr b="1" lang="en-US" sz="1200" strike="noStrike" u="none">
                          <a:solidFill>
                            <a:schemeClr val="dk1"/>
                          </a:solidFill>
                          <a:uFillTx/>
                          <a:latin typeface="Trebuchet MS"/>
                          <a:ea typeface="DejaVu Sans"/>
                        </a:rPr>
                        <a:t>Random Forest Regressor</a:t>
                      </a:r>
                      <a:endParaRPr b="0" lang="en-US" sz="1200" strike="noStrike" u="none">
                        <a:solidFill>
                          <a:srgbClr val="000000"/>
                        </a:solidFill>
                        <a:uFillTx/>
                        <a:latin typeface="Arial"/>
                      </a:endParaRPr>
                    </a:p>
                  </a:txBody>
                  <a:tcPr anchor="t" marL="68400" marR="68400">
                    <a:lnL w="12240">
                      <a:solidFill>
                        <a:srgbClr val="1cade4"/>
                      </a:solidFill>
                      <a:prstDash val="solid"/>
                    </a:lnL>
                    <a:lnR w="12240">
                      <a:noFill/>
                      <a:prstDash val="solid"/>
                    </a:lnR>
                    <a:lnT w="12240">
                      <a:noFill/>
                      <a:prstDash val="solid"/>
                    </a:lnT>
                    <a:lnB w="12240">
                      <a:solidFill>
                        <a:srgbClr val="1cade4"/>
                      </a:solidFill>
                      <a:prstDash val="solid"/>
                    </a:lnB>
                    <a:noFill/>
                  </a:tcPr>
                </a:tc>
                <a:tc>
                  <a:txBody>
                    <a:bodyPr lIns="68400" rIns="68400" anchor="t">
                      <a:noAutofit/>
                    </a:bodyPr>
                    <a:p>
                      <a:pPr defTabSz="457200">
                        <a:lnSpc>
                          <a:spcPct val="150000"/>
                        </a:lnSpc>
                      </a:pPr>
                      <a:r>
                        <a:rPr b="0" lang="en-US" sz="1200" strike="noStrike" u="none">
                          <a:solidFill>
                            <a:schemeClr val="dk1"/>
                          </a:solidFill>
                          <a:uFillTx/>
                          <a:latin typeface="Trebuchet MS"/>
                          <a:ea typeface="DejaVu Sans"/>
                        </a:rPr>
                        <a:t>2.49143</a:t>
                      </a:r>
                      <a:endParaRPr b="0" lang="en-US" sz="1200" strike="noStrike" u="none">
                        <a:solidFill>
                          <a:srgbClr val="000000"/>
                        </a:solidFill>
                        <a:uFillTx/>
                        <a:latin typeface="Arial"/>
                      </a:endParaRPr>
                    </a:p>
                  </a:txBody>
                  <a:tcPr anchor="t" marL="68400" marR="68400">
                    <a:lnL w="12240">
                      <a:noFill/>
                      <a:prstDash val="solid"/>
                    </a:lnL>
                    <a:lnR w="12240">
                      <a:solidFill>
                        <a:srgbClr val="1cade4"/>
                      </a:solidFill>
                      <a:prstDash val="solid"/>
                    </a:lnR>
                    <a:lnT w="12240">
                      <a:noFill/>
                      <a:prstDash val="solid"/>
                    </a:lnT>
                    <a:lnB w="12240">
                      <a:solidFill>
                        <a:srgbClr val="1cade4"/>
                      </a:solidFill>
                      <a:prstDash val="solid"/>
                    </a:lnB>
                    <a:noFill/>
                  </a:tcPr>
                </a:tc>
                <a:tc>
                  <a:txBody>
                    <a:bodyPr lIns="68400" rIns="68400" anchor="t">
                      <a:noAutofit/>
                    </a:bodyPr>
                    <a:p>
                      <a:pPr defTabSz="457200">
                        <a:lnSpc>
                          <a:spcPct val="150000"/>
                        </a:lnSpc>
                      </a:pPr>
                      <a:r>
                        <a:rPr b="0" lang="en-US" sz="1200" strike="noStrike" u="none">
                          <a:solidFill>
                            <a:schemeClr val="dk1"/>
                          </a:solidFill>
                          <a:uFillTx/>
                          <a:latin typeface="Trebuchet MS"/>
                          <a:ea typeface="DejaVu Sans"/>
                        </a:rPr>
                        <a:t>21.43956</a:t>
                      </a:r>
                      <a:endParaRPr b="0" lang="en-US" sz="1200" strike="noStrike" u="none">
                        <a:solidFill>
                          <a:srgbClr val="000000"/>
                        </a:solidFill>
                        <a:uFillTx/>
                        <a:latin typeface="Arial"/>
                      </a:endParaRPr>
                    </a:p>
                  </a:txBody>
                  <a:tcPr anchor="t" marL="68400" marR="68400">
                    <a:lnL w="12240">
                      <a:solidFill>
                        <a:srgbClr val="1cade4"/>
                      </a:solidFill>
                      <a:prstDash val="solid"/>
                    </a:lnL>
                    <a:lnR w="12240">
                      <a:solidFill>
                        <a:srgbClr val="1cade4"/>
                      </a:solidFill>
                      <a:prstDash val="solid"/>
                    </a:lnR>
                    <a:lnT w="12240">
                      <a:noFill/>
                      <a:prstDash val="solid"/>
                    </a:lnT>
                    <a:lnB w="12240">
                      <a:solidFill>
                        <a:srgbClr val="1cade4"/>
                      </a:solidFill>
                      <a:prstDash val="solid"/>
                    </a:lnB>
                    <a:noFill/>
                  </a:tcPr>
                </a:tc>
                <a:tc>
                  <a:txBody>
                    <a:bodyPr lIns="68400" rIns="68400" anchor="t">
                      <a:noAutofit/>
                    </a:bodyPr>
                    <a:p>
                      <a:pPr defTabSz="457200">
                        <a:lnSpc>
                          <a:spcPct val="150000"/>
                        </a:lnSpc>
                      </a:pPr>
                      <a:r>
                        <a:rPr b="1" lang="en-US" sz="1200" strike="noStrike" u="none">
                          <a:solidFill>
                            <a:srgbClr val="c00000"/>
                          </a:solidFill>
                          <a:uFillTx/>
                          <a:latin typeface="Trebuchet MS"/>
                          <a:ea typeface="DejaVu Sans"/>
                        </a:rPr>
                        <a:t>0.93201</a:t>
                      </a:r>
                      <a:endParaRPr b="0" lang="en-US" sz="1200" strike="noStrike" u="none">
                        <a:solidFill>
                          <a:srgbClr val="000000"/>
                        </a:solidFill>
                        <a:uFillTx/>
                        <a:latin typeface="Arial"/>
                      </a:endParaRPr>
                    </a:p>
                  </a:txBody>
                  <a:tcPr anchor="t" marL="68400" marR="68400">
                    <a:lnL w="12240">
                      <a:solidFill>
                        <a:srgbClr val="1cade4"/>
                      </a:solidFill>
                      <a:prstDash val="solid"/>
                    </a:lnL>
                    <a:lnR w="12240">
                      <a:solidFill>
                        <a:srgbClr val="1cade4"/>
                      </a:solidFill>
                      <a:prstDash val="solid"/>
                    </a:lnR>
                    <a:lnT w="12240">
                      <a:noFill/>
                      <a:prstDash val="solid"/>
                    </a:lnT>
                    <a:lnB w="12240">
                      <a:solidFill>
                        <a:srgbClr val="1cade4"/>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defTabSz="457200">
              <a:lnSpc>
                <a:spcPct val="100000"/>
              </a:lnSpc>
              <a:buNone/>
              <a:tabLst>
                <a:tab algn="l" pos="0"/>
              </a:tabLst>
            </a:pP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CONCLUSION</a:t>
            </a:r>
            <a:endParaRPr b="0" lang="en-US" sz="3600" strike="noStrike" u="none">
              <a:solidFill>
                <a:schemeClr val="dk1"/>
              </a:solidFill>
              <a:uFillTx/>
              <a:latin typeface="Arial"/>
            </a:endParaRPr>
          </a:p>
        </p:txBody>
      </p:sp>
      <p:sp>
        <p:nvSpPr>
          <p:cNvPr id="46"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92500" lnSpcReduction="19999"/>
          </a:bodyPr>
          <a:p>
            <a:pPr marL="432000" indent="-324000" algn="just" defTabSz="457200">
              <a:lnSpc>
                <a:spcPct val="15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Times New Roman"/>
              </a:rPr>
              <a:t>Crime rate prediction has become an important tool for law enforcement agencies to help them focus their resources in high-crime areas.</a:t>
            </a:r>
            <a:endParaRPr b="0" lang="en-US" sz="1600" strike="noStrike" u="none">
              <a:solidFill>
                <a:schemeClr val="dk1"/>
              </a:solidFill>
              <a:uFillTx/>
              <a:latin typeface="Arial"/>
            </a:endParaRPr>
          </a:p>
          <a:p>
            <a:pPr marL="432000" indent="-324000" algn="just" defTabSz="457200">
              <a:lnSpc>
                <a:spcPct val="15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Calibri"/>
              </a:rPr>
              <a:t>By focusing their resources in the right areas, police officers can help reduce the overall crime rate in a community.</a:t>
            </a:r>
            <a:endParaRPr b="0" lang="en-US" sz="1600" strike="noStrike" u="none">
              <a:solidFill>
                <a:schemeClr val="dk1"/>
              </a:solidFill>
              <a:uFillTx/>
              <a:latin typeface="Arial"/>
            </a:endParaRPr>
          </a:p>
          <a:p>
            <a:pPr marL="432000" indent="-324000" algn="just" defTabSz="457200">
              <a:lnSpc>
                <a:spcPct val="15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Times New Roman"/>
              </a:rPr>
              <a:t>As a result of machine learning technology, finding relationships and patterns between various data has become easier.</a:t>
            </a:r>
            <a:endParaRPr b="0" lang="en-US" sz="1600" strike="noStrike" u="none">
              <a:solidFill>
                <a:schemeClr val="dk1"/>
              </a:solidFill>
              <a:uFillTx/>
              <a:latin typeface="Arial"/>
            </a:endParaRPr>
          </a:p>
          <a:p>
            <a:pPr marL="432000" indent="-324000" algn="just" defTabSz="457200">
              <a:lnSpc>
                <a:spcPct val="15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Times New Roman"/>
              </a:rPr>
              <a:t>The model prediction of crime rate and data visualization helps in analysis of data set and prediction of crimes.</a:t>
            </a:r>
            <a:endParaRPr b="0" lang="en-US" sz="1600" strike="noStrike" u="none">
              <a:solidFill>
                <a:schemeClr val="dk1"/>
              </a:solidFill>
              <a:uFillTx/>
              <a:latin typeface="Arial"/>
            </a:endParaRPr>
          </a:p>
          <a:p>
            <a:pPr marL="432000" indent="-324000" algn="just" defTabSz="457200">
              <a:lnSpc>
                <a:spcPct val="15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Calibri"/>
              </a:rPr>
              <a:t>The model </a:t>
            </a:r>
            <a:r>
              <a:rPr b="0" lang="en-US" sz="1600" strike="noStrike" u="none">
                <a:solidFill>
                  <a:schemeClr val="dk1"/>
                </a:solidFill>
                <a:uFillTx/>
                <a:latin typeface="Trebuchet MS"/>
                <a:ea typeface="Times New Roman"/>
              </a:rPr>
              <a:t>helped in understanding different crime datasets that can be used in implementing the factors that can help in keeping society safe. </a:t>
            </a:r>
            <a:endParaRPr b="0" lang="en-US" sz="16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defTabSz="457200">
              <a:lnSpc>
                <a:spcPct val="100000"/>
              </a:lnSpc>
              <a:buNone/>
              <a:tabLst>
                <a:tab algn="l" pos="0"/>
              </a:tabLst>
            </a:pP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FUTURE WORK </a:t>
            </a:r>
            <a:endParaRPr b="0" lang="en-US" sz="3600" strike="noStrike" u="none">
              <a:solidFill>
                <a:schemeClr val="dk1"/>
              </a:solidFill>
              <a:uFillTx/>
              <a:latin typeface="Arial"/>
            </a:endParaRPr>
          </a:p>
        </p:txBody>
      </p:sp>
      <p:sp>
        <p:nvSpPr>
          <p:cNvPr id="48"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defTabSz="914400">
              <a:lnSpc>
                <a:spcPct val="100000"/>
              </a:lnSpc>
              <a:spcBef>
                <a:spcPts val="1191"/>
              </a:spcBef>
              <a:spcAft>
                <a:spcPts val="992"/>
              </a:spcAft>
              <a:buClr>
                <a:srgbClr val="000000"/>
              </a:buClr>
              <a:buSzPct val="45000"/>
              <a:buFont typeface="Wingdings" charset="2"/>
              <a:buChar char=""/>
            </a:pPr>
            <a:r>
              <a:rPr b="0" lang="en-US" sz="1400" strike="noStrike" u="none">
                <a:solidFill>
                  <a:srgbClr val="000000"/>
                </a:solidFill>
                <a:uFillTx/>
                <a:latin typeface="Arial"/>
                <a:ea typeface="DejaVu Sans"/>
              </a:rPr>
              <a:t>Data Quality and Integration: Focus on improving the accuracy and diversity of crime-related datasets, integrating sociol-economic, environmental, and real-time data.</a:t>
            </a:r>
            <a:endParaRPr b="0" lang="en-US" sz="1400" strike="noStrike" u="none">
              <a:solidFill>
                <a:schemeClr val="dk1"/>
              </a:solidFill>
              <a:uFillTx/>
              <a:latin typeface="Arial"/>
            </a:endParaRPr>
          </a:p>
          <a:p>
            <a:pPr marL="432000" indent="-324000" defTabSz="914400">
              <a:lnSpc>
                <a:spcPct val="100000"/>
              </a:lnSpc>
              <a:spcBef>
                <a:spcPts val="1191"/>
              </a:spcBef>
              <a:spcAft>
                <a:spcPts val="992"/>
              </a:spcAft>
              <a:buClr>
                <a:srgbClr val="000000"/>
              </a:buClr>
              <a:buSzPct val="45000"/>
              <a:buFont typeface="Wingdings" charset="2"/>
              <a:buChar char=""/>
            </a:pPr>
            <a:r>
              <a:rPr b="0" lang="en-US" sz="1400" strike="noStrike" u="none">
                <a:solidFill>
                  <a:srgbClr val="000000"/>
                </a:solidFill>
                <a:uFillTx/>
                <a:latin typeface="Arial"/>
                <a:ea typeface="DejaVu Sans"/>
              </a:rPr>
              <a:t>Bias and Fairness: Address biases in models, enhance transparency, and ensure ethical use of predictive policing to avoid reinforcing systemic inequalities.</a:t>
            </a:r>
            <a:endParaRPr b="0" lang="en-US" sz="1400" strike="noStrike" u="none">
              <a:solidFill>
                <a:schemeClr val="dk1"/>
              </a:solidFill>
              <a:uFillTx/>
              <a:latin typeface="Arial"/>
            </a:endParaRPr>
          </a:p>
          <a:p>
            <a:pPr marL="432000" indent="-324000" defTabSz="914400">
              <a:lnSpc>
                <a:spcPct val="100000"/>
              </a:lnSpc>
              <a:spcBef>
                <a:spcPts val="1191"/>
              </a:spcBef>
              <a:spcAft>
                <a:spcPts val="992"/>
              </a:spcAft>
              <a:buClr>
                <a:srgbClr val="000000"/>
              </a:buClr>
              <a:buSzPct val="45000"/>
              <a:buFont typeface="Wingdings" charset="2"/>
              <a:buChar char=""/>
            </a:pPr>
            <a:r>
              <a:rPr b="0" lang="en-US" sz="1400" strike="noStrike" u="none">
                <a:solidFill>
                  <a:srgbClr val="000000"/>
                </a:solidFill>
                <a:uFillTx/>
                <a:latin typeface="Arial"/>
                <a:ea typeface="DejaVu Sans"/>
              </a:rPr>
              <a:t>Advanced Models and Techniques: Use advanced machine learning techniques like deep learning and spatiotemporal modeling for more accurate and real-time crime predictions.</a:t>
            </a:r>
            <a:endParaRPr b="0" lang="en-US" sz="1400" strike="noStrike" u="none">
              <a:solidFill>
                <a:schemeClr val="dk1"/>
              </a:solidFill>
              <a:uFillTx/>
              <a:latin typeface="Arial"/>
            </a:endParaRPr>
          </a:p>
          <a:p>
            <a:pPr marL="432000" indent="-324000" defTabSz="914400">
              <a:lnSpc>
                <a:spcPct val="100000"/>
              </a:lnSpc>
              <a:spcBef>
                <a:spcPts val="1191"/>
              </a:spcBef>
              <a:spcAft>
                <a:spcPts val="992"/>
              </a:spcAft>
              <a:buClr>
                <a:srgbClr val="000000"/>
              </a:buClr>
              <a:buSzPct val="45000"/>
              <a:buFont typeface="Wingdings" charset="2"/>
              <a:buChar char=""/>
            </a:pPr>
            <a:r>
              <a:rPr b="0" lang="en-US" sz="1400" strike="noStrike" u="none">
                <a:solidFill>
                  <a:srgbClr val="000000"/>
                </a:solidFill>
                <a:uFillTx/>
                <a:latin typeface="Arial"/>
                <a:ea typeface="DejaVu Sans"/>
              </a:rPr>
              <a:t>Community Collaboration and Long-term Impact: Involve local communities in model development, design interventions, and predict long-term crime trends influenced by social changes.</a:t>
            </a:r>
            <a:endParaRPr b="0" lang="en-US" sz="1400" strike="noStrike" u="none">
              <a:solidFill>
                <a:schemeClr val="dk1"/>
              </a:solidFill>
              <a:uFillTx/>
              <a:latin typeface="Arial"/>
            </a:endParaRPr>
          </a:p>
          <a:p>
            <a:pPr marL="432000" indent="0" defTabSz="914400">
              <a:lnSpc>
                <a:spcPct val="100000"/>
              </a:lnSpc>
              <a:spcBef>
                <a:spcPts val="1191"/>
              </a:spcBef>
              <a:spcAft>
                <a:spcPts val="992"/>
              </a:spcAft>
              <a:buNone/>
              <a:tabLst>
                <a:tab algn="l" pos="0"/>
              </a:tabLst>
            </a:pPr>
            <a:endParaRPr b="0" lang="en-US" sz="14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defTabSz="457200">
              <a:lnSpc>
                <a:spcPct val="100000"/>
              </a:lnSpc>
              <a:buNone/>
              <a:tabLst>
                <a:tab algn="l" pos="0"/>
              </a:tabLst>
            </a:pP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ABSTRACT</a:t>
            </a:r>
            <a:endParaRPr b="0" lang="en-US" sz="3600" strike="noStrike" u="none">
              <a:solidFill>
                <a:schemeClr val="dk1"/>
              </a:solidFill>
              <a:uFillTx/>
              <a:latin typeface="Arial"/>
            </a:endParaRPr>
          </a:p>
        </p:txBody>
      </p:sp>
      <p:sp>
        <p:nvSpPr>
          <p:cNvPr id="24" name="PlaceHolder 2"/>
          <p:cNvSpPr>
            <a:spLocks noGrp="1"/>
          </p:cNvSpPr>
          <p:nvPr>
            <p:ph/>
          </p:nvPr>
        </p:nvSpPr>
        <p:spPr>
          <a:xfrm>
            <a:off x="504000" y="1326600"/>
            <a:ext cx="9070920" cy="3768480"/>
          </a:xfrm>
          <a:prstGeom prst="rect">
            <a:avLst/>
          </a:prstGeom>
          <a:noFill/>
          <a:ln w="0">
            <a:noFill/>
          </a:ln>
        </p:spPr>
        <p:txBody>
          <a:bodyPr lIns="0" rIns="0" tIns="0" bIns="0" anchor="t">
            <a:normAutofit/>
          </a:bodyPr>
          <a:p>
            <a:pPr marL="432000" indent="-324000" defTabSz="914400">
              <a:lnSpc>
                <a:spcPct val="100000"/>
              </a:lnSpc>
              <a:spcBef>
                <a:spcPts val="1191"/>
              </a:spcBef>
              <a:spcAft>
                <a:spcPts val="992"/>
              </a:spcAft>
              <a:buClr>
                <a:srgbClr val="000000"/>
              </a:buClr>
              <a:buSzPct val="45000"/>
              <a:buFont typeface="Wingdings" charset="2"/>
              <a:buChar char=""/>
            </a:pPr>
            <a:r>
              <a:rPr b="1" lang="en-US" sz="1400" strike="noStrike" u="none">
                <a:solidFill>
                  <a:srgbClr val="000000"/>
                </a:solidFill>
                <a:uFillTx/>
                <a:latin typeface="Arial"/>
                <a:ea typeface="DejaVu Sans"/>
              </a:rPr>
              <a:t>Challenge of Crime Rate Prediction:</a:t>
            </a:r>
            <a:r>
              <a:rPr b="0" lang="en-US" sz="1400" strike="noStrike" u="none">
                <a:solidFill>
                  <a:srgbClr val="000000"/>
                </a:solidFill>
                <a:uFillTx/>
                <a:latin typeface="Arial"/>
                <a:ea typeface="DejaVu Sans"/>
              </a:rPr>
              <a:t> The growing urban populations and increasing complexity of crime make it difficult for law enforcement to accurately predict future crime trends and allocate resources effectively.</a:t>
            </a:r>
            <a:endParaRPr b="0" lang="en-US" sz="1400" strike="noStrike" u="none">
              <a:solidFill>
                <a:schemeClr val="dk1"/>
              </a:solidFill>
              <a:uFillTx/>
              <a:latin typeface="Arial"/>
            </a:endParaRPr>
          </a:p>
          <a:p>
            <a:pPr marL="432000" indent="-324000" defTabSz="914400">
              <a:lnSpc>
                <a:spcPct val="100000"/>
              </a:lnSpc>
              <a:spcBef>
                <a:spcPts val="1191"/>
              </a:spcBef>
              <a:spcAft>
                <a:spcPts val="992"/>
              </a:spcAft>
              <a:buClr>
                <a:srgbClr val="000000"/>
              </a:buClr>
              <a:buSzPct val="45000"/>
              <a:buFont typeface="Wingdings" charset="2"/>
              <a:buChar char=""/>
            </a:pPr>
            <a:r>
              <a:rPr b="1" lang="en-US" sz="1400" strike="noStrike" u="none">
                <a:solidFill>
                  <a:srgbClr val="000000"/>
                </a:solidFill>
                <a:uFillTx/>
                <a:latin typeface="Arial"/>
                <a:ea typeface="DejaVu Sans"/>
              </a:rPr>
              <a:t>Machine Learning (ML) in Crime Prediction</a:t>
            </a:r>
            <a:r>
              <a:rPr b="0" lang="en-US" sz="1400" strike="noStrike" u="none">
                <a:solidFill>
                  <a:srgbClr val="000000"/>
                </a:solidFill>
                <a:uFillTx/>
                <a:latin typeface="Arial"/>
                <a:ea typeface="DejaVu Sans"/>
              </a:rPr>
              <a:t>: Machine Learning techniques, such as decision trees, random forests, and neural networks, are utilized to analyze large datasets, including historical crime records and geographic data, to predict crime patterns.</a:t>
            </a:r>
            <a:endParaRPr b="0" lang="en-US" sz="1400" strike="noStrike" u="none">
              <a:solidFill>
                <a:schemeClr val="dk1"/>
              </a:solidFill>
              <a:uFillTx/>
              <a:latin typeface="Arial"/>
            </a:endParaRPr>
          </a:p>
          <a:p>
            <a:pPr marL="432000" indent="-324000" defTabSz="914400">
              <a:lnSpc>
                <a:spcPct val="100000"/>
              </a:lnSpc>
              <a:spcBef>
                <a:spcPts val="1191"/>
              </a:spcBef>
              <a:spcAft>
                <a:spcPts val="992"/>
              </a:spcAft>
              <a:buClr>
                <a:srgbClr val="000000"/>
              </a:buClr>
              <a:buSzPct val="45000"/>
              <a:buFont typeface="Wingdings" charset="2"/>
              <a:buChar char=""/>
            </a:pPr>
            <a:r>
              <a:rPr b="1" lang="en-US" sz="1400" strike="noStrike" u="none">
                <a:solidFill>
                  <a:srgbClr val="000000"/>
                </a:solidFill>
                <a:uFillTx/>
                <a:latin typeface="Arial"/>
                <a:ea typeface="DejaVu Sans"/>
              </a:rPr>
              <a:t>Predicting High-Risk Areas</a:t>
            </a:r>
            <a:r>
              <a:rPr b="0" lang="en-US" sz="1400" strike="noStrike" u="none">
                <a:solidFill>
                  <a:srgbClr val="000000"/>
                </a:solidFill>
                <a:uFillTx/>
                <a:latin typeface="Arial"/>
                <a:ea typeface="DejaVu Sans"/>
              </a:rPr>
              <a:t>: By training ML models on past crime data, high-risk areas for future criminal activity can be identified, enabling more focused and precise crime prevention efforts.</a:t>
            </a:r>
            <a:endParaRPr b="0" lang="en-US" sz="1400" strike="noStrike" u="none">
              <a:solidFill>
                <a:schemeClr val="dk1"/>
              </a:solidFill>
              <a:uFillTx/>
              <a:latin typeface="Arial"/>
            </a:endParaRPr>
          </a:p>
          <a:p>
            <a:pPr marL="432000" indent="-324000" defTabSz="914400">
              <a:lnSpc>
                <a:spcPct val="100000"/>
              </a:lnSpc>
              <a:spcBef>
                <a:spcPts val="1191"/>
              </a:spcBef>
              <a:spcAft>
                <a:spcPts val="992"/>
              </a:spcAft>
              <a:buClr>
                <a:srgbClr val="000000"/>
              </a:buClr>
              <a:buSzPct val="45000"/>
              <a:buFont typeface="Wingdings" charset="2"/>
              <a:buChar char=""/>
            </a:pPr>
            <a:r>
              <a:rPr b="1" lang="en-US" sz="1400" strike="noStrike" u="none">
                <a:solidFill>
                  <a:srgbClr val="000000"/>
                </a:solidFill>
                <a:uFillTx/>
                <a:latin typeface="Arial"/>
                <a:ea typeface="DejaVu Sans"/>
              </a:rPr>
              <a:t>Improved Policing and Safety</a:t>
            </a:r>
            <a:r>
              <a:rPr b="0" lang="en-US" sz="1400" strike="noStrike" u="none">
                <a:solidFill>
                  <a:srgbClr val="000000"/>
                </a:solidFill>
                <a:uFillTx/>
                <a:latin typeface="Arial"/>
                <a:ea typeface="DejaVu Sans"/>
              </a:rPr>
              <a:t>: The use of ML for crime prediction, along with crime hotspot identification and spatial analysis, enhances policing strategies and resource allocation, leading to safer communities and more effective crime reduction.</a:t>
            </a:r>
            <a:endParaRPr b="0" lang="en-US" sz="1400" strike="noStrike" u="none">
              <a:solidFill>
                <a:schemeClr val="dk1"/>
              </a:solidFill>
              <a:uFillTx/>
              <a:latin typeface="Arial"/>
            </a:endParaRPr>
          </a:p>
          <a:p>
            <a:pPr marL="432000" indent="0" defTabSz="914400">
              <a:lnSpc>
                <a:spcPct val="100000"/>
              </a:lnSpc>
              <a:spcBef>
                <a:spcPts val="1191"/>
              </a:spcBef>
              <a:spcAft>
                <a:spcPts val="992"/>
              </a:spcAft>
              <a:buNone/>
              <a:tabLst>
                <a:tab algn="l" pos="0"/>
              </a:tabLst>
            </a:pPr>
            <a:endParaRPr b="0" lang="en-US" sz="14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defTabSz="457200">
              <a:lnSpc>
                <a:spcPct val="100000"/>
              </a:lnSpc>
              <a:buNone/>
              <a:tabLst>
                <a:tab algn="l" pos="0"/>
              </a:tabLst>
            </a:pPr>
            <a:r>
              <a:rPr b="1" lang="en-US" sz="3600" strike="noStrike" u="none">
                <a:solidFill>
                  <a:schemeClr val="accent1">
                    <a:lumMod val="75000"/>
                  </a:schemeClr>
                </a:solidFill>
                <a:uFillTx/>
                <a:latin typeface="Trebuchet MS"/>
                <a:ea typeface="DejaVu Sans"/>
              </a:rPr>
              <a:t>	</a:t>
            </a:r>
            <a:r>
              <a:rPr b="1" lang="en-US" sz="3600" strike="noStrike" u="none">
                <a:solidFill>
                  <a:schemeClr val="accent1">
                    <a:lumMod val="75000"/>
                  </a:schemeClr>
                </a:solidFill>
                <a:uFillTx/>
                <a:latin typeface="Trebuchet MS"/>
                <a:ea typeface="DejaVu Sans"/>
              </a:rPr>
              <a:t>	</a:t>
            </a:r>
            <a:r>
              <a:rPr b="1" lang="en-US" sz="3600" strike="noStrike" u="none">
                <a:solidFill>
                  <a:schemeClr val="accent1">
                    <a:lumMod val="75000"/>
                  </a:schemeClr>
                </a:solidFill>
                <a:uFillTx/>
                <a:latin typeface="Trebuchet MS"/>
                <a:ea typeface="DejaVu Sans"/>
              </a:rPr>
              <a:t>	</a:t>
            </a:r>
            <a:r>
              <a:rPr b="1" lang="en-US" sz="3600" strike="noStrike" u="none">
                <a:solidFill>
                  <a:schemeClr val="accent1">
                    <a:lumMod val="75000"/>
                  </a:schemeClr>
                </a:solidFill>
                <a:uFillTx/>
                <a:latin typeface="Trebuchet MS"/>
                <a:ea typeface="DejaVu Sans"/>
              </a:rPr>
              <a:t>	</a:t>
            </a:r>
            <a:r>
              <a:rPr b="1" lang="en-US" sz="3600" strike="noStrike" u="none">
                <a:solidFill>
                  <a:schemeClr val="accent1">
                    <a:lumMod val="75000"/>
                  </a:schemeClr>
                </a:solidFill>
                <a:uFillTx/>
                <a:latin typeface="Trebuchet MS"/>
                <a:ea typeface="DejaVu Sans"/>
              </a:rPr>
              <a:t>	</a:t>
            </a:r>
            <a:r>
              <a:rPr b="1" lang="en-US" sz="3600" strike="noStrike" u="none">
                <a:solidFill>
                  <a:schemeClr val="accent1">
                    <a:lumMod val="75000"/>
                  </a:schemeClr>
                </a:solidFill>
                <a:uFillTx/>
                <a:latin typeface="Trebuchet MS"/>
                <a:ea typeface="DejaVu Sans"/>
              </a:rPr>
              <a:t>	</a:t>
            </a:r>
            <a:r>
              <a:rPr b="1" lang="en-US" sz="3600" strike="noStrike" u="none">
                <a:solidFill>
                  <a:srgbClr val="002060"/>
                </a:solidFill>
                <a:uFillTx/>
                <a:latin typeface="Trebuchet MS"/>
                <a:ea typeface="DejaVu Sans"/>
              </a:rPr>
              <a:t>INTRODUCTION</a:t>
            </a:r>
            <a:endParaRPr b="0" lang="en-US" sz="3600" strike="noStrike" u="none">
              <a:solidFill>
                <a:schemeClr val="dk1"/>
              </a:solidFill>
              <a:uFillTx/>
              <a:latin typeface="Arial"/>
            </a:endParaRPr>
          </a:p>
        </p:txBody>
      </p:sp>
      <p:sp>
        <p:nvSpPr>
          <p:cNvPr id="26"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92500" lnSpcReduction="19999"/>
          </a:bodyPr>
          <a:p>
            <a:pPr marL="432000" indent="-324000" algn="just" defTabSz="457200">
              <a:lnSpc>
                <a:spcPct val="15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DejaVu Sans"/>
              </a:rPr>
              <a:t>Crime is an act that is prohibited by law and is punishable by a fine, imprisonment, or other legal action.</a:t>
            </a:r>
            <a:endParaRPr b="0" lang="en-US" sz="1600" strike="noStrike" u="none">
              <a:solidFill>
                <a:schemeClr val="dk1"/>
              </a:solidFill>
              <a:uFillTx/>
              <a:latin typeface="Arial"/>
            </a:endParaRPr>
          </a:p>
          <a:p>
            <a:pPr marL="432000" indent="-324000" algn="just" defTabSz="457200">
              <a:lnSpc>
                <a:spcPct val="15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DejaVu Sans"/>
              </a:rPr>
              <a:t>Crime prediction is significant to determine increase or decrease in crime rate from preceding years. </a:t>
            </a:r>
            <a:endParaRPr b="0" lang="en-US" sz="1600" strike="noStrike" u="none">
              <a:solidFill>
                <a:schemeClr val="dk1"/>
              </a:solidFill>
              <a:uFillTx/>
              <a:latin typeface="Arial"/>
            </a:endParaRPr>
          </a:p>
          <a:p>
            <a:pPr marL="432000" indent="-324000" algn="just" defTabSz="457200">
              <a:lnSpc>
                <a:spcPct val="15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DejaVu Sans"/>
              </a:rPr>
              <a:t>Sophisticated ML algorithms and data-driven methods can be used to identify patterns in data to detect and predict criminal activities.</a:t>
            </a:r>
            <a:endParaRPr b="0" lang="en-US" sz="1600" strike="noStrike" u="none">
              <a:solidFill>
                <a:schemeClr val="dk1"/>
              </a:solidFill>
              <a:uFillTx/>
              <a:latin typeface="Arial"/>
            </a:endParaRPr>
          </a:p>
          <a:p>
            <a:pPr marL="432000" indent="-324000" algn="just" defTabSz="457200">
              <a:lnSpc>
                <a:spcPct val="15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DejaVu Sans"/>
              </a:rPr>
              <a:t>It can also be used to create predictive models that identify the likelihood of a certain crime occurring in a particular area or time frame.</a:t>
            </a:r>
            <a:endParaRPr b="0" lang="en-US" sz="1600" strike="noStrike" u="none">
              <a:solidFill>
                <a:schemeClr val="dk1"/>
              </a:solidFill>
              <a:uFillTx/>
              <a:latin typeface="Arial"/>
            </a:endParaRPr>
          </a:p>
          <a:p>
            <a:pPr marL="432000" indent="-324000" algn="just" defTabSz="457200">
              <a:lnSpc>
                <a:spcPct val="15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DejaVu Sans"/>
              </a:rPr>
              <a:t>Using machine learning, law enforcement professionals can gain insight into criminal behavior, enabling them to better detect and prevent crime</a:t>
            </a:r>
            <a:endParaRPr b="0" lang="en-US" sz="1600" strike="noStrike" u="none">
              <a:solidFill>
                <a:schemeClr val="dk1"/>
              </a:solidFill>
              <a:uFillTx/>
              <a:latin typeface="Arial"/>
            </a:endParaRPr>
          </a:p>
          <a:p>
            <a:pPr marL="432000" indent="0" defTabSz="457200">
              <a:lnSpc>
                <a:spcPct val="150000"/>
              </a:lnSpc>
              <a:spcBef>
                <a:spcPts val="1001"/>
              </a:spcBef>
              <a:buNone/>
              <a:tabLst>
                <a:tab algn="l" pos="0"/>
              </a:tabLst>
            </a:pPr>
            <a:endParaRPr b="0" lang="en-US" sz="16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defTabSz="457200">
              <a:lnSpc>
                <a:spcPct val="100000"/>
              </a:lnSpc>
              <a:buNone/>
              <a:tabLst>
                <a:tab algn="l" pos="0"/>
              </a:tabLst>
            </a:pPr>
            <a:r>
              <a:rPr b="1" lang="en-US" sz="3600" strike="noStrike" u="none">
                <a:solidFill>
                  <a:srgbClr val="002060"/>
                </a:solidFill>
                <a:uFillTx/>
                <a:latin typeface="Trebuchet MS"/>
                <a:ea typeface="DejaVu Sans"/>
              </a:rPr>
              <a:t>LITERATURE</a:t>
            </a:r>
            <a:r>
              <a:rPr b="1" lang="en-US" sz="3600" strike="noStrike" u="none">
                <a:solidFill>
                  <a:schemeClr val="accent1">
                    <a:lumMod val="75000"/>
                  </a:schemeClr>
                </a:solidFill>
                <a:uFillTx/>
                <a:latin typeface="Trebuchet MS"/>
                <a:ea typeface="DejaVu Sans"/>
              </a:rPr>
              <a:t> </a:t>
            </a:r>
            <a:r>
              <a:rPr b="1" lang="en-US" sz="3600" strike="noStrike" u="none">
                <a:solidFill>
                  <a:srgbClr val="002060"/>
                </a:solidFill>
                <a:uFillTx/>
                <a:latin typeface="Trebuchet MS"/>
                <a:ea typeface="DejaVu Sans"/>
              </a:rPr>
              <a:t>SURVEY</a:t>
            </a:r>
            <a:endParaRPr b="0" lang="en-US" sz="3600" strike="noStrike" u="none">
              <a:solidFill>
                <a:schemeClr val="dk1"/>
              </a:solidFill>
              <a:uFillTx/>
              <a:latin typeface="Arial"/>
            </a:endParaRPr>
          </a:p>
        </p:txBody>
      </p:sp>
      <p:graphicFrame>
        <p:nvGraphicFramePr>
          <p:cNvPr id="28" name="Table 2"/>
          <p:cNvGraphicFramePr/>
          <p:nvPr/>
        </p:nvGraphicFramePr>
        <p:xfrm>
          <a:off x="81720" y="1172160"/>
          <a:ext cx="9894600" cy="4142520"/>
        </p:xfrm>
        <a:graphic>
          <a:graphicData uri="http://schemas.openxmlformats.org/drawingml/2006/table">
            <a:tbl>
              <a:tblPr/>
              <a:tblGrid>
                <a:gridCol w="906120"/>
                <a:gridCol w="1609560"/>
                <a:gridCol w="700560"/>
                <a:gridCol w="1378080"/>
                <a:gridCol w="2372760"/>
                <a:gridCol w="1440720"/>
                <a:gridCol w="1485720"/>
              </a:tblGrid>
              <a:tr h="441720">
                <a:tc>
                  <a:txBody>
                    <a:bodyPr anchor="t">
                      <a:noAutofit/>
                    </a:bodyPr>
                    <a:p>
                      <a:pPr defTabSz="914400">
                        <a:lnSpc>
                          <a:spcPct val="100000"/>
                        </a:lnSpc>
                      </a:pPr>
                      <a:r>
                        <a:rPr b="1" lang="en-IN" sz="1050" strike="noStrike" u="none">
                          <a:solidFill>
                            <a:schemeClr val="lt1"/>
                          </a:solidFill>
                          <a:uFillTx/>
                          <a:latin typeface="Arial"/>
                          <a:ea typeface="DejaVu Sans"/>
                        </a:rPr>
                        <a:t>SL.NO</a:t>
                      </a:r>
                      <a:endParaRPr b="0" lang="en-US" sz="105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IN" sz="1050" strike="noStrike" u="none">
                          <a:solidFill>
                            <a:schemeClr val="lt1"/>
                          </a:solidFill>
                          <a:uFillTx/>
                          <a:latin typeface="Arial"/>
                          <a:ea typeface="DejaVu Sans"/>
                        </a:rPr>
                        <a:t>Author</a:t>
                      </a:r>
                      <a:endParaRPr b="0" lang="en-US" sz="105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IN" sz="1050" strike="noStrike" u="none">
                          <a:solidFill>
                            <a:schemeClr val="lt1"/>
                          </a:solidFill>
                          <a:uFillTx/>
                          <a:latin typeface="Arial"/>
                          <a:ea typeface="DejaVu Sans"/>
                        </a:rPr>
                        <a:t>YOP</a:t>
                      </a:r>
                      <a:endParaRPr b="0" lang="en-US" sz="105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IN" sz="1050" strike="noStrike" u="none">
                          <a:solidFill>
                            <a:schemeClr val="lt1"/>
                          </a:solidFill>
                          <a:uFillTx/>
                          <a:latin typeface="Arial"/>
                          <a:ea typeface="DejaVu Sans"/>
                        </a:rPr>
                        <a:t>NAME</a:t>
                      </a:r>
                      <a:endParaRPr b="0" lang="en-US" sz="105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IN" sz="1050" strike="noStrike" u="none">
                          <a:solidFill>
                            <a:schemeClr val="lt1"/>
                          </a:solidFill>
                          <a:uFillTx/>
                          <a:latin typeface="Arial"/>
                          <a:ea typeface="DejaVu Sans"/>
                        </a:rPr>
                        <a:t>SUMMARY</a:t>
                      </a:r>
                      <a:endParaRPr b="0" lang="en-US" sz="105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IN" sz="1050" strike="noStrike" u="none">
                          <a:solidFill>
                            <a:schemeClr val="lt1"/>
                          </a:solidFill>
                          <a:uFillTx/>
                          <a:latin typeface="Arial"/>
                          <a:ea typeface="DejaVu Sans"/>
                        </a:rPr>
                        <a:t>LIMITATION</a:t>
                      </a:r>
                      <a:endParaRPr b="0" lang="en-US" sz="105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IN" sz="1050" strike="noStrike" u="none">
                          <a:solidFill>
                            <a:schemeClr val="lt1"/>
                          </a:solidFill>
                          <a:uFillTx/>
                          <a:latin typeface="Arial"/>
                          <a:ea typeface="DejaVu Sans"/>
                        </a:rPr>
                        <a:t>PREDICTION</a:t>
                      </a:r>
                      <a:endParaRPr b="0" lang="en-US" sz="105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0800">
                <a:tc>
                  <a:txBody>
                    <a:bodyPr anchor="t">
                      <a:noAutofit/>
                    </a:bodyPr>
                    <a:p>
                      <a:pPr defTabSz="914400">
                        <a:lnSpc>
                          <a:spcPct val="100000"/>
                        </a:lnSpc>
                      </a:pPr>
                      <a:r>
                        <a:rPr b="0" lang="en-IN" sz="1050" strike="noStrike" u="none">
                          <a:solidFill>
                            <a:schemeClr val="dk1"/>
                          </a:solidFill>
                          <a:uFillTx/>
                          <a:latin typeface="Arial"/>
                          <a:ea typeface="DejaVu Sans"/>
                        </a:rPr>
                        <a:t>1</a:t>
                      </a:r>
                      <a:endParaRPr b="0" lang="en-US" sz="105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050" strike="noStrike" u="none">
                          <a:solidFill>
                            <a:schemeClr val="dk1"/>
                          </a:solidFill>
                          <a:uFillTx/>
                          <a:latin typeface="Arial"/>
                          <a:ea typeface="DejaVu Sans"/>
                        </a:rPr>
                        <a:t>Muhammad Alkaff, </a:t>
                      </a:r>
                      <a:br>
                        <a:rPr sz="1050"/>
                      </a:br>
                      <a:r>
                        <a:rPr b="0" lang="en-US" sz="1050" strike="noStrike" u="none">
                          <a:solidFill>
                            <a:schemeClr val="dk1"/>
                          </a:solidFill>
                          <a:uFillTx/>
                          <a:latin typeface="Arial"/>
                          <a:ea typeface="DejaVu Sans"/>
                        </a:rPr>
                        <a:t>Nurul Fatanah Mustamin, </a:t>
                      </a:r>
                      <a:br>
                        <a:rPr sz="1050"/>
                      </a:br>
                      <a:r>
                        <a:rPr b="0" lang="en-US" sz="1050" strike="noStrike" u="none">
                          <a:solidFill>
                            <a:schemeClr val="dk1"/>
                          </a:solidFill>
                          <a:uFillTx/>
                          <a:latin typeface="Arial"/>
                          <a:ea typeface="DejaVu Sans"/>
                        </a:rPr>
                        <a:t>Gusti Aditya Aromatica Firdaus</a:t>
                      </a:r>
                      <a:endParaRPr b="0" lang="en-US" sz="105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050" strike="noStrike" u="none">
                          <a:solidFill>
                            <a:schemeClr val="dk1"/>
                          </a:solidFill>
                          <a:uFillTx/>
                          <a:latin typeface="Arial"/>
                          <a:ea typeface="DejaVu Sans"/>
                        </a:rPr>
                        <a:t>2022</a:t>
                      </a:r>
                      <a:endParaRPr b="0" lang="en-US" sz="105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050" strike="noStrike" u="none">
                          <a:solidFill>
                            <a:schemeClr val="dk1"/>
                          </a:solidFill>
                          <a:uFillTx/>
                          <a:latin typeface="Arial"/>
                          <a:ea typeface="DejaVu Sans"/>
                        </a:rPr>
                        <a:t>Prediction of Crime Rate in Banjarmasin City Using RNN-GRU Model</a:t>
                      </a:r>
                      <a:endParaRPr b="0" lang="en-US" sz="105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0" bIns="0" anchor="t">
                      <a:noAutofit/>
                    </a:bodyPr>
                    <a:p>
                      <a:pPr defTabSz="914400">
                        <a:lnSpc>
                          <a:spcPct val="100000"/>
                        </a:lnSpc>
                      </a:pPr>
                      <a:r>
                        <a:rPr b="0" lang="en-US" sz="1050" strike="noStrike" u="none">
                          <a:solidFill>
                            <a:schemeClr val="dk1"/>
                          </a:solidFill>
                          <a:uFillTx/>
                          <a:latin typeface="Times New Roman"/>
                          <a:ea typeface="DejaVu Sans"/>
                        </a:rPr>
                        <a:t>This study proposes a model to predict the crime rate in Banjarmasin City, Indonesia, by using the Recurrent Neural Network (RNN) with the Gated Recurrent Unit (GRU) architecture. The model takes into consideration the inflation rate and discretionary income. Results show that the GRU-RNN model has an R-Squared value of 0.84 and an RMSE value of 2.21.GRU is a modified RNN algorithm that is simpler than the Long-Short Term Memory (LSTM) Neural Network and is more effective in adapting to different timescales and dealing with Vanishing Gradient problems. It consists of two gates, the Update gate (zt) and the Reset gate (rt), and is compatible with data that is not as much as LSTM, achieving optimal results even with less data.</a:t>
                      </a:r>
                      <a:endParaRPr b="0" lang="en-US" sz="1050" strike="noStrike" u="none">
                        <a:solidFill>
                          <a:srgbClr val="000000"/>
                        </a:solidFill>
                        <a:uFillTx/>
                        <a:latin typeface="Arial"/>
                      </a:endParaRPr>
                    </a:p>
                  </a:txBody>
                  <a:tcPr anchor="t" marL="18720" marR="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050" strike="noStrike" u="none">
                          <a:solidFill>
                            <a:schemeClr val="dk1"/>
                          </a:solidFill>
                          <a:uFillTx/>
                          <a:latin typeface="Arial"/>
                          <a:ea typeface="DejaVu Sans"/>
                        </a:rPr>
                        <a:t> </a:t>
                      </a:r>
                      <a:r>
                        <a:rPr b="0" lang="en-US" sz="1050" strike="noStrike" u="none">
                          <a:solidFill>
                            <a:schemeClr val="dk1"/>
                          </a:solidFill>
                          <a:uFillTx/>
                          <a:latin typeface="Arial"/>
                          <a:ea typeface="DejaVu Sans"/>
                        </a:rPr>
                        <a:t>The  predicted  value  is  not  too close to the original value compared. Due to lower examples in the dataset, the training of the model becomes difficult. </a:t>
                      </a:r>
                      <a:endParaRPr b="0" lang="en-US" sz="105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050" strike="noStrike" u="none">
                          <a:solidFill>
                            <a:schemeClr val="dk1"/>
                          </a:solidFill>
                          <a:uFillTx/>
                          <a:latin typeface="Arial"/>
                          <a:ea typeface="DejaVu Sans"/>
                        </a:rPr>
                        <a:t>This study applied a RNN-GRU model to predict data. After collecting and normalizing the data, the model produced the best results with the lowest MAE and RMSE values of 1.7368 and 2.21, respectively, and an R-Squared value of 0.84, indicating good model performance.</a:t>
                      </a:r>
                      <a:endParaRPr b="0" lang="en-US" sz="105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9" name="Table 3"/>
          <p:cNvGraphicFramePr/>
          <p:nvPr/>
        </p:nvGraphicFramePr>
        <p:xfrm>
          <a:off x="0" y="0"/>
          <a:ext cx="10080360" cy="5053320"/>
        </p:xfrm>
        <a:graphic>
          <a:graphicData uri="http://schemas.openxmlformats.org/drawingml/2006/table">
            <a:tbl>
              <a:tblPr/>
              <a:tblGrid>
                <a:gridCol w="1440000"/>
                <a:gridCol w="1440000"/>
                <a:gridCol w="1440000"/>
                <a:gridCol w="1440000"/>
                <a:gridCol w="1440000"/>
                <a:gridCol w="1440000"/>
                <a:gridCol w="1440000"/>
              </a:tblGrid>
              <a:tr h="357840">
                <a:tc>
                  <a:txBody>
                    <a:bodyPr anchor="t">
                      <a:noAutofit/>
                    </a:bodyPr>
                    <a:p>
                      <a:pPr defTabSz="914400">
                        <a:lnSpc>
                          <a:spcPct val="100000"/>
                        </a:lnSpc>
                      </a:pPr>
                      <a:r>
                        <a:rPr b="1" lang="en-IN" sz="1050" strike="noStrike" u="none">
                          <a:solidFill>
                            <a:schemeClr val="lt1"/>
                          </a:solidFill>
                          <a:uFillTx/>
                          <a:latin typeface="Arial"/>
                          <a:ea typeface="DejaVu Sans"/>
                        </a:rPr>
                        <a:t>SL.NO</a:t>
                      </a:r>
                      <a:endParaRPr b="0" lang="en-US" sz="105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IN" sz="1050" strike="noStrike" u="none">
                          <a:solidFill>
                            <a:schemeClr val="lt1"/>
                          </a:solidFill>
                          <a:uFillTx/>
                          <a:latin typeface="Arial"/>
                          <a:ea typeface="DejaVu Sans"/>
                        </a:rPr>
                        <a:t>Author</a:t>
                      </a:r>
                      <a:endParaRPr b="0" lang="en-US" sz="105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IN" sz="1050" strike="noStrike" u="none">
                          <a:solidFill>
                            <a:schemeClr val="lt1"/>
                          </a:solidFill>
                          <a:uFillTx/>
                          <a:latin typeface="Arial"/>
                          <a:ea typeface="DejaVu Sans"/>
                        </a:rPr>
                        <a:t>YOP</a:t>
                      </a:r>
                      <a:endParaRPr b="0" lang="en-US" sz="105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IN" sz="1050" strike="noStrike" u="none">
                          <a:solidFill>
                            <a:schemeClr val="lt1"/>
                          </a:solidFill>
                          <a:uFillTx/>
                          <a:latin typeface="Arial"/>
                          <a:ea typeface="DejaVu Sans"/>
                        </a:rPr>
                        <a:t>NAME</a:t>
                      </a:r>
                      <a:endParaRPr b="0" lang="en-US" sz="105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IN" sz="1050" strike="noStrike" u="none">
                          <a:solidFill>
                            <a:schemeClr val="lt1"/>
                          </a:solidFill>
                          <a:uFillTx/>
                          <a:latin typeface="Arial"/>
                          <a:ea typeface="DejaVu Sans"/>
                        </a:rPr>
                        <a:t>SUMMARY</a:t>
                      </a:r>
                      <a:endParaRPr b="0" lang="en-US" sz="105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IN" sz="1050" strike="noStrike" u="none">
                          <a:solidFill>
                            <a:schemeClr val="lt1"/>
                          </a:solidFill>
                          <a:uFillTx/>
                          <a:latin typeface="Arial"/>
                          <a:ea typeface="DejaVu Sans"/>
                        </a:rPr>
                        <a:t>LIMITATION</a:t>
                      </a:r>
                      <a:endParaRPr b="0" lang="en-US" sz="105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IN" sz="1050" strike="noStrike" u="none">
                          <a:solidFill>
                            <a:schemeClr val="lt1"/>
                          </a:solidFill>
                          <a:uFillTx/>
                          <a:latin typeface="Arial"/>
                          <a:ea typeface="DejaVu Sans"/>
                        </a:rPr>
                        <a:t>PREDICTION</a:t>
                      </a:r>
                      <a:endParaRPr b="0" lang="en-US" sz="105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4695480">
                <a:tc>
                  <a:txBody>
                    <a:bodyPr anchor="t">
                      <a:noAutofit/>
                    </a:bodyPr>
                    <a:p>
                      <a:pPr defTabSz="914400">
                        <a:lnSpc>
                          <a:spcPct val="100000"/>
                        </a:lnSpc>
                      </a:pPr>
                      <a:r>
                        <a:rPr b="0" lang="en-IN" sz="1800" strike="noStrike" u="none">
                          <a:solidFill>
                            <a:schemeClr val="dk1"/>
                          </a:solidFill>
                          <a:uFillTx/>
                          <a:latin typeface="Arial"/>
                          <a:ea typeface="DejaVu Sans"/>
                        </a:rPr>
                        <a:t>2</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0" bIns="0" anchor="t">
                      <a:noAutofit/>
                    </a:bodyPr>
                    <a:p>
                      <a:pPr defTabSz="914400">
                        <a:lnSpc>
                          <a:spcPct val="100000"/>
                        </a:lnSpc>
                      </a:pPr>
                      <a:r>
                        <a:rPr b="0" lang="en-US" sz="1200" strike="noStrike" u="none">
                          <a:solidFill>
                            <a:schemeClr val="dk1"/>
                          </a:solidFill>
                          <a:uFillTx/>
                          <a:latin typeface="Times New Roman"/>
                          <a:ea typeface="DejaVu Sans"/>
                        </a:rPr>
                        <a:t>Qifen Dong, Ruihui Ye, Guojun Li</a:t>
                      </a:r>
                      <a:endParaRPr b="0" lang="en-US" sz="1200" strike="noStrike" u="none">
                        <a:solidFill>
                          <a:srgbClr val="000000"/>
                        </a:solidFill>
                        <a:uFillTx/>
                        <a:latin typeface="Arial"/>
                      </a:endParaRPr>
                    </a:p>
                  </a:txBody>
                  <a:tcPr anchor="t" marL="18720" marR="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050" strike="noStrike" u="none">
                          <a:solidFill>
                            <a:schemeClr val="dk1"/>
                          </a:solidFill>
                          <a:uFillTx/>
                          <a:latin typeface="Arial"/>
                          <a:ea typeface="DejaVu Sans"/>
                        </a:rPr>
                        <a:t>2022</a:t>
                      </a:r>
                      <a:endParaRPr b="0" lang="en-US" sz="105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050" strike="noStrike" u="none">
                          <a:solidFill>
                            <a:schemeClr val="dk1"/>
                          </a:solidFill>
                          <a:uFillTx/>
                          <a:latin typeface="Arial"/>
                          <a:ea typeface="DejaVu Sans"/>
                        </a:rPr>
                        <a:t>Crime amount prediction based on 2D convolution and long short-term memory neural network</a:t>
                      </a:r>
                      <a:endParaRPr b="0" lang="en-US" sz="105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0" bIns="0" anchor="t">
                      <a:noAutofit/>
                    </a:bodyPr>
                    <a:p>
                      <a:pPr defTabSz="914400">
                        <a:lnSpc>
                          <a:spcPct val="100000"/>
                        </a:lnSpc>
                        <a:tabLst>
                          <a:tab algn="l" pos="0"/>
                        </a:tabLst>
                      </a:pPr>
                      <a:r>
                        <a:rPr b="0" lang="en-US" sz="1200" strike="noStrike" u="none">
                          <a:solidFill>
                            <a:schemeClr val="dk1"/>
                          </a:solidFill>
                          <a:uFillTx/>
                          <a:latin typeface="Arial"/>
                          <a:ea typeface="DejaVu Sans"/>
                        </a:rPr>
                        <a:t>This paper presents a crime prediction model, 2DCONV-LSTM, that combines 2D convolution and LSTM networks to capture spatiotemporal correlations. Experiments show it outperforms SVR and LSTM in prediction accuracy, with performance varying across regions with different crime rates. The model offers potential for improving crime forecasting and resource allocation.</a:t>
                      </a:r>
                      <a:endParaRPr b="0" lang="en-US" sz="1200" strike="noStrike" u="none">
                        <a:solidFill>
                          <a:srgbClr val="000000"/>
                        </a:solidFill>
                        <a:uFillTx/>
                        <a:latin typeface="Arial"/>
                      </a:endParaRPr>
                    </a:p>
                    <a:p>
                      <a:pPr defTabSz="914400">
                        <a:lnSpc>
                          <a:spcPct val="100000"/>
                        </a:lnSpc>
                        <a:tabLst>
                          <a:tab algn="l" pos="0"/>
                        </a:tabLst>
                      </a:pPr>
                      <a:endParaRPr b="0" lang="en-US" sz="1200" strike="noStrike" u="none">
                        <a:solidFill>
                          <a:srgbClr val="000000"/>
                        </a:solidFill>
                        <a:uFillTx/>
                        <a:latin typeface="Arial"/>
                      </a:endParaRPr>
                    </a:p>
                  </a:txBody>
                  <a:tcPr anchor="t" marL="18720" marR="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0" bIns="0" anchor="t">
                      <a:noAutofit/>
                    </a:bodyPr>
                    <a:p>
                      <a:pPr defTabSz="914400">
                        <a:lnSpc>
                          <a:spcPct val="100000"/>
                        </a:lnSpc>
                      </a:pPr>
                      <a:r>
                        <a:rPr b="0" lang="en-US" sz="1200" strike="noStrike" u="none">
                          <a:solidFill>
                            <a:schemeClr val="dk1"/>
                          </a:solidFill>
                          <a:uFillTx/>
                          <a:latin typeface="Times New Roman"/>
                          <a:ea typeface="DejaVu Sans"/>
                        </a:rPr>
                        <a:t>The full variant of the proposed model, 2DCONV-LSTM-f, did not achieve the best performance, demonstrating that excessive auxiliary data reduces the performance of the prediction model. Founded that too much auxiliary data may contain redundant information, which negatively impacts the performance of the proposed prediction model.</a:t>
                      </a:r>
                      <a:endParaRPr b="0" lang="en-US" sz="1200" strike="noStrike" u="none">
                        <a:solidFill>
                          <a:srgbClr val="000000"/>
                        </a:solidFill>
                        <a:uFillTx/>
                        <a:latin typeface="Arial"/>
                      </a:endParaRPr>
                    </a:p>
                  </a:txBody>
                  <a:tcPr anchor="t" marL="18720" marR="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18720" rIns="18720" tIns="0" bIns="0" anchor="t">
                      <a:noAutofit/>
                    </a:bodyPr>
                    <a:p>
                      <a:pPr defTabSz="914400">
                        <a:lnSpc>
                          <a:spcPct val="100000"/>
                        </a:lnSpc>
                      </a:pPr>
                      <a:r>
                        <a:rPr b="0" lang="en-US" sz="1200" strike="noStrike" u="none">
                          <a:solidFill>
                            <a:schemeClr val="dk1"/>
                          </a:solidFill>
                          <a:uFillTx/>
                          <a:latin typeface="Arial"/>
                          <a:ea typeface="DejaVu Sans"/>
                        </a:rPr>
                        <a:t>The 2DCONV-LSTM model, evaluated with various auxiliary data combinations, showed improved prediction performance, with the 2DCONV-LSTM-d variant achieving the best RMSE of 9.981. While it performed better in areas with medium-high crime rates, its accuracy decreased in regions with lower crime rates, showing a slight improvement over Just-LSTM.</a:t>
                      </a:r>
                      <a:endParaRPr b="0" lang="en-US" sz="1200" strike="noStrike" u="none">
                        <a:solidFill>
                          <a:srgbClr val="000000"/>
                        </a:solidFill>
                        <a:uFillTx/>
                        <a:latin typeface="Arial"/>
                      </a:endParaRPr>
                    </a:p>
                  </a:txBody>
                  <a:tcPr anchor="t" marL="18720" marR="18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42280"/>
            <a:ext cx="9070920" cy="945720"/>
          </a:xfrm>
          <a:prstGeom prst="rect">
            <a:avLst/>
          </a:prstGeom>
          <a:noFill/>
          <a:ln w="0">
            <a:noFill/>
          </a:ln>
        </p:spPr>
        <p:txBody>
          <a:bodyPr lIns="0" rIns="0" tIns="0" bIns="0" anchor="ctr">
            <a:noAutofit/>
          </a:bodyPr>
          <a:p>
            <a:pPr indent="0" defTabSz="457200">
              <a:lnSpc>
                <a:spcPct val="100000"/>
              </a:lnSpc>
              <a:buNone/>
              <a:tabLst>
                <a:tab algn="l" pos="0"/>
              </a:tabLst>
            </a:pPr>
            <a:r>
              <a:rPr b="1" lang="en-US" sz="3600" strike="noStrike" u="none">
                <a:solidFill>
                  <a:srgbClr val="002060"/>
                </a:solidFill>
                <a:uFillTx/>
                <a:latin typeface="Trebuchet MS"/>
                <a:ea typeface="Times New Roman"/>
              </a:rPr>
              <a:t>	</a:t>
            </a:r>
            <a:r>
              <a:rPr b="1" lang="en-US" sz="3600" strike="noStrike" u="none">
                <a:solidFill>
                  <a:srgbClr val="002060"/>
                </a:solidFill>
                <a:uFillTx/>
                <a:latin typeface="Trebuchet MS"/>
                <a:ea typeface="Times New Roman"/>
              </a:rPr>
              <a:t>	</a:t>
            </a:r>
            <a:r>
              <a:rPr b="1" lang="en-US" sz="3600" strike="noStrike" u="none">
                <a:solidFill>
                  <a:srgbClr val="002060"/>
                </a:solidFill>
                <a:uFillTx/>
                <a:latin typeface="Trebuchet MS"/>
                <a:ea typeface="Times New Roman"/>
              </a:rPr>
              <a:t>	</a:t>
            </a:r>
            <a:r>
              <a:rPr b="1" lang="en-US" sz="3600" strike="noStrike" u="none">
                <a:solidFill>
                  <a:srgbClr val="002060"/>
                </a:solidFill>
                <a:uFillTx/>
                <a:latin typeface="Trebuchet MS"/>
                <a:ea typeface="Times New Roman"/>
              </a:rPr>
              <a:t>	</a:t>
            </a:r>
            <a:r>
              <a:rPr b="1" lang="en-US" sz="3600" strike="noStrike" u="none">
                <a:solidFill>
                  <a:srgbClr val="002060"/>
                </a:solidFill>
                <a:uFillTx/>
                <a:latin typeface="Trebuchet MS"/>
                <a:ea typeface="Times New Roman"/>
              </a:rPr>
              <a:t>	</a:t>
            </a:r>
            <a:r>
              <a:rPr b="1" lang="en-US" sz="3600" strike="noStrike" u="none">
                <a:solidFill>
                  <a:srgbClr val="002060"/>
                </a:solidFill>
                <a:uFillTx/>
                <a:latin typeface="Trebuchet MS"/>
                <a:ea typeface="Times New Roman"/>
              </a:rPr>
              <a:t>	</a:t>
            </a:r>
            <a:r>
              <a:rPr b="1" lang="en-US" sz="3600" strike="noStrike" u="none">
                <a:solidFill>
                  <a:srgbClr val="002060"/>
                </a:solidFill>
                <a:uFillTx/>
                <a:latin typeface="Trebuchet MS"/>
                <a:ea typeface="Times New Roman"/>
              </a:rPr>
              <a:t>PROBLEM STATEMENT</a:t>
            </a:r>
            <a:endParaRPr b="0" lang="en-US" sz="3600" strike="noStrike" u="none">
              <a:solidFill>
                <a:schemeClr val="dk1"/>
              </a:solidFill>
              <a:uFillTx/>
              <a:latin typeface="Arial"/>
            </a:endParaRPr>
          </a:p>
        </p:txBody>
      </p:sp>
      <p:sp>
        <p:nvSpPr>
          <p:cNvPr id="31"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92500" lnSpcReduction="19999"/>
          </a:bodyPr>
          <a:p>
            <a:pPr marL="432000" indent="-324000" defTabSz="914400">
              <a:lnSpc>
                <a:spcPct val="100000"/>
              </a:lnSpc>
              <a:spcBef>
                <a:spcPts val="1191"/>
              </a:spcBef>
              <a:spcAft>
                <a:spcPts val="992"/>
              </a:spcAft>
              <a:buClr>
                <a:srgbClr val="000000"/>
              </a:buClr>
              <a:buSzPct val="45000"/>
              <a:buFont typeface="Wingdings" charset="2"/>
              <a:buChar char=""/>
            </a:pPr>
            <a:r>
              <a:rPr b="1" lang="en-US" sz="1400" strike="noStrike" u="none">
                <a:solidFill>
                  <a:srgbClr val="000000"/>
                </a:solidFill>
                <a:uFillTx/>
                <a:latin typeface="Arial"/>
                <a:ea typeface="DejaVu Sans"/>
              </a:rPr>
              <a:t>Rising Crime and International Security Threats</a:t>
            </a:r>
            <a:r>
              <a:rPr b="0" lang="en-US" sz="1400" strike="noStrike" u="none">
                <a:solidFill>
                  <a:srgbClr val="000000"/>
                </a:solidFill>
                <a:uFillTx/>
                <a:latin typeface="Arial"/>
                <a:ea typeface="DejaVu Sans"/>
              </a:rPr>
              <a:t>: Crime is a growing issue globally, posing a significant threat to international security as crime rates continue to rise.</a:t>
            </a:r>
            <a:endParaRPr b="0" lang="en-US" sz="1400" strike="noStrike" u="none">
              <a:solidFill>
                <a:schemeClr val="dk1"/>
              </a:solidFill>
              <a:uFillTx/>
              <a:latin typeface="Arial"/>
            </a:endParaRPr>
          </a:p>
          <a:p>
            <a:pPr marL="432000" indent="-324000" defTabSz="914400">
              <a:lnSpc>
                <a:spcPct val="100000"/>
              </a:lnSpc>
              <a:spcBef>
                <a:spcPts val="1191"/>
              </a:spcBef>
              <a:spcAft>
                <a:spcPts val="992"/>
              </a:spcAft>
              <a:buClr>
                <a:srgbClr val="000000"/>
              </a:buClr>
              <a:buSzPct val="45000"/>
              <a:buFont typeface="Wingdings" charset="2"/>
              <a:buChar char=""/>
            </a:pPr>
            <a:r>
              <a:rPr b="1" lang="en-US" sz="1400" strike="noStrike" u="none">
                <a:solidFill>
                  <a:srgbClr val="000000"/>
                </a:solidFill>
                <a:uFillTx/>
                <a:latin typeface="Arial"/>
                <a:ea typeface="DejaVu Sans"/>
              </a:rPr>
              <a:t>Population Growth and Crime Rates</a:t>
            </a:r>
            <a:r>
              <a:rPr b="0" lang="en-US" sz="1400" strike="noStrike" u="none">
                <a:solidFill>
                  <a:srgbClr val="000000"/>
                </a:solidFill>
                <a:uFillTx/>
                <a:latin typeface="Arial"/>
                <a:ea typeface="DejaVu Sans"/>
              </a:rPr>
              <a:t>: Increasing urban populations contribute to rising crime rates, making it more challenging to manage public safety effectively.</a:t>
            </a:r>
            <a:endParaRPr b="0" lang="en-US" sz="1400" strike="noStrike" u="none">
              <a:solidFill>
                <a:schemeClr val="dk1"/>
              </a:solidFill>
              <a:uFillTx/>
              <a:latin typeface="Arial"/>
            </a:endParaRPr>
          </a:p>
          <a:p>
            <a:pPr marL="432000" indent="-324000" defTabSz="914400">
              <a:lnSpc>
                <a:spcPct val="100000"/>
              </a:lnSpc>
              <a:spcBef>
                <a:spcPts val="1191"/>
              </a:spcBef>
              <a:spcAft>
                <a:spcPts val="992"/>
              </a:spcAft>
              <a:buClr>
                <a:srgbClr val="000000"/>
              </a:buClr>
              <a:buSzPct val="45000"/>
              <a:buFont typeface="Wingdings" charset="2"/>
              <a:buChar char=""/>
            </a:pPr>
            <a:r>
              <a:rPr b="1" lang="en-US" sz="1400" strike="noStrike" u="none">
                <a:solidFill>
                  <a:srgbClr val="000000"/>
                </a:solidFill>
                <a:uFillTx/>
                <a:latin typeface="Arial"/>
                <a:ea typeface="DejaVu Sans"/>
              </a:rPr>
              <a:t>Data Analysis for Crime Prediction and Prevention</a:t>
            </a:r>
            <a:r>
              <a:rPr b="0" lang="en-US" sz="1400" strike="noStrike" u="none">
                <a:solidFill>
                  <a:srgbClr val="000000"/>
                </a:solidFill>
                <a:uFillTx/>
                <a:latin typeface="Arial"/>
                <a:ea typeface="DejaVu Sans"/>
              </a:rPr>
              <a:t>: Authorities utilize large datasets, including crime location and nature, to predict future crime trends and develop strategies for crime reduction.</a:t>
            </a:r>
            <a:endParaRPr b="0" lang="en-US" sz="1400" strike="noStrike" u="none">
              <a:solidFill>
                <a:schemeClr val="dk1"/>
              </a:solidFill>
              <a:uFillTx/>
              <a:latin typeface="Arial"/>
            </a:endParaRPr>
          </a:p>
          <a:p>
            <a:pPr marL="432000" indent="-324000" defTabSz="914400">
              <a:lnSpc>
                <a:spcPct val="100000"/>
              </a:lnSpc>
              <a:spcBef>
                <a:spcPts val="1191"/>
              </a:spcBef>
              <a:spcAft>
                <a:spcPts val="992"/>
              </a:spcAft>
              <a:buClr>
                <a:srgbClr val="000000"/>
              </a:buClr>
              <a:buSzPct val="45000"/>
              <a:buFont typeface="Wingdings" charset="2"/>
              <a:buChar char=""/>
            </a:pPr>
            <a:r>
              <a:rPr b="1" lang="en-US" sz="1400" strike="noStrike" u="none">
                <a:solidFill>
                  <a:srgbClr val="000000"/>
                </a:solidFill>
                <a:uFillTx/>
                <a:latin typeface="Arial"/>
                <a:ea typeface="DejaVu Sans"/>
              </a:rPr>
              <a:t>Crime Prediction Techniques</a:t>
            </a:r>
            <a:r>
              <a:rPr b="0" lang="en-US" sz="1400" strike="noStrike" u="none">
                <a:solidFill>
                  <a:srgbClr val="000000"/>
                </a:solidFill>
                <a:uFillTx/>
                <a:latin typeface="Arial"/>
                <a:ea typeface="DejaVu Sans"/>
              </a:rPr>
              <a:t>: Various methods are used to identify regions with a high likelihood of future criminal activity, improving the effectiveness of crime prevention strategies.</a:t>
            </a:r>
            <a:endParaRPr b="0" lang="en-US" sz="1400" strike="noStrike" u="none">
              <a:solidFill>
                <a:schemeClr val="dk1"/>
              </a:solidFill>
              <a:uFillTx/>
              <a:latin typeface="Arial"/>
            </a:endParaRPr>
          </a:p>
          <a:p>
            <a:pPr marL="432000" indent="-324000" defTabSz="914400">
              <a:lnSpc>
                <a:spcPct val="100000"/>
              </a:lnSpc>
              <a:spcBef>
                <a:spcPts val="1191"/>
              </a:spcBef>
              <a:spcAft>
                <a:spcPts val="992"/>
              </a:spcAft>
              <a:buClr>
                <a:srgbClr val="000000"/>
              </a:buClr>
              <a:buSzPct val="45000"/>
              <a:buFont typeface="Wingdings" charset="2"/>
              <a:buChar char=""/>
            </a:pPr>
            <a:r>
              <a:rPr b="1" lang="en-US" sz="1400" strike="noStrike" u="none">
                <a:solidFill>
                  <a:srgbClr val="000000"/>
                </a:solidFill>
                <a:uFillTx/>
                <a:latin typeface="Arial"/>
                <a:ea typeface="DejaVu Sans"/>
              </a:rPr>
              <a:t>Prediction Model for High-Risk Areas</a:t>
            </a:r>
            <a:r>
              <a:rPr b="0" lang="en-US" sz="1400" strike="noStrike" u="none">
                <a:solidFill>
                  <a:srgbClr val="000000"/>
                </a:solidFill>
                <a:uFillTx/>
                <a:latin typeface="Arial"/>
                <a:ea typeface="DejaVu Sans"/>
              </a:rPr>
              <a:t>: Using historical crime data, prediction models are developed to pinpoint high-risk areas for future criminal activity, optimizing police efforts and resources.</a:t>
            </a:r>
            <a:endParaRPr b="0" lang="en-US" sz="1400" strike="noStrike" u="none">
              <a:solidFill>
                <a:schemeClr val="dk1"/>
              </a:solidFill>
              <a:uFillTx/>
              <a:latin typeface="Arial"/>
            </a:endParaRPr>
          </a:p>
          <a:p>
            <a:pPr marL="432000" indent="-324000" defTabSz="914400">
              <a:lnSpc>
                <a:spcPct val="100000"/>
              </a:lnSpc>
              <a:spcBef>
                <a:spcPts val="1191"/>
              </a:spcBef>
              <a:spcAft>
                <a:spcPts val="992"/>
              </a:spcAft>
              <a:buClr>
                <a:srgbClr val="000000"/>
              </a:buClr>
              <a:buSzPct val="45000"/>
              <a:buFont typeface="Wingdings" charset="2"/>
              <a:buChar char=""/>
            </a:pPr>
            <a:r>
              <a:rPr b="1" lang="en-US" sz="1400" strike="noStrike" u="none">
                <a:solidFill>
                  <a:srgbClr val="000000"/>
                </a:solidFill>
                <a:uFillTx/>
                <a:latin typeface="Arial"/>
                <a:ea typeface="DejaVu Sans"/>
              </a:rPr>
              <a:t>Techniques for Improved Precision</a:t>
            </a:r>
            <a:r>
              <a:rPr b="0" lang="en-US" sz="1400" strike="noStrike" u="none">
                <a:solidFill>
                  <a:srgbClr val="000000"/>
                </a:solidFill>
                <a:uFillTx/>
                <a:latin typeface="Arial"/>
                <a:ea typeface="DejaVu Sans"/>
              </a:rPr>
              <a:t>: Predictive analytics, crime hotspot identification, and historical data analysis are employed to enhance the precision and effectiveness of crime prevention and law enforcement strategies.</a:t>
            </a:r>
            <a:endParaRPr b="0" lang="en-US" sz="1400" strike="noStrike" u="none">
              <a:solidFill>
                <a:schemeClr val="dk1"/>
              </a:solidFill>
              <a:uFillTx/>
              <a:latin typeface="Arial"/>
            </a:endParaRPr>
          </a:p>
          <a:p>
            <a:pPr marL="432000" indent="0" defTabSz="914400">
              <a:lnSpc>
                <a:spcPct val="100000"/>
              </a:lnSpc>
              <a:spcBef>
                <a:spcPts val="1191"/>
              </a:spcBef>
              <a:spcAft>
                <a:spcPts val="992"/>
              </a:spcAft>
              <a:buNone/>
              <a:tabLst>
                <a:tab algn="l" pos="0"/>
              </a:tabLst>
            </a:pPr>
            <a:endParaRPr b="0" lang="en-US" sz="14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defTabSz="457200">
              <a:lnSpc>
                <a:spcPct val="100000"/>
              </a:lnSpc>
              <a:buNone/>
              <a:tabLst>
                <a:tab algn="l" pos="0"/>
              </a:tabLst>
            </a:pPr>
            <a:r>
              <a:rPr b="1" lang="en-US" sz="3600" strike="noStrike" u="none">
                <a:solidFill>
                  <a:srgbClr val="002060"/>
                </a:solidFill>
                <a:uFillTx/>
                <a:latin typeface="Trebuchet MS"/>
                <a:ea typeface="Times New Roman"/>
              </a:rPr>
              <a:t>	</a:t>
            </a:r>
            <a:r>
              <a:rPr b="1" lang="en-US" sz="3600" strike="noStrike" u="none">
                <a:solidFill>
                  <a:srgbClr val="002060"/>
                </a:solidFill>
                <a:uFillTx/>
                <a:latin typeface="Trebuchet MS"/>
                <a:ea typeface="Times New Roman"/>
              </a:rPr>
              <a:t>	</a:t>
            </a:r>
            <a:r>
              <a:rPr b="1" lang="en-US" sz="3600" strike="noStrike" u="none">
                <a:solidFill>
                  <a:srgbClr val="002060"/>
                </a:solidFill>
                <a:uFillTx/>
                <a:latin typeface="Trebuchet MS"/>
                <a:ea typeface="Times New Roman"/>
              </a:rPr>
              <a:t>	</a:t>
            </a:r>
            <a:r>
              <a:rPr b="1" lang="en-US" sz="3600" strike="noStrike" u="none">
                <a:solidFill>
                  <a:srgbClr val="002060"/>
                </a:solidFill>
                <a:uFillTx/>
                <a:latin typeface="Trebuchet MS"/>
                <a:ea typeface="Times New Roman"/>
              </a:rPr>
              <a:t>	</a:t>
            </a:r>
            <a:r>
              <a:rPr b="1" lang="en-US" sz="3600" strike="noStrike" u="none">
                <a:solidFill>
                  <a:srgbClr val="002060"/>
                </a:solidFill>
                <a:uFillTx/>
                <a:latin typeface="Trebuchet MS"/>
                <a:ea typeface="Times New Roman"/>
              </a:rPr>
              <a:t>	</a:t>
            </a:r>
            <a:r>
              <a:rPr b="1" lang="en-US" sz="3600" strike="noStrike" u="none">
                <a:solidFill>
                  <a:srgbClr val="002060"/>
                </a:solidFill>
                <a:uFillTx/>
                <a:latin typeface="Trebuchet MS"/>
                <a:ea typeface="Times New Roman"/>
              </a:rPr>
              <a:t>	</a:t>
            </a:r>
            <a:r>
              <a:rPr b="1" lang="en-US" sz="3600" strike="noStrike" u="none">
                <a:solidFill>
                  <a:srgbClr val="002060"/>
                </a:solidFill>
                <a:uFillTx/>
                <a:latin typeface="Trebuchet MS"/>
                <a:ea typeface="Times New Roman"/>
              </a:rPr>
              <a:t>EXISTING SYSTEM </a:t>
            </a:r>
            <a:endParaRPr b="0" lang="en-US" sz="3600" strike="noStrike" u="none">
              <a:solidFill>
                <a:schemeClr val="dk1"/>
              </a:solidFill>
              <a:uFillTx/>
              <a:latin typeface="Arial"/>
            </a:endParaRPr>
          </a:p>
        </p:txBody>
      </p:sp>
      <p:sp>
        <p:nvSpPr>
          <p:cNvPr id="33"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2592000" indent="0" defTabSz="914400">
              <a:lnSpc>
                <a:spcPct val="100000"/>
              </a:lnSpc>
              <a:spcBef>
                <a:spcPts val="283"/>
              </a:spcBef>
              <a:buNone/>
              <a:tabLst>
                <a:tab algn="l" pos="0"/>
              </a:tabLst>
            </a:pPr>
            <a:r>
              <a:rPr b="1" lang="en-US" sz="1400" strike="noStrike" u="none">
                <a:solidFill>
                  <a:srgbClr val="bf0041"/>
                </a:solidFill>
                <a:uFillTx/>
                <a:latin typeface="Arial"/>
                <a:ea typeface="DejaVu Sans"/>
              </a:rPr>
              <a:t>Traditional Crime Prediction Models</a:t>
            </a:r>
            <a:r>
              <a:rPr b="0" lang="en-US" sz="1400" strike="noStrike" u="none">
                <a:solidFill>
                  <a:srgbClr val="bf0041"/>
                </a:solidFill>
                <a:uFillTx/>
                <a:latin typeface="Arial"/>
                <a:ea typeface="DejaVu Sans"/>
              </a:rPr>
              <a:t>:</a:t>
            </a:r>
            <a:endParaRPr b="0" lang="en-US" sz="1400" strike="noStrike" u="none">
              <a:solidFill>
                <a:schemeClr val="dk1"/>
              </a:solidFill>
              <a:uFillTx/>
              <a:latin typeface="Arial"/>
            </a:endParaRPr>
          </a:p>
          <a:p>
            <a:pPr marL="432000" indent="-324000" defTabSz="914400">
              <a:lnSpc>
                <a:spcPct val="100000"/>
              </a:lnSpc>
              <a:spcBef>
                <a:spcPts val="1191"/>
              </a:spcBef>
              <a:spcAft>
                <a:spcPts val="992"/>
              </a:spcAft>
              <a:buClr>
                <a:srgbClr val="000000"/>
              </a:buClr>
              <a:buSzPct val="45000"/>
              <a:buFont typeface="Wingdings" charset="2"/>
              <a:buChar char=""/>
              <a:tabLst>
                <a:tab algn="l" pos="0"/>
              </a:tabLst>
            </a:pPr>
            <a:r>
              <a:rPr b="0" lang="en-US" sz="1400" strike="noStrike" u="none">
                <a:solidFill>
                  <a:srgbClr val="000000"/>
                </a:solidFill>
                <a:uFillTx/>
                <a:latin typeface="Arial"/>
                <a:ea typeface="DejaVu Sans"/>
              </a:rPr>
              <a:t> </a:t>
            </a:r>
            <a:r>
              <a:rPr b="0" lang="en-US" sz="1400" strike="noStrike" u="none">
                <a:solidFill>
                  <a:srgbClr val="000000"/>
                </a:solidFill>
                <a:uFillTx/>
                <a:latin typeface="Arial"/>
                <a:ea typeface="DejaVu Sans"/>
              </a:rPr>
              <a:t>Early systems used statistical methods like linear regression to predict crime rates based on historical data, but they struggled with accuracy and complexity.</a:t>
            </a:r>
            <a:endParaRPr b="0" lang="en-US" sz="1400" strike="noStrike" u="none">
              <a:solidFill>
                <a:schemeClr val="dk1"/>
              </a:solidFill>
              <a:uFillTx/>
              <a:latin typeface="Arial"/>
            </a:endParaRPr>
          </a:p>
          <a:p>
            <a:pPr marL="432000" indent="-324000" defTabSz="914400">
              <a:lnSpc>
                <a:spcPct val="100000"/>
              </a:lnSpc>
              <a:spcBef>
                <a:spcPts val="1191"/>
              </a:spcBef>
              <a:spcAft>
                <a:spcPts val="992"/>
              </a:spcAft>
              <a:buClr>
                <a:srgbClr val="000000"/>
              </a:buClr>
              <a:buSzPct val="45000"/>
              <a:buFont typeface="Wingdings" charset="2"/>
              <a:buChar char=""/>
              <a:tabLst>
                <a:tab algn="l" pos="0"/>
              </a:tabLst>
            </a:pPr>
            <a:r>
              <a:rPr b="0" lang="en-US" sz="1400" strike="noStrike" u="none">
                <a:solidFill>
                  <a:srgbClr val="000000"/>
                </a:solidFill>
                <a:uFillTx/>
                <a:latin typeface="Arial"/>
                <a:ea typeface="DejaVu Sans"/>
              </a:rPr>
              <a:t>Early crime prediction systems used statistical techniques like linear regression and time-series analysis to forecast crime rates. </a:t>
            </a:r>
            <a:endParaRPr b="0" lang="en-US" sz="1400" strike="noStrike" u="none">
              <a:solidFill>
                <a:schemeClr val="dk1"/>
              </a:solidFill>
              <a:uFillTx/>
              <a:latin typeface="Arial"/>
            </a:endParaRPr>
          </a:p>
          <a:p>
            <a:pPr marL="432000" indent="-324000" defTabSz="914400">
              <a:lnSpc>
                <a:spcPct val="100000"/>
              </a:lnSpc>
              <a:spcBef>
                <a:spcPts val="1191"/>
              </a:spcBef>
              <a:spcAft>
                <a:spcPts val="992"/>
              </a:spcAft>
              <a:buClr>
                <a:srgbClr val="000000"/>
              </a:buClr>
              <a:buSzPct val="45000"/>
              <a:buFont typeface="Wingdings" charset="2"/>
              <a:buChar char=""/>
              <a:tabLst>
                <a:tab algn="l" pos="0"/>
              </a:tabLst>
            </a:pPr>
            <a:r>
              <a:rPr b="0" lang="en-US" sz="1400" strike="noStrike" u="none">
                <a:solidFill>
                  <a:srgbClr val="000000"/>
                </a:solidFill>
                <a:uFillTx/>
                <a:latin typeface="Arial"/>
                <a:ea typeface="DejaVu Sans"/>
              </a:rPr>
              <a:t>These models typically focused on historical crime data, considering factors such as crime type, location, and time. However, traditional systems often struggled with accuracy, especially when handling large and complex datasets or accounting for various social, economic, and environmental factors.</a:t>
            </a:r>
            <a:endParaRPr b="0" lang="en-US" sz="1400" strike="noStrike" u="none">
              <a:solidFill>
                <a:schemeClr val="dk1"/>
              </a:solidFill>
              <a:uFillTx/>
              <a:latin typeface="Arial"/>
            </a:endParaRPr>
          </a:p>
          <a:p>
            <a:pPr marL="432000" indent="0" defTabSz="914400">
              <a:lnSpc>
                <a:spcPct val="100000"/>
              </a:lnSpc>
              <a:spcBef>
                <a:spcPts val="1191"/>
              </a:spcBef>
              <a:spcAft>
                <a:spcPts val="992"/>
              </a:spcAft>
              <a:buNone/>
              <a:tabLst>
                <a:tab algn="l" pos="0"/>
              </a:tabLst>
            </a:pPr>
            <a:endParaRPr b="0" lang="en-US" sz="14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defTabSz="457200">
              <a:lnSpc>
                <a:spcPct val="100000"/>
              </a:lnSpc>
              <a:buNone/>
              <a:tabLst>
                <a:tab algn="l" pos="0"/>
              </a:tabLst>
            </a:pP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PROPOSED SYSTEM</a:t>
            </a:r>
            <a:endParaRPr b="0" lang="en-US" sz="3600" strike="noStrike" u="none">
              <a:solidFill>
                <a:schemeClr val="dk1"/>
              </a:solidFill>
              <a:uFillTx/>
              <a:latin typeface="Arial"/>
            </a:endParaRPr>
          </a:p>
        </p:txBody>
      </p:sp>
      <p:sp>
        <p:nvSpPr>
          <p:cNvPr id="35"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85000" lnSpcReduction="19999"/>
          </a:bodyPr>
          <a:p>
            <a:pPr marL="432000" indent="-324000" algn="just" defTabSz="457200">
              <a:lnSpc>
                <a:spcPct val="150000"/>
              </a:lnSpc>
              <a:spcBef>
                <a:spcPts val="1001"/>
              </a:spcBef>
              <a:buClr>
                <a:srgbClr val="000000"/>
              </a:buClr>
              <a:buSzPct val="45000"/>
              <a:buFont typeface="Wingdings" charset="2"/>
              <a:buChar char=""/>
            </a:pPr>
            <a:r>
              <a:rPr b="1" lang="en-US" sz="1600" strike="noStrike" u="none">
                <a:solidFill>
                  <a:schemeClr val="dk1"/>
                </a:solidFill>
                <a:uFillTx/>
                <a:latin typeface="Trebuchet MS"/>
                <a:ea typeface="Calibri"/>
              </a:rPr>
              <a:t>Data Preprocessing</a:t>
            </a:r>
            <a:r>
              <a:rPr b="0" lang="en-US" sz="1600" strike="noStrike" u="none">
                <a:solidFill>
                  <a:schemeClr val="dk1"/>
                </a:solidFill>
                <a:uFillTx/>
                <a:latin typeface="Trebuchet MS"/>
                <a:ea typeface="Calibri"/>
              </a:rPr>
              <a:t>: The data is prepared in the correct format for analysis. Some columns are removed or transformed, and label encoding is used to convert the categorical data into numeric for better prediction.</a:t>
            </a:r>
            <a:endParaRPr b="0" lang="en-US" sz="1600" strike="noStrike" u="none">
              <a:solidFill>
                <a:schemeClr val="dk1"/>
              </a:solidFill>
              <a:uFillTx/>
              <a:latin typeface="Arial"/>
            </a:endParaRPr>
          </a:p>
          <a:p>
            <a:pPr marL="432000" indent="-324000" algn="just" defTabSz="457200">
              <a:lnSpc>
                <a:spcPct val="150000"/>
              </a:lnSpc>
              <a:spcBef>
                <a:spcPts val="1001"/>
              </a:spcBef>
              <a:buClr>
                <a:srgbClr val="000000"/>
              </a:buClr>
              <a:buSzPct val="45000"/>
              <a:buFont typeface="Wingdings" charset="2"/>
              <a:buChar char=""/>
            </a:pPr>
            <a:r>
              <a:rPr b="1" lang="en-US" sz="1600" strike="noStrike" u="none">
                <a:solidFill>
                  <a:schemeClr val="dk1"/>
                </a:solidFill>
                <a:uFillTx/>
                <a:latin typeface="Trebuchet MS"/>
                <a:ea typeface="Calibri"/>
              </a:rPr>
              <a:t>Random Sampling</a:t>
            </a:r>
            <a:r>
              <a:rPr b="0" lang="en-US" sz="1600" strike="noStrike" u="none">
                <a:solidFill>
                  <a:schemeClr val="dk1"/>
                </a:solidFill>
                <a:uFillTx/>
                <a:latin typeface="Trebuchet MS"/>
                <a:ea typeface="Calibri"/>
              </a:rPr>
              <a:t>: After feature selection, the data has been splitted into two parts: training data (70%) and testing data (30%).</a:t>
            </a:r>
            <a:endParaRPr b="0" lang="en-US" sz="1600" strike="noStrike" u="none">
              <a:solidFill>
                <a:schemeClr val="dk1"/>
              </a:solidFill>
              <a:uFillTx/>
              <a:latin typeface="Arial"/>
            </a:endParaRPr>
          </a:p>
          <a:p>
            <a:pPr marL="432000" indent="-324000" algn="just" defTabSz="457200">
              <a:lnSpc>
                <a:spcPct val="150000"/>
              </a:lnSpc>
              <a:spcBef>
                <a:spcPts val="1001"/>
              </a:spcBef>
              <a:buClr>
                <a:srgbClr val="000000"/>
              </a:buClr>
              <a:buSzPct val="45000"/>
              <a:buFont typeface="Wingdings" charset="2"/>
              <a:buChar char=""/>
            </a:pPr>
            <a:r>
              <a:rPr b="1" lang="en-US" sz="1600" strike="noStrike" u="none">
                <a:solidFill>
                  <a:schemeClr val="dk1"/>
                </a:solidFill>
                <a:uFillTx/>
                <a:latin typeface="Trebuchet MS"/>
                <a:ea typeface="Calibri"/>
              </a:rPr>
              <a:t>Model Creation</a:t>
            </a:r>
            <a:r>
              <a:rPr b="0" lang="en-US" sz="1600" strike="noStrike" u="none">
                <a:solidFill>
                  <a:schemeClr val="dk1"/>
                </a:solidFill>
                <a:uFillTx/>
                <a:latin typeface="Trebuchet MS"/>
                <a:ea typeface="Calibri"/>
              </a:rPr>
              <a:t>: The model algorithms are imported from sklearn. The dataset has been analyzed using five different models: support vector machine, nearest neighbor, decision tree, random forest, and neural network.</a:t>
            </a:r>
            <a:endParaRPr b="0" lang="en-US" sz="1600" strike="noStrike" u="none">
              <a:solidFill>
                <a:schemeClr val="dk1"/>
              </a:solidFill>
              <a:uFillTx/>
              <a:latin typeface="Arial"/>
            </a:endParaRPr>
          </a:p>
          <a:p>
            <a:pPr marL="432000" indent="-324000" algn="just" defTabSz="457200">
              <a:lnSpc>
                <a:spcPct val="150000"/>
              </a:lnSpc>
              <a:spcBef>
                <a:spcPts val="1001"/>
              </a:spcBef>
              <a:buClr>
                <a:srgbClr val="000000"/>
              </a:buClr>
              <a:buSzPct val="45000"/>
              <a:buFont typeface="Wingdings" charset="2"/>
              <a:buChar char=""/>
            </a:pPr>
            <a:r>
              <a:rPr b="1" lang="en-US" sz="1600" strike="noStrike" u="none">
                <a:solidFill>
                  <a:schemeClr val="dk1"/>
                </a:solidFill>
                <a:uFillTx/>
                <a:latin typeface="Trebuchet MS"/>
                <a:ea typeface="Calibri"/>
              </a:rPr>
              <a:t>Model Selection</a:t>
            </a:r>
            <a:r>
              <a:rPr b="0" lang="en-US" sz="1600" strike="noStrike" u="none">
                <a:solidFill>
                  <a:schemeClr val="dk1"/>
                </a:solidFill>
                <a:uFillTx/>
                <a:latin typeface="Trebuchet MS"/>
                <a:ea typeface="Calibri"/>
              </a:rPr>
              <a:t>: Based on the defined goals and model performance, random forest model has been selected.</a:t>
            </a:r>
            <a:endParaRPr b="0" lang="en-US" sz="1600" strike="noStrike" u="none">
              <a:solidFill>
                <a:schemeClr val="dk1"/>
              </a:solidFill>
              <a:uFillTx/>
              <a:latin typeface="Arial"/>
            </a:endParaRPr>
          </a:p>
          <a:p>
            <a:pPr marL="432000" indent="-324000" algn="just" defTabSz="457200">
              <a:lnSpc>
                <a:spcPct val="150000"/>
              </a:lnSpc>
              <a:spcBef>
                <a:spcPts val="1001"/>
              </a:spcBef>
              <a:buClr>
                <a:srgbClr val="000000"/>
              </a:buClr>
              <a:buSzPct val="45000"/>
              <a:buFont typeface="Wingdings" charset="2"/>
              <a:buChar char=""/>
            </a:pPr>
            <a:r>
              <a:rPr b="1" lang="en-US" sz="1600" strike="noStrike" u="none">
                <a:solidFill>
                  <a:schemeClr val="dk1"/>
                </a:solidFill>
                <a:uFillTx/>
                <a:latin typeface="Trebuchet MS"/>
                <a:ea typeface="Calibri"/>
              </a:rPr>
              <a:t>Model Deployment</a:t>
            </a:r>
            <a:r>
              <a:rPr b="0" lang="en-US" sz="1600" strike="noStrike" u="none">
                <a:solidFill>
                  <a:schemeClr val="dk1"/>
                </a:solidFill>
                <a:uFillTx/>
                <a:latin typeface="Trebuchet MS"/>
                <a:ea typeface="Calibri"/>
              </a:rPr>
              <a:t>: The model has been deployed for prediction using flask web technology.</a:t>
            </a:r>
            <a:endParaRPr b="0" lang="en-US" sz="16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defTabSz="457200">
              <a:lnSpc>
                <a:spcPct val="100000"/>
              </a:lnSpc>
              <a:buNone/>
              <a:tabLst>
                <a:tab algn="l" pos="0"/>
              </a:tabLst>
            </a:pP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	</a:t>
            </a:r>
            <a:r>
              <a:rPr b="1" lang="en-US" sz="3600" strike="noStrike" u="none">
                <a:solidFill>
                  <a:srgbClr val="002060"/>
                </a:solidFill>
                <a:uFillTx/>
                <a:latin typeface="Trebuchet MS"/>
                <a:ea typeface="DejaVu Sans"/>
              </a:rPr>
              <a:t>THE DATASET</a:t>
            </a:r>
            <a:endParaRPr b="0" lang="en-US" sz="3600" strike="noStrike" u="none">
              <a:solidFill>
                <a:schemeClr val="dk1"/>
              </a:solidFill>
              <a:uFillTx/>
              <a:latin typeface="Arial"/>
            </a:endParaRPr>
          </a:p>
        </p:txBody>
      </p:sp>
      <p:sp>
        <p:nvSpPr>
          <p:cNvPr id="37"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gn="just" defTabSz="457200">
              <a:lnSpc>
                <a:spcPct val="15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DejaVu Sans"/>
              </a:rPr>
              <a:t>The dataset is prepared manually based on the publication available on the National Crime Rate Bureau (NCRB) official website. </a:t>
            </a:r>
            <a:endParaRPr b="0" lang="en-US" sz="1600" strike="noStrike" u="none">
              <a:solidFill>
                <a:schemeClr val="dk1"/>
              </a:solidFill>
              <a:uFillTx/>
              <a:latin typeface="Arial"/>
            </a:endParaRPr>
          </a:p>
          <a:p>
            <a:pPr marL="432000" indent="-324000" algn="just" defTabSz="457200">
              <a:lnSpc>
                <a:spcPct val="15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DejaVu Sans"/>
              </a:rPr>
              <a:t>The data provides statistics on the number of crimes committed in 19 Indian metropolitan cities during the year 2014 to 2021.</a:t>
            </a:r>
            <a:endParaRPr b="0" lang="en-US" sz="1600" strike="noStrike" u="none">
              <a:solidFill>
                <a:schemeClr val="dk1"/>
              </a:solidFill>
              <a:uFillTx/>
              <a:latin typeface="Arial"/>
            </a:endParaRPr>
          </a:p>
          <a:p>
            <a:pPr marL="432000" indent="-324000" algn="just" defTabSz="457200">
              <a:lnSpc>
                <a:spcPct val="150000"/>
              </a:lnSpc>
              <a:spcBef>
                <a:spcPts val="1001"/>
              </a:spcBef>
              <a:buClr>
                <a:srgbClr val="000000"/>
              </a:buClr>
              <a:buSzPct val="45000"/>
              <a:buFont typeface="Wingdings" charset="2"/>
              <a:buChar char=""/>
            </a:pPr>
            <a:r>
              <a:rPr b="0" lang="en-US" sz="1600" strike="noStrike" u="none">
                <a:solidFill>
                  <a:schemeClr val="dk1"/>
                </a:solidFill>
                <a:uFillTx/>
                <a:latin typeface="Trebuchet MS"/>
                <a:ea typeface="DejaVu Sans"/>
              </a:rPr>
              <a:t>It includes statistics on 10 different categories of crime, including murder, kidnapping, crime against women, crime against children, crime committed by juveniles, crime against senior citizens, crime against SC, crime against ST, economic offences and cyber crimes.</a:t>
            </a:r>
            <a:endParaRPr b="0" lang="en-US" sz="16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42</TotalTime>
  <Application>LibreOffice/24.8.2.1$Linux_X86_64 LibreOffice_project/480$Build-1</Application>
  <AppVersion>15.0000</AppVersion>
  <Words>1713</Words>
  <Paragraphs>115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2024-11-27T20:22:05Z</dcterms:created>
  <dc:creator/>
  <dc:description/>
  <dc:language>en-US</dc:language>
  <cp:lastModifiedBy/>
  <dcterms:modified xsi:type="dcterms:W3CDTF">2024-11-28T12:05:36Z</dcterms:modified>
  <cp:revision>7</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14</vt:i4>
  </property>
</Properties>
</file>