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330" r:id="rId5"/>
    <p:sldId id="259" r:id="rId6"/>
    <p:sldId id="260" r:id="rId7"/>
    <p:sldId id="261" r:id="rId8"/>
    <p:sldId id="262" r:id="rId9"/>
    <p:sldId id="263" r:id="rId10"/>
    <p:sldId id="264" r:id="rId11"/>
    <p:sldId id="328" r:id="rId12"/>
    <p:sldId id="329" r:id="rId13"/>
    <p:sldId id="265"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32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660"/>
  </p:normalViewPr>
  <p:slideViewPr>
    <p:cSldViewPr snapToGrid="0">
      <p:cViewPr varScale="1">
        <p:scale>
          <a:sx n="78" d="100"/>
          <a:sy n="78"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16380B-C7C1-4DAB-99F8-1B66198FD5C2}"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378022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380B-C7C1-4DAB-99F8-1B66198FD5C2}"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312685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380B-C7C1-4DAB-99F8-1B66198FD5C2}"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D7A900-4D6B-4D5D-B279-9D0B6A6C954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7069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16380B-C7C1-4DAB-99F8-1B66198FD5C2}"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934888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16380B-C7C1-4DAB-99F8-1B66198FD5C2}"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D7A900-4D6B-4D5D-B279-9D0B6A6C954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7346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16380B-C7C1-4DAB-99F8-1B66198FD5C2}"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2634629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6380B-C7C1-4DAB-99F8-1B66198FD5C2}"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1646250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6380B-C7C1-4DAB-99F8-1B66198FD5C2}"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351574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6380B-C7C1-4DAB-99F8-1B66198FD5C2}"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55321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380B-C7C1-4DAB-99F8-1B66198FD5C2}"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135026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16380B-C7C1-4DAB-99F8-1B66198FD5C2}"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373420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16380B-C7C1-4DAB-99F8-1B66198FD5C2}" type="datetimeFigureOut">
              <a:rPr lang="en-IN" smtClean="0"/>
              <a:t>28-01-2022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294590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16380B-C7C1-4DAB-99F8-1B66198FD5C2}" type="datetimeFigureOut">
              <a:rPr lang="en-IN" smtClean="0"/>
              <a:t>28-01-2022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30921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6380B-C7C1-4DAB-99F8-1B66198FD5C2}" type="datetimeFigureOut">
              <a:rPr lang="en-IN" smtClean="0"/>
              <a:t>28-01-2022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329932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6380B-C7C1-4DAB-99F8-1B66198FD5C2}"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210396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6380B-C7C1-4DAB-99F8-1B66198FD5C2}"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D7A900-4D6B-4D5D-B279-9D0B6A6C954A}" type="slidenum">
              <a:rPr lang="en-IN" smtClean="0"/>
              <a:t>‹#›</a:t>
            </a:fld>
            <a:endParaRPr lang="en-IN"/>
          </a:p>
        </p:txBody>
      </p:sp>
    </p:spTree>
    <p:extLst>
      <p:ext uri="{BB962C8B-B14F-4D97-AF65-F5344CB8AC3E}">
        <p14:creationId xmlns:p14="http://schemas.microsoft.com/office/powerpoint/2010/main" val="411288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316380B-C7C1-4DAB-99F8-1B66198FD5C2}" type="datetimeFigureOut">
              <a:rPr lang="en-IN" smtClean="0"/>
              <a:t>28-01-2022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5D7A900-4D6B-4D5D-B279-9D0B6A6C954A}" type="slidenum">
              <a:rPr lang="en-IN" smtClean="0"/>
              <a:t>‹#›</a:t>
            </a:fld>
            <a:endParaRPr lang="en-IN"/>
          </a:p>
        </p:txBody>
      </p:sp>
    </p:spTree>
    <p:extLst>
      <p:ext uri="{BB962C8B-B14F-4D97-AF65-F5344CB8AC3E}">
        <p14:creationId xmlns:p14="http://schemas.microsoft.com/office/powerpoint/2010/main" val="419954395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873" y="1261872"/>
            <a:ext cx="8915399" cy="1503829"/>
          </a:xfrm>
        </p:spPr>
        <p:txBody>
          <a:bodyPr>
            <a:normAutofit/>
          </a:bodyPr>
          <a:lstStyle/>
          <a:p>
            <a:pPr algn="ctr"/>
            <a:r>
              <a:rPr lang="en-IN" sz="4000" b="1" dirty="0">
                <a:latin typeface="Times New Roman" panose="02020603050405020304" pitchFamily="18" charset="0"/>
                <a:cs typeface="Times New Roman" panose="02020603050405020304" pitchFamily="18" charset="0"/>
              </a:rPr>
              <a:t>Car Price Prediction Project.</a:t>
            </a:r>
          </a:p>
        </p:txBody>
      </p:sp>
      <p:sp>
        <p:nvSpPr>
          <p:cNvPr id="3" name="Subtitle 2"/>
          <p:cNvSpPr>
            <a:spLocks noGrp="1"/>
          </p:cNvSpPr>
          <p:nvPr>
            <p:ph type="subTitle" idx="1"/>
          </p:nvPr>
        </p:nvSpPr>
        <p:spPr>
          <a:xfrm>
            <a:off x="9198864" y="4777379"/>
            <a:ext cx="2305748" cy="818749"/>
          </a:xfrm>
        </p:spPr>
        <p:txBody>
          <a:bodyPr/>
          <a:lstStyle/>
          <a:p>
            <a:pPr algn="ctr"/>
            <a:r>
              <a:rPr lang="en-IN" b="1" dirty="0"/>
              <a:t>Submitted by :                            Vijay</a:t>
            </a:r>
          </a:p>
          <a:p>
            <a:endParaRPr lang="en-IN" dirty="0"/>
          </a:p>
        </p:txBody>
      </p:sp>
    </p:spTree>
    <p:extLst>
      <p:ext uri="{BB962C8B-B14F-4D97-AF65-F5344CB8AC3E}">
        <p14:creationId xmlns:p14="http://schemas.microsoft.com/office/powerpoint/2010/main" val="163059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804080" cy="1280890"/>
          </a:xfrm>
        </p:spPr>
        <p:txBody>
          <a:bodyPr>
            <a:norm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731510" algn="l"/>
                <a:tab pos="6398260" algn="l"/>
                <a:tab pos="6979920" algn="l"/>
                <a:tab pos="7561580" algn="l"/>
                <a:tab pos="8143240" algn="l"/>
                <a:tab pos="8724900" algn="l"/>
                <a:tab pos="9306560" algn="l"/>
              </a:tabLst>
            </a:pPr>
            <a:r>
              <a:rPr lang="en-US" sz="2600" dirty="0"/>
              <a:t>Here We See That The Front Wheel Drive Cars Is Highly Demand In The Market </a:t>
            </a:r>
            <a:endParaRPr lang="en-IN" sz="2600" dirty="0"/>
          </a:p>
        </p:txBody>
      </p:sp>
      <p:pic>
        <p:nvPicPr>
          <p:cNvPr id="8" name="Content Placeholder 7">
            <a:extLst>
              <a:ext uri="{FF2B5EF4-FFF2-40B4-BE49-F238E27FC236}">
                <a16:creationId xmlns:a16="http://schemas.microsoft.com/office/drawing/2014/main" id="{B5314FCA-919D-4CF0-8E79-1B1E4567899E}"/>
              </a:ext>
            </a:extLst>
          </p:cNvPr>
          <p:cNvPicPr>
            <a:picLocks noGrp="1" noChangeAspect="1"/>
          </p:cNvPicPr>
          <p:nvPr>
            <p:ph idx="1"/>
          </p:nvPr>
        </p:nvPicPr>
        <p:blipFill>
          <a:blip r:embed="rId2"/>
          <a:stretch>
            <a:fillRect/>
          </a:stretch>
        </p:blipFill>
        <p:spPr>
          <a:xfrm>
            <a:off x="2592927" y="2133600"/>
            <a:ext cx="8497860" cy="3778250"/>
          </a:xfrm>
          <a:prstGeom prst="rect">
            <a:avLst/>
          </a:prstGeom>
          <a:ln>
            <a:solidFill>
              <a:schemeClr val="tx1"/>
            </a:solidFill>
          </a:ln>
        </p:spPr>
      </p:pic>
    </p:spTree>
    <p:extLst>
      <p:ext uri="{BB962C8B-B14F-4D97-AF65-F5344CB8AC3E}">
        <p14:creationId xmlns:p14="http://schemas.microsoft.com/office/powerpoint/2010/main" val="299925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804080" cy="1280890"/>
          </a:xfrm>
        </p:spPr>
        <p:txBody>
          <a:bodyPr>
            <a:norm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t>In This Chart, We See That The Front Brake Types Of Cars Is Highly Demand In The Market And We See That The Discs Brake Types Is Highly Demanded</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8597865-E867-4D85-9BF2-F01F6C4D43D7}"/>
              </a:ext>
            </a:extLst>
          </p:cNvPr>
          <p:cNvPicPr>
            <a:picLocks noGrp="1" noChangeAspect="1"/>
          </p:cNvPicPr>
          <p:nvPr>
            <p:ph idx="1"/>
          </p:nvPr>
        </p:nvPicPr>
        <p:blipFill>
          <a:blip r:embed="rId2"/>
          <a:stretch>
            <a:fillRect/>
          </a:stretch>
        </p:blipFill>
        <p:spPr>
          <a:xfrm>
            <a:off x="2674374" y="2133600"/>
            <a:ext cx="8455742" cy="3778250"/>
          </a:xfrm>
          <a:prstGeom prst="rect">
            <a:avLst/>
          </a:prstGeom>
          <a:ln>
            <a:solidFill>
              <a:schemeClr val="tx1"/>
            </a:solidFill>
          </a:ln>
        </p:spPr>
      </p:pic>
    </p:spTree>
    <p:extLst>
      <p:ext uri="{BB962C8B-B14F-4D97-AF65-F5344CB8AC3E}">
        <p14:creationId xmlns:p14="http://schemas.microsoft.com/office/powerpoint/2010/main" val="256649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804080" cy="1280890"/>
          </a:xfrm>
        </p:spPr>
        <p:txBody>
          <a:bodyPr>
            <a:norm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t>In This Chart, We See That The Rear Brake Types Of Cars Is Highly Demand In The Market And We See That The Drum Brake Types Is Highly Demanded.</a:t>
            </a:r>
            <a:endParaRPr lang="en-IN" sz="2000" dirty="0"/>
          </a:p>
        </p:txBody>
      </p:sp>
      <p:pic>
        <p:nvPicPr>
          <p:cNvPr id="7" name="Content Placeholder 6">
            <a:extLst>
              <a:ext uri="{FF2B5EF4-FFF2-40B4-BE49-F238E27FC236}">
                <a16:creationId xmlns:a16="http://schemas.microsoft.com/office/drawing/2014/main" id="{7C31A170-AD19-4F3F-BB03-ABF9A63DCC20}"/>
              </a:ext>
            </a:extLst>
          </p:cNvPr>
          <p:cNvPicPr>
            <a:picLocks noGrp="1" noChangeAspect="1"/>
          </p:cNvPicPr>
          <p:nvPr>
            <p:ph idx="1"/>
          </p:nvPr>
        </p:nvPicPr>
        <p:blipFill>
          <a:blip r:embed="rId2"/>
          <a:stretch>
            <a:fillRect/>
          </a:stretch>
        </p:blipFill>
        <p:spPr>
          <a:xfrm>
            <a:off x="2592926" y="2133600"/>
            <a:ext cx="8606016" cy="3778250"/>
          </a:xfrm>
          <a:prstGeom prst="rect">
            <a:avLst/>
          </a:prstGeom>
          <a:ln>
            <a:solidFill>
              <a:schemeClr val="tx1"/>
            </a:solidFill>
          </a:ln>
        </p:spPr>
      </p:pic>
    </p:spTree>
    <p:extLst>
      <p:ext uri="{BB962C8B-B14F-4D97-AF65-F5344CB8AC3E}">
        <p14:creationId xmlns:p14="http://schemas.microsoft.com/office/powerpoint/2010/main" val="312645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t>In This Chart, We See That The Color Types Of Cars Is Highly Demand In The Market And We See That The White Color Cars Is Highly Demanded.</a:t>
            </a:r>
            <a:endParaRPr lang="en-IN" sz="2000" dirty="0"/>
          </a:p>
        </p:txBody>
      </p:sp>
      <p:pic>
        <p:nvPicPr>
          <p:cNvPr id="6" name="Content Placeholder 5">
            <a:extLst>
              <a:ext uri="{FF2B5EF4-FFF2-40B4-BE49-F238E27FC236}">
                <a16:creationId xmlns:a16="http://schemas.microsoft.com/office/drawing/2014/main" id="{B5117BBA-8B26-45FE-8DEF-2BBEB12924F9}"/>
              </a:ext>
            </a:extLst>
          </p:cNvPr>
          <p:cNvPicPr>
            <a:picLocks noGrp="1" noChangeAspect="1"/>
          </p:cNvPicPr>
          <p:nvPr>
            <p:ph idx="1"/>
          </p:nvPr>
        </p:nvPicPr>
        <p:blipFill>
          <a:blip r:embed="rId2"/>
          <a:stretch>
            <a:fillRect/>
          </a:stretch>
        </p:blipFill>
        <p:spPr>
          <a:xfrm>
            <a:off x="2592925" y="2133600"/>
            <a:ext cx="7980552" cy="3778250"/>
          </a:xfrm>
          <a:prstGeom prst="rect">
            <a:avLst/>
          </a:prstGeom>
          <a:ln>
            <a:solidFill>
              <a:schemeClr val="tx1"/>
            </a:solidFill>
          </a:ln>
        </p:spPr>
      </p:pic>
    </p:spTree>
    <p:extLst>
      <p:ext uri="{BB962C8B-B14F-4D97-AF65-F5344CB8AC3E}">
        <p14:creationId xmlns:p14="http://schemas.microsoft.com/office/powerpoint/2010/main" val="63681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300" dirty="0"/>
              <a:t>In This Chart, We See That The Electric Cars Is High Price In The Market.</a:t>
            </a:r>
            <a:endParaRPr lang="en-IN" sz="2300" dirty="0"/>
          </a:p>
        </p:txBody>
      </p:sp>
      <p:pic>
        <p:nvPicPr>
          <p:cNvPr id="6" name="Content Placeholder 5">
            <a:extLst>
              <a:ext uri="{FF2B5EF4-FFF2-40B4-BE49-F238E27FC236}">
                <a16:creationId xmlns:a16="http://schemas.microsoft.com/office/drawing/2014/main" id="{BFDD6BA1-8305-4C49-AAE7-125F141CAB9B}"/>
              </a:ext>
            </a:extLst>
          </p:cNvPr>
          <p:cNvPicPr>
            <a:picLocks noGrp="1" noChangeAspect="1"/>
          </p:cNvPicPr>
          <p:nvPr>
            <p:ph idx="1"/>
          </p:nvPr>
        </p:nvPicPr>
        <p:blipFill>
          <a:blip r:embed="rId2"/>
          <a:stretch>
            <a:fillRect/>
          </a:stretch>
        </p:blipFill>
        <p:spPr>
          <a:xfrm>
            <a:off x="2592925" y="2133600"/>
            <a:ext cx="8468365" cy="3778250"/>
          </a:xfrm>
          <a:prstGeom prst="rect">
            <a:avLst/>
          </a:prstGeom>
        </p:spPr>
      </p:pic>
    </p:spTree>
    <p:extLst>
      <p:ext uri="{BB962C8B-B14F-4D97-AF65-F5344CB8AC3E}">
        <p14:creationId xmlns:p14="http://schemas.microsoft.com/office/powerpoint/2010/main" val="260227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300" dirty="0"/>
              <a:t>In This Chart, We See That The Automatic Cars Is High Price In The Market.</a:t>
            </a:r>
            <a:endParaRPr lang="en-IN" sz="2300" dirty="0"/>
          </a:p>
        </p:txBody>
      </p:sp>
      <p:pic>
        <p:nvPicPr>
          <p:cNvPr id="7" name="Content Placeholder 6">
            <a:extLst>
              <a:ext uri="{FF2B5EF4-FFF2-40B4-BE49-F238E27FC236}">
                <a16:creationId xmlns:a16="http://schemas.microsoft.com/office/drawing/2014/main" id="{0413B681-447E-4F99-B1A5-E4748CDAA0C0}"/>
              </a:ext>
            </a:extLst>
          </p:cNvPr>
          <p:cNvPicPr>
            <a:picLocks noGrp="1" noChangeAspect="1"/>
          </p:cNvPicPr>
          <p:nvPr>
            <p:ph idx="1"/>
          </p:nvPr>
        </p:nvPicPr>
        <p:blipFill>
          <a:blip r:embed="rId2"/>
          <a:stretch>
            <a:fillRect/>
          </a:stretch>
        </p:blipFill>
        <p:spPr>
          <a:xfrm>
            <a:off x="2592924" y="2222090"/>
            <a:ext cx="8389707" cy="3778250"/>
          </a:xfrm>
          <a:prstGeom prst="rect">
            <a:avLst/>
          </a:prstGeom>
        </p:spPr>
      </p:pic>
    </p:spTree>
    <p:extLst>
      <p:ext uri="{BB962C8B-B14F-4D97-AF65-F5344CB8AC3E}">
        <p14:creationId xmlns:p14="http://schemas.microsoft.com/office/powerpoint/2010/main" val="3458516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300" dirty="0"/>
              <a:t>In This Chart, We See That The Black Color Cars Is High Price In The Market.</a:t>
            </a:r>
            <a:endParaRPr lang="en-IN" sz="2300" dirty="0"/>
          </a:p>
        </p:txBody>
      </p:sp>
      <p:pic>
        <p:nvPicPr>
          <p:cNvPr id="6" name="Content Placeholder 5">
            <a:extLst>
              <a:ext uri="{FF2B5EF4-FFF2-40B4-BE49-F238E27FC236}">
                <a16:creationId xmlns:a16="http://schemas.microsoft.com/office/drawing/2014/main" id="{361DD663-699A-4F68-80E9-EBE10614E129}"/>
              </a:ext>
            </a:extLst>
          </p:cNvPr>
          <p:cNvPicPr>
            <a:picLocks noGrp="1" noChangeAspect="1"/>
          </p:cNvPicPr>
          <p:nvPr>
            <p:ph idx="1"/>
          </p:nvPr>
        </p:nvPicPr>
        <p:blipFill>
          <a:blip r:embed="rId2"/>
          <a:stretch>
            <a:fillRect/>
          </a:stretch>
        </p:blipFill>
        <p:spPr>
          <a:xfrm>
            <a:off x="2664542" y="2133600"/>
            <a:ext cx="8622890" cy="3778250"/>
          </a:xfrm>
          <a:prstGeom prst="rect">
            <a:avLst/>
          </a:prstGeom>
        </p:spPr>
      </p:pic>
    </p:spTree>
    <p:extLst>
      <p:ext uri="{BB962C8B-B14F-4D97-AF65-F5344CB8AC3E}">
        <p14:creationId xmlns:p14="http://schemas.microsoft.com/office/powerpoint/2010/main" val="189887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300" dirty="0"/>
              <a:t>In This Chart, We See That The Which Cars Have Higher Gear Box That Cars Is High Price In The Market</a:t>
            </a:r>
            <a:endParaRPr lang="en-IN" sz="2300" dirty="0"/>
          </a:p>
        </p:txBody>
      </p:sp>
      <p:pic>
        <p:nvPicPr>
          <p:cNvPr id="6" name="Content Placeholder 5">
            <a:extLst>
              <a:ext uri="{FF2B5EF4-FFF2-40B4-BE49-F238E27FC236}">
                <a16:creationId xmlns:a16="http://schemas.microsoft.com/office/drawing/2014/main" id="{A576A2A1-4C4B-44C9-8D4A-9E1DD843AE61}"/>
              </a:ext>
            </a:extLst>
          </p:cNvPr>
          <p:cNvPicPr>
            <a:picLocks noGrp="1" noChangeAspect="1"/>
          </p:cNvPicPr>
          <p:nvPr>
            <p:ph idx="1"/>
          </p:nvPr>
        </p:nvPicPr>
        <p:blipFill>
          <a:blip r:embed="rId2"/>
          <a:stretch>
            <a:fillRect/>
          </a:stretch>
        </p:blipFill>
        <p:spPr>
          <a:xfrm>
            <a:off x="2592926" y="2133600"/>
            <a:ext cx="8527358" cy="3778250"/>
          </a:xfrm>
          <a:prstGeom prst="rect">
            <a:avLst/>
          </a:prstGeom>
        </p:spPr>
      </p:pic>
    </p:spTree>
    <p:extLst>
      <p:ext uri="{BB962C8B-B14F-4D97-AF65-F5344CB8AC3E}">
        <p14:creationId xmlns:p14="http://schemas.microsoft.com/office/powerpoint/2010/main" val="380744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300" dirty="0"/>
              <a:t>In This Chart, We See That The All-Wheel-Drive Cars Is High Price In The Market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DB5BC57-2BE4-4FC0-93DB-792A8FCD897B}"/>
              </a:ext>
            </a:extLst>
          </p:cNvPr>
          <p:cNvPicPr>
            <a:picLocks noGrp="1" noChangeAspect="1"/>
          </p:cNvPicPr>
          <p:nvPr>
            <p:ph idx="1"/>
          </p:nvPr>
        </p:nvPicPr>
        <p:blipFill>
          <a:blip r:embed="rId2"/>
          <a:stretch>
            <a:fillRect/>
          </a:stretch>
        </p:blipFill>
        <p:spPr>
          <a:xfrm>
            <a:off x="2592925" y="2133600"/>
            <a:ext cx="8301217" cy="3778250"/>
          </a:xfrm>
          <a:prstGeom prst="rect">
            <a:avLst/>
          </a:prstGeom>
        </p:spPr>
      </p:pic>
    </p:spTree>
    <p:extLst>
      <p:ext uri="{BB962C8B-B14F-4D97-AF65-F5344CB8AC3E}">
        <p14:creationId xmlns:p14="http://schemas.microsoft.com/office/powerpoint/2010/main" val="395813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2300" dirty="0"/>
              <a:t>In This Chart, We See That The Electric Steering Type Cars Is High Price In The Market</a:t>
            </a:r>
            <a:endParaRPr lang="en-IN" sz="2300" dirty="0"/>
          </a:p>
        </p:txBody>
      </p:sp>
      <p:pic>
        <p:nvPicPr>
          <p:cNvPr id="6" name="Content Placeholder 5">
            <a:extLst>
              <a:ext uri="{FF2B5EF4-FFF2-40B4-BE49-F238E27FC236}">
                <a16:creationId xmlns:a16="http://schemas.microsoft.com/office/drawing/2014/main" id="{D1DF8E88-54B2-4374-B493-1DDD58476BC7}"/>
              </a:ext>
            </a:extLst>
          </p:cNvPr>
          <p:cNvPicPr>
            <a:picLocks noGrp="1" noChangeAspect="1"/>
          </p:cNvPicPr>
          <p:nvPr>
            <p:ph idx="1"/>
          </p:nvPr>
        </p:nvPicPr>
        <p:blipFill>
          <a:blip r:embed="rId2"/>
          <a:stretch>
            <a:fillRect/>
          </a:stretch>
        </p:blipFill>
        <p:spPr>
          <a:xfrm>
            <a:off x="2592925" y="2133600"/>
            <a:ext cx="8281552" cy="3778250"/>
          </a:xfrm>
          <a:prstGeom prst="rect">
            <a:avLst/>
          </a:prstGeom>
        </p:spPr>
      </p:pic>
    </p:spTree>
    <p:extLst>
      <p:ext uri="{BB962C8B-B14F-4D97-AF65-F5344CB8AC3E}">
        <p14:creationId xmlns:p14="http://schemas.microsoft.com/office/powerpoint/2010/main" val="99355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 </a:t>
            </a:r>
            <a:endParaRPr lang="en-IN" b="1" dirty="0"/>
          </a:p>
        </p:txBody>
      </p:sp>
      <p:sp>
        <p:nvSpPr>
          <p:cNvPr id="3" name="Content Placeholder 2"/>
          <p:cNvSpPr>
            <a:spLocks noGrp="1"/>
          </p:cNvSpPr>
          <p:nvPr>
            <p:ph idx="1"/>
          </p:nvPr>
        </p:nvSpPr>
        <p:spPr/>
        <p:txBody>
          <a:bodyPr/>
          <a:lstStyle/>
          <a:p>
            <a:pPr lvl="0"/>
            <a:r>
              <a:rPr lang="en-IN" sz="2400" b="1" dirty="0"/>
              <a:t>In such a competitive market retaining customers and winning trust is a very big challenge</a:t>
            </a:r>
          </a:p>
          <a:p>
            <a:pPr lvl="0"/>
            <a:r>
              <a:rPr lang="en-IN" sz="2400" b="1" dirty="0"/>
              <a:t>Understanding various factors that influence the car price </a:t>
            </a:r>
          </a:p>
          <a:p>
            <a:pPr lvl="0"/>
            <a:r>
              <a:rPr lang="en-IN" sz="2400" b="1" dirty="0"/>
              <a:t>Understanding customers’ perceptions regarding selected online retailers. </a:t>
            </a:r>
          </a:p>
        </p:txBody>
      </p:sp>
    </p:spTree>
    <p:extLst>
      <p:ext uri="{BB962C8B-B14F-4D97-AF65-F5344CB8AC3E}">
        <p14:creationId xmlns:p14="http://schemas.microsoft.com/office/powerpoint/2010/main" val="275394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2300" dirty="0"/>
              <a:t>In This Chart, We See That </a:t>
            </a:r>
            <a:r>
              <a:rPr lang="en-US" sz="2300" dirty="0" err="1"/>
              <a:t>Dics</a:t>
            </a:r>
            <a:r>
              <a:rPr lang="en-US" sz="2300" dirty="0"/>
              <a:t> Brake Type Cars Is High Price In The Market</a:t>
            </a:r>
            <a:endParaRPr lang="en-IN" sz="2300" dirty="0"/>
          </a:p>
        </p:txBody>
      </p:sp>
      <p:pic>
        <p:nvPicPr>
          <p:cNvPr id="6" name="Content Placeholder 5">
            <a:extLst>
              <a:ext uri="{FF2B5EF4-FFF2-40B4-BE49-F238E27FC236}">
                <a16:creationId xmlns:a16="http://schemas.microsoft.com/office/drawing/2014/main" id="{2451F724-2B1D-4613-A4AA-DA63D14599D4}"/>
              </a:ext>
            </a:extLst>
          </p:cNvPr>
          <p:cNvPicPr>
            <a:picLocks noGrp="1" noChangeAspect="1"/>
          </p:cNvPicPr>
          <p:nvPr>
            <p:ph idx="1"/>
          </p:nvPr>
        </p:nvPicPr>
        <p:blipFill>
          <a:blip r:embed="rId2"/>
          <a:stretch>
            <a:fillRect/>
          </a:stretch>
        </p:blipFill>
        <p:spPr>
          <a:xfrm>
            <a:off x="2592925" y="2133600"/>
            <a:ext cx="8467459" cy="3778250"/>
          </a:xfrm>
          <a:prstGeom prst="rect">
            <a:avLst/>
          </a:prstGeom>
        </p:spPr>
      </p:pic>
    </p:spTree>
    <p:extLst>
      <p:ext uri="{BB962C8B-B14F-4D97-AF65-F5344CB8AC3E}">
        <p14:creationId xmlns:p14="http://schemas.microsoft.com/office/powerpoint/2010/main" val="1653439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2300" dirty="0"/>
              <a:t>In This Chart, We See That Those Cars Have Low Mileage They Cars Is High Price In The Market.</a:t>
            </a:r>
            <a:endParaRPr lang="en-IN" sz="2300" dirty="0"/>
          </a:p>
        </p:txBody>
      </p:sp>
      <p:pic>
        <p:nvPicPr>
          <p:cNvPr id="6" name="Content Placeholder 5">
            <a:extLst>
              <a:ext uri="{FF2B5EF4-FFF2-40B4-BE49-F238E27FC236}">
                <a16:creationId xmlns:a16="http://schemas.microsoft.com/office/drawing/2014/main" id="{AD3D5206-5201-4FB0-918B-F39D8CD432CB}"/>
              </a:ext>
            </a:extLst>
          </p:cNvPr>
          <p:cNvPicPr>
            <a:picLocks noGrp="1" noChangeAspect="1"/>
          </p:cNvPicPr>
          <p:nvPr>
            <p:ph idx="1"/>
          </p:nvPr>
        </p:nvPicPr>
        <p:blipFill>
          <a:blip r:embed="rId2"/>
          <a:stretch>
            <a:fillRect/>
          </a:stretch>
        </p:blipFill>
        <p:spPr>
          <a:xfrm>
            <a:off x="2592926" y="2133600"/>
            <a:ext cx="8674842" cy="3778250"/>
          </a:xfrm>
          <a:prstGeom prst="rect">
            <a:avLst/>
          </a:prstGeom>
        </p:spPr>
      </p:pic>
    </p:spTree>
    <p:extLst>
      <p:ext uri="{BB962C8B-B14F-4D97-AF65-F5344CB8AC3E}">
        <p14:creationId xmlns:p14="http://schemas.microsoft.com/office/powerpoint/2010/main" val="314434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2300" dirty="0"/>
              <a:t>In This Chart, We See That Those Cars Have High Power They Cars Is High Price In The Market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pic>
        <p:nvPicPr>
          <p:cNvPr id="6" name="Content Placeholder 5">
            <a:extLst>
              <a:ext uri="{FF2B5EF4-FFF2-40B4-BE49-F238E27FC236}">
                <a16:creationId xmlns:a16="http://schemas.microsoft.com/office/drawing/2014/main" id="{285EF8DF-4000-4FFE-ABEA-2EBA0FD2B967}"/>
              </a:ext>
            </a:extLst>
          </p:cNvPr>
          <p:cNvPicPr>
            <a:picLocks noGrp="1" noChangeAspect="1"/>
          </p:cNvPicPr>
          <p:nvPr>
            <p:ph idx="1"/>
          </p:nvPr>
        </p:nvPicPr>
        <p:blipFill>
          <a:blip r:embed="rId2"/>
          <a:stretch>
            <a:fillRect/>
          </a:stretch>
        </p:blipFill>
        <p:spPr>
          <a:xfrm>
            <a:off x="2592925" y="2133600"/>
            <a:ext cx="8635514" cy="3778250"/>
          </a:xfrm>
          <a:prstGeom prst="rect">
            <a:avLst/>
          </a:prstGeom>
        </p:spPr>
      </p:pic>
    </p:spTree>
    <p:extLst>
      <p:ext uri="{BB962C8B-B14F-4D97-AF65-F5344CB8AC3E}">
        <p14:creationId xmlns:p14="http://schemas.microsoft.com/office/powerpoint/2010/main" val="65975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2300" dirty="0"/>
              <a:t>In This Chart, We See That Those Cars Have High Torque They Cars Is High Price In The Market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pic>
        <p:nvPicPr>
          <p:cNvPr id="6" name="Content Placeholder 5">
            <a:extLst>
              <a:ext uri="{FF2B5EF4-FFF2-40B4-BE49-F238E27FC236}">
                <a16:creationId xmlns:a16="http://schemas.microsoft.com/office/drawing/2014/main" id="{075B4896-20CB-468B-BCB5-BBA7A017CC28}"/>
              </a:ext>
            </a:extLst>
          </p:cNvPr>
          <p:cNvPicPr>
            <a:picLocks noGrp="1" noChangeAspect="1"/>
          </p:cNvPicPr>
          <p:nvPr>
            <p:ph idx="1"/>
          </p:nvPr>
        </p:nvPicPr>
        <p:blipFill>
          <a:blip r:embed="rId2"/>
          <a:stretch>
            <a:fillRect/>
          </a:stretch>
        </p:blipFill>
        <p:spPr>
          <a:xfrm>
            <a:off x="2592925" y="2133600"/>
            <a:ext cx="8497861" cy="3778250"/>
          </a:xfrm>
          <a:prstGeom prst="rect">
            <a:avLst/>
          </a:prstGeom>
        </p:spPr>
      </p:pic>
    </p:spTree>
    <p:extLst>
      <p:ext uri="{BB962C8B-B14F-4D97-AF65-F5344CB8AC3E}">
        <p14:creationId xmlns:p14="http://schemas.microsoft.com/office/powerpoint/2010/main" val="136908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680178"/>
          </a:xfrm>
        </p:spPr>
        <p:txBody>
          <a:bodyPr>
            <a:normAutofit/>
          </a:bodyPr>
          <a:lstStyle/>
          <a:p>
            <a:pPr>
              <a:lnSpc>
                <a:spcPct val="150000"/>
              </a:lnSpc>
            </a:pPr>
            <a:r>
              <a:rPr lang="en-US" sz="2300" dirty="0"/>
              <a:t>In This Chart, We See That Those Cars Have Medium Engine Displacement They Cars Is High Price In The Market.</a:t>
            </a:r>
            <a:endParaRPr lang="en-IN" sz="2300" dirty="0"/>
          </a:p>
        </p:txBody>
      </p:sp>
      <p:pic>
        <p:nvPicPr>
          <p:cNvPr id="6" name="Content Placeholder 5">
            <a:extLst>
              <a:ext uri="{FF2B5EF4-FFF2-40B4-BE49-F238E27FC236}">
                <a16:creationId xmlns:a16="http://schemas.microsoft.com/office/drawing/2014/main" id="{7E0E4FEA-D07F-4A63-821E-9BCC72CCB73F}"/>
              </a:ext>
            </a:extLst>
          </p:cNvPr>
          <p:cNvPicPr>
            <a:picLocks noGrp="1" noChangeAspect="1"/>
          </p:cNvPicPr>
          <p:nvPr>
            <p:ph idx="1"/>
          </p:nvPr>
        </p:nvPicPr>
        <p:blipFill>
          <a:blip r:embed="rId2"/>
          <a:stretch>
            <a:fillRect/>
          </a:stretch>
        </p:blipFill>
        <p:spPr>
          <a:xfrm>
            <a:off x="2592925" y="2133600"/>
            <a:ext cx="7922381" cy="3778250"/>
          </a:xfrm>
          <a:prstGeom prst="rect">
            <a:avLst/>
          </a:prstGeom>
        </p:spPr>
      </p:pic>
    </p:spTree>
    <p:extLst>
      <p:ext uri="{BB962C8B-B14F-4D97-AF65-F5344CB8AC3E}">
        <p14:creationId xmlns:p14="http://schemas.microsoft.com/office/powerpoint/2010/main" val="862490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88738"/>
          </a:xfrm>
        </p:spPr>
        <p:txBody>
          <a:bodyPr>
            <a:normAutofit/>
          </a:bodyPr>
          <a:lstStyle/>
          <a:p>
            <a:pPr>
              <a:lnSpc>
                <a:spcPct val="150000"/>
              </a:lnSpc>
            </a:pPr>
            <a:r>
              <a:rPr lang="en-US" sz="2300" dirty="0"/>
              <a:t>In This Chart, We See That Those Cars Have Low Acceleration They Cars Is High Price In The Market.</a:t>
            </a:r>
            <a:endParaRPr lang="en-IN" sz="2300" dirty="0"/>
          </a:p>
        </p:txBody>
      </p:sp>
      <p:pic>
        <p:nvPicPr>
          <p:cNvPr id="6" name="Content Placeholder 5">
            <a:extLst>
              <a:ext uri="{FF2B5EF4-FFF2-40B4-BE49-F238E27FC236}">
                <a16:creationId xmlns:a16="http://schemas.microsoft.com/office/drawing/2014/main" id="{7DE6B4A1-28E2-4CBD-A0D1-CE4D62DABCE4}"/>
              </a:ext>
            </a:extLst>
          </p:cNvPr>
          <p:cNvPicPr>
            <a:picLocks noGrp="1" noChangeAspect="1"/>
          </p:cNvPicPr>
          <p:nvPr>
            <p:ph idx="1"/>
          </p:nvPr>
        </p:nvPicPr>
        <p:blipFill>
          <a:blip r:embed="rId2"/>
          <a:stretch>
            <a:fillRect/>
          </a:stretch>
        </p:blipFill>
        <p:spPr>
          <a:xfrm>
            <a:off x="2592924" y="2133600"/>
            <a:ext cx="8537191" cy="3778250"/>
          </a:xfrm>
          <a:prstGeom prst="rect">
            <a:avLst/>
          </a:prstGeom>
        </p:spPr>
      </p:pic>
    </p:spTree>
    <p:extLst>
      <p:ext uri="{BB962C8B-B14F-4D97-AF65-F5344CB8AC3E}">
        <p14:creationId xmlns:p14="http://schemas.microsoft.com/office/powerpoint/2010/main" val="1887302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pPr algn="just">
              <a:lnSpc>
                <a:spcPct val="107000"/>
              </a:lnSpc>
            </a:pPr>
            <a:r>
              <a:rPr lang="en-US" sz="2400" b="1" dirty="0"/>
              <a:t>With the increase in automobiles, Every company trying to capture the marketplace, and automobiles company capture the market by launching new cars that are based on client feedback so they can increase the same and also retain the client and Give the best price. By performing different ML models, we aim to get a better result or less error with max accuracy.</a:t>
            </a:r>
            <a:endParaRPr lang="en-IN" sz="2400" b="1" dirty="0"/>
          </a:p>
          <a:p>
            <a:endParaRPr lang="en-IN" dirty="0"/>
          </a:p>
        </p:txBody>
      </p:sp>
    </p:spTree>
    <p:extLst>
      <p:ext uri="{BB962C8B-B14F-4D97-AF65-F5344CB8AC3E}">
        <p14:creationId xmlns:p14="http://schemas.microsoft.com/office/powerpoint/2010/main" val="418811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Data Visualization and analysis </a:t>
            </a:r>
            <a:endParaRPr lang="en-IN" sz="4400" b="1" dirty="0"/>
          </a:p>
        </p:txBody>
      </p:sp>
      <p:sp>
        <p:nvSpPr>
          <p:cNvPr id="3" name="Content Placeholder 2"/>
          <p:cNvSpPr>
            <a:spLocks noGrp="1"/>
          </p:cNvSpPr>
          <p:nvPr>
            <p:ph idx="1"/>
          </p:nvPr>
        </p:nvSpPr>
        <p:spPr/>
        <p:txBody>
          <a:bodyPr/>
          <a:lstStyle/>
          <a:p>
            <a:r>
              <a:rPr lang="en-US" sz="2400" b="1" dirty="0"/>
              <a:t>In this step we will analyze and visualize our data </a:t>
            </a:r>
          </a:p>
          <a:p>
            <a:r>
              <a:rPr lang="en-US" sz="2400" b="1" dirty="0"/>
              <a:t>We will use tools available in python for data analysis and visualization.</a:t>
            </a:r>
          </a:p>
          <a:p>
            <a:r>
              <a:rPr lang="en-US" sz="2400" b="1" dirty="0"/>
              <a:t>We will use NumPy  for Numerical analysis </a:t>
            </a:r>
          </a:p>
          <a:p>
            <a:r>
              <a:rPr lang="en-US" sz="2400" b="1" dirty="0"/>
              <a:t>Pandas for performing operation on data frame</a:t>
            </a:r>
          </a:p>
          <a:p>
            <a:r>
              <a:rPr lang="en-US" sz="2400" b="1" dirty="0"/>
              <a:t>Matplotlib Provide visualization capability.</a:t>
            </a:r>
          </a:p>
          <a:p>
            <a:r>
              <a:rPr lang="en-US" sz="2400" b="1" dirty="0"/>
              <a:t>We will use Seaborn for more enhanced visualization and analysis </a:t>
            </a:r>
          </a:p>
          <a:p>
            <a:endParaRPr lang="en-IN" dirty="0"/>
          </a:p>
        </p:txBody>
      </p:sp>
    </p:spTree>
    <p:extLst>
      <p:ext uri="{BB962C8B-B14F-4D97-AF65-F5344CB8AC3E}">
        <p14:creationId xmlns:p14="http://schemas.microsoft.com/office/powerpoint/2010/main" val="394956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5506"/>
          </a:xfrm>
        </p:spPr>
        <p:txBody>
          <a:bodyPr>
            <a:normAutofit/>
          </a:bodyPr>
          <a:lstStyle/>
          <a:p>
            <a:pPr>
              <a:lnSpc>
                <a:spcPct val="107000"/>
              </a:lnSpc>
              <a:spcAft>
                <a:spcPts val="800"/>
              </a:spcAft>
            </a:pPr>
            <a:r>
              <a:rPr lang="en-US" sz="4400" b="1" dirty="0"/>
              <a:t>Dataset For This Project</a:t>
            </a:r>
            <a:endParaRPr lang="en-IN" sz="4400" b="1" dirty="0"/>
          </a:p>
        </p:txBody>
      </p:sp>
      <p:sp>
        <p:nvSpPr>
          <p:cNvPr id="3" name="Content Placeholder 2"/>
          <p:cNvSpPr>
            <a:spLocks noGrp="1"/>
          </p:cNvSpPr>
          <p:nvPr>
            <p:ph idx="1"/>
          </p:nvPr>
        </p:nvSpPr>
        <p:spPr/>
        <p:txBody>
          <a:bodyPr>
            <a:normAutofit/>
          </a:bodyPr>
          <a:lstStyle/>
          <a:p>
            <a:pPr algn="just">
              <a:lnSpc>
                <a:spcPct val="107000"/>
              </a:lnSpc>
            </a:pPr>
            <a:r>
              <a:rPr lang="en-US" sz="2400" b="1" dirty="0"/>
              <a:t>For This Project, We Are Using The Dataset Is Collected By The </a:t>
            </a:r>
            <a:r>
              <a:rPr lang="en-US" sz="2400" b="1" dirty="0" err="1"/>
              <a:t>Cardekho.Com</a:t>
            </a:r>
            <a:r>
              <a:rPr lang="en-US" sz="2400" b="1" dirty="0"/>
              <a:t> Here We Collect The Around 5000 Cars Data Which Contains The 20 Features And We Collect The Data From Different States So The Model Shows The Right Prediction.</a:t>
            </a:r>
            <a:endParaRPr lang="en-IN" sz="2400" b="1" dirty="0"/>
          </a:p>
          <a:p>
            <a:endParaRPr lang="en-IN" sz="2400" b="1" dirty="0"/>
          </a:p>
        </p:txBody>
      </p:sp>
    </p:spTree>
    <p:extLst>
      <p:ext uri="{BB962C8B-B14F-4D97-AF65-F5344CB8AC3E}">
        <p14:creationId xmlns:p14="http://schemas.microsoft.com/office/powerpoint/2010/main" val="258667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5506"/>
          </a:xfrm>
        </p:spPr>
        <p:txBody>
          <a:bodyPr>
            <a:normAutofit/>
          </a:bodyPr>
          <a:lstStyle/>
          <a:p>
            <a:r>
              <a:rPr lang="en-US" sz="4000" b="1" dirty="0"/>
              <a:t>EDA Steps</a:t>
            </a:r>
            <a:endParaRPr lang="en-IN" sz="4000" b="1" dirty="0"/>
          </a:p>
        </p:txBody>
      </p:sp>
      <p:sp>
        <p:nvSpPr>
          <p:cNvPr id="3" name="Content Placeholder 2"/>
          <p:cNvSpPr>
            <a:spLocks noGrp="1"/>
          </p:cNvSpPr>
          <p:nvPr>
            <p:ph idx="1"/>
          </p:nvPr>
        </p:nvSpPr>
        <p:spPr/>
        <p:txBody>
          <a:bodyPr>
            <a:normAutofit/>
          </a:bodyPr>
          <a:lstStyle/>
          <a:p>
            <a:r>
              <a:rPr lang="en-US" sz="2400" b="1" dirty="0"/>
              <a:t>During EDA we have performed many types of transformations to create the dataset.</a:t>
            </a:r>
          </a:p>
          <a:p>
            <a:r>
              <a:rPr lang="en-US" sz="2400" b="1" dirty="0"/>
              <a:t>After That we will see the shape of the data and check the null values present in the data.</a:t>
            </a:r>
          </a:p>
          <a:p>
            <a:r>
              <a:rPr lang="en-US" sz="2400" b="1" dirty="0"/>
              <a:t>Data is having Some null values and all the data is a different data type.</a:t>
            </a:r>
          </a:p>
          <a:p>
            <a:r>
              <a:rPr lang="en-US" sz="2400" b="1" dirty="0"/>
              <a:t>As the data is a Different data type we will perform the various type of plots.</a:t>
            </a:r>
            <a:endParaRPr lang="en-IN" sz="2400" b="1" dirty="0"/>
          </a:p>
        </p:txBody>
      </p:sp>
    </p:spTree>
    <p:extLst>
      <p:ext uri="{BB962C8B-B14F-4D97-AF65-F5344CB8AC3E}">
        <p14:creationId xmlns:p14="http://schemas.microsoft.com/office/powerpoint/2010/main" val="6496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117884-EDD6-42DF-AE67-B4AB24AF2C0A}"/>
              </a:ext>
            </a:extLst>
          </p:cNvPr>
          <p:cNvSpPr>
            <a:spLocks noGrp="1"/>
          </p:cNvSpPr>
          <p:nvPr>
            <p:ph type="title"/>
          </p:nvPr>
        </p:nvSpPr>
        <p:spPr/>
        <p:txBody>
          <a:bodyPr>
            <a:norm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900" dirty="0"/>
              <a:t>Here We See That The Petrol Fuel Cars Is Highly </a:t>
            </a:r>
            <a:br>
              <a:rPr lang="en-US" sz="2900" dirty="0"/>
            </a:br>
            <a:r>
              <a:rPr lang="en-US" sz="2900" dirty="0"/>
              <a:t>Demand In The Market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041DA5B0-293F-49D8-B1DF-C75B532FF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5531" y="2133600"/>
            <a:ext cx="7962763" cy="3778250"/>
          </a:xfrm>
          <a:prstGeom prst="rect">
            <a:avLst/>
          </a:prstGeom>
          <a:ln>
            <a:solidFill>
              <a:schemeClr val="tx1"/>
            </a:solidFill>
          </a:ln>
        </p:spPr>
      </p:pic>
    </p:spTree>
    <p:extLst>
      <p:ext uri="{BB962C8B-B14F-4D97-AF65-F5344CB8AC3E}">
        <p14:creationId xmlns:p14="http://schemas.microsoft.com/office/powerpoint/2010/main" val="147806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4542" y="501562"/>
            <a:ext cx="8416413" cy="1280890"/>
          </a:xfrm>
        </p:spPr>
        <p:txBody>
          <a:bodyPr>
            <a:no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731510" algn="l"/>
                <a:tab pos="6398260" algn="l"/>
                <a:tab pos="6979920" algn="l"/>
                <a:tab pos="7561580" algn="l"/>
                <a:tab pos="8143240" algn="l"/>
                <a:tab pos="8724900" algn="l"/>
                <a:tab pos="9306560" algn="l"/>
              </a:tabLst>
            </a:pPr>
            <a:r>
              <a:rPr lang="en-US" sz="2400" dirty="0"/>
              <a:t>Here We See That The Transmission Of The Cars. Manual Transmission Cars Is Highly Demand In The Market.</a:t>
            </a:r>
            <a:endParaRPr lang="en-IN" sz="2400" dirty="0"/>
          </a:p>
        </p:txBody>
      </p:sp>
      <p:pic>
        <p:nvPicPr>
          <p:cNvPr id="7" name="Content Placeholder 6">
            <a:extLst>
              <a:ext uri="{FF2B5EF4-FFF2-40B4-BE49-F238E27FC236}">
                <a16:creationId xmlns:a16="http://schemas.microsoft.com/office/drawing/2014/main" id="{4CEF141C-DA5A-4DDA-9748-01FA1337E6DA}"/>
              </a:ext>
            </a:extLst>
          </p:cNvPr>
          <p:cNvPicPr>
            <a:picLocks noGrp="1" noChangeAspect="1"/>
          </p:cNvPicPr>
          <p:nvPr>
            <p:ph idx="1"/>
          </p:nvPr>
        </p:nvPicPr>
        <p:blipFill>
          <a:blip r:embed="rId2"/>
          <a:stretch>
            <a:fillRect/>
          </a:stretch>
        </p:blipFill>
        <p:spPr>
          <a:xfrm>
            <a:off x="2664542" y="2133600"/>
            <a:ext cx="8416413" cy="3778250"/>
          </a:xfrm>
          <a:prstGeom prst="rect">
            <a:avLst/>
          </a:prstGeom>
          <a:ln>
            <a:solidFill>
              <a:schemeClr val="tx1"/>
            </a:solidFill>
          </a:ln>
        </p:spPr>
      </p:pic>
    </p:spTree>
    <p:extLst>
      <p:ext uri="{BB962C8B-B14F-4D97-AF65-F5344CB8AC3E}">
        <p14:creationId xmlns:p14="http://schemas.microsoft.com/office/powerpoint/2010/main" val="270297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381" y="624110"/>
            <a:ext cx="8889231" cy="1280890"/>
          </a:xfrm>
        </p:spPr>
        <p:txBody>
          <a:bodyPr>
            <a:no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731510" algn="l"/>
                <a:tab pos="6398260" algn="l"/>
                <a:tab pos="6979920" algn="l"/>
                <a:tab pos="7561580" algn="l"/>
                <a:tab pos="8143240" algn="l"/>
                <a:tab pos="8724900" algn="l"/>
                <a:tab pos="9306560" algn="l"/>
              </a:tabLst>
            </a:pPr>
            <a:r>
              <a:rPr lang="en-US" sz="2400" dirty="0"/>
              <a:t>Number Of Sheets Is A Big Factor That Impact The Price Of The Car And Here We See That The 5-Seater Cars Is Highly Demanded In The Market.</a:t>
            </a:r>
            <a:endParaRPr lang="en-IN" sz="2400" dirty="0"/>
          </a:p>
        </p:txBody>
      </p:sp>
      <p:pic>
        <p:nvPicPr>
          <p:cNvPr id="7" name="Content Placeholder 6">
            <a:extLst>
              <a:ext uri="{FF2B5EF4-FFF2-40B4-BE49-F238E27FC236}">
                <a16:creationId xmlns:a16="http://schemas.microsoft.com/office/drawing/2014/main" id="{E4914E2D-8E24-4F3D-86FA-B3F20673DAF4}"/>
              </a:ext>
            </a:extLst>
          </p:cNvPr>
          <p:cNvPicPr>
            <a:picLocks noGrp="1" noChangeAspect="1"/>
          </p:cNvPicPr>
          <p:nvPr>
            <p:ph idx="1"/>
          </p:nvPr>
        </p:nvPicPr>
        <p:blipFill>
          <a:blip r:embed="rId2"/>
          <a:stretch>
            <a:fillRect/>
          </a:stretch>
        </p:blipFill>
        <p:spPr>
          <a:xfrm>
            <a:off x="2615381" y="2133600"/>
            <a:ext cx="8416413" cy="3778250"/>
          </a:xfrm>
          <a:prstGeom prst="rect">
            <a:avLst/>
          </a:prstGeom>
          <a:ln>
            <a:solidFill>
              <a:schemeClr val="tx1"/>
            </a:solidFill>
          </a:ln>
        </p:spPr>
      </p:pic>
    </p:spTree>
    <p:extLst>
      <p:ext uri="{BB962C8B-B14F-4D97-AF65-F5344CB8AC3E}">
        <p14:creationId xmlns:p14="http://schemas.microsoft.com/office/powerpoint/2010/main" val="1431829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822935" cy="1280890"/>
          </a:xfrm>
        </p:spPr>
        <p: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731510" algn="l"/>
                <a:tab pos="6398260" algn="l"/>
                <a:tab pos="6979920" algn="l"/>
                <a:tab pos="7561580" algn="l"/>
                <a:tab pos="8143240" algn="l"/>
                <a:tab pos="8724900" algn="l"/>
                <a:tab pos="9306560" algn="l"/>
              </a:tabLst>
            </a:pPr>
            <a:r>
              <a:rPr lang="en-US" sz="2600" dirty="0"/>
              <a:t>Here We See That The Power Steering Cars Is Highly </a:t>
            </a:r>
            <a:br>
              <a:rPr lang="en-US" sz="2600" dirty="0"/>
            </a:br>
            <a:r>
              <a:rPr lang="en-US" sz="2600" dirty="0"/>
              <a:t>Demand In The Market </a:t>
            </a:r>
            <a:endParaRPr lang="en-IN" sz="2600" dirty="0"/>
          </a:p>
        </p:txBody>
      </p:sp>
      <p:pic>
        <p:nvPicPr>
          <p:cNvPr id="6" name="Content Placeholder 5">
            <a:extLst>
              <a:ext uri="{FF2B5EF4-FFF2-40B4-BE49-F238E27FC236}">
                <a16:creationId xmlns:a16="http://schemas.microsoft.com/office/drawing/2014/main" id="{0A2371B2-D402-4A4D-BD39-72D79DC3E188}"/>
              </a:ext>
            </a:extLst>
          </p:cNvPr>
          <p:cNvPicPr>
            <a:picLocks noGrp="1" noChangeAspect="1"/>
          </p:cNvPicPr>
          <p:nvPr>
            <p:ph idx="1"/>
          </p:nvPr>
        </p:nvPicPr>
        <p:blipFill>
          <a:blip r:embed="rId2"/>
          <a:stretch>
            <a:fillRect/>
          </a:stretch>
        </p:blipFill>
        <p:spPr>
          <a:xfrm>
            <a:off x="2592925" y="2133600"/>
            <a:ext cx="8458533" cy="3778250"/>
          </a:xfrm>
          <a:prstGeom prst="rect">
            <a:avLst/>
          </a:prstGeom>
          <a:ln>
            <a:solidFill>
              <a:schemeClr val="tx1"/>
            </a:solidFill>
          </a:ln>
        </p:spPr>
      </p:pic>
    </p:spTree>
    <p:extLst>
      <p:ext uri="{BB962C8B-B14F-4D97-AF65-F5344CB8AC3E}">
        <p14:creationId xmlns:p14="http://schemas.microsoft.com/office/powerpoint/2010/main" val="17843271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1920</TotalTime>
  <Words>704</Words>
  <Application>Microsoft Office PowerPoint</Application>
  <PresentationFormat>Widescreen</PresentationFormat>
  <Paragraphs>42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Wisp</vt:lpstr>
      <vt:lpstr>Car Price Prediction Project.</vt:lpstr>
      <vt:lpstr>Problem Statement </vt:lpstr>
      <vt:lpstr>Data Visualization and analysis </vt:lpstr>
      <vt:lpstr>Dataset For This Project</vt:lpstr>
      <vt:lpstr>EDA Steps</vt:lpstr>
      <vt:lpstr>Here We See That The Petrol Fuel Cars Is Highly  Demand In The Market.</vt:lpstr>
      <vt:lpstr>Here We See That The Transmission Of The Cars. Manual Transmission Cars Is Highly Demand In The Market.</vt:lpstr>
      <vt:lpstr>Number Of Sheets Is A Big Factor That Impact The Price Of The Car And Here We See That The 5-Seater Cars Is Highly Demanded In The Market.</vt:lpstr>
      <vt:lpstr>Here We See That The Power Steering Cars Is Highly  Demand In The Market </vt:lpstr>
      <vt:lpstr>Here We See That The Front Wheel Drive Cars Is Highly Demand In The Market </vt:lpstr>
      <vt:lpstr>In This Chart, We See That The Front Brake Types Of Cars Is Highly Demand In The Market And We See That The Discs Brake Types Is Highly Demanded.</vt:lpstr>
      <vt:lpstr>In This Chart, We See That The Rear Brake Types Of Cars Is Highly Demand In The Market And We See That The Drum Brake Types Is Highly Demanded.</vt:lpstr>
      <vt:lpstr>In This Chart, We See That The Color Types Of Cars Is Highly Demand In The Market And We See That The White Color Cars Is Highly Demanded.</vt:lpstr>
      <vt:lpstr>In This Chart, We See That The Electric Cars Is High Price In The Market.</vt:lpstr>
      <vt:lpstr>In This Chart, We See That The Automatic Cars Is High Price In The Market.</vt:lpstr>
      <vt:lpstr>In This Chart, We See That The Black Color Cars Is High Price In The Market.</vt:lpstr>
      <vt:lpstr>In This Chart, We See That The Which Cars Have Higher Gear Box That Cars Is High Price In The Market</vt:lpstr>
      <vt:lpstr>In This Chart, We See That The All-Wheel-Drive Cars Is High Price In The Market.</vt:lpstr>
      <vt:lpstr>In This Chart, We See That The Electric Steering Type Cars Is High Price In The Market</vt:lpstr>
      <vt:lpstr>In This Chart, We See That Dics Brake Type Cars Is High Price In The Market</vt:lpstr>
      <vt:lpstr>In This Chart, We See That Those Cars Have Low Mileage They Cars Is High Price In The Market.</vt:lpstr>
      <vt:lpstr>In This Chart, We See That Those Cars Have High Power They Cars Is High Price In The Market.</vt:lpstr>
      <vt:lpstr>In This Chart, We See That Those Cars Have High Torque They Cars Is High Price In The Market.</vt:lpstr>
      <vt:lpstr>In This Chart, We See That Those Cars Have Medium Engine Displacement They Cars Is High Price In The Market.</vt:lpstr>
      <vt:lpstr>In This Chart, We See That Those Cars Have Low Acceleration They Cars Is High Price In The Market.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the E-Retail factors Affecting Customers Retention and Consumers purchasing decision in Indian E-Commerce</dc:title>
  <dc:creator>Microsoft account</dc:creator>
  <cp:lastModifiedBy>sonu rajput</cp:lastModifiedBy>
  <cp:revision>18</cp:revision>
  <dcterms:created xsi:type="dcterms:W3CDTF">2021-11-14T04:41:34Z</dcterms:created>
  <dcterms:modified xsi:type="dcterms:W3CDTF">2022-01-28T14:16:18Z</dcterms:modified>
</cp:coreProperties>
</file>