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7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1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7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7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26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1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6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9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7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99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7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5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16380B-C7C1-4DAB-99F8-1B66198FD5C2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545336"/>
            <a:ext cx="8915399" cy="1503829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the E-Retail factors Affecting Customers Retention and Consumers purchasing Decision in Indian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7338" y="5936876"/>
            <a:ext cx="2305748" cy="81874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                           Vijay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59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Use Smartphone for online purchase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8B0DA1-6521-43D4-845B-27129155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01" y="2667000"/>
            <a:ext cx="7104935" cy="3124200"/>
          </a:xfrm>
        </p:spPr>
      </p:pic>
    </p:spTree>
    <p:extLst>
      <p:ext uri="{BB962C8B-B14F-4D97-AF65-F5344CB8AC3E}">
        <p14:creationId xmlns:p14="http://schemas.microsoft.com/office/powerpoint/2010/main" val="6368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Use Google Chrome for Exploring products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take more than 15 min to make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Use Credit/Debit card for online purchase </a:t>
            </a:r>
            <a:endParaRPr lang="en-IN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4D6D39D-06A8-44BE-9BA6-AB3036885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96" y="2667000"/>
            <a:ext cx="8177146" cy="3124200"/>
          </a:xfrm>
        </p:spPr>
      </p:pic>
    </p:spTree>
    <p:extLst>
      <p:ext uri="{BB962C8B-B14F-4D97-AF65-F5344CB8AC3E}">
        <p14:creationId xmlns:p14="http://schemas.microsoft.com/office/powerpoint/2010/main" val="270967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shopper’s abandon because they find better option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088E31-3CD7-44FF-9D28-B2745A0F4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5" y="2667000"/>
            <a:ext cx="8183308" cy="3124200"/>
          </a:xfrm>
        </p:spPr>
      </p:pic>
    </p:spTree>
    <p:extLst>
      <p:ext uri="{BB962C8B-B14F-4D97-AF65-F5344CB8AC3E}">
        <p14:creationId xmlns:p14="http://schemas.microsoft.com/office/powerpoint/2010/main" val="189887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strongly agree website content should be easy.</a:t>
            </a:r>
            <a:endParaRPr lang="en-IN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71D9381-444D-4984-97FE-F7C9333F5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81" y="2667000"/>
            <a:ext cx="7684176" cy="3124200"/>
          </a:xfrm>
        </p:spPr>
      </p:pic>
    </p:spTree>
    <p:extLst>
      <p:ext uri="{BB962C8B-B14F-4D97-AF65-F5344CB8AC3E}">
        <p14:creationId xmlns:p14="http://schemas.microsoft.com/office/powerpoint/2010/main" val="380744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agree that Highlighted information is easy to compare.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91BC43-BDF9-49D4-821F-487215A6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91" y="2667000"/>
            <a:ext cx="7394556" cy="3124200"/>
          </a:xfrm>
        </p:spPr>
      </p:pic>
    </p:spTree>
    <p:extLst>
      <p:ext uri="{BB962C8B-B14F-4D97-AF65-F5344CB8AC3E}">
        <p14:creationId xmlns:p14="http://schemas.microsoft.com/office/powerpoint/2010/main" val="39581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agree there should be sellers and product information.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32E6A8-C1FE-4601-BF6B-DFBC607A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08" y="2667000"/>
            <a:ext cx="7758121" cy="3124200"/>
          </a:xfrm>
        </p:spPr>
      </p:pic>
    </p:spTree>
    <p:extLst>
      <p:ext uri="{BB962C8B-B14F-4D97-AF65-F5344CB8AC3E}">
        <p14:creationId xmlns:p14="http://schemas.microsoft.com/office/powerpoint/2010/main" val="99355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Strongly agree, website should be easy to navigate.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F840C5E-723B-4B0A-9F08-8570FBCE8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38" y="2667000"/>
            <a:ext cx="7702662" cy="3124200"/>
          </a:xfrm>
        </p:spPr>
      </p:pic>
    </p:spTree>
    <p:extLst>
      <p:ext uri="{BB962C8B-B14F-4D97-AF65-F5344CB8AC3E}">
        <p14:creationId xmlns:p14="http://schemas.microsoft.com/office/powerpoint/2010/main" val="165343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Use Mobile Internet for online purchase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08CD1B-CE76-44AF-8B64-A5208D882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89" y="2667000"/>
            <a:ext cx="7751959" cy="3124200"/>
          </a:xfrm>
        </p:spPr>
      </p:pic>
    </p:spTree>
    <p:extLst>
      <p:ext uri="{BB962C8B-B14F-4D97-AF65-F5344CB8AC3E}">
        <p14:creationId xmlns:p14="http://schemas.microsoft.com/office/powerpoint/2010/main" val="314434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800" b="1" dirty="0"/>
              <a:t>In such competitive market retaining customers and winning trust is very big challenge for every e-retailers. </a:t>
            </a:r>
          </a:p>
          <a:p>
            <a:pPr lvl="0"/>
            <a:r>
              <a:rPr lang="en-IN" sz="2800" b="1" dirty="0"/>
              <a:t>Understanding various factors that influence buying decision</a:t>
            </a:r>
          </a:p>
          <a:p>
            <a:pPr lvl="0"/>
            <a:r>
              <a:rPr lang="en-IN" sz="2800" b="1" dirty="0"/>
              <a:t>Understanding customer’s perception regarding selected online retailers</a:t>
            </a:r>
            <a:r>
              <a:rPr lang="en-IN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394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Strongly agree, Website should be user friendly.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F639B3-1764-446B-AEC2-E11DA66A5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83" y="2667000"/>
            <a:ext cx="7554771" cy="3124200"/>
          </a:xfrm>
        </p:spPr>
      </p:pic>
    </p:spTree>
    <p:extLst>
      <p:ext uri="{BB962C8B-B14F-4D97-AF65-F5344CB8AC3E}">
        <p14:creationId xmlns:p14="http://schemas.microsoft.com/office/powerpoint/2010/main" val="65975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Strongly agree to have convenient pay mode.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E71878-33E6-4881-BF5C-5F2D7D594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96" y="2667000"/>
            <a:ext cx="8177146" cy="3124200"/>
          </a:xfrm>
        </p:spPr>
      </p:pic>
    </p:spTree>
    <p:extLst>
      <p:ext uri="{BB962C8B-B14F-4D97-AF65-F5344CB8AC3E}">
        <p14:creationId xmlns:p14="http://schemas.microsoft.com/office/powerpoint/2010/main" val="13690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8017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trust for transaction, for making buying decision.</a:t>
            </a:r>
            <a:endParaRPr lang="en-IN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4CC0A2-3F87-4F2D-8CC5-DF96B1352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38" y="2667000"/>
            <a:ext cx="7483261" cy="3124200"/>
          </a:xfrm>
        </p:spPr>
      </p:pic>
    </p:spTree>
    <p:extLst>
      <p:ext uri="{BB962C8B-B14F-4D97-AF65-F5344CB8AC3E}">
        <p14:creationId xmlns:p14="http://schemas.microsoft.com/office/powerpoint/2010/main" val="8624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8873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empathy to customers, affect the chance of buying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1E371F-95F7-47BC-A74D-125BE8DD5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78" y="2667000"/>
            <a:ext cx="7585582" cy="3124200"/>
          </a:xfrm>
        </p:spPr>
      </p:pic>
    </p:spTree>
    <p:extLst>
      <p:ext uri="{BB962C8B-B14F-4D97-AF65-F5344CB8AC3E}">
        <p14:creationId xmlns:p14="http://schemas.microsoft.com/office/powerpoint/2010/main" val="188730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92608"/>
            <a:ext cx="8911687" cy="161239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showing privacy play important role in making buying decisions, majority of the shoppers are strongly agree.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AA3473-C9DF-4557-8D1D-48E682BE4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10" y="2667000"/>
            <a:ext cx="7400718" cy="3124200"/>
          </a:xfrm>
        </p:spPr>
      </p:pic>
    </p:spTree>
    <p:extLst>
      <p:ext uri="{BB962C8B-B14F-4D97-AF65-F5344CB8AC3E}">
        <p14:creationId xmlns:p14="http://schemas.microsoft.com/office/powerpoint/2010/main" val="324956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1752"/>
            <a:ext cx="8911687" cy="160324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Responsiveness Communication channels, affect the chance of buying.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23DCF0-FE15-4D6E-9B4B-1928A0B4D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08" y="2667000"/>
            <a:ext cx="7758121" cy="3124200"/>
          </a:xfrm>
        </p:spPr>
      </p:pic>
    </p:spTree>
    <p:extLst>
      <p:ext uri="{BB962C8B-B14F-4D97-AF65-F5344CB8AC3E}">
        <p14:creationId xmlns:p14="http://schemas.microsoft.com/office/powerpoint/2010/main" val="213647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3464"/>
            <a:ext cx="8911687" cy="162153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shopping gives Monetary Benefits and discounts.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51F11C-165A-43CB-9657-3AB4F2BB0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48" y="2667000"/>
            <a:ext cx="7641041" cy="3124200"/>
          </a:xfrm>
        </p:spPr>
      </p:pic>
    </p:spTree>
    <p:extLst>
      <p:ext uri="{BB962C8B-B14F-4D97-AF65-F5344CB8AC3E}">
        <p14:creationId xmlns:p14="http://schemas.microsoft.com/office/powerpoint/2010/main" val="129120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46888"/>
            <a:ext cx="8911687" cy="165811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enjoyment from online </a:t>
            </a:r>
            <a:r>
              <a:rPr lang="en-US" dirty="0" err="1"/>
              <a:t>shoping</a:t>
            </a:r>
            <a:r>
              <a:rPr lang="en-US" dirty="0"/>
              <a:t> online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5686F0-238C-41C2-938D-1D8D5D1EF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46" y="2667000"/>
            <a:ext cx="7390646" cy="3124200"/>
          </a:xfrm>
        </p:spPr>
      </p:pic>
    </p:spTree>
    <p:extLst>
      <p:ext uri="{BB962C8B-B14F-4D97-AF65-F5344CB8AC3E}">
        <p14:creationId xmlns:p14="http://schemas.microsoft.com/office/powerpoint/2010/main" val="2999179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1168"/>
            <a:ext cx="8911687" cy="153924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Return policy affect the buying decision.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CB979C-677B-4484-B68F-65EE1B0C3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2667000"/>
            <a:ext cx="7388393" cy="3124200"/>
          </a:xfrm>
        </p:spPr>
      </p:pic>
    </p:spTree>
    <p:extLst>
      <p:ext uri="{BB962C8B-B14F-4D97-AF65-F5344CB8AC3E}">
        <p14:creationId xmlns:p14="http://schemas.microsoft.com/office/powerpoint/2010/main" val="86992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Gaining access to loyalty programs is a benefit of shopping online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2D69547-E6DC-439A-9068-51C09E571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08" y="2667000"/>
            <a:ext cx="7758121" cy="3124200"/>
          </a:xfrm>
        </p:spPr>
      </p:pic>
    </p:spTree>
    <p:extLst>
      <p:ext uri="{BB962C8B-B14F-4D97-AF65-F5344CB8AC3E}">
        <p14:creationId xmlns:p14="http://schemas.microsoft.com/office/powerpoint/2010/main" val="33786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Visualization and analysis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 this step we will analyze and visualize our data </a:t>
            </a:r>
          </a:p>
          <a:p>
            <a:r>
              <a:rPr lang="en-US" sz="2400" b="1" dirty="0"/>
              <a:t>We will use tools available in python for data analysis and visualization.</a:t>
            </a:r>
          </a:p>
          <a:p>
            <a:r>
              <a:rPr lang="en-US" sz="2400" b="1" dirty="0"/>
              <a:t>We will use </a:t>
            </a:r>
            <a:r>
              <a:rPr lang="en-US" sz="2400" b="1" dirty="0" err="1"/>
              <a:t>NumPy</a:t>
            </a:r>
            <a:r>
              <a:rPr lang="en-US" sz="2400" b="1" dirty="0"/>
              <a:t>  for Numerical analysis </a:t>
            </a:r>
          </a:p>
          <a:p>
            <a:r>
              <a:rPr lang="en-US" sz="2400" b="1" dirty="0"/>
              <a:t>Pandas for performing operation on data frame</a:t>
            </a:r>
          </a:p>
          <a:p>
            <a:r>
              <a:rPr lang="en-US" sz="2400" b="1" dirty="0" err="1"/>
              <a:t>Matplotlib</a:t>
            </a:r>
            <a:r>
              <a:rPr lang="en-US" sz="2400" b="1" dirty="0"/>
              <a:t> Provide visualization capability.</a:t>
            </a:r>
          </a:p>
          <a:p>
            <a:r>
              <a:rPr lang="en-US" sz="2400" b="1" dirty="0"/>
              <a:t>We will use </a:t>
            </a:r>
            <a:r>
              <a:rPr lang="en-US" sz="2400" b="1" dirty="0" err="1"/>
              <a:t>Seaborn</a:t>
            </a:r>
            <a:r>
              <a:rPr lang="en-US" sz="2400" b="1" dirty="0"/>
              <a:t> for more enhanced visualization and analysis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560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8328"/>
            <a:ext cx="8911687" cy="156667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shoppers are strongly agree Displaying quality Information on the website improves satisfaction of customers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709B82-9EFB-4FE6-8014-C4DCB02D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23" y="2667000"/>
            <a:ext cx="7209692" cy="3124200"/>
          </a:xfrm>
        </p:spPr>
      </p:pic>
    </p:spTree>
    <p:extLst>
      <p:ext uri="{BB962C8B-B14F-4D97-AF65-F5344CB8AC3E}">
        <p14:creationId xmlns:p14="http://schemas.microsoft.com/office/powerpoint/2010/main" val="2523235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6344"/>
            <a:ext cx="8911687" cy="143865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User derive satisfaction while shopping on a good quality website or application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BA1FA4-8439-4012-A501-551E351FC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67" y="2667000"/>
            <a:ext cx="7419204" cy="3124200"/>
          </a:xfrm>
        </p:spPr>
      </p:pic>
    </p:spTree>
    <p:extLst>
      <p:ext uri="{BB962C8B-B14F-4D97-AF65-F5344CB8AC3E}">
        <p14:creationId xmlns:p14="http://schemas.microsoft.com/office/powerpoint/2010/main" val="155279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Net Benefit derived from shopping online can lead to users satisfaction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4AC94C-F445-42ED-A1F5-3BC0B79D9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48" y="2667000"/>
            <a:ext cx="7413042" cy="3124200"/>
          </a:xfrm>
        </p:spPr>
      </p:pic>
    </p:spTree>
    <p:extLst>
      <p:ext uri="{BB962C8B-B14F-4D97-AF65-F5344CB8AC3E}">
        <p14:creationId xmlns:p14="http://schemas.microsoft.com/office/powerpoint/2010/main" val="100255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shoppers </a:t>
            </a:r>
            <a:r>
              <a:rPr lang="en-US" dirty="0" err="1"/>
              <a:t>strogly</a:t>
            </a:r>
            <a:r>
              <a:rPr lang="en-US" dirty="0"/>
              <a:t> agree that User satisfaction cannot exist without trust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54A33E-FD85-4FD2-93CA-D766B6CA5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11" y="2667000"/>
            <a:ext cx="7628716" cy="3124200"/>
          </a:xfrm>
        </p:spPr>
      </p:pic>
    </p:spTree>
    <p:extLst>
      <p:ext uri="{BB962C8B-B14F-4D97-AF65-F5344CB8AC3E}">
        <p14:creationId xmlns:p14="http://schemas.microsoft.com/office/powerpoint/2010/main" val="2565036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</a:t>
            </a:r>
            <a:r>
              <a:rPr lang="en-US" dirty="0" err="1"/>
              <a:t>shoping</a:t>
            </a:r>
            <a:r>
              <a:rPr lang="en-US" dirty="0"/>
              <a:t> Offering a wide variety of listed product in several category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7684FC-01E4-4BA6-A744-7DB422FD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67" y="2667000"/>
            <a:ext cx="7419204" cy="3124200"/>
          </a:xfrm>
        </p:spPr>
      </p:pic>
    </p:spTree>
    <p:extLst>
      <p:ext uri="{BB962C8B-B14F-4D97-AF65-F5344CB8AC3E}">
        <p14:creationId xmlns:p14="http://schemas.microsoft.com/office/powerpoint/2010/main" val="1951810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8056"/>
            <a:ext cx="8911687" cy="1456944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having complete and relevant product information increase chance of buying 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4A5F35-7B18-4491-BED7-8D45ACE36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2667000"/>
            <a:ext cx="7388393" cy="3124200"/>
          </a:xfrm>
        </p:spPr>
      </p:pic>
    </p:spTree>
    <p:extLst>
      <p:ext uri="{BB962C8B-B14F-4D97-AF65-F5344CB8AC3E}">
        <p14:creationId xmlns:p14="http://schemas.microsoft.com/office/powerpoint/2010/main" val="325347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shoppers strongly agree that online </a:t>
            </a:r>
            <a:r>
              <a:rPr lang="en-US" dirty="0" err="1"/>
              <a:t>shoping</a:t>
            </a:r>
            <a:r>
              <a:rPr lang="en-US" dirty="0"/>
              <a:t> provide monetary savings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DD8D24-B014-448B-AA6F-7539A9D17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23" y="2667000"/>
            <a:ext cx="7437691" cy="3124200"/>
          </a:xfrm>
        </p:spPr>
      </p:pic>
    </p:spTree>
    <p:extLst>
      <p:ext uri="{BB962C8B-B14F-4D97-AF65-F5344CB8AC3E}">
        <p14:creationId xmlns:p14="http://schemas.microsoft.com/office/powerpoint/2010/main" val="2933068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</a:t>
            </a:r>
            <a:r>
              <a:rPr lang="en-US" dirty="0" err="1"/>
              <a:t>agree,There</a:t>
            </a:r>
            <a:r>
              <a:rPr lang="en-US" dirty="0"/>
              <a:t> is Convenience of patronizing the online retailer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41EFC98-4D7D-42EA-AFAD-DF923001C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48" y="2667000"/>
            <a:ext cx="7413042" cy="3124200"/>
          </a:xfrm>
        </p:spPr>
      </p:pic>
    </p:spTree>
    <p:extLst>
      <p:ext uri="{BB962C8B-B14F-4D97-AF65-F5344CB8AC3E}">
        <p14:creationId xmlns:p14="http://schemas.microsoft.com/office/powerpoint/2010/main" val="273887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472"/>
            <a:ext cx="8911687" cy="155752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Shopping online is convenient and Flexible.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D8B808-CCBD-4237-8590-1F329F52C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29" y="2667000"/>
            <a:ext cx="7406880" cy="3124200"/>
          </a:xfrm>
        </p:spPr>
      </p:pic>
    </p:spTree>
    <p:extLst>
      <p:ext uri="{BB962C8B-B14F-4D97-AF65-F5344CB8AC3E}">
        <p14:creationId xmlns:p14="http://schemas.microsoft.com/office/powerpoint/2010/main" val="4255957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Shopping on the website gives you the sense of adventure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53A44B-FA0A-4964-AA56-C832F788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27" y="2667000"/>
            <a:ext cx="7764283" cy="3124200"/>
          </a:xfrm>
        </p:spPr>
      </p:pic>
    </p:spTree>
    <p:extLst>
      <p:ext uri="{BB962C8B-B14F-4D97-AF65-F5344CB8AC3E}">
        <p14:creationId xmlns:p14="http://schemas.microsoft.com/office/powerpoint/2010/main" val="9161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179922"/>
            <a:ext cx="8911687" cy="886874"/>
          </a:xfrm>
        </p:spPr>
        <p:txBody>
          <a:bodyPr>
            <a:normAutofit/>
          </a:bodyPr>
          <a:lstStyle/>
          <a:p>
            <a:r>
              <a:rPr lang="en-US" sz="4000" b="1" dirty="0"/>
              <a:t>EDA Steps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66" y="2553877"/>
            <a:ext cx="10018713" cy="3124201"/>
          </a:xfrm>
        </p:spPr>
        <p:txBody>
          <a:bodyPr>
            <a:normAutofit/>
          </a:bodyPr>
          <a:lstStyle/>
          <a:p>
            <a:r>
              <a:rPr lang="en-US" sz="2400" b="1" dirty="0"/>
              <a:t>During EDA we have first changed our data columns name</a:t>
            </a:r>
          </a:p>
          <a:p>
            <a:r>
              <a:rPr lang="en-US" sz="2400" b="1" dirty="0"/>
              <a:t>After changing name we will see shape of the data and check the null values present in the data .</a:t>
            </a:r>
          </a:p>
          <a:p>
            <a:r>
              <a:rPr lang="en-US" sz="2400" b="1" dirty="0"/>
              <a:t>Data is not having any null values and all  the data is object type.</a:t>
            </a:r>
          </a:p>
          <a:p>
            <a:r>
              <a:rPr lang="en-US" sz="2400" b="1" dirty="0"/>
              <a:t>As the data is object type we will mostly perform count plot.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4963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2024"/>
            <a:ext cx="8911687" cy="171297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online shoppers are having Indifferent views for Shopping on your preferred e-</a:t>
            </a:r>
            <a:r>
              <a:rPr lang="en-US" dirty="0" err="1"/>
              <a:t>tailer</a:t>
            </a:r>
            <a:r>
              <a:rPr lang="en-US" dirty="0"/>
              <a:t> enhances your social status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49D7D-7D0F-485C-8E69-FECD44FF5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58" y="2667000"/>
            <a:ext cx="7351421" cy="3124200"/>
          </a:xfrm>
        </p:spPr>
      </p:pic>
    </p:spTree>
    <p:extLst>
      <p:ext uri="{BB962C8B-B14F-4D97-AF65-F5344CB8AC3E}">
        <p14:creationId xmlns:p14="http://schemas.microsoft.com/office/powerpoint/2010/main" val="1910820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7744"/>
            <a:ext cx="8911687" cy="1667256"/>
          </a:xfrm>
        </p:spPr>
        <p:txBody>
          <a:bodyPr>
            <a:normAutofit fontScale="90000"/>
          </a:bodyPr>
          <a:lstStyle/>
          <a:p>
            <a:r>
              <a:rPr lang="en-US" dirty="0"/>
              <a:t>Shoppers having Indifferent view for feel gratification shopping on your favorite e-retailer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2463F5-1AC3-4D72-A452-674F257D9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4" y="2667000"/>
            <a:ext cx="7754930" cy="3124200"/>
          </a:xfrm>
        </p:spPr>
      </p:pic>
    </p:spTree>
    <p:extLst>
      <p:ext uri="{BB962C8B-B14F-4D97-AF65-F5344CB8AC3E}">
        <p14:creationId xmlns:p14="http://schemas.microsoft.com/office/powerpoint/2010/main" val="69102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shoppers are agree to have value of money.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24AF02-9CA0-43CF-9B98-9E43D4E2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20" y="2667000"/>
            <a:ext cx="7339097" cy="3124200"/>
          </a:xfrm>
        </p:spPr>
      </p:pic>
    </p:spTree>
    <p:extLst>
      <p:ext uri="{BB962C8B-B14F-4D97-AF65-F5344CB8AC3E}">
        <p14:creationId xmlns:p14="http://schemas.microsoft.com/office/powerpoint/2010/main" val="994570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shoppers are using multiple retailers for </a:t>
            </a:r>
            <a:r>
              <a:rPr lang="en-US" dirty="0" err="1"/>
              <a:t>shoping</a:t>
            </a:r>
            <a:r>
              <a:rPr lang="en-US" dirty="0"/>
              <a:t> online.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C3CD73-C1AB-4476-A16F-604A5976D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9" y="2667000"/>
            <a:ext cx="5705060" cy="3124200"/>
          </a:xfrm>
        </p:spPr>
      </p:pic>
    </p:spTree>
    <p:extLst>
      <p:ext uri="{BB962C8B-B14F-4D97-AF65-F5344CB8AC3E}">
        <p14:creationId xmlns:p14="http://schemas.microsoft.com/office/powerpoint/2010/main" val="2779283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website and applications are easy to use.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43F40A-76A7-441B-84C9-92C3E253B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9" y="2667000"/>
            <a:ext cx="5705060" cy="3124200"/>
          </a:xfrm>
        </p:spPr>
      </p:pic>
    </p:spTree>
    <p:extLst>
      <p:ext uri="{BB962C8B-B14F-4D97-AF65-F5344CB8AC3E}">
        <p14:creationId xmlns:p14="http://schemas.microsoft.com/office/powerpoint/2010/main" val="3816722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Majority of shoppers Amazon and Flipkart having good visual appealing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001F9F-4BAA-47E9-8172-4219F5D4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9" y="2667000"/>
            <a:ext cx="5705060" cy="3124200"/>
          </a:xfrm>
        </p:spPr>
      </p:pic>
    </p:spTree>
    <p:extLst>
      <p:ext uri="{BB962C8B-B14F-4D97-AF65-F5344CB8AC3E}">
        <p14:creationId xmlns:p14="http://schemas.microsoft.com/office/powerpoint/2010/main" val="3177160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having wild variety of </a:t>
            </a:r>
            <a:r>
              <a:rPr lang="en-US" dirty="0" err="1"/>
              <a:t>prodcts</a:t>
            </a:r>
            <a:r>
              <a:rPr lang="en-US" dirty="0"/>
              <a:t> on offer.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717721-AEFC-4C59-BD53-47A43FC52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55" y="2667000"/>
            <a:ext cx="5328427" cy="3124200"/>
          </a:xfrm>
        </p:spPr>
      </p:pic>
    </p:spTree>
    <p:extLst>
      <p:ext uri="{BB962C8B-B14F-4D97-AF65-F5344CB8AC3E}">
        <p14:creationId xmlns:p14="http://schemas.microsoft.com/office/powerpoint/2010/main" val="1301694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4904"/>
            <a:ext cx="8911687" cy="1530096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and Flipkart having Complete, relevant description information of products.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611BA7-7C9B-44ED-BFC7-6B37192E3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9" y="2667000"/>
            <a:ext cx="5705060" cy="3124200"/>
          </a:xfrm>
        </p:spPr>
      </p:pic>
    </p:spTree>
    <p:extLst>
      <p:ext uri="{BB962C8B-B14F-4D97-AF65-F5344CB8AC3E}">
        <p14:creationId xmlns:p14="http://schemas.microsoft.com/office/powerpoint/2010/main" val="581403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Amazon, </a:t>
            </a:r>
            <a:r>
              <a:rPr lang="en-US" dirty="0" err="1"/>
              <a:t>flipcart</a:t>
            </a:r>
            <a:r>
              <a:rPr lang="en-US" dirty="0"/>
              <a:t> and </a:t>
            </a:r>
            <a:r>
              <a:rPr lang="en-US" dirty="0" err="1"/>
              <a:t>Paytm</a:t>
            </a:r>
            <a:r>
              <a:rPr lang="en-US" dirty="0"/>
              <a:t> having fastest loading website and application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42A745-0886-4351-85F5-3C5E9251D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9" y="2667000"/>
            <a:ext cx="5705060" cy="3124200"/>
          </a:xfrm>
        </p:spPr>
      </p:pic>
    </p:spTree>
    <p:extLst>
      <p:ext uri="{BB962C8B-B14F-4D97-AF65-F5344CB8AC3E}">
        <p14:creationId xmlns:p14="http://schemas.microsoft.com/office/powerpoint/2010/main" val="1109559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2296"/>
            <a:ext cx="8911687" cy="1822704"/>
          </a:xfrm>
        </p:spPr>
        <p:txBody>
          <a:bodyPr>
            <a:normAutofit fontScale="90000"/>
          </a:bodyPr>
          <a:lstStyle/>
          <a:p>
            <a:r>
              <a:rPr lang="en-US" dirty="0"/>
              <a:t>According to majority of the shoppers amazon is more Reliable website or application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B0CDED-525F-448A-9531-A65B4BD20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29" y="2667000"/>
            <a:ext cx="5316079" cy="3124200"/>
          </a:xfrm>
        </p:spPr>
      </p:pic>
    </p:spTree>
    <p:extLst>
      <p:ext uri="{BB962C8B-B14F-4D97-AF65-F5344CB8AC3E}">
        <p14:creationId xmlns:p14="http://schemas.microsoft.com/office/powerpoint/2010/main" val="17759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24" y="1483776"/>
            <a:ext cx="8911687" cy="67433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Female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53298AA-A892-4AFE-B674-477D12655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01" y="2667000"/>
            <a:ext cx="7032536" cy="3124200"/>
          </a:xfrm>
        </p:spPr>
      </p:pic>
    </p:spTree>
    <p:extLst>
      <p:ext uri="{BB962C8B-B14F-4D97-AF65-F5344CB8AC3E}">
        <p14:creationId xmlns:p14="http://schemas.microsoft.com/office/powerpoint/2010/main" val="1478062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having Availability of several payment options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1377D0-AF10-45DE-8D45-7CD25FD23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9" y="2667000"/>
            <a:ext cx="5705060" cy="3124200"/>
          </a:xfrm>
        </p:spPr>
      </p:pic>
    </p:spTree>
    <p:extLst>
      <p:ext uri="{BB962C8B-B14F-4D97-AF65-F5344CB8AC3E}">
        <p14:creationId xmlns:p14="http://schemas.microsoft.com/office/powerpoint/2010/main" val="1754930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provide Speedy order delivery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AC0880-B66A-4644-B6E1-2123D1E4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97" y="2667000"/>
            <a:ext cx="4964143" cy="3124200"/>
          </a:xfrm>
        </p:spPr>
      </p:pic>
    </p:spTree>
    <p:extLst>
      <p:ext uri="{BB962C8B-B14F-4D97-AF65-F5344CB8AC3E}">
        <p14:creationId xmlns:p14="http://schemas.microsoft.com/office/powerpoint/2010/main" val="3208125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10312"/>
            <a:ext cx="8911687" cy="169468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recommend Amazon as best retails for providing Privacy of customers’ information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6E4C5E-BF95-4FBE-AB93-D8D7D88B0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9" y="2667000"/>
            <a:ext cx="5705060" cy="3124200"/>
          </a:xfrm>
        </p:spPr>
      </p:pic>
    </p:spTree>
    <p:extLst>
      <p:ext uri="{BB962C8B-B14F-4D97-AF65-F5344CB8AC3E}">
        <p14:creationId xmlns:p14="http://schemas.microsoft.com/office/powerpoint/2010/main" val="1181893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retails provide Security of customer financial information, Amazon is on top.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5E32F3-5ABD-4D6A-B1FA-F47936C1B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9" y="2667000"/>
            <a:ext cx="5705060" cy="3124200"/>
          </a:xfrm>
        </p:spPr>
      </p:pic>
    </p:spTree>
    <p:extLst>
      <p:ext uri="{BB962C8B-B14F-4D97-AF65-F5344CB8AC3E}">
        <p14:creationId xmlns:p14="http://schemas.microsoft.com/office/powerpoint/2010/main" val="2505996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is more </a:t>
            </a:r>
            <a:r>
              <a:rPr lang="en-US" dirty="0" err="1"/>
              <a:t>Perceived_Trustworthiness</a:t>
            </a:r>
            <a:r>
              <a:rPr lang="en-US" dirty="0"/>
              <a:t> than other retailers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E73A96-1839-486B-941F-610E9D1DB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9" y="2667000"/>
            <a:ext cx="5705060" cy="3124200"/>
          </a:xfrm>
        </p:spPr>
      </p:pic>
    </p:spTree>
    <p:extLst>
      <p:ext uri="{BB962C8B-B14F-4D97-AF65-F5344CB8AC3E}">
        <p14:creationId xmlns:p14="http://schemas.microsoft.com/office/powerpoint/2010/main" val="2210751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retailers provide online </a:t>
            </a:r>
            <a:r>
              <a:rPr lang="en-US" dirty="0" err="1"/>
              <a:t>assitance</a:t>
            </a:r>
            <a:r>
              <a:rPr lang="en-US" dirty="0"/>
              <a:t> through multiple channels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EEE2B7-94FF-4A4D-9489-52D063F4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34" y="2667000"/>
            <a:ext cx="5174069" cy="3124200"/>
          </a:xfrm>
        </p:spPr>
      </p:pic>
    </p:spTree>
    <p:extLst>
      <p:ext uri="{BB962C8B-B14F-4D97-AF65-F5344CB8AC3E}">
        <p14:creationId xmlns:p14="http://schemas.microsoft.com/office/powerpoint/2010/main" val="445667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Myntra</a:t>
            </a:r>
            <a:r>
              <a:rPr lang="en-US" dirty="0"/>
              <a:t> having Late declaration of price (promotion, sales period)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C0140A-A60E-4DED-BE57-0FE163418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60" y="2667000"/>
            <a:ext cx="4513418" cy="3124200"/>
          </a:xfrm>
        </p:spPr>
      </p:pic>
    </p:spTree>
    <p:extLst>
      <p:ext uri="{BB962C8B-B14F-4D97-AF65-F5344CB8AC3E}">
        <p14:creationId xmlns:p14="http://schemas.microsoft.com/office/powerpoint/2010/main" val="492482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152"/>
            <a:ext cx="8911687" cy="1831848"/>
          </a:xfrm>
        </p:spPr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Myntra</a:t>
            </a:r>
            <a:r>
              <a:rPr lang="en-US" dirty="0"/>
              <a:t> having longer page loading time, </a:t>
            </a:r>
            <a:r>
              <a:rPr lang="en-US" dirty="0" err="1"/>
              <a:t>paytm</a:t>
            </a:r>
            <a:r>
              <a:rPr lang="en-US" dirty="0"/>
              <a:t> is at 2nd place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86FA4E-61C5-4129-8BAC-B60210464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76" y="2667000"/>
            <a:ext cx="4809785" cy="3124200"/>
          </a:xfrm>
        </p:spPr>
      </p:pic>
    </p:spTree>
    <p:extLst>
      <p:ext uri="{BB962C8B-B14F-4D97-AF65-F5344CB8AC3E}">
        <p14:creationId xmlns:p14="http://schemas.microsoft.com/office/powerpoint/2010/main" val="386908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Snapdeal</a:t>
            </a:r>
            <a:r>
              <a:rPr lang="en-US" dirty="0"/>
              <a:t> having </a:t>
            </a:r>
            <a:r>
              <a:rPr lang="en-US" dirty="0" err="1"/>
              <a:t>Limited_payment_mode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461738-FF29-40E8-8B07-76B2A215E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24" y="2667000"/>
            <a:ext cx="4544290" cy="3124200"/>
          </a:xfrm>
        </p:spPr>
      </p:pic>
    </p:spTree>
    <p:extLst>
      <p:ext uri="{BB962C8B-B14F-4D97-AF65-F5344CB8AC3E}">
        <p14:creationId xmlns:p14="http://schemas.microsoft.com/office/powerpoint/2010/main" val="909954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Paytm</a:t>
            </a:r>
            <a:r>
              <a:rPr lang="en-US" dirty="0"/>
              <a:t> having </a:t>
            </a:r>
            <a:r>
              <a:rPr lang="en-US" dirty="0" err="1"/>
              <a:t>Long_delivary_period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D426FD-0D73-4C00-AA91-BBA3EE368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72" y="2667000"/>
            <a:ext cx="4519593" cy="3124200"/>
          </a:xfrm>
        </p:spPr>
      </p:pic>
    </p:spTree>
    <p:extLst>
      <p:ext uri="{BB962C8B-B14F-4D97-AF65-F5344CB8AC3E}">
        <p14:creationId xmlns:p14="http://schemas.microsoft.com/office/powerpoint/2010/main" val="9448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shoppers are between 21-50 Years old.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C26295-C7B2-40C1-8D2F-641BD5193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11" y="2667000"/>
            <a:ext cx="7662316" cy="3124200"/>
          </a:xfrm>
        </p:spPr>
      </p:pic>
    </p:spTree>
    <p:extLst>
      <p:ext uri="{BB962C8B-B14F-4D97-AF65-F5344CB8AC3E}">
        <p14:creationId xmlns:p14="http://schemas.microsoft.com/office/powerpoint/2010/main" val="2702971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make </a:t>
            </a:r>
            <a:r>
              <a:rPr lang="en-US" dirty="0" err="1"/>
              <a:t>Change_in_website</a:t>
            </a:r>
            <a:r>
              <a:rPr lang="en-US" dirty="0"/>
              <a:t> according to requirements of user.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365AA7-E6F8-40C4-9DDC-568BCF217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72" y="2667000"/>
            <a:ext cx="4519593" cy="3124200"/>
          </a:xfrm>
        </p:spPr>
      </p:pic>
    </p:spTree>
    <p:extLst>
      <p:ext uri="{BB962C8B-B14F-4D97-AF65-F5344CB8AC3E}">
        <p14:creationId xmlns:p14="http://schemas.microsoft.com/office/powerpoint/2010/main" val="2163359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majority of shoppers Amazon.in is Efficient website.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295A70-CC9F-47A8-8393-1FD3FE668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02" y="2667000"/>
            <a:ext cx="4822134" cy="3124200"/>
          </a:xfrm>
        </p:spPr>
      </p:pic>
    </p:spTree>
    <p:extLst>
      <p:ext uri="{BB962C8B-B14F-4D97-AF65-F5344CB8AC3E}">
        <p14:creationId xmlns:p14="http://schemas.microsoft.com/office/powerpoint/2010/main" val="202504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most </a:t>
            </a:r>
            <a:r>
              <a:rPr lang="en-US" dirty="0" err="1"/>
              <a:t>recomended</a:t>
            </a:r>
            <a:r>
              <a:rPr lang="en-US" dirty="0"/>
              <a:t> retailers.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3179FA-998A-4016-904B-2EB87FA20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368" y="2667000"/>
            <a:ext cx="5334601" cy="3124200"/>
          </a:xfrm>
        </p:spPr>
      </p:pic>
    </p:spTree>
    <p:extLst>
      <p:ext uri="{BB962C8B-B14F-4D97-AF65-F5344CB8AC3E}">
        <p14:creationId xmlns:p14="http://schemas.microsoft.com/office/powerpoint/2010/main" val="2510364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Age group 21- 50 years are actively purchasing online as compare to age less than 20 and 51 years above.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F7C53F-CCC6-42AF-98F8-589D8615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99" y="2667000"/>
            <a:ext cx="4502339" cy="3124200"/>
          </a:xfrm>
        </p:spPr>
      </p:pic>
    </p:spTree>
    <p:extLst>
      <p:ext uri="{BB962C8B-B14F-4D97-AF65-F5344CB8AC3E}">
        <p14:creationId xmlns:p14="http://schemas.microsoft.com/office/powerpoint/2010/main" val="4150029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can see in most of the cities Female buyers are more as compare to male.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C30CFA-7E41-4538-B9B1-407FC9DD5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81" y="2667000"/>
            <a:ext cx="4508575" cy="3124200"/>
          </a:xfrm>
        </p:spPr>
      </p:pic>
    </p:spTree>
    <p:extLst>
      <p:ext uri="{BB962C8B-B14F-4D97-AF65-F5344CB8AC3E}">
        <p14:creationId xmlns:p14="http://schemas.microsoft.com/office/powerpoint/2010/main" val="2524719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see Girls taking more exploration time </a:t>
            </a:r>
            <a:r>
              <a:rPr lang="en-US" dirty="0" err="1"/>
              <a:t>befor</a:t>
            </a:r>
            <a:r>
              <a:rPr lang="en-US" dirty="0"/>
              <a:t> making buying decision,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B11B38-F8B4-47A5-979D-12CB8F18A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43" y="2667000"/>
            <a:ext cx="8709052" cy="3124200"/>
          </a:xfrm>
        </p:spPr>
      </p:pic>
    </p:spTree>
    <p:extLst>
      <p:ext uri="{BB962C8B-B14F-4D97-AF65-F5344CB8AC3E}">
        <p14:creationId xmlns:p14="http://schemas.microsoft.com/office/powerpoint/2010/main" val="152687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females are recommending  Amazon and Flipkart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E6DA12-10ED-4C8C-B7FC-B3EC98CD0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07" y="2667000"/>
            <a:ext cx="6026124" cy="3124200"/>
          </a:xfrm>
        </p:spPr>
      </p:pic>
    </p:spTree>
    <p:extLst>
      <p:ext uri="{BB962C8B-B14F-4D97-AF65-F5344CB8AC3E}">
        <p14:creationId xmlns:p14="http://schemas.microsoft.com/office/powerpoint/2010/main" val="4033741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increase in the internet access and mobile shoppers </a:t>
            </a:r>
            <a:r>
              <a:rPr lang="en-US"/>
              <a:t>are switching form </a:t>
            </a:r>
            <a:r>
              <a:rPr lang="en-US" dirty="0"/>
              <a:t>offline mode of shopping to online mode of shopping. </a:t>
            </a:r>
          </a:p>
          <a:p>
            <a:r>
              <a:rPr lang="en-US" dirty="0"/>
              <a:t>Majority of the shoppers find it adventures, time saving and value of money.</a:t>
            </a:r>
          </a:p>
          <a:p>
            <a:r>
              <a:rPr lang="en-US" dirty="0"/>
              <a:t>The main factors which affect the customer’s retentions are Trust, return policy, privacy of the user payment details, Fast delivery and </a:t>
            </a:r>
            <a:r>
              <a:rPr lang="en-IN" dirty="0"/>
              <a:t>return policy.</a:t>
            </a:r>
          </a:p>
        </p:txBody>
      </p:sp>
    </p:spTree>
    <p:extLst>
      <p:ext uri="{BB962C8B-B14F-4D97-AF65-F5344CB8AC3E}">
        <p14:creationId xmlns:p14="http://schemas.microsoft.com/office/powerpoint/2010/main" val="4188115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7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shoppers are from Delhi, Noida, Bangalore.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A2C257-52E3-429B-B4BA-3827F92F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20" y="2667000"/>
            <a:ext cx="7378298" cy="3124200"/>
          </a:xfrm>
        </p:spPr>
      </p:pic>
    </p:spTree>
    <p:extLst>
      <p:ext uri="{BB962C8B-B14F-4D97-AF65-F5344CB8AC3E}">
        <p14:creationId xmlns:p14="http://schemas.microsoft.com/office/powerpoint/2010/main" val="143182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shoppers purchased less than 10 times last year.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AD9375-7900-4114-8430-8A843C2AA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76" y="2667000"/>
            <a:ext cx="7714986" cy="3124200"/>
          </a:xfrm>
        </p:spPr>
      </p:pic>
    </p:spTree>
    <p:extLst>
      <p:ext uri="{BB962C8B-B14F-4D97-AF65-F5344CB8AC3E}">
        <p14:creationId xmlns:p14="http://schemas.microsoft.com/office/powerpoint/2010/main" val="17843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Use Mobile Internet for online purchase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360A33-C544-470C-93F1-E1DE8F53B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09" y="2667000"/>
            <a:ext cx="7180719" cy="3124200"/>
          </a:xfrm>
        </p:spPr>
      </p:pic>
    </p:spTree>
    <p:extLst>
      <p:ext uri="{BB962C8B-B14F-4D97-AF65-F5344CB8AC3E}">
        <p14:creationId xmlns:p14="http://schemas.microsoft.com/office/powerpoint/2010/main" val="299925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1566</TotalTime>
  <Words>1077</Words>
  <Application>Microsoft Office PowerPoint</Application>
  <PresentationFormat>Widescreen</PresentationFormat>
  <Paragraphs>84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Corbel</vt:lpstr>
      <vt:lpstr>Times New Roman</vt:lpstr>
      <vt:lpstr>Parallax</vt:lpstr>
      <vt:lpstr>Investigation of the E-Retail factors Affecting Customers Retention and Consumers purchasing Decision in Indian E-Commerce</vt:lpstr>
      <vt:lpstr>Problem Statement </vt:lpstr>
      <vt:lpstr>Data Visualization and analysis </vt:lpstr>
      <vt:lpstr>EDA Steps</vt:lpstr>
      <vt:lpstr>Majority of the Shoppers are Female</vt:lpstr>
      <vt:lpstr>Majority of the shoppers are between 21-50 Years old. </vt:lpstr>
      <vt:lpstr>Majority of the shoppers are from Delhi, Noida, Bangalore. </vt:lpstr>
      <vt:lpstr>Majority of shoppers purchased less than 10 times last year.</vt:lpstr>
      <vt:lpstr>Majority of the online shopper’s Use Mobile Internet for online purchase </vt:lpstr>
      <vt:lpstr>Majority of the online shopper’s Use Smartphone for online purchase </vt:lpstr>
      <vt:lpstr>Majority of the online shopper’s Use Google Chrome for Exploring products </vt:lpstr>
      <vt:lpstr>Majority of the online shopper’s take more than 15 min to make purchase </vt:lpstr>
      <vt:lpstr>Majority of the online shopper’s Use Credit/Debit card for online purchase </vt:lpstr>
      <vt:lpstr>Majority of the shopper’s abandon because they find better option </vt:lpstr>
      <vt:lpstr>Majority of the online shopper’s strongly agree website content should be easy.</vt:lpstr>
      <vt:lpstr>Majority of the online shopper’s agree that Highlighted information is easy to compare.</vt:lpstr>
      <vt:lpstr>Majority of the online shopper’s agree there should be sellers and product information. </vt:lpstr>
      <vt:lpstr>Majority of the online shopper’s Strongly agree, website should be easy to navigate.</vt:lpstr>
      <vt:lpstr>Majority of the online shopper’s Use Mobile Internet for online purchase </vt:lpstr>
      <vt:lpstr>Majority of the online shopper’s Strongly agree, Website should be user friendly.</vt:lpstr>
      <vt:lpstr>Majority of the online shopper’s Strongly agree to have convenient pay mode.</vt:lpstr>
      <vt:lpstr>Majority of the shoppers are strongly agree to have trust for transaction, for making buying decision.</vt:lpstr>
      <vt:lpstr>Majority of the shoppers are agree that having empathy to customers, affect the chance of buying</vt:lpstr>
      <vt:lpstr>Graphs showing privacy play important role in making buying decisions, majority of the shoppers are strongly agree.</vt:lpstr>
      <vt:lpstr>Majority of the shoppers are agree that having Responsiveness Communication channels, affect the chance of buying.</vt:lpstr>
      <vt:lpstr>Majority of the shoppers are agree that online shopping gives Monetary Benefits and discounts.</vt:lpstr>
      <vt:lpstr>Majority of the shoppers are strongly agree to have enjoyment from online shoping online</vt:lpstr>
      <vt:lpstr>Majority of the shoppers are strongly agree that Return policy affect the buying decision.</vt:lpstr>
      <vt:lpstr>Majority of the shoppers are strongly agree that Gaining access to loyalty programs is a benefit of shopping online</vt:lpstr>
      <vt:lpstr>Majority of shoppers are strongly agree Displaying quality Information on the website improves satisfaction of customers</vt:lpstr>
      <vt:lpstr>Majority of the shoppers are strongly agree User derive satisfaction while shopping on a good quality website or application</vt:lpstr>
      <vt:lpstr>Majority of the shoppers are strongly agree that Net Benefit derived from shopping online can lead to users satisfaction</vt:lpstr>
      <vt:lpstr>Majority of the shoppers strogly agree that User satisfaction cannot exist without trust</vt:lpstr>
      <vt:lpstr>Majority of the shoppers are agree that online shoping Offering a wide variety of listed product in several category</vt:lpstr>
      <vt:lpstr>Majority of the shoppers are strongly agree that having complete and relevant product information increase chance of buying .</vt:lpstr>
      <vt:lpstr>Majority of the shoppers strongly agree that online shoping provide monetary savings</vt:lpstr>
      <vt:lpstr>Majority of the shoppers are agree,There is Convenience of patronizing the online retailer</vt:lpstr>
      <vt:lpstr>Majority of the shoppers are agree that Shopping online is convenient and Flexible.</vt:lpstr>
      <vt:lpstr>Majority of the shoppers are agree that Shopping on the website gives you the sense of adventure</vt:lpstr>
      <vt:lpstr>Majority of the online shoppers are having Indifferent views for Shopping on your preferred e-tailer enhances your social status</vt:lpstr>
      <vt:lpstr>Shoppers having Indifferent view for feel gratification shopping on your favorite e-retailer</vt:lpstr>
      <vt:lpstr>Majority of the shoppers are agree to have value of money.</vt:lpstr>
      <vt:lpstr>Majority of the shoppers are using multiple retailers for shoping online.</vt:lpstr>
      <vt:lpstr>Majority of website and applications are easy to use.</vt:lpstr>
      <vt:lpstr>According Majority of shoppers Amazon and Flipkart having good visual appealing</vt:lpstr>
      <vt:lpstr>Amazon and flipcart are having wild variety of prodcts on offer.</vt:lpstr>
      <vt:lpstr>Amazon and Flipkart having Complete, relevant description information of products.</vt:lpstr>
      <vt:lpstr>Amazon, flipcart and Paytm having fastest loading website and application</vt:lpstr>
      <vt:lpstr>According to majority of the shoppers amazon is more Reliable website or application</vt:lpstr>
      <vt:lpstr>Amazon and Flipcart are having Availability of several payment options</vt:lpstr>
      <vt:lpstr>Amazon provide Speedy order delivery</vt:lpstr>
      <vt:lpstr>Majority of the shoppers recommend Amazon as best retails for providing Privacy of customers’ information</vt:lpstr>
      <vt:lpstr>majority of retails provide Security of customer financial information, Amazon is on top.</vt:lpstr>
      <vt:lpstr>Amazon is more Perceived_Trustworthiness than other retailers</vt:lpstr>
      <vt:lpstr>Majority of the retailers provide online assitance through multiple channels</vt:lpstr>
      <vt:lpstr>According to Majoroty of the shoper Myntra having Late declaration of price (promotion, sales period)</vt:lpstr>
      <vt:lpstr>According to Majoroty of the shoper Myntra having longer page loading time, paytm is at 2nd place</vt:lpstr>
      <vt:lpstr>According to Majoroty of the shoper Snapdeal having Limited_payment_mode</vt:lpstr>
      <vt:lpstr>According to Majoroty of the shoper Paytm having Long_delivary_period</vt:lpstr>
      <vt:lpstr>Amazon make Change_in_website according to requirements of user.</vt:lpstr>
      <vt:lpstr>According to majority of shoppers Amazon.in is Efficient website.</vt:lpstr>
      <vt:lpstr>Amazon and Flipcart are most recomended retailers.</vt:lpstr>
      <vt:lpstr>Age group 21- 50 years are actively purchasing online as compare to age less than 20 and 51 years above.</vt:lpstr>
      <vt:lpstr>Here we can see in most of the cities Female buyers are more as compare to male.</vt:lpstr>
      <vt:lpstr>We can see Girls taking more exploration time befor making buying decision,</vt:lpstr>
      <vt:lpstr>Majority of females are recommending  Amazon and Flipkart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E-Retail factors Affecting Customers Retention and Consumers purchasing decision in Indian E-Commerce</dc:title>
  <dc:creator>Microsoft account</dc:creator>
  <cp:lastModifiedBy>vijay rajput</cp:lastModifiedBy>
  <cp:revision>18</cp:revision>
  <dcterms:created xsi:type="dcterms:W3CDTF">2021-11-14T04:41:34Z</dcterms:created>
  <dcterms:modified xsi:type="dcterms:W3CDTF">2021-11-27T13:12:57Z</dcterms:modified>
</cp:coreProperties>
</file>