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7" r:id="rId9"/>
    <p:sldId id="278" r:id="rId10"/>
    <p:sldId id="279" r:id="rId11"/>
    <p:sldId id="280" r:id="rId12"/>
    <p:sldId id="270" r:id="rId13"/>
    <p:sldId id="281" r:id="rId14"/>
    <p:sldId id="28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EBCAFB-0D33-4EE9-9506-09C52FB270BE}" v="6" dt="2022-03-09T05:57:09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.xml" Id="rId3" /><Relationship Type="http://schemas.openxmlformats.org/officeDocument/2006/relationships/viewProps" Target="viewProps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microsoft.com/office/2015/10/relationships/revisionInfo" Target="revisionInfo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presProps" Target="presProp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tableStyles" Target="tableStyles.xml" Id="rId23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theme" Target="theme/theme1.xml" Id="rId2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6428-650E-44F8-B513-37AE0AFFF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64BE9-4B0E-46D3-B736-D30DFB886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B62C0-A53A-4A67-9840-74605491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A227C-F27A-406C-8E8E-06B3DBF0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D635-1667-42B3-AAEF-5BEC3B9A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7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230A-143E-45C1-AB3B-EA19AE10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CA7CB-EA08-4298-934C-4B315AFCB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AF3D3-453B-4044-9377-CBC247E0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56B6-234A-4022-A442-0F54D271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A63B7-E92A-4503-926F-FEA80B2F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80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D8F82-F430-4573-A60B-E51E3759A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7F436-92F9-45BF-BC53-367E3439B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6E9F4-1642-4131-AC1C-9461567A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6A7D-E89B-43CA-BAAA-581C557C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4CA10-7B1C-4681-A443-2D065F51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8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0AEC-C324-4EA5-A1C1-FF944DCF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C1B61-DA3E-4D5C-8A96-1BDDED13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884B7-8851-46E4-A3C6-D91C01DA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51C6-89BE-405E-A35A-9168E3F0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54D3-FEA3-4D59-8563-7CFB95E7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50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82BB-991E-4CC3-89F7-20F0C82A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B179B-B9D7-4D04-B292-B0C1E1D1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FB9D-AC73-4D6A-AA2A-3D9A36E1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99ED-88CF-4729-9C3A-9B91DC64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7D422-57F8-4DDA-B901-B243273F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51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063F-89C0-4112-9EBE-9D05F980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3319-84E0-4E76-99DA-E591806F2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1E9B0-5C1A-4D12-A680-95CE9FEF1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01AED-2A65-423C-AE96-4E6F4ED6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8BC3A-62DA-41FC-BDBA-8054B0F4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9F745-4BD5-4F81-86EB-939D9CD4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7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A802-E012-4E17-AF3C-D5C71D0C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71FFB-C806-4571-8CC3-7723696C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21A5B-A096-4A44-940F-2A1663A90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A220F-2F94-4151-802D-0AADE8891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1B931-65AF-4FEC-BCCC-30E2CB25E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955F8-08E1-4311-9666-6DB47BEF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DF80E-B580-481A-9719-918E2912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3A01D-7432-495F-BBDD-60D32135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85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5F36-1841-4DAD-9782-49A74326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C6D53-59BA-4D9F-ACD0-2D63B2F3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8B0F9-C3FE-420B-B0BA-CADB3E82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1059C-DF68-4CBE-AE04-1DE567E0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8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7FF71-2BB1-4BC5-BE6C-FA13954C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745B5-4540-4324-9E84-E6FBB352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1E98D-1B71-4A2D-BB4B-40FF8BA3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58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70C3-1030-48AD-8DA6-A0596F4A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C8EF-4B2D-4D08-AA61-2D8A42E5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A8B96-874E-45D1-9954-E48EAA67B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E8B87-A98B-4ADD-8452-D1F95955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44CB-9B0B-43D6-9644-1333A602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0205D-F8B0-4A9D-8ED0-04C9558D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17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3A63-3C3F-4E57-B867-B74B6DD7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9DB06-09EB-4FE0-8AB8-341A855E3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EE84-194B-49F4-A362-1C6A9C3B8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E011B-9549-40DF-A9AE-C046E6AF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6E9D2-CFA0-425E-AECC-C7C12427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B75CD-F3FD-453E-BDD9-06A01FE7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195FB-0D46-4C5F-8EFF-2824EF66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84B2F-81A9-43C6-8C5B-6E7342044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5D16-A2D8-48E9-BB4C-D165AC6F2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58DF-CBBC-4142-B4AD-63BC173DDB6A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ED968-CF8E-4932-AE63-3B29FF255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329E-33F4-4AEE-A189-5219A9CB0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68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7464-D4B2-44B5-967B-34B605AD0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Ratings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AC9CC-62E6-4200-91D0-675CACA96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Vijay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413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76" y="1051503"/>
            <a:ext cx="6735072" cy="47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2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677" y="1200434"/>
            <a:ext cx="6661073" cy="44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7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DF3DF-CB26-465B-A474-ED24177FB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IN" sz="180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Model Building, Vectorizing the dataset</a:t>
            </a:r>
            <a:endParaRPr lang="en-IN" sz="1800" b="1"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</a:rPr>
              <a:t>Also, prepared X and y variables for model  building</a:t>
            </a:r>
            <a:endParaRPr lang="en-US" sz="1800" b="1" dirty="0"/>
          </a:p>
          <a:p>
            <a:r>
              <a:rPr lang="en-US" sz="1800" b="1" kern="1200" dirty="0">
                <a:effectLst/>
                <a:latin typeface="+mj-lt"/>
                <a:ea typeface="+mj-ea"/>
                <a:cs typeface="+mj-cs"/>
              </a:rPr>
              <a:t>Next, I have vectorized using </a:t>
            </a:r>
            <a:r>
              <a:rPr lang="en-US" sz="1800" b="1" kern="1200">
                <a:effectLst/>
                <a:latin typeface="+mj-lt"/>
                <a:ea typeface="+mj-ea"/>
                <a:cs typeface="+mj-cs"/>
              </a:rPr>
              <a:t>tf-idf</a:t>
            </a:r>
            <a:r>
              <a:rPr lang="en-US" sz="1800" b="1" kern="1200" dirty="0">
                <a:effectLst/>
                <a:latin typeface="+mj-lt"/>
                <a:ea typeface="+mj-ea"/>
                <a:cs typeface="+mj-cs"/>
              </a:rPr>
              <a:t> vectorizer so that words are arranged in a 2-d area based on similarity or difference in their meaning</a:t>
            </a:r>
            <a:endParaRPr lang="en-US" sz="1800" dirty="0"/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579510" y="1822264"/>
            <a:ext cx="5646420" cy="265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0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8749D-16D6-4DDC-9835-0CAB2D36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600" b="1">
                <a:solidFill>
                  <a:srgbClr val="FFFFFF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of Models used:</a:t>
            </a:r>
            <a:br>
              <a:rPr lang="en-IN" sz="26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60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98206" y="1649541"/>
            <a:ext cx="4882007" cy="24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1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F6A56-EB88-4BF7-96D9-8DC633AF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Model Comparisons:</a:t>
            </a:r>
            <a:br>
              <a:rPr lang="en-US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3D184-C64B-4B0D-BCD4-C5D9D9295FD5}"/>
              </a:ext>
            </a:extLst>
          </p:cNvPr>
          <p:cNvSpPr txBox="1"/>
          <p:nvPr/>
        </p:nvSpPr>
        <p:spPr>
          <a:xfrm>
            <a:off x="6349158" y="531039"/>
            <a:ext cx="476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7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12A14-E625-44A0-ABF9-F971FB4B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Classifier gives best results.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64F424-F2E8-4599-943B-8A70CD07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N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2148524"/>
            <a:ext cx="5276337" cy="44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6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2B3CD-BE2A-49CD-AA70-E98CE284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319584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D8595-A482-427A-BE02-EE62001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Predictions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9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E4C94-085B-4E71-8E6B-ACB270CC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Conclusions and Scope of Improvements: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6705D-D634-4E70-AC57-76F077E6EE7F}"/>
              </a:ext>
            </a:extLst>
          </p:cNvPr>
          <p:cNvSpPr txBox="1"/>
          <p:nvPr/>
        </p:nvSpPr>
        <p:spPr>
          <a:xfrm>
            <a:off x="782976" y="2328573"/>
            <a:ext cx="10388337" cy="191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We have got a accuracy score of more than 55 using Random Forest Classifier.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I have only been able to use 1 website – Flipkart, due to deadline and health issues, but using data from Various other sites like Amazon and Myntra etc can further enhance the model.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38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6C96-842D-4C29-8627-324B8F6D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79D3-4482-40B4-BD57-099C48BE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to predict the ratings (1-5) of various products based on the reviews written by customers based on data scrapped from e-commerce sites.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have a client who has a website where people write different reviews for technical products. Now they are adding a new feature to their website i.e. The reviewer will have to add stars(rating) as well with the review. The rating is out 5 stars and it only has 5 options available 1 star, 2 stars, 3 stars, 4 stars, 5 stars. 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they want to predict ratings for the reviews which were written in the past and they don’t have a rating. So, we have to build an application which can predict the rating by seeing the review.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6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9DBC-51B4-4FF6-9A6E-FDBDE5ED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IN" dirty="0"/>
              <a:t>Data- Collection and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8DD7-0A30-4D88-9517-4E14E360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IN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are 2 columns in the dataset: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Review: The comments and reviews written by the users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Rating: 1,2,3,4,5 (Ordinal Data where 5 is the highest)</a:t>
            </a:r>
          </a:p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Collection: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scrapped the data from Flipkart using the following search keywords – </a:t>
            </a:r>
            <a:r>
              <a:rPr lang="en-IN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['laptops', 'Phones', 'Headphones', 'smart watches', 'Professional Cameras', 'Printers', 'monitors', 'Home </a:t>
            </a:r>
            <a:r>
              <a:rPr lang="en-IN" sz="1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theater</a:t>
            </a:r>
            <a:r>
              <a:rPr lang="en-IN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', 'router’]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endParaRPr lang="en-IN" sz="1400" dirty="0">
              <a:solidFill>
                <a:srgbClr val="000000"/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200"/>
              </a:spcBef>
              <a:spcAft>
                <a:spcPts val="800"/>
              </a:spcAft>
              <a:buNone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700" dirty="0"/>
          </a:p>
        </p:txBody>
      </p:sp>
      <p:pic>
        <p:nvPicPr>
          <p:cNvPr id="5" name="Picture 4" descr="Antique cash register keys">
            <a:extLst>
              <a:ext uri="{FF2B5EF4-FFF2-40B4-BE49-F238E27FC236}">
                <a16:creationId xmlns:a16="http://schemas.microsoft.com/office/drawing/2014/main" id="{3FC53B63-7208-4E01-95A5-BB282A298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4" r="2920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AF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55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D8105-8CBE-467E-ACF6-8A0E8DE5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4DF9F-4193-4075-80BD-54B14F96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screen shot shows how  the sample dataset after extraction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473F90-9573-491D-8B8E-D1DEB3FFE6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238" y="1751709"/>
            <a:ext cx="7608304" cy="342553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EC8A5-EEFB-475C-9C55-CADCA30C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kern="1200">
                <a:effectLst/>
                <a:latin typeface="+mj-lt"/>
                <a:ea typeface="+mj-ea"/>
                <a:cs typeface="+mj-cs"/>
              </a:rPr>
              <a:t>Part 2 - Modelling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827975-0D7D-4BA6-8CFE-E5D855C9F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268" y="1005609"/>
            <a:ext cx="5178960" cy="2423391"/>
          </a:xfrm>
        </p:spPr>
        <p:txBody>
          <a:bodyPr anchor="ctr">
            <a:normAutofit/>
          </a:bodyPr>
          <a:lstStyle/>
          <a:p>
            <a:r>
              <a:rPr lang="en-IN" sz="20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Pre-processing:</a:t>
            </a:r>
          </a:p>
          <a:p>
            <a:endParaRPr lang="en-IN" sz="2400" b="1" dirty="0">
              <a:effectLst/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Helvetica" panose="020B0604020202020204" pitchFamily="34" charset="0"/>
                <a:ea typeface="Times New Roman" panose="02020603050405020304" pitchFamily="18" charset="0"/>
              </a:rPr>
              <a:t>Replaced, email ids, phone numbers, numbers, money symbols, web addresses, punctuations and white spaces from the reviews, with relevant common keywords.</a:t>
            </a:r>
          </a:p>
          <a:p>
            <a:pPr lvl="1"/>
            <a:endParaRPr lang="en-IN" sz="1400" dirty="0"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IN" sz="14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Following Screen shot shows the table after pre-processing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68DD56-0D79-40BB-B64A-3AD5418540FF}"/>
              </a:ext>
            </a:extLst>
          </p:cNvPr>
          <p:cNvPicPr/>
          <p:nvPr/>
        </p:nvPicPr>
        <p:blipFill rotWithShape="1">
          <a:blip r:embed="rId2"/>
          <a:srcRect l="831" r="4470" b="4"/>
          <a:stretch/>
        </p:blipFill>
        <p:spPr>
          <a:xfrm>
            <a:off x="1507611" y="2421924"/>
            <a:ext cx="3828358" cy="37111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A1D994-DDB4-450C-9F59-F9B497727A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8394" y="3166849"/>
            <a:ext cx="5167185" cy="2221295"/>
          </a:xfrm>
          <a:prstGeom prst="rect">
            <a:avLst/>
          </a:prstGeom>
        </p:spPr>
      </p:pic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0461FB0-9DC5-477F-9312-F6418BFEC49C}"/>
              </a:ext>
            </a:extLst>
          </p:cNvPr>
          <p:cNvSpPr txBox="1">
            <a:spLocks/>
          </p:cNvSpPr>
          <p:nvPr/>
        </p:nvSpPr>
        <p:spPr>
          <a:xfrm>
            <a:off x="915515" y="1696995"/>
            <a:ext cx="5178960" cy="647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Distribution of ratings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3711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DB9A8-3D82-4771-8E49-AD88700A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Removed Stop Words and Tokenized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7117E-2B10-4CC3-95C2-2CB59C3C56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238" y="1971348"/>
            <a:ext cx="7608304" cy="298626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3965C-FC25-4D48-9C15-9AC0E38D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02085" y="796706"/>
            <a:ext cx="8082632" cy="486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8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010" y="990042"/>
            <a:ext cx="7206558" cy="47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0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57657" cy="407835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787292" y="1413752"/>
            <a:ext cx="6859471" cy="449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5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3710</TotalTime>
  <Words>387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Ratings Prediction</vt:lpstr>
      <vt:lpstr>Business Problem Framing</vt:lpstr>
      <vt:lpstr>Data- Collection and Description:</vt:lpstr>
      <vt:lpstr>Dataset</vt:lpstr>
      <vt:lpstr>Part 2 - Modelling</vt:lpstr>
      <vt:lpstr>Removed Stop Words and Tokenized</vt:lpstr>
      <vt:lpstr>Word Cloud for Rating 1</vt:lpstr>
      <vt:lpstr>Word Cloud for Rating 2</vt:lpstr>
      <vt:lpstr>Word Cloud for Rating 3</vt:lpstr>
      <vt:lpstr>Word Cloud for Rating 4</vt:lpstr>
      <vt:lpstr>Word Cloud for Rating 5</vt:lpstr>
      <vt:lpstr>PowerPoint Presentation</vt:lpstr>
      <vt:lpstr>List of Models used: </vt:lpstr>
      <vt:lpstr>Model Comparisons: </vt:lpstr>
      <vt:lpstr>Random Forest Classifier gives best results.</vt:lpstr>
      <vt:lpstr>Final Model</vt:lpstr>
      <vt:lpstr>Sample Predictions</vt:lpstr>
      <vt:lpstr>Conclusions and Scope of Improvements: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Kumar Gourabh</dc:creator>
  <cp:lastModifiedBy>Kuldeep singh</cp:lastModifiedBy>
  <cp:revision>13</cp:revision>
  <dcterms:created xsi:type="dcterms:W3CDTF">2021-04-22T14:17:35Z</dcterms:created>
  <dcterms:modified xsi:type="dcterms:W3CDTF">2022-03-09T05:57:13Z</dcterms:modified>
</cp:coreProperties>
</file>