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sldIdLst>
    <p:sldId id="257" r:id="rId5"/>
    <p:sldId id="262" r:id="rId6"/>
    <p:sldId id="282" r:id="rId7"/>
    <p:sldId id="281" r:id="rId8"/>
    <p:sldId id="283" r:id="rId9"/>
    <p:sldId id="284" r:id="rId10"/>
    <p:sldId id="288" r:id="rId11"/>
    <p:sldId id="289" r:id="rId12"/>
    <p:sldId id="290" r:id="rId13"/>
    <p:sldId id="263" r:id="rId14"/>
    <p:sldId id="298" r:id="rId15"/>
    <p:sldId id="303" r:id="rId16"/>
    <p:sldId id="302" r:id="rId17"/>
    <p:sldId id="301" r:id="rId18"/>
    <p:sldId id="300" r:id="rId19"/>
    <p:sldId id="299" r:id="rId20"/>
    <p:sldId id="306" r:id="rId21"/>
    <p:sldId id="305" r:id="rId22"/>
    <p:sldId id="304" r:id="rId23"/>
    <p:sldId id="309" r:id="rId24"/>
    <p:sldId id="310" r:id="rId25"/>
    <p:sldId id="264" r:id="rId26"/>
    <p:sldId id="265" r:id="rId27"/>
    <p:sldId id="267" r:id="rId28"/>
    <p:sldId id="266" r:id="rId29"/>
    <p:sldId id="268" r:id="rId30"/>
    <p:sldId id="272" r:id="rId31"/>
    <p:sldId id="269" r:id="rId32"/>
    <p:sldId id="271" r:id="rId33"/>
    <p:sldId id="270" r:id="rId34"/>
    <p:sldId id="275" r:id="rId35"/>
    <p:sldId id="274" r:id="rId36"/>
    <p:sldId id="276" r:id="rId37"/>
    <p:sldId id="277" r:id="rId38"/>
    <p:sldId id="314" r:id="rId39"/>
    <p:sldId id="278" r:id="rId40"/>
    <p:sldId id="312" r:id="rId41"/>
    <p:sldId id="31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74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176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0614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2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87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07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06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60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3017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98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9/17/2021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13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9/17/2021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4471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Housing Prediction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9031803" y="4321330"/>
            <a:ext cx="1949847" cy="589626"/>
          </a:xfrm>
        </p:spPr>
        <p:txBody>
          <a:bodyPr>
            <a:normAutofit fontScale="32500" lnSpcReduction="20000"/>
          </a:bodyPr>
          <a:lstStyle/>
          <a:p>
            <a:pPr marL="285750" indent="-285750" algn="l">
              <a:spcAft>
                <a:spcPts val="600"/>
              </a:spcAft>
              <a:buFontTx/>
              <a:buChar char="-"/>
            </a:pPr>
            <a:r>
              <a:rPr lang="en-US" dirty="0">
                <a:solidFill>
                  <a:schemeClr val="tx1"/>
                </a:solidFill>
              </a:rPr>
              <a:t>By,</a:t>
            </a:r>
          </a:p>
          <a:p>
            <a:pPr algn="l">
              <a:spcAft>
                <a:spcPts val="600"/>
              </a:spcAft>
            </a:pPr>
            <a:r>
              <a:rPr lang="en-US" dirty="0">
                <a:solidFill>
                  <a:schemeClr val="tx1"/>
                </a:solidFill>
              </a:rPr>
              <a:t>     Vijay Rodrigues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C6B6-0B29-41BC-9934-FDD3EB42EC49}"/>
              </a:ext>
            </a:extLst>
          </p:cNvPr>
          <p:cNvSpPr>
            <a:spLocks noGrp="1"/>
          </p:cNvSpPr>
          <p:nvPr>
            <p:ph type="title"/>
          </p:nvPr>
        </p:nvSpPr>
        <p:spPr/>
        <p:txBody>
          <a:bodyPr/>
          <a:lstStyle/>
          <a:p>
            <a:r>
              <a:rPr lang="en-US" dirty="0"/>
              <a:t>Assumptions considered</a:t>
            </a:r>
            <a:endParaRPr lang="en-IN" dirty="0"/>
          </a:p>
        </p:txBody>
      </p:sp>
      <p:sp>
        <p:nvSpPr>
          <p:cNvPr id="3" name="Content Placeholder 2">
            <a:extLst>
              <a:ext uri="{FF2B5EF4-FFF2-40B4-BE49-F238E27FC236}">
                <a16:creationId xmlns:a16="http://schemas.microsoft.com/office/drawing/2014/main" id="{31911D9A-27D9-44AB-A239-79D723A920B4}"/>
              </a:ext>
            </a:extLst>
          </p:cNvPr>
          <p:cNvSpPr>
            <a:spLocks noGrp="1"/>
          </p:cNvSpPr>
          <p:nvPr>
            <p:ph idx="1"/>
          </p:nvPr>
        </p:nvSpPr>
        <p:spPr>
          <a:xfrm>
            <a:off x="1225826" y="2209137"/>
            <a:ext cx="10058400" cy="3211002"/>
          </a:xfrm>
        </p:spPr>
        <p:txBody>
          <a:bodyPr>
            <a:normAutofit fontScale="92500" lnSpcReduction="2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contains 1460 entries each having 81 variables.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contains Null values. You need to treat them using the domain knowledge and your own understanding.</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Extensive EDA has to be performed to gain relationships of important variable and price.</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contains numerical as well as categorical variable. You need to handle them accordingly.</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have to build Machine Learning models, apply regularization and determine the optimal values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HyperParameters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need to find important features which affect the price positively or negatively.</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datasets are being provided to you (test.csv, train.csv). You will train on train.csv dataset and predict on</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test.csv file.</a:t>
            </a:r>
          </a:p>
        </p:txBody>
      </p:sp>
    </p:spTree>
    <p:extLst>
      <p:ext uri="{BB962C8B-B14F-4D97-AF65-F5344CB8AC3E}">
        <p14:creationId xmlns:p14="http://schemas.microsoft.com/office/powerpoint/2010/main" val="206476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C847537-4B06-4C38-9FB4-7709A2F559AB}"/>
              </a:ext>
            </a:extLst>
          </p:cNvPr>
          <p:cNvSpPr txBox="1">
            <a:spLocks/>
          </p:cNvSpPr>
          <p:nvPr/>
        </p:nvSpPr>
        <p:spPr>
          <a:xfrm>
            <a:off x="649357" y="1974574"/>
            <a:ext cx="5247859" cy="379012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plot we can identify the zoning area of the properties / apartments that are up for sale.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from this plot that "RL" (Residential Low Density) areas are up for sale more than other zones.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low thickness private zones are planned to make, keep up with, and advance neighbourhoods with bigger parcel sizes where the land use is fundamentally single-family abodes. They take into account some non household living uses however keep up with the general person of a solitary family area.</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makes sense as if the zones that fall in green belt or agriculture then using it for commercial purpose is not possible unless the land is infertile. This appears to be a large residential neighbourhood.</a:t>
            </a:r>
          </a:p>
        </p:txBody>
      </p:sp>
      <p:sp>
        <p:nvSpPr>
          <p:cNvPr id="7" name="Title 1">
            <a:extLst>
              <a:ext uri="{FF2B5EF4-FFF2-40B4-BE49-F238E27FC236}">
                <a16:creationId xmlns:a16="http://schemas.microsoft.com/office/drawing/2014/main" id="{9876D7C5-4945-4E55-A675-109CD429C99E}"/>
              </a:ext>
            </a:extLst>
          </p:cNvPr>
          <p:cNvSpPr txBox="1">
            <a:spLocks/>
          </p:cNvSpPr>
          <p:nvPr/>
        </p:nvSpPr>
        <p:spPr>
          <a:xfrm>
            <a:off x="1066800" y="29817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Visualizations</a:t>
            </a:r>
          </a:p>
        </p:txBody>
      </p:sp>
      <p:pic>
        <p:nvPicPr>
          <p:cNvPr id="8" name="Picture 7">
            <a:extLst>
              <a:ext uri="{FF2B5EF4-FFF2-40B4-BE49-F238E27FC236}">
                <a16:creationId xmlns:a16="http://schemas.microsoft.com/office/drawing/2014/main" id="{58D74599-7636-4C44-B58B-6B238E7AE8DF}"/>
              </a:ext>
            </a:extLst>
          </p:cNvPr>
          <p:cNvPicPr/>
          <p:nvPr/>
        </p:nvPicPr>
        <p:blipFill rotWithShape="1">
          <a:blip r:embed="rId2">
            <a:extLst>
              <a:ext uri="{28A0092B-C50C-407E-A947-70E740481C1C}">
                <a14:useLocalDpi xmlns:a14="http://schemas.microsoft.com/office/drawing/2010/main" val="0"/>
              </a:ext>
            </a:extLst>
          </a:blip>
          <a:srcRect t="29255"/>
          <a:stretch/>
        </p:blipFill>
        <p:spPr bwMode="auto">
          <a:xfrm>
            <a:off x="6417779" y="2701813"/>
            <a:ext cx="4895850" cy="22231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896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4C24CC7-D5C7-4185-B941-88E3406E8A16}"/>
              </a:ext>
            </a:extLst>
          </p:cNvPr>
          <p:cNvSpPr>
            <a:spLocks noGrp="1"/>
          </p:cNvSpPr>
          <p:nvPr>
            <p:ph idx="1"/>
          </p:nvPr>
        </p:nvSpPr>
        <p:spPr>
          <a:xfrm>
            <a:off x="629945" y="1975976"/>
            <a:ext cx="5671520" cy="3450613"/>
          </a:xfrm>
        </p:spPr>
        <p:txBody>
          <a:bodyPr>
            <a:normAutofit fontScale="92500" lnSpcReduction="2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below plot gives us idea on the locality of neighbourhood of the residences within Ames city limits.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Ames is a city in Story County, Iowa, United States and the properties belong to the "Northwest Ames" in majority followed by "College Creek" and these areas are also known to have given properties on rent, lease etc. which included both apartments and condos.</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a couple of surveys, cost of living anywhere in USA above 100 points is considered expensive and Iowa's cost of living is 83.7 which includes all essentials like job, grocery, housing etc. This states that it's one of the most sought of place in the USA if budget friendly home is a priority.</a:t>
            </a:r>
          </a:p>
          <a:p>
            <a:endParaRPr lang="en-IN" dirty="0"/>
          </a:p>
        </p:txBody>
      </p:sp>
      <p:pic>
        <p:nvPicPr>
          <p:cNvPr id="7" name="Picture 6">
            <a:extLst>
              <a:ext uri="{FF2B5EF4-FFF2-40B4-BE49-F238E27FC236}">
                <a16:creationId xmlns:a16="http://schemas.microsoft.com/office/drawing/2014/main" id="{A8C654D5-2C5C-4845-A28F-A6F7A0C4384B}"/>
              </a:ext>
            </a:extLst>
          </p:cNvPr>
          <p:cNvPicPr/>
          <p:nvPr/>
        </p:nvPicPr>
        <p:blipFill>
          <a:blip r:embed="rId2">
            <a:extLst>
              <a:ext uri="{28A0092B-C50C-407E-A947-70E740481C1C}">
                <a14:useLocalDpi xmlns:a14="http://schemas.microsoft.com/office/drawing/2010/main" val="0"/>
              </a:ext>
            </a:extLst>
          </a:blip>
          <a:stretch>
            <a:fillRect/>
          </a:stretch>
        </p:blipFill>
        <p:spPr>
          <a:xfrm>
            <a:off x="6679094" y="2012419"/>
            <a:ext cx="5155097" cy="3148330"/>
          </a:xfrm>
          <a:prstGeom prst="rect">
            <a:avLst/>
          </a:prstGeom>
        </p:spPr>
      </p:pic>
    </p:spTree>
    <p:extLst>
      <p:ext uri="{BB962C8B-B14F-4D97-AF65-F5344CB8AC3E}">
        <p14:creationId xmlns:p14="http://schemas.microsoft.com/office/powerpoint/2010/main" val="4169341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0A574-0A4E-4A80-838F-E3AD96251956}"/>
              </a:ext>
            </a:extLst>
          </p:cNvPr>
          <p:cNvSpPr>
            <a:spLocks noGrp="1"/>
          </p:cNvSpPr>
          <p:nvPr>
            <p:ph idx="1"/>
          </p:nvPr>
        </p:nvSpPr>
        <p:spPr>
          <a:xfrm>
            <a:off x="457255" y="2103119"/>
            <a:ext cx="5373702" cy="4191663"/>
          </a:xfrm>
        </p:spPr>
        <p:txBody>
          <a:bodyPr>
            <a:normAutofit fontScale="85000" lnSpcReduction="1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Let's observe if there is any relation between sales price of the properties over the years.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majority of high property sales have occurred in the year 2010, especially if the properties are either "New" or if it's on a Contract 15% Down payment regular terms.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such a down payment is possible if the person looking forward to purchase has a steady income.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Higher the down payment, better the loan rates and since cost of living is so important. This could be an ideal option for people who cannot afford or do not wish to spend all at once.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also see the sales prices although less for the year 2007 when compared now, it was highest for that period of time. This shows how real estate’s values have increased over period of time for certain type of properties all over Iowa.</a:t>
            </a:r>
          </a:p>
        </p:txBody>
      </p:sp>
      <p:pic>
        <p:nvPicPr>
          <p:cNvPr id="6" name="Picture 5">
            <a:extLst>
              <a:ext uri="{FF2B5EF4-FFF2-40B4-BE49-F238E27FC236}">
                <a16:creationId xmlns:a16="http://schemas.microsoft.com/office/drawing/2014/main" id="{6229434A-9465-4607-AB75-0CA6E5DAFADC}"/>
              </a:ext>
            </a:extLst>
          </p:cNvPr>
          <p:cNvPicPr/>
          <p:nvPr/>
        </p:nvPicPr>
        <p:blipFill>
          <a:blip r:embed="rId2">
            <a:extLst>
              <a:ext uri="{28A0092B-C50C-407E-A947-70E740481C1C}">
                <a14:useLocalDpi xmlns:a14="http://schemas.microsoft.com/office/drawing/2010/main" val="0"/>
              </a:ext>
            </a:extLst>
          </a:blip>
          <a:stretch>
            <a:fillRect/>
          </a:stretch>
        </p:blipFill>
        <p:spPr>
          <a:xfrm>
            <a:off x="6003236" y="2395027"/>
            <a:ext cx="5731510" cy="2942590"/>
          </a:xfrm>
          <a:prstGeom prst="rect">
            <a:avLst/>
          </a:prstGeom>
        </p:spPr>
      </p:pic>
    </p:spTree>
    <p:extLst>
      <p:ext uri="{BB962C8B-B14F-4D97-AF65-F5344CB8AC3E}">
        <p14:creationId xmlns:p14="http://schemas.microsoft.com/office/powerpoint/2010/main" val="288337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8066647-AC40-475E-8AC6-652FB14D982D}"/>
              </a:ext>
            </a:extLst>
          </p:cNvPr>
          <p:cNvSpPr txBox="1">
            <a:spLocks/>
          </p:cNvSpPr>
          <p:nvPr/>
        </p:nvSpPr>
        <p:spPr>
          <a:xfrm>
            <a:off x="1011272" y="1987826"/>
            <a:ext cx="5084728" cy="41081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below plot shows us the years when properties were sold the highest.</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it appears in the year 2006 and 2007 sales were high but gradually decreased in the year 2008 until 2010.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monetary emergency of 2007-2008 was a very long time really taking shape.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the late spring of 2007, monetary business sectors all throughout the planet were giving indications that the retribution was late for quite some time long gorge on modest credit.</a:t>
            </a:r>
          </a:p>
        </p:txBody>
      </p:sp>
      <p:pic>
        <p:nvPicPr>
          <p:cNvPr id="6" name="Picture 5">
            <a:extLst>
              <a:ext uri="{FF2B5EF4-FFF2-40B4-BE49-F238E27FC236}">
                <a16:creationId xmlns:a16="http://schemas.microsoft.com/office/drawing/2014/main" id="{9DA2B3FE-3BBB-487B-9D91-76405067F8B7}"/>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395828"/>
            <a:ext cx="5731510" cy="2278380"/>
          </a:xfrm>
          <a:prstGeom prst="rect">
            <a:avLst/>
          </a:prstGeom>
        </p:spPr>
      </p:pic>
    </p:spTree>
    <p:extLst>
      <p:ext uri="{BB962C8B-B14F-4D97-AF65-F5344CB8AC3E}">
        <p14:creationId xmlns:p14="http://schemas.microsoft.com/office/powerpoint/2010/main" val="3981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09E5D-367C-42A9-A87F-893D28F18E1F}"/>
              </a:ext>
            </a:extLst>
          </p:cNvPr>
          <p:cNvSpPr txBox="1">
            <a:spLocks/>
          </p:cNvSpPr>
          <p:nvPr/>
        </p:nvSpPr>
        <p:spPr>
          <a:xfrm>
            <a:off x="742122" y="1897710"/>
            <a:ext cx="5035829" cy="4185038"/>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from the below plot that thought the years only "Normal sales" houses were bought compared to already existing.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Customers did not seem to go for options like trade, foreclosure, short sale or sale between families and seldom preferred houses that were partially unfinished.</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a clear indication that when a person gets on a market price without middleman or brokers customers tend to get direct and better deals thus saving money to some extent.</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in general people prefer buying houses that are pose less threat and hassles, means less and concrete paperwork’s, easier way of getting loans for houses which seems ideal when going with Normal Sales compared to other type of sales conditions.</a:t>
            </a:r>
          </a:p>
        </p:txBody>
      </p:sp>
      <p:pic>
        <p:nvPicPr>
          <p:cNvPr id="6" name="Picture 5">
            <a:extLst>
              <a:ext uri="{FF2B5EF4-FFF2-40B4-BE49-F238E27FC236}">
                <a16:creationId xmlns:a16="http://schemas.microsoft.com/office/drawing/2014/main" id="{D788F02C-AD03-420B-9008-F76E2E58C1F2}"/>
              </a:ext>
            </a:extLst>
          </p:cNvPr>
          <p:cNvPicPr/>
          <p:nvPr/>
        </p:nvPicPr>
        <p:blipFill>
          <a:blip r:embed="rId2">
            <a:extLst>
              <a:ext uri="{28A0092B-C50C-407E-A947-70E740481C1C}">
                <a14:useLocalDpi xmlns:a14="http://schemas.microsoft.com/office/drawing/2010/main" val="0"/>
              </a:ext>
            </a:extLst>
          </a:blip>
          <a:stretch>
            <a:fillRect/>
          </a:stretch>
        </p:blipFill>
        <p:spPr>
          <a:xfrm>
            <a:off x="6414051" y="2394876"/>
            <a:ext cx="5731510" cy="2280285"/>
          </a:xfrm>
          <a:prstGeom prst="rect">
            <a:avLst/>
          </a:prstGeom>
        </p:spPr>
      </p:pic>
    </p:spTree>
    <p:extLst>
      <p:ext uri="{BB962C8B-B14F-4D97-AF65-F5344CB8AC3E}">
        <p14:creationId xmlns:p14="http://schemas.microsoft.com/office/powerpoint/2010/main" val="177595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627E7B5-F448-4239-93CB-60709FD78A93}"/>
              </a:ext>
            </a:extLst>
          </p:cNvPr>
          <p:cNvSpPr txBox="1">
            <a:spLocks/>
          </p:cNvSpPr>
          <p:nvPr/>
        </p:nvSpPr>
        <p:spPr>
          <a:xfrm>
            <a:off x="364490" y="2014330"/>
            <a:ext cx="5545980" cy="408166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assurance deed is a kind of deed where the grantor (seller) guarantees that the person being referred to holds clear title to a real estate parcel and has a choice to bring to the table it to the grantee (buyer), instead of a quitclaim deed, where the vendor doesn't guarantee that the individual holds title to a land parcel.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assurance deed is a record routinely used in land that gives the best proportion of protection to the purchaser of the property. The deed pledges or warrants that the owner cases the property totally free in regards to any exceptional liens, contracts, or various encumbrances</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appears Warranty Deed seems to be the most sought-after payment or purchasing method as it's clearly in favour of both the parties as and when the duration of built year and sale year increases.</a:t>
            </a:r>
          </a:p>
        </p:txBody>
      </p:sp>
      <p:pic>
        <p:nvPicPr>
          <p:cNvPr id="6" name="Picture 5">
            <a:extLst>
              <a:ext uri="{FF2B5EF4-FFF2-40B4-BE49-F238E27FC236}">
                <a16:creationId xmlns:a16="http://schemas.microsoft.com/office/drawing/2014/main" id="{1EC5C5B7-DCEA-4DBF-A6B7-8522146BAAEE}"/>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432394"/>
            <a:ext cx="5731510" cy="2246630"/>
          </a:xfrm>
          <a:prstGeom prst="rect">
            <a:avLst/>
          </a:prstGeom>
        </p:spPr>
      </p:pic>
    </p:spTree>
    <p:extLst>
      <p:ext uri="{BB962C8B-B14F-4D97-AF65-F5344CB8AC3E}">
        <p14:creationId xmlns:p14="http://schemas.microsoft.com/office/powerpoint/2010/main" val="253333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9BCFD9F-4B3F-4791-A7BF-8EF795194D72}"/>
              </a:ext>
            </a:extLst>
          </p:cNvPr>
          <p:cNvSpPr txBox="1">
            <a:spLocks/>
          </p:cNvSpPr>
          <p:nvPr/>
        </p:nvSpPr>
        <p:spPr>
          <a:xfrm>
            <a:off x="662609" y="2093844"/>
            <a:ext cx="5271052" cy="379973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appears from the below plot that number of years taken to remodel doesn't really seem to affect the sale type.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Apart from New, in such cases also people seem to prefer WD over other sale types. Hence in a way, both selling of properties with or without remodelling completely or to some extent doesn't really seem to affect the value.</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Maybe because of abundance of properties across neighbourhood, a customer has multiple options to go with.</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if the house is newly built that has not completed i.e. partially completed, then only it seems to fetch good amount if remodelled as the market value doesn't seem to diminish the actual value.</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could be common amongst those who buy houses at a cheaper rate and rent it to other parties to get a potential and steady income.</a:t>
            </a:r>
          </a:p>
        </p:txBody>
      </p:sp>
      <p:pic>
        <p:nvPicPr>
          <p:cNvPr id="6" name="Picture 5">
            <a:extLst>
              <a:ext uri="{FF2B5EF4-FFF2-40B4-BE49-F238E27FC236}">
                <a16:creationId xmlns:a16="http://schemas.microsoft.com/office/drawing/2014/main" id="{46FF4E78-6C01-4694-B717-6B4DDC60A76A}"/>
              </a:ext>
            </a:extLst>
          </p:cNvPr>
          <p:cNvPicPr/>
          <p:nvPr/>
        </p:nvPicPr>
        <p:blipFill>
          <a:blip r:embed="rId2">
            <a:extLst>
              <a:ext uri="{28A0092B-C50C-407E-A947-70E740481C1C}">
                <a14:useLocalDpi xmlns:a14="http://schemas.microsoft.com/office/drawing/2010/main" val="0"/>
              </a:ext>
            </a:extLst>
          </a:blip>
          <a:stretch>
            <a:fillRect/>
          </a:stretch>
        </p:blipFill>
        <p:spPr>
          <a:xfrm>
            <a:off x="6258341" y="2604453"/>
            <a:ext cx="5731510" cy="2258695"/>
          </a:xfrm>
          <a:prstGeom prst="rect">
            <a:avLst/>
          </a:prstGeom>
        </p:spPr>
      </p:pic>
    </p:spTree>
    <p:extLst>
      <p:ext uri="{BB962C8B-B14F-4D97-AF65-F5344CB8AC3E}">
        <p14:creationId xmlns:p14="http://schemas.microsoft.com/office/powerpoint/2010/main" val="375108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675861" y="1974574"/>
            <a:ext cx="5277652" cy="3763617"/>
          </a:xfrm>
        </p:spPr>
        <p:txBody>
          <a:bodyPr>
            <a:normAutofit fontScale="92500" lnSpcReduction="1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 roadways or streets seems to play an important role.</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 properties that are in neighbourhoods, condos, villa's etc fetch good number of values and if it was remodelled or partially completed it seems to get even higher sale to some extent.</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apart from these, customers may also prefer to go to areas that are near to roads, hence connectivity could be a key factor.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Properties near to feeder street ( inner / interior roads) and also on arterial street ( junction roads) are the second sought after properties and majority in all cases normal sale type is highly preferred.</a:t>
            </a:r>
          </a:p>
        </p:txBody>
      </p:sp>
      <p:pic>
        <p:nvPicPr>
          <p:cNvPr id="5" name="Picture 4">
            <a:extLst>
              <a:ext uri="{FF2B5EF4-FFF2-40B4-BE49-F238E27FC236}">
                <a16:creationId xmlns:a16="http://schemas.microsoft.com/office/drawing/2014/main" id="{079D2A99-A643-4810-8BF6-3560D641AF06}"/>
              </a:ext>
            </a:extLst>
          </p:cNvPr>
          <p:cNvPicPr/>
          <p:nvPr/>
        </p:nvPicPr>
        <p:blipFill>
          <a:blip r:embed="rId2">
            <a:extLst>
              <a:ext uri="{28A0092B-C50C-407E-A947-70E740481C1C}">
                <a14:useLocalDpi xmlns:a14="http://schemas.microsoft.com/office/drawing/2010/main" val="0"/>
              </a:ext>
            </a:extLst>
          </a:blip>
          <a:stretch>
            <a:fillRect/>
          </a:stretch>
        </p:blipFill>
        <p:spPr>
          <a:xfrm>
            <a:off x="6238488" y="2268855"/>
            <a:ext cx="5731510" cy="2320290"/>
          </a:xfrm>
          <a:prstGeom prst="rect">
            <a:avLst/>
          </a:prstGeom>
        </p:spPr>
      </p:pic>
    </p:spTree>
    <p:extLst>
      <p:ext uri="{BB962C8B-B14F-4D97-AF65-F5344CB8AC3E}">
        <p14:creationId xmlns:p14="http://schemas.microsoft.com/office/powerpoint/2010/main" val="302945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685828" y="2027583"/>
            <a:ext cx="5088834" cy="3551583"/>
          </a:xfrm>
        </p:spPr>
        <p:txBody>
          <a:bodyPr>
            <a:normAutofit fontScale="92500" lnSpcReduction="2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from the below plot that "Warranty Deed" and "New" are favourable throughout the year and since it's a procedure, it doesn't really seem to be affected by months.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we can see that apart from these options, people may also prefer "COD" (Court Officer Deed) and it seems to appear often between the months May to October.</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Court Officer Deed - A deed where an agent or director of a home or a conservator of the property of a ward moves title for the benefit of a bequest or conservatorship. Court endorsement might be important before the State can acknowledge this sort of transport.</a:t>
            </a:r>
          </a:p>
        </p:txBody>
      </p:sp>
      <p:pic>
        <p:nvPicPr>
          <p:cNvPr id="5" name="Picture 4">
            <a:extLst>
              <a:ext uri="{FF2B5EF4-FFF2-40B4-BE49-F238E27FC236}">
                <a16:creationId xmlns:a16="http://schemas.microsoft.com/office/drawing/2014/main" id="{AEE065C1-E635-436C-B8E3-D21E5C7D59A8}"/>
              </a:ext>
            </a:extLst>
          </p:cNvPr>
          <p:cNvPicPr/>
          <p:nvPr/>
        </p:nvPicPr>
        <p:blipFill>
          <a:blip r:embed="rId2">
            <a:extLst>
              <a:ext uri="{28A0092B-C50C-407E-A947-70E740481C1C}">
                <a14:useLocalDpi xmlns:a14="http://schemas.microsoft.com/office/drawing/2010/main" val="0"/>
              </a:ext>
            </a:extLst>
          </a:blip>
          <a:stretch>
            <a:fillRect/>
          </a:stretch>
        </p:blipFill>
        <p:spPr>
          <a:xfrm>
            <a:off x="5973444" y="2473975"/>
            <a:ext cx="5731510" cy="2413635"/>
          </a:xfrm>
          <a:prstGeom prst="rect">
            <a:avLst/>
          </a:prstGeom>
        </p:spPr>
      </p:pic>
    </p:spTree>
    <p:extLst>
      <p:ext uri="{BB962C8B-B14F-4D97-AF65-F5344CB8AC3E}">
        <p14:creationId xmlns:p14="http://schemas.microsoft.com/office/powerpoint/2010/main" val="416552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B63-6E97-4CA7-8ADA-A789AEF0724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8CCDAC6-641C-454F-A7E8-536B4051040F}"/>
              </a:ext>
            </a:extLst>
          </p:cNvPr>
          <p:cNvSpPr>
            <a:spLocks noGrp="1"/>
          </p:cNvSpPr>
          <p:nvPr>
            <p:ph idx="1"/>
          </p:nvPr>
        </p:nvSpPr>
        <p:spPr>
          <a:xfrm>
            <a:off x="1066800" y="2103120"/>
            <a:ext cx="10058400" cy="3900116"/>
          </a:xfrm>
        </p:spPr>
        <p:txBody>
          <a:bodyPr>
            <a:normAutofit/>
          </a:bodyPr>
          <a:lstStyle/>
          <a:p>
            <a:r>
              <a:rPr lang="en-US" dirty="0"/>
              <a:t>A US-based housing company named Surprise Housing has decided to enter the Australian market. The company uses</a:t>
            </a:r>
          </a:p>
          <a:p>
            <a:r>
              <a:rPr lang="en-US" dirty="0"/>
              <a:t>data analytics to purchase houses at a price below their actual values and flip them at a higher price. For the same</a:t>
            </a:r>
          </a:p>
          <a:p>
            <a:r>
              <a:rPr lang="en-US" dirty="0"/>
              <a:t>purpose, the company has collected a data set from the sale of houses in Australia. The data is provided in the CSV file</a:t>
            </a:r>
          </a:p>
          <a:p>
            <a:r>
              <a:rPr lang="en-US" dirty="0"/>
              <a:t>below.</a:t>
            </a:r>
          </a:p>
          <a:p>
            <a:r>
              <a:rPr lang="en-US" dirty="0"/>
              <a:t>The company is looking at prospective properties to buy houses to enter the market</a:t>
            </a:r>
          </a:p>
        </p:txBody>
      </p:sp>
    </p:spTree>
    <p:extLst>
      <p:ext uri="{BB962C8B-B14F-4D97-AF65-F5344CB8AC3E}">
        <p14:creationId xmlns:p14="http://schemas.microsoft.com/office/powerpoint/2010/main" val="2232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D43AD-52B7-4A1C-AAF5-672971258EBF}"/>
              </a:ext>
            </a:extLst>
          </p:cNvPr>
          <p:cNvSpPr>
            <a:spLocks noGrp="1"/>
          </p:cNvSpPr>
          <p:nvPr>
            <p:ph idx="1"/>
          </p:nvPr>
        </p:nvSpPr>
        <p:spPr>
          <a:xfrm>
            <a:off x="523460" y="526111"/>
            <a:ext cx="4658139" cy="1209923"/>
          </a:xfrm>
        </p:spPr>
        <p:txBody>
          <a:bodyPr>
            <a:normAutofit/>
          </a:bodyPr>
          <a:lstStyle/>
          <a:p>
            <a:r>
              <a:rPr lang="en-US" dirty="0"/>
              <a:t>Distribution of both Train and Test dataset</a:t>
            </a:r>
            <a:endParaRPr lang="en-IN" dirty="0"/>
          </a:p>
        </p:txBody>
      </p:sp>
      <p:pic>
        <p:nvPicPr>
          <p:cNvPr id="4" name="Picture 3">
            <a:extLst>
              <a:ext uri="{FF2B5EF4-FFF2-40B4-BE49-F238E27FC236}">
                <a16:creationId xmlns:a16="http://schemas.microsoft.com/office/drawing/2014/main" id="{BE519A24-B026-4325-96A4-4F195FB0B3E8}"/>
              </a:ext>
            </a:extLst>
          </p:cNvPr>
          <p:cNvPicPr/>
          <p:nvPr/>
        </p:nvPicPr>
        <p:blipFill>
          <a:blip r:embed="rId2">
            <a:extLst>
              <a:ext uri="{28A0092B-C50C-407E-A947-70E740481C1C}">
                <a14:useLocalDpi xmlns:a14="http://schemas.microsoft.com/office/drawing/2010/main" val="0"/>
              </a:ext>
            </a:extLst>
          </a:blip>
          <a:stretch>
            <a:fillRect/>
          </a:stretch>
        </p:blipFill>
        <p:spPr>
          <a:xfrm>
            <a:off x="364490" y="2208558"/>
            <a:ext cx="5731510" cy="3448050"/>
          </a:xfrm>
          <a:prstGeom prst="rect">
            <a:avLst/>
          </a:prstGeom>
        </p:spPr>
      </p:pic>
      <p:pic>
        <p:nvPicPr>
          <p:cNvPr id="5" name="Picture 4">
            <a:extLst>
              <a:ext uri="{FF2B5EF4-FFF2-40B4-BE49-F238E27FC236}">
                <a16:creationId xmlns:a16="http://schemas.microsoft.com/office/drawing/2014/main" id="{E65713C3-1D6C-4E75-A1F6-A1330AEFB55B}"/>
              </a:ext>
            </a:extLst>
          </p:cNvPr>
          <p:cNvPicPr/>
          <p:nvPr/>
        </p:nvPicPr>
        <p:blipFill>
          <a:blip r:embed="rId3">
            <a:extLst>
              <a:ext uri="{28A0092B-C50C-407E-A947-70E740481C1C}">
                <a14:useLocalDpi xmlns:a14="http://schemas.microsoft.com/office/drawing/2010/main" val="0"/>
              </a:ext>
            </a:extLst>
          </a:blip>
          <a:stretch>
            <a:fillRect/>
          </a:stretch>
        </p:blipFill>
        <p:spPr>
          <a:xfrm>
            <a:off x="6278245" y="2208558"/>
            <a:ext cx="5731510" cy="3411855"/>
          </a:xfrm>
          <a:prstGeom prst="rect">
            <a:avLst/>
          </a:prstGeom>
        </p:spPr>
      </p:pic>
    </p:spTree>
    <p:extLst>
      <p:ext uri="{BB962C8B-B14F-4D97-AF65-F5344CB8AC3E}">
        <p14:creationId xmlns:p14="http://schemas.microsoft.com/office/powerpoint/2010/main" val="4145526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7A49-0239-45D0-9F30-0E0392522765}"/>
              </a:ext>
            </a:extLst>
          </p:cNvPr>
          <p:cNvSpPr>
            <a:spLocks noGrp="1"/>
          </p:cNvSpPr>
          <p:nvPr>
            <p:ph idx="1"/>
          </p:nvPr>
        </p:nvSpPr>
        <p:spPr>
          <a:xfrm>
            <a:off x="828260" y="1889914"/>
            <a:ext cx="3796749" cy="2574897"/>
          </a:xfrm>
        </p:spPr>
        <p:txBody>
          <a:bodyPr>
            <a:normAutofit/>
          </a:bodyPr>
          <a:lstStyle/>
          <a:p>
            <a:r>
              <a:rPr lang="en-US" dirty="0"/>
              <a:t>Let’s us now examine correlation using a "heatmap" for further clarification</a:t>
            </a:r>
          </a:p>
          <a:p>
            <a:r>
              <a:rPr lang="en-US" dirty="0"/>
              <a:t>Since there are multiple features, going through this plot may seem difficult.</a:t>
            </a:r>
          </a:p>
          <a:p>
            <a:endParaRPr lang="en-IN" dirty="0"/>
          </a:p>
        </p:txBody>
      </p:sp>
      <p:pic>
        <p:nvPicPr>
          <p:cNvPr id="5" name="Picture 4">
            <a:extLst>
              <a:ext uri="{FF2B5EF4-FFF2-40B4-BE49-F238E27FC236}">
                <a16:creationId xmlns:a16="http://schemas.microsoft.com/office/drawing/2014/main" id="{5542F0C9-CA1D-41A7-9540-A6ABAA2C62D5}"/>
              </a:ext>
            </a:extLst>
          </p:cNvPr>
          <p:cNvPicPr/>
          <p:nvPr/>
        </p:nvPicPr>
        <p:blipFill>
          <a:blip r:embed="rId2">
            <a:extLst>
              <a:ext uri="{28A0092B-C50C-407E-A947-70E740481C1C}">
                <a14:useLocalDpi xmlns:a14="http://schemas.microsoft.com/office/drawing/2010/main" val="0"/>
              </a:ext>
            </a:extLst>
          </a:blip>
          <a:stretch>
            <a:fillRect/>
          </a:stretch>
        </p:blipFill>
        <p:spPr>
          <a:xfrm>
            <a:off x="5390349" y="1889914"/>
            <a:ext cx="5731510" cy="4131945"/>
          </a:xfrm>
          <a:prstGeom prst="rect">
            <a:avLst/>
          </a:prstGeom>
        </p:spPr>
      </p:pic>
    </p:spTree>
    <p:extLst>
      <p:ext uri="{BB962C8B-B14F-4D97-AF65-F5344CB8AC3E}">
        <p14:creationId xmlns:p14="http://schemas.microsoft.com/office/powerpoint/2010/main" val="59450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92DA-BC60-49D6-BBB1-2E3C8C7C212C}"/>
              </a:ext>
            </a:extLst>
          </p:cNvPr>
          <p:cNvSpPr>
            <a:spLocks noGrp="1"/>
          </p:cNvSpPr>
          <p:nvPr>
            <p:ph type="title"/>
          </p:nvPr>
        </p:nvSpPr>
        <p:spPr/>
        <p:txBody>
          <a:bodyPr>
            <a:normAutofit fontScale="90000"/>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For the model building I have considered the following 6 algorithms for the training and testing.</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Table 5">
            <a:extLst>
              <a:ext uri="{FF2B5EF4-FFF2-40B4-BE49-F238E27FC236}">
                <a16:creationId xmlns:a16="http://schemas.microsoft.com/office/drawing/2014/main" id="{29CAB377-65C1-4E9B-98E5-25D46BC67E87}"/>
              </a:ext>
            </a:extLst>
          </p:cNvPr>
          <p:cNvGraphicFramePr>
            <a:graphicFrameLocks noGrp="1"/>
          </p:cNvGraphicFramePr>
          <p:nvPr>
            <p:extLst>
              <p:ext uri="{D42A27DB-BD31-4B8C-83A1-F6EECF244321}">
                <p14:modId xmlns:p14="http://schemas.microsoft.com/office/powerpoint/2010/main" val="1030271140"/>
              </p:ext>
            </p:extLst>
          </p:nvPr>
        </p:nvGraphicFramePr>
        <p:xfrm>
          <a:off x="3101010" y="2504661"/>
          <a:ext cx="4431996" cy="2420238"/>
        </p:xfrm>
        <a:graphic>
          <a:graphicData uri="http://schemas.openxmlformats.org/drawingml/2006/table">
            <a:tbl>
              <a:tblPr firstRow="1" firstCol="1" bandRow="1">
                <a:tableStyleId>{5C22544A-7EE6-4342-B048-85BDC9FD1C3A}</a:tableStyleId>
              </a:tblPr>
              <a:tblGrid>
                <a:gridCol w="4431996">
                  <a:extLst>
                    <a:ext uri="{9D8B030D-6E8A-4147-A177-3AD203B41FA5}">
                      <a16:colId xmlns:a16="http://schemas.microsoft.com/office/drawing/2014/main" val="861800796"/>
                    </a:ext>
                  </a:extLst>
                </a:gridCol>
              </a:tblGrid>
              <a:tr h="298698">
                <a:tc>
                  <a:txBody>
                    <a:bodyPr/>
                    <a:lstStyle/>
                    <a:p>
                      <a:pPr algn="just">
                        <a:lnSpc>
                          <a:spcPct val="107000"/>
                        </a:lnSpc>
                        <a:spcAft>
                          <a:spcPts val="800"/>
                        </a:spcAft>
                      </a:pPr>
                      <a:r>
                        <a:rPr lang="en-IN" sz="1500">
                          <a:effectLst/>
                        </a:rPr>
                        <a:t>DecisionTreeRegressor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644481"/>
                  </a:ext>
                </a:extLst>
              </a:tr>
              <a:tr h="298698">
                <a:tc>
                  <a:txBody>
                    <a:bodyPr/>
                    <a:lstStyle/>
                    <a:p>
                      <a:pPr algn="just">
                        <a:lnSpc>
                          <a:spcPct val="107000"/>
                        </a:lnSpc>
                        <a:spcAft>
                          <a:spcPts val="800"/>
                        </a:spcAft>
                      </a:pPr>
                      <a:r>
                        <a:rPr lang="en-IN" sz="1500">
                          <a:effectLst/>
                        </a:rPr>
                        <a:t>RandomForestRegressor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1994952"/>
                  </a:ext>
                </a:extLst>
              </a:tr>
              <a:tr h="298698">
                <a:tc>
                  <a:txBody>
                    <a:bodyPr/>
                    <a:lstStyle/>
                    <a:p>
                      <a:pPr algn="just">
                        <a:lnSpc>
                          <a:spcPct val="107000"/>
                        </a:lnSpc>
                        <a:spcAft>
                          <a:spcPts val="800"/>
                        </a:spcAft>
                      </a:pPr>
                      <a:r>
                        <a:rPr lang="en-IN" sz="1500">
                          <a:effectLst/>
                        </a:rPr>
                        <a:t>ExtraTreesRegressor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6284761"/>
                  </a:ext>
                </a:extLst>
              </a:tr>
              <a:tr h="298698">
                <a:tc>
                  <a:txBody>
                    <a:bodyPr/>
                    <a:lstStyle/>
                    <a:p>
                      <a:pPr algn="just">
                        <a:lnSpc>
                          <a:spcPct val="107000"/>
                        </a:lnSpc>
                        <a:spcAft>
                          <a:spcPts val="800"/>
                        </a:spcAft>
                      </a:pPr>
                      <a:r>
                        <a:rPr lang="en-IN" sz="1500">
                          <a:effectLst/>
                        </a:rPr>
                        <a:t>KNeighborsRegressor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20247"/>
                  </a:ext>
                </a:extLst>
              </a:tr>
              <a:tr h="612723">
                <a:tc>
                  <a:txBody>
                    <a:bodyPr/>
                    <a:lstStyle/>
                    <a:p>
                      <a:pPr algn="just">
                        <a:lnSpc>
                          <a:spcPct val="107000"/>
                        </a:lnSpc>
                        <a:spcAft>
                          <a:spcPts val="800"/>
                        </a:spcAft>
                      </a:pPr>
                      <a:r>
                        <a:rPr lang="en-IN" sz="1500">
                          <a:effectLst/>
                        </a:rPr>
                        <a:t>HistGradientBoostingRegressor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82155"/>
                  </a:ext>
                </a:extLst>
              </a:tr>
              <a:tr h="612723">
                <a:tc>
                  <a:txBody>
                    <a:bodyPr/>
                    <a:lstStyle/>
                    <a:p>
                      <a:pPr algn="just">
                        <a:lnSpc>
                          <a:spcPct val="107000"/>
                        </a:lnSpc>
                        <a:spcAft>
                          <a:spcPts val="800"/>
                        </a:spcAft>
                      </a:pPr>
                      <a:r>
                        <a:rPr lang="en-IN" sz="1500" dirty="0" err="1">
                          <a:effectLst/>
                        </a:rPr>
                        <a:t>GradientBoostingRegressor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5620613"/>
                  </a:ext>
                </a:extLst>
              </a:tr>
            </a:tbl>
          </a:graphicData>
        </a:graphic>
      </p:graphicFrame>
    </p:spTree>
    <p:extLst>
      <p:ext uri="{BB962C8B-B14F-4D97-AF65-F5344CB8AC3E}">
        <p14:creationId xmlns:p14="http://schemas.microsoft.com/office/powerpoint/2010/main" val="2642936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921026" y="2365782"/>
            <a:ext cx="7586870" cy="3849624"/>
          </a:xfrm>
        </p:spPr>
        <p:txBody>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 total of 6 machine learning algorithms to find the best and suited model which also includes ensemble algorithms.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considered Adjusted R2 Score for model evaluation.</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we cannot simply rely on these scores as we cannot have any scope for assumption. Hence post this I have also performed Cross Validation for all these algorithms to find the estimated performance metric when it’s actually used in production.</a:t>
            </a:r>
          </a:p>
        </p:txBody>
      </p:sp>
    </p:spTree>
    <p:extLst>
      <p:ext uri="{BB962C8B-B14F-4D97-AF65-F5344CB8AC3E}">
        <p14:creationId xmlns:p14="http://schemas.microsoft.com/office/powerpoint/2010/main" val="345669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IN" dirty="0"/>
              <a:t>1)	</a:t>
            </a:r>
            <a:r>
              <a:rPr lang="en-IN" b="1" u="sng"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1066800" y="2103119"/>
            <a:ext cx="5029200" cy="3237507"/>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100%</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p:txBody>
      </p:sp>
      <p:pic>
        <p:nvPicPr>
          <p:cNvPr id="5" name="Picture 4">
            <a:extLst>
              <a:ext uri="{FF2B5EF4-FFF2-40B4-BE49-F238E27FC236}">
                <a16:creationId xmlns:a16="http://schemas.microsoft.com/office/drawing/2014/main" id="{A8BC40DA-6811-4B76-A5FD-A629C7941AF7}"/>
              </a:ext>
            </a:extLst>
          </p:cNvPr>
          <p:cNvPicPr/>
          <p:nvPr/>
        </p:nvPicPr>
        <p:blipFill>
          <a:blip r:embed="rId2">
            <a:extLst>
              <a:ext uri="{28A0092B-C50C-407E-A947-70E740481C1C}">
                <a14:useLocalDpi xmlns:a14="http://schemas.microsoft.com/office/drawing/2010/main" val="0"/>
              </a:ext>
            </a:extLst>
          </a:blip>
          <a:stretch>
            <a:fillRect/>
          </a:stretch>
        </p:blipFill>
        <p:spPr>
          <a:xfrm>
            <a:off x="4449445" y="3408766"/>
            <a:ext cx="5731510" cy="2181225"/>
          </a:xfrm>
          <a:prstGeom prst="rect">
            <a:avLst/>
          </a:prstGeom>
        </p:spPr>
      </p:pic>
    </p:spTree>
    <p:extLst>
      <p:ext uri="{BB962C8B-B14F-4D97-AF65-F5344CB8AC3E}">
        <p14:creationId xmlns:p14="http://schemas.microsoft.com/office/powerpoint/2010/main" val="2341701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IN" dirty="0"/>
              <a:t>2)	</a:t>
            </a:r>
            <a:r>
              <a:rPr lang="en-IN" b="1" u="sng"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798127" y="2496846"/>
            <a:ext cx="5390638" cy="2128163"/>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97.64%</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p:txBody>
      </p:sp>
      <p:pic>
        <p:nvPicPr>
          <p:cNvPr id="5" name="Picture 4">
            <a:extLst>
              <a:ext uri="{FF2B5EF4-FFF2-40B4-BE49-F238E27FC236}">
                <a16:creationId xmlns:a16="http://schemas.microsoft.com/office/drawing/2014/main" id="{C8887BA4-418A-47C6-9293-633B1EB61638}"/>
              </a:ext>
            </a:extLst>
          </p:cNvPr>
          <p:cNvPicPr/>
          <p:nvPr/>
        </p:nvPicPr>
        <p:blipFill>
          <a:blip r:embed="rId2">
            <a:extLst>
              <a:ext uri="{28A0092B-C50C-407E-A947-70E740481C1C}">
                <a14:useLocalDpi xmlns:a14="http://schemas.microsoft.com/office/drawing/2010/main" val="0"/>
              </a:ext>
            </a:extLst>
          </a:blip>
          <a:stretch>
            <a:fillRect/>
          </a:stretch>
        </p:blipFill>
        <p:spPr>
          <a:xfrm>
            <a:off x="5323344" y="3429000"/>
            <a:ext cx="5731510" cy="2152650"/>
          </a:xfrm>
          <a:prstGeom prst="rect">
            <a:avLst/>
          </a:prstGeom>
        </p:spPr>
      </p:pic>
    </p:spTree>
    <p:extLst>
      <p:ext uri="{BB962C8B-B14F-4D97-AF65-F5344CB8AC3E}">
        <p14:creationId xmlns:p14="http://schemas.microsoft.com/office/powerpoint/2010/main" val="2906053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157D-27E2-4B1F-A271-BBE1C3530A3F}"/>
              </a:ext>
            </a:extLst>
          </p:cNvPr>
          <p:cNvSpPr>
            <a:spLocks noGrp="1"/>
          </p:cNvSpPr>
          <p:nvPr>
            <p:ph type="title"/>
          </p:nvPr>
        </p:nvSpPr>
        <p:spPr/>
        <p:txBody>
          <a:bodyPr/>
          <a:lstStyle/>
          <a:p>
            <a:r>
              <a:rPr lang="en-IN" dirty="0"/>
              <a:t>3)	</a:t>
            </a:r>
            <a:r>
              <a:rPr lang="en-IN" b="1" u="sng" dirty="0" err="1">
                <a:effectLst/>
                <a:latin typeface="Calibri" panose="020F0502020204030204" pitchFamily="34" charset="0"/>
                <a:ea typeface="Calibri" panose="020F0502020204030204" pitchFamily="34" charset="0"/>
                <a:cs typeface="Times New Roman" panose="02020603050405020304" pitchFamily="18" charset="0"/>
              </a:rPr>
              <a:t>ExtraTreesRegressor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C268B6-585A-41E6-B47D-AFB2F8BB1C1F}"/>
              </a:ext>
            </a:extLst>
          </p:cNvPr>
          <p:cNvSpPr>
            <a:spLocks noGrp="1"/>
          </p:cNvSpPr>
          <p:nvPr>
            <p:ph idx="1"/>
          </p:nvPr>
        </p:nvSpPr>
        <p:spPr>
          <a:xfrm>
            <a:off x="1066800" y="2348423"/>
            <a:ext cx="5638800" cy="2495384"/>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100%</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p:txBody>
      </p:sp>
      <p:pic>
        <p:nvPicPr>
          <p:cNvPr id="6" name="Picture 5">
            <a:extLst>
              <a:ext uri="{FF2B5EF4-FFF2-40B4-BE49-F238E27FC236}">
                <a16:creationId xmlns:a16="http://schemas.microsoft.com/office/drawing/2014/main" id="{51E6AF36-961F-468D-A068-9B460026DE25}"/>
              </a:ext>
            </a:extLst>
          </p:cNvPr>
          <p:cNvPicPr/>
          <p:nvPr/>
        </p:nvPicPr>
        <p:blipFill>
          <a:blip r:embed="rId2">
            <a:extLst>
              <a:ext uri="{28A0092B-C50C-407E-A947-70E740481C1C}">
                <a14:useLocalDpi xmlns:a14="http://schemas.microsoft.com/office/drawing/2010/main" val="0"/>
              </a:ext>
            </a:extLst>
          </a:blip>
          <a:stretch>
            <a:fillRect/>
          </a:stretch>
        </p:blipFill>
        <p:spPr>
          <a:xfrm>
            <a:off x="4913272" y="3182841"/>
            <a:ext cx="5731510" cy="2453640"/>
          </a:xfrm>
          <a:prstGeom prst="rect">
            <a:avLst/>
          </a:prstGeom>
        </p:spPr>
      </p:pic>
    </p:spTree>
    <p:extLst>
      <p:ext uri="{BB962C8B-B14F-4D97-AF65-F5344CB8AC3E}">
        <p14:creationId xmlns:p14="http://schemas.microsoft.com/office/powerpoint/2010/main" val="3518033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034B-3FEA-42FF-8495-80B0C9D58E8E}"/>
              </a:ext>
            </a:extLst>
          </p:cNvPr>
          <p:cNvSpPr>
            <a:spLocks noGrp="1"/>
          </p:cNvSpPr>
          <p:nvPr>
            <p:ph type="title"/>
          </p:nvPr>
        </p:nvSpPr>
        <p:spPr/>
        <p:txBody>
          <a:bodyPr/>
          <a:lstStyle/>
          <a:p>
            <a:r>
              <a:rPr lang="en-IN" dirty="0"/>
              <a:t>4)	</a:t>
            </a:r>
            <a:r>
              <a:rPr lang="en-IN" b="1" u="sng" dirty="0" err="1">
                <a:effectLst/>
                <a:latin typeface="Calibri" panose="020F0502020204030204" pitchFamily="34" charset="0"/>
                <a:ea typeface="Calibri" panose="020F0502020204030204" pitchFamily="34" charset="0"/>
                <a:cs typeface="Times New Roman" panose="02020603050405020304" pitchFamily="18" charset="0"/>
              </a:rPr>
              <a:t>KNeighborsRegressor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3AFF6E4-BD54-4212-A9E0-E25785D0BF46}"/>
              </a:ext>
            </a:extLst>
          </p:cNvPr>
          <p:cNvSpPr>
            <a:spLocks noGrp="1"/>
          </p:cNvSpPr>
          <p:nvPr>
            <p:ph idx="1"/>
          </p:nvPr>
        </p:nvSpPr>
        <p:spPr>
          <a:xfrm>
            <a:off x="1066800" y="2323699"/>
            <a:ext cx="5731565" cy="2210601"/>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94.49%</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5459BD9-FABC-4814-B13C-77E8618998B8}"/>
              </a:ext>
            </a:extLst>
          </p:cNvPr>
          <p:cNvPicPr/>
          <p:nvPr/>
        </p:nvPicPr>
        <p:blipFill>
          <a:blip r:embed="rId2">
            <a:extLst>
              <a:ext uri="{28A0092B-C50C-407E-A947-70E740481C1C}">
                <a14:useLocalDpi xmlns:a14="http://schemas.microsoft.com/office/drawing/2010/main" val="0"/>
              </a:ext>
            </a:extLst>
          </a:blip>
          <a:stretch>
            <a:fillRect/>
          </a:stretch>
        </p:blipFill>
        <p:spPr>
          <a:xfrm>
            <a:off x="5522872" y="3151891"/>
            <a:ext cx="5731510" cy="2462530"/>
          </a:xfrm>
          <a:prstGeom prst="rect">
            <a:avLst/>
          </a:prstGeom>
        </p:spPr>
      </p:pic>
    </p:spTree>
    <p:extLst>
      <p:ext uri="{BB962C8B-B14F-4D97-AF65-F5344CB8AC3E}">
        <p14:creationId xmlns:p14="http://schemas.microsoft.com/office/powerpoint/2010/main" val="1131111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FF50-C818-4EEE-A649-59BA40A4487D}"/>
              </a:ext>
            </a:extLst>
          </p:cNvPr>
          <p:cNvSpPr>
            <a:spLocks noGrp="1"/>
          </p:cNvSpPr>
          <p:nvPr>
            <p:ph type="title"/>
          </p:nvPr>
        </p:nvSpPr>
        <p:spPr/>
        <p:txBody>
          <a:bodyPr/>
          <a:lstStyle/>
          <a:p>
            <a:r>
              <a:rPr lang="en-IN" dirty="0"/>
              <a:t>5)	</a:t>
            </a:r>
            <a:r>
              <a:rPr lang="en-IN" dirty="0" err="1"/>
              <a:t>HistGradientBoostingREGFRESSOR</a:t>
            </a:r>
            <a:endParaRPr lang="en-IN" dirty="0"/>
          </a:p>
        </p:txBody>
      </p:sp>
      <p:sp>
        <p:nvSpPr>
          <p:cNvPr id="3" name="Content Placeholder 2">
            <a:extLst>
              <a:ext uri="{FF2B5EF4-FFF2-40B4-BE49-F238E27FC236}">
                <a16:creationId xmlns:a16="http://schemas.microsoft.com/office/drawing/2014/main" id="{0DC43C92-30F4-4B3F-BDDA-9AB0A5E1AA6C}"/>
              </a:ext>
            </a:extLst>
          </p:cNvPr>
          <p:cNvSpPr>
            <a:spLocks noGrp="1"/>
          </p:cNvSpPr>
          <p:nvPr>
            <p:ph idx="1"/>
          </p:nvPr>
        </p:nvSpPr>
        <p:spPr>
          <a:xfrm>
            <a:off x="1066800" y="2407916"/>
            <a:ext cx="5320748" cy="2323106"/>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HistGradientBoostingRegressor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97.80%</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p:txBody>
      </p:sp>
      <p:pic>
        <p:nvPicPr>
          <p:cNvPr id="5" name="Picture 4">
            <a:extLst>
              <a:ext uri="{FF2B5EF4-FFF2-40B4-BE49-F238E27FC236}">
                <a16:creationId xmlns:a16="http://schemas.microsoft.com/office/drawing/2014/main" id="{DE618E07-9259-4048-8148-EF0C9CA9CFAA}"/>
              </a:ext>
            </a:extLst>
          </p:cNvPr>
          <p:cNvPicPr/>
          <p:nvPr/>
        </p:nvPicPr>
        <p:blipFill>
          <a:blip r:embed="rId2">
            <a:extLst>
              <a:ext uri="{28A0092B-C50C-407E-A947-70E740481C1C}">
                <a14:useLocalDpi xmlns:a14="http://schemas.microsoft.com/office/drawing/2010/main" val="0"/>
              </a:ext>
            </a:extLst>
          </a:blip>
          <a:stretch>
            <a:fillRect/>
          </a:stretch>
        </p:blipFill>
        <p:spPr>
          <a:xfrm>
            <a:off x="5393690" y="3179886"/>
            <a:ext cx="5731510" cy="2592070"/>
          </a:xfrm>
          <a:prstGeom prst="rect">
            <a:avLst/>
          </a:prstGeom>
        </p:spPr>
      </p:pic>
    </p:spTree>
    <p:extLst>
      <p:ext uri="{BB962C8B-B14F-4D97-AF65-F5344CB8AC3E}">
        <p14:creationId xmlns:p14="http://schemas.microsoft.com/office/powerpoint/2010/main" val="152394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B188-69F8-47B6-B5DD-277DEE56BE85}"/>
              </a:ext>
            </a:extLst>
          </p:cNvPr>
          <p:cNvSpPr>
            <a:spLocks noGrp="1"/>
          </p:cNvSpPr>
          <p:nvPr>
            <p:ph type="title"/>
          </p:nvPr>
        </p:nvSpPr>
        <p:spPr/>
        <p:txBody>
          <a:bodyPr/>
          <a:lstStyle/>
          <a:p>
            <a:r>
              <a:rPr lang="en-IN" dirty="0"/>
              <a:t>6)	</a:t>
            </a:r>
            <a:r>
              <a:rPr lang="en-IN" b="1" u="sng"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A9FC6F-A12D-46EB-BF35-6490864002E7}"/>
              </a:ext>
            </a:extLst>
          </p:cNvPr>
          <p:cNvSpPr>
            <a:spLocks noGrp="1"/>
          </p:cNvSpPr>
          <p:nvPr>
            <p:ph idx="1"/>
          </p:nvPr>
        </p:nvSpPr>
        <p:spPr>
          <a:xfrm>
            <a:off x="1066800" y="2580197"/>
            <a:ext cx="5506278" cy="1965299"/>
          </a:xfrm>
        </p:spPr>
        <p:txBody>
          <a:bodyPr>
            <a:norm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97.45%</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p:txBody>
      </p:sp>
      <p:pic>
        <p:nvPicPr>
          <p:cNvPr id="5" name="Picture 4">
            <a:extLst>
              <a:ext uri="{FF2B5EF4-FFF2-40B4-BE49-F238E27FC236}">
                <a16:creationId xmlns:a16="http://schemas.microsoft.com/office/drawing/2014/main" id="{A0AA03AE-0C0B-4CB2-9D28-F5D758789A2D}"/>
              </a:ext>
            </a:extLst>
          </p:cNvPr>
          <p:cNvPicPr/>
          <p:nvPr/>
        </p:nvPicPr>
        <p:blipFill>
          <a:blip r:embed="rId2">
            <a:extLst>
              <a:ext uri="{28A0092B-C50C-407E-A947-70E740481C1C}">
                <a14:useLocalDpi xmlns:a14="http://schemas.microsoft.com/office/drawing/2010/main" val="0"/>
              </a:ext>
            </a:extLst>
          </a:blip>
          <a:stretch>
            <a:fillRect/>
          </a:stretch>
        </p:blipFill>
        <p:spPr>
          <a:xfrm>
            <a:off x="4648228" y="3429000"/>
            <a:ext cx="5731510" cy="2532380"/>
          </a:xfrm>
          <a:prstGeom prst="rect">
            <a:avLst/>
          </a:prstGeom>
        </p:spPr>
      </p:pic>
    </p:spTree>
    <p:extLst>
      <p:ext uri="{BB962C8B-B14F-4D97-AF65-F5344CB8AC3E}">
        <p14:creationId xmlns:p14="http://schemas.microsoft.com/office/powerpoint/2010/main" val="29420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A44E-405C-41B4-AA72-E8C2A1E48595}"/>
              </a:ext>
            </a:extLst>
          </p:cNvPr>
          <p:cNvSpPr>
            <a:spLocks noGrp="1"/>
          </p:cNvSpPr>
          <p:nvPr>
            <p:ph type="title"/>
          </p:nvPr>
        </p:nvSpPr>
        <p:spPr/>
        <p:txBody>
          <a:bodyPr/>
          <a:lstStyle/>
          <a:p>
            <a:r>
              <a:rPr lang="en-IN" dirty="0"/>
              <a:t>EDA Steps / Data Pre-processing Done</a:t>
            </a:r>
          </a:p>
        </p:txBody>
      </p:sp>
      <p:sp>
        <p:nvSpPr>
          <p:cNvPr id="3" name="Content Placeholder 2">
            <a:extLst>
              <a:ext uri="{FF2B5EF4-FFF2-40B4-BE49-F238E27FC236}">
                <a16:creationId xmlns:a16="http://schemas.microsoft.com/office/drawing/2014/main" id="{90DF892D-F909-4B0A-8788-FA585F8B7DE3}"/>
              </a:ext>
            </a:extLst>
          </p:cNvPr>
          <p:cNvSpPr>
            <a:spLocks noGrp="1"/>
          </p:cNvSpPr>
          <p:nvPr>
            <p:ph idx="1"/>
          </p:nvPr>
        </p:nvSpPr>
        <p:spPr>
          <a:xfrm>
            <a:off x="1066800" y="2103120"/>
            <a:ext cx="8819322" cy="3303767"/>
          </a:xfrm>
        </p:spPr>
        <p:txBody>
          <a:bodyPr>
            <a:normAutofit fontScale="92500" lnSpcReduction="10000"/>
          </a:bodyPr>
          <a:lstStyle/>
          <a:p>
            <a:pPr marL="342900" indent="-342900">
              <a:buFont typeface="+mj-lt"/>
              <a:buAutoNum type="arabicPeriod"/>
            </a:pPr>
            <a:r>
              <a:rPr lang="en-IN" sz="1800" b="1" dirty="0"/>
              <a:t>Acquire the dataset</a:t>
            </a:r>
          </a:p>
          <a:p>
            <a:pPr marL="342900" indent="-342900">
              <a:buFont typeface="+mj-lt"/>
              <a:buAutoNum type="arabicPeriod"/>
            </a:pPr>
            <a:endParaRPr lang="en-IN" b="1" dirty="0"/>
          </a:p>
          <a:p>
            <a:pPr marL="0" indent="0">
              <a:buNone/>
            </a:pPr>
            <a:endParaRPr lang="en-IN" dirty="0"/>
          </a:p>
          <a:p>
            <a:r>
              <a:rPr lang="en-US" dirty="0"/>
              <a:t>We have received this dataset from </a:t>
            </a:r>
            <a:r>
              <a:rPr lang="en-US" dirty="0" err="1"/>
              <a:t>FlipRobo</a:t>
            </a:r>
            <a:r>
              <a:rPr lang="en-US" dirty="0"/>
              <a:t> Technologies which is related to a Housing data company from US.</a:t>
            </a:r>
          </a:p>
          <a:p>
            <a:r>
              <a:rPr lang="en-US" dirty="0"/>
              <a:t>The sample data is provided to us from our client database. It is hereby given for this exercise. The customer wishes to get into Australian market based on US Housing model. </a:t>
            </a:r>
          </a:p>
          <a:p>
            <a:pPr marL="0" indent="0">
              <a:buNone/>
            </a:pPr>
            <a:endParaRPr lang="en-IN" dirty="0"/>
          </a:p>
        </p:txBody>
      </p:sp>
    </p:spTree>
    <p:extLst>
      <p:ext uri="{BB962C8B-B14F-4D97-AF65-F5344CB8AC3E}">
        <p14:creationId xmlns:p14="http://schemas.microsoft.com/office/powerpoint/2010/main" val="3697529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9EAD-A7B1-40CB-960E-062C7910400F}"/>
              </a:ext>
            </a:extLst>
          </p:cNvPr>
          <p:cNvSpPr>
            <a:spLocks noGrp="1"/>
          </p:cNvSpPr>
          <p:nvPr>
            <p:ph type="title"/>
          </p:nvPr>
        </p:nvSpPr>
        <p:spPr/>
        <p:txBody>
          <a:bodyPr/>
          <a:lstStyle/>
          <a:p>
            <a:r>
              <a:rPr lang="en-US" dirty="0"/>
              <a:t>Cross Validation</a:t>
            </a:r>
            <a:endParaRPr lang="en-IN" dirty="0"/>
          </a:p>
        </p:txBody>
      </p:sp>
      <p:sp>
        <p:nvSpPr>
          <p:cNvPr id="3" name="Content Placeholder 2">
            <a:extLst>
              <a:ext uri="{FF2B5EF4-FFF2-40B4-BE49-F238E27FC236}">
                <a16:creationId xmlns:a16="http://schemas.microsoft.com/office/drawing/2014/main" id="{D2702AA9-2F3F-4140-BBD2-E17CB7700158}"/>
              </a:ext>
            </a:extLst>
          </p:cNvPr>
          <p:cNvSpPr>
            <a:spLocks noGrp="1"/>
          </p:cNvSpPr>
          <p:nvPr>
            <p:ph idx="1"/>
          </p:nvPr>
        </p:nvSpPr>
        <p:spPr>
          <a:xfrm>
            <a:off x="1066800" y="2103120"/>
            <a:ext cx="4366591" cy="3849624"/>
          </a:xfrm>
        </p:spPr>
        <p:txBody>
          <a:bodyPr>
            <a:normAutofit/>
          </a:bodyPr>
          <a:lstStyle/>
          <a:p>
            <a:r>
              <a:rPr lang="en-US" sz="1800" dirty="0"/>
              <a:t>The below code shows us the cross validation performed over all the algorithms and I have used the CV values as 5.</a:t>
            </a:r>
          </a:p>
          <a:p>
            <a:r>
              <a:rPr lang="en-US" sz="1800" dirty="0"/>
              <a:t>If you observe the below screenshot, we get the difference in the values.</a:t>
            </a:r>
          </a:p>
          <a:p>
            <a:endParaRPr lang="en-IN" sz="1800" dirty="0"/>
          </a:p>
        </p:txBody>
      </p:sp>
      <p:pic>
        <p:nvPicPr>
          <p:cNvPr id="6" name="Picture 5">
            <a:extLst>
              <a:ext uri="{FF2B5EF4-FFF2-40B4-BE49-F238E27FC236}">
                <a16:creationId xmlns:a16="http://schemas.microsoft.com/office/drawing/2014/main" id="{EBB33D90-8A4C-4C00-975C-5E75B19C940F}"/>
              </a:ext>
            </a:extLst>
          </p:cNvPr>
          <p:cNvPicPr/>
          <p:nvPr/>
        </p:nvPicPr>
        <p:blipFill>
          <a:blip r:embed="rId2">
            <a:extLst>
              <a:ext uri="{28A0092B-C50C-407E-A947-70E740481C1C}">
                <a14:useLocalDpi xmlns:a14="http://schemas.microsoft.com/office/drawing/2010/main" val="0"/>
              </a:ext>
            </a:extLst>
          </a:blip>
          <a:stretch>
            <a:fillRect/>
          </a:stretch>
        </p:blipFill>
        <p:spPr>
          <a:xfrm>
            <a:off x="5877781" y="1590294"/>
            <a:ext cx="5445760" cy="4362450"/>
          </a:xfrm>
          <a:prstGeom prst="rect">
            <a:avLst/>
          </a:prstGeom>
        </p:spPr>
      </p:pic>
    </p:spTree>
    <p:extLst>
      <p:ext uri="{BB962C8B-B14F-4D97-AF65-F5344CB8AC3E}">
        <p14:creationId xmlns:p14="http://schemas.microsoft.com/office/powerpoint/2010/main" val="2090037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E22B-DD5E-43A3-BDC7-3AE195D139B0}"/>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439B857C-5A16-4E2E-A23D-B50372D1DDDF}"/>
              </a:ext>
            </a:extLst>
          </p:cNvPr>
          <p:cNvSpPr>
            <a:spLocks noGrp="1"/>
          </p:cNvSpPr>
          <p:nvPr>
            <p:ph idx="1"/>
          </p:nvPr>
        </p:nvSpPr>
        <p:spPr>
          <a:xfrm>
            <a:off x="1066800" y="2103120"/>
            <a:ext cx="3796748" cy="3849624"/>
          </a:xfrm>
        </p:spPr>
        <p:txBody>
          <a:bodyPr>
            <a:normAutofit/>
          </a:bodyPr>
          <a:lstStyle/>
          <a:p>
            <a:pPr marL="342900" lvl="0" indent="-342900" algn="just">
              <a:lnSpc>
                <a:spcPct val="107000"/>
              </a:lnSpc>
              <a:spcAft>
                <a:spcPts val="800"/>
              </a:spcAft>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algorithms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seems to be an ideal algorithm in this scenario and for this type of dataset.</a:t>
            </a:r>
          </a:p>
          <a:p>
            <a:pPr marL="342900" lvl="0" indent="-342900" algn="just">
              <a:lnSpc>
                <a:spcPct val="107000"/>
              </a:lnSpc>
              <a:spcAft>
                <a:spcPts val="800"/>
              </a:spcAft>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difference between the accuracy score and cross validation for this model is very less compared to other models.</a:t>
            </a:r>
          </a:p>
        </p:txBody>
      </p:sp>
      <p:pic>
        <p:nvPicPr>
          <p:cNvPr id="5" name="Picture 4">
            <a:extLst>
              <a:ext uri="{FF2B5EF4-FFF2-40B4-BE49-F238E27FC236}">
                <a16:creationId xmlns:a16="http://schemas.microsoft.com/office/drawing/2014/main" id="{6C694D6D-92B6-4C12-9B2F-D25F7DD0C6D2}"/>
              </a:ext>
            </a:extLst>
          </p:cNvPr>
          <p:cNvPicPr/>
          <p:nvPr/>
        </p:nvPicPr>
        <p:blipFill>
          <a:blip r:embed="rId2">
            <a:extLst>
              <a:ext uri="{28A0092B-C50C-407E-A947-70E740481C1C}">
                <a14:useLocalDpi xmlns:a14="http://schemas.microsoft.com/office/drawing/2010/main" val="0"/>
              </a:ext>
            </a:extLst>
          </a:blip>
          <a:stretch>
            <a:fillRect/>
          </a:stretch>
        </p:blipFill>
        <p:spPr>
          <a:xfrm>
            <a:off x="5669445" y="2166102"/>
            <a:ext cx="5568398" cy="2525795"/>
          </a:xfrm>
          <a:prstGeom prst="rect">
            <a:avLst/>
          </a:prstGeom>
        </p:spPr>
      </p:pic>
    </p:spTree>
    <p:extLst>
      <p:ext uri="{BB962C8B-B14F-4D97-AF65-F5344CB8AC3E}">
        <p14:creationId xmlns:p14="http://schemas.microsoft.com/office/powerpoint/2010/main" val="34672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5B0D-20E2-4D74-BD8C-9C2454AF2485}"/>
              </a:ext>
            </a:extLst>
          </p:cNvPr>
          <p:cNvSpPr>
            <a:spLocks noGrp="1"/>
          </p:cNvSpPr>
          <p:nvPr>
            <p:ph type="title"/>
          </p:nvPr>
        </p:nvSpPr>
        <p:spPr>
          <a:xfrm>
            <a:off x="1066800" y="245029"/>
            <a:ext cx="10058400" cy="1371600"/>
          </a:xfrm>
        </p:spPr>
        <p:txBody>
          <a:bodyPr/>
          <a:lstStyle/>
          <a:p>
            <a:r>
              <a:rPr lang="en-US" dirty="0"/>
              <a:t>Hyperparameter Tuning</a:t>
            </a:r>
            <a:endParaRPr lang="en-IN" dirty="0"/>
          </a:p>
        </p:txBody>
      </p:sp>
      <p:sp>
        <p:nvSpPr>
          <p:cNvPr id="3" name="Content Placeholder 2">
            <a:extLst>
              <a:ext uri="{FF2B5EF4-FFF2-40B4-BE49-F238E27FC236}">
                <a16:creationId xmlns:a16="http://schemas.microsoft.com/office/drawing/2014/main" id="{3E289148-14A4-4E1F-8E9B-A8371124F905}"/>
              </a:ext>
            </a:extLst>
          </p:cNvPr>
          <p:cNvSpPr>
            <a:spLocks noGrp="1"/>
          </p:cNvSpPr>
          <p:nvPr>
            <p:ph idx="1"/>
          </p:nvPr>
        </p:nvSpPr>
        <p:spPr>
          <a:xfrm>
            <a:off x="662609" y="1950021"/>
            <a:ext cx="5844207" cy="1514723"/>
          </a:xfrm>
        </p:spPr>
        <p:txBody>
          <a:bodyPr>
            <a:normAutofit fontScale="92500" lnSpcReduction="20000"/>
          </a:body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Let us try to tune the proposed model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get better accuracy, if possible.</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"parameters" have been selected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skicit</a:t>
            </a:r>
            <a:r>
              <a:rPr lang="en-IN" sz="1800" dirty="0">
                <a:effectLst/>
                <a:latin typeface="Calibri" panose="020F0502020204030204" pitchFamily="34" charset="0"/>
                <a:ea typeface="Calibri" panose="020F0502020204030204" pitchFamily="34" charset="0"/>
                <a:cs typeface="Times New Roman" panose="02020603050405020304" pitchFamily="18" charset="0"/>
              </a:rPr>
              <a:t> library and I have considered 6 parameters.</a:t>
            </a:r>
          </a:p>
        </p:txBody>
      </p:sp>
      <p:sp>
        <p:nvSpPr>
          <p:cNvPr id="6" name="Content Placeholder 2">
            <a:extLst>
              <a:ext uri="{FF2B5EF4-FFF2-40B4-BE49-F238E27FC236}">
                <a16:creationId xmlns:a16="http://schemas.microsoft.com/office/drawing/2014/main" id="{AFFB31ED-816D-42FF-90D8-29FF9E404DA7}"/>
              </a:ext>
            </a:extLst>
          </p:cNvPr>
          <p:cNvSpPr txBox="1">
            <a:spLocks/>
          </p:cNvSpPr>
          <p:nvPr/>
        </p:nvSpPr>
        <p:spPr>
          <a:xfrm>
            <a:off x="6506817" y="4404760"/>
            <a:ext cx="4618384" cy="101566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25387CD1-841D-44AA-9B1F-C424252B4E87}"/>
              </a:ext>
            </a:extLst>
          </p:cNvPr>
          <p:cNvSpPr txBox="1"/>
          <p:nvPr/>
        </p:nvSpPr>
        <p:spPr>
          <a:xfrm>
            <a:off x="6413889" y="4119237"/>
            <a:ext cx="5360666" cy="1015663"/>
          </a:xfrm>
          <a:prstGeom prst="rect">
            <a:avLst/>
          </a:prstGeom>
          <a:noFill/>
        </p:spPr>
        <p:txBody>
          <a:bodyPr wrap="square">
            <a:spAutoFit/>
          </a:bodyPr>
          <a:lstStyle/>
          <a:p>
            <a:pPr marL="285750" indent="-285750">
              <a:buFont typeface="Courier New" panose="02070309020205020404" pitchFamily="49" charset="0"/>
              <a:buChar char="o"/>
            </a:pPr>
            <a:r>
              <a:rPr lang="en-US" sz="1500" b="1" dirty="0" err="1"/>
              <a:t>RandomizedSearchCV</a:t>
            </a:r>
            <a:r>
              <a:rPr lang="en-US" sz="1500" dirty="0"/>
              <a:t> is used to tune the parameters by fitting the same to the training dataset and used the best parameters after selection.</a:t>
            </a:r>
          </a:p>
        </p:txBody>
      </p:sp>
      <p:pic>
        <p:nvPicPr>
          <p:cNvPr id="9" name="Picture 8">
            <a:extLst>
              <a:ext uri="{FF2B5EF4-FFF2-40B4-BE49-F238E27FC236}">
                <a16:creationId xmlns:a16="http://schemas.microsoft.com/office/drawing/2014/main" id="{B86D3525-C263-44F7-8002-025664F371E3}"/>
              </a:ext>
            </a:extLst>
          </p:cNvPr>
          <p:cNvPicPr/>
          <p:nvPr/>
        </p:nvPicPr>
        <p:blipFill>
          <a:blip r:embed="rId2">
            <a:extLst>
              <a:ext uri="{28A0092B-C50C-407E-A947-70E740481C1C}">
                <a14:useLocalDpi xmlns:a14="http://schemas.microsoft.com/office/drawing/2010/main" val="0"/>
              </a:ext>
            </a:extLst>
          </a:blip>
          <a:stretch>
            <a:fillRect/>
          </a:stretch>
        </p:blipFill>
        <p:spPr>
          <a:xfrm>
            <a:off x="6930886" y="1950021"/>
            <a:ext cx="4366591" cy="1487092"/>
          </a:xfrm>
          <a:prstGeom prst="rect">
            <a:avLst/>
          </a:prstGeom>
        </p:spPr>
      </p:pic>
      <p:pic>
        <p:nvPicPr>
          <p:cNvPr id="10" name="Picture 9">
            <a:extLst>
              <a:ext uri="{FF2B5EF4-FFF2-40B4-BE49-F238E27FC236}">
                <a16:creationId xmlns:a16="http://schemas.microsoft.com/office/drawing/2014/main" id="{248D1218-6CDF-47C5-9AED-50D1AFA5F561}"/>
              </a:ext>
            </a:extLst>
          </p:cNvPr>
          <p:cNvPicPr/>
          <p:nvPr/>
        </p:nvPicPr>
        <p:blipFill>
          <a:blip r:embed="rId3">
            <a:extLst>
              <a:ext uri="{28A0092B-C50C-407E-A947-70E740481C1C}">
                <a14:useLocalDpi xmlns:a14="http://schemas.microsoft.com/office/drawing/2010/main" val="0"/>
              </a:ext>
            </a:extLst>
          </a:blip>
          <a:stretch>
            <a:fillRect/>
          </a:stretch>
        </p:blipFill>
        <p:spPr>
          <a:xfrm>
            <a:off x="913988" y="3482750"/>
            <a:ext cx="4850547" cy="2880202"/>
          </a:xfrm>
          <a:prstGeom prst="rect">
            <a:avLst/>
          </a:prstGeom>
        </p:spPr>
      </p:pic>
    </p:spTree>
    <p:extLst>
      <p:ext uri="{BB962C8B-B14F-4D97-AF65-F5344CB8AC3E}">
        <p14:creationId xmlns:p14="http://schemas.microsoft.com/office/powerpoint/2010/main" val="94513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9C82-B0B4-4226-87C2-EE62C07C973B}"/>
              </a:ext>
            </a:extLst>
          </p:cNvPr>
          <p:cNvSpPr>
            <a:spLocks noGrp="1"/>
          </p:cNvSpPr>
          <p:nvPr>
            <p:ph type="title"/>
          </p:nvPr>
        </p:nvSpPr>
        <p:spPr/>
        <p:txBody>
          <a:bodyPr/>
          <a:lstStyle/>
          <a:p>
            <a:r>
              <a:rPr lang="en-US" dirty="0"/>
              <a:t>Final Model </a:t>
            </a:r>
            <a:r>
              <a:rPr lang="en-US" sz="2400" dirty="0"/>
              <a:t>( post Hyperparameter Tuning)</a:t>
            </a:r>
            <a:endParaRPr lang="en-IN" sz="2400" dirty="0"/>
          </a:p>
        </p:txBody>
      </p:sp>
      <p:sp>
        <p:nvSpPr>
          <p:cNvPr id="6" name="Content Placeholder 5">
            <a:extLst>
              <a:ext uri="{FF2B5EF4-FFF2-40B4-BE49-F238E27FC236}">
                <a16:creationId xmlns:a16="http://schemas.microsoft.com/office/drawing/2014/main" id="{44658E56-A1E9-4E42-8EF2-EB7592BA49A8}"/>
              </a:ext>
            </a:extLst>
          </p:cNvPr>
          <p:cNvSpPr>
            <a:spLocks noGrp="1"/>
          </p:cNvSpPr>
          <p:nvPr>
            <p:ph idx="1"/>
          </p:nvPr>
        </p:nvSpPr>
        <p:spPr>
          <a:xfrm>
            <a:off x="748748" y="2373270"/>
            <a:ext cx="3650974" cy="4001161"/>
          </a:xfrm>
        </p:spPr>
        <p:txBody>
          <a:bodyPr>
            <a:noAutofit/>
          </a:bodyPr>
          <a:lstStyle/>
          <a:p>
            <a:r>
              <a:rPr lang="en-US" sz="1800" dirty="0"/>
              <a:t>Rebuild the model using the appropriate params we received from </a:t>
            </a:r>
            <a:r>
              <a:rPr lang="en-US" sz="1800" b="1" dirty="0" err="1"/>
              <a:t>best_params</a:t>
            </a:r>
            <a:r>
              <a:rPr lang="en-US" sz="1800" b="1" dirty="0"/>
              <a:t>_</a:t>
            </a:r>
          </a:p>
          <a:p>
            <a:endParaRPr lang="en-US" sz="1800" b="1" dirty="0"/>
          </a:p>
          <a:p>
            <a:endParaRPr lang="en-IN" sz="1800" dirty="0"/>
          </a:p>
        </p:txBody>
      </p:sp>
      <p:pic>
        <p:nvPicPr>
          <p:cNvPr id="7" name="Picture 6">
            <a:extLst>
              <a:ext uri="{FF2B5EF4-FFF2-40B4-BE49-F238E27FC236}">
                <a16:creationId xmlns:a16="http://schemas.microsoft.com/office/drawing/2014/main" id="{A0374D6D-E94A-422E-9B2C-3272EE5349FD}"/>
              </a:ext>
            </a:extLst>
          </p:cNvPr>
          <p:cNvPicPr/>
          <p:nvPr/>
        </p:nvPicPr>
        <p:blipFill>
          <a:blip r:embed="rId2">
            <a:extLst>
              <a:ext uri="{28A0092B-C50C-407E-A947-70E740481C1C}">
                <a14:useLocalDpi xmlns:a14="http://schemas.microsoft.com/office/drawing/2010/main" val="0"/>
              </a:ext>
            </a:extLst>
          </a:blip>
          <a:stretch>
            <a:fillRect/>
          </a:stretch>
        </p:blipFill>
        <p:spPr>
          <a:xfrm>
            <a:off x="5204819" y="2662857"/>
            <a:ext cx="5731510" cy="2089597"/>
          </a:xfrm>
          <a:prstGeom prst="rect">
            <a:avLst/>
          </a:prstGeom>
        </p:spPr>
      </p:pic>
    </p:spTree>
    <p:extLst>
      <p:ext uri="{BB962C8B-B14F-4D97-AF65-F5344CB8AC3E}">
        <p14:creationId xmlns:p14="http://schemas.microsoft.com/office/powerpoint/2010/main" val="181562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88-BDFA-4DE4-8955-99A627AF54E5}"/>
              </a:ext>
            </a:extLst>
          </p:cNvPr>
          <p:cNvSpPr>
            <a:spLocks noGrp="1"/>
          </p:cNvSpPr>
          <p:nvPr>
            <p:ph type="title"/>
          </p:nvPr>
        </p:nvSpPr>
        <p:spPr/>
        <p:txBody>
          <a:bodyPr/>
          <a:lstStyle/>
          <a:p>
            <a:r>
              <a:rPr lang="en-US" dirty="0"/>
              <a:t>Model Dashboard</a:t>
            </a:r>
            <a:endParaRPr lang="en-IN" dirty="0"/>
          </a:p>
        </p:txBody>
      </p:sp>
      <p:sp>
        <p:nvSpPr>
          <p:cNvPr id="3" name="Content Placeholder 2">
            <a:extLst>
              <a:ext uri="{FF2B5EF4-FFF2-40B4-BE49-F238E27FC236}">
                <a16:creationId xmlns:a16="http://schemas.microsoft.com/office/drawing/2014/main" id="{1FAB5FCA-B9B8-4487-A799-66F436D0D48A}"/>
              </a:ext>
            </a:extLst>
          </p:cNvPr>
          <p:cNvSpPr>
            <a:spLocks noGrp="1"/>
          </p:cNvSpPr>
          <p:nvPr>
            <p:ph idx="1"/>
          </p:nvPr>
        </p:nvSpPr>
        <p:spPr>
          <a:xfrm>
            <a:off x="881269" y="2778981"/>
            <a:ext cx="3518452" cy="1912289"/>
          </a:xfrm>
        </p:spPr>
        <p:txBody>
          <a:bodyPr>
            <a:normAutofit/>
          </a:bodyPr>
          <a:lstStyle/>
          <a:p>
            <a:r>
              <a:rPr lang="en-US" sz="1800" dirty="0"/>
              <a:t>With the help of python library </a:t>
            </a:r>
            <a:r>
              <a:rPr lang="en-US" sz="1800" b="1" dirty="0" err="1"/>
              <a:t>explainerdashboard</a:t>
            </a:r>
            <a:r>
              <a:rPr lang="en-US" sz="1800" dirty="0"/>
              <a:t> I have managed to create  a final model dashboard for your reference.</a:t>
            </a:r>
          </a:p>
          <a:p>
            <a:endParaRPr lang="en-US" sz="1800" dirty="0"/>
          </a:p>
          <a:p>
            <a:pPr marL="0" indent="0">
              <a:buNone/>
            </a:pPr>
            <a:endParaRPr lang="en-IN" sz="1800" dirty="0"/>
          </a:p>
        </p:txBody>
      </p:sp>
      <p:pic>
        <p:nvPicPr>
          <p:cNvPr id="6" name="Picture 5">
            <a:extLst>
              <a:ext uri="{FF2B5EF4-FFF2-40B4-BE49-F238E27FC236}">
                <a16:creationId xmlns:a16="http://schemas.microsoft.com/office/drawing/2014/main" id="{6FAE881B-F187-4E61-845E-02E8BC79DC20}"/>
              </a:ext>
            </a:extLst>
          </p:cNvPr>
          <p:cNvPicPr/>
          <p:nvPr/>
        </p:nvPicPr>
        <p:blipFill>
          <a:blip r:embed="rId2">
            <a:extLst>
              <a:ext uri="{28A0092B-C50C-407E-A947-70E740481C1C}">
                <a14:useLocalDpi xmlns:a14="http://schemas.microsoft.com/office/drawing/2010/main" val="0"/>
              </a:ext>
            </a:extLst>
          </a:blip>
          <a:stretch>
            <a:fillRect/>
          </a:stretch>
        </p:blipFill>
        <p:spPr>
          <a:xfrm>
            <a:off x="5323344" y="2629467"/>
            <a:ext cx="5731510" cy="2738755"/>
          </a:xfrm>
          <a:prstGeom prst="rect">
            <a:avLst/>
          </a:prstGeom>
        </p:spPr>
      </p:pic>
    </p:spTree>
    <p:extLst>
      <p:ext uri="{BB962C8B-B14F-4D97-AF65-F5344CB8AC3E}">
        <p14:creationId xmlns:p14="http://schemas.microsoft.com/office/powerpoint/2010/main" val="2741996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47B249-E609-4CF2-A2DD-544856DD7DA0}"/>
              </a:ext>
            </a:extLst>
          </p:cNvPr>
          <p:cNvPicPr/>
          <p:nvPr/>
        </p:nvPicPr>
        <p:blipFill>
          <a:blip r:embed="rId2">
            <a:extLst>
              <a:ext uri="{28A0092B-C50C-407E-A947-70E740481C1C}">
                <a14:useLocalDpi xmlns:a14="http://schemas.microsoft.com/office/drawing/2010/main" val="0"/>
              </a:ext>
            </a:extLst>
          </a:blip>
          <a:stretch>
            <a:fillRect/>
          </a:stretch>
        </p:blipFill>
        <p:spPr>
          <a:xfrm>
            <a:off x="364490" y="714375"/>
            <a:ext cx="5241180" cy="2588577"/>
          </a:xfrm>
          <a:prstGeom prst="rect">
            <a:avLst/>
          </a:prstGeom>
        </p:spPr>
      </p:pic>
      <p:pic>
        <p:nvPicPr>
          <p:cNvPr id="9" name="Picture 8">
            <a:extLst>
              <a:ext uri="{FF2B5EF4-FFF2-40B4-BE49-F238E27FC236}">
                <a16:creationId xmlns:a16="http://schemas.microsoft.com/office/drawing/2014/main" id="{D1A38B06-8F68-4B27-8EFE-A2F1EF686353}"/>
              </a:ext>
            </a:extLst>
          </p:cNvPr>
          <p:cNvPicPr/>
          <p:nvPr/>
        </p:nvPicPr>
        <p:blipFill>
          <a:blip r:embed="rId3">
            <a:extLst>
              <a:ext uri="{28A0092B-C50C-407E-A947-70E740481C1C}">
                <a14:useLocalDpi xmlns:a14="http://schemas.microsoft.com/office/drawing/2010/main" val="0"/>
              </a:ext>
            </a:extLst>
          </a:blip>
          <a:stretch>
            <a:fillRect/>
          </a:stretch>
        </p:blipFill>
        <p:spPr>
          <a:xfrm>
            <a:off x="6096000" y="840422"/>
            <a:ext cx="5731510" cy="2462530"/>
          </a:xfrm>
          <a:prstGeom prst="rect">
            <a:avLst/>
          </a:prstGeom>
        </p:spPr>
      </p:pic>
      <p:pic>
        <p:nvPicPr>
          <p:cNvPr id="10" name="Picture 9">
            <a:extLst>
              <a:ext uri="{FF2B5EF4-FFF2-40B4-BE49-F238E27FC236}">
                <a16:creationId xmlns:a16="http://schemas.microsoft.com/office/drawing/2014/main" id="{D4BB9E5D-30EF-4477-8FD0-A23751500719}"/>
              </a:ext>
            </a:extLst>
          </p:cNvPr>
          <p:cNvPicPr/>
          <p:nvPr/>
        </p:nvPicPr>
        <p:blipFill>
          <a:blip r:embed="rId4">
            <a:extLst>
              <a:ext uri="{28A0092B-C50C-407E-A947-70E740481C1C}">
                <a14:useLocalDpi xmlns:a14="http://schemas.microsoft.com/office/drawing/2010/main" val="0"/>
              </a:ext>
            </a:extLst>
          </a:blip>
          <a:stretch>
            <a:fillRect/>
          </a:stretch>
        </p:blipFill>
        <p:spPr>
          <a:xfrm>
            <a:off x="2739915" y="3747908"/>
            <a:ext cx="5731510" cy="2170430"/>
          </a:xfrm>
          <a:prstGeom prst="rect">
            <a:avLst/>
          </a:prstGeom>
        </p:spPr>
      </p:pic>
    </p:spTree>
    <p:extLst>
      <p:ext uri="{BB962C8B-B14F-4D97-AF65-F5344CB8AC3E}">
        <p14:creationId xmlns:p14="http://schemas.microsoft.com/office/powerpoint/2010/main" val="413362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DC4-8FC8-489F-8FAD-C093CCFDFD0B}"/>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A3C3E0CB-F422-499F-96D6-D325DD56788F}"/>
              </a:ext>
            </a:extLst>
          </p:cNvPr>
          <p:cNvSpPr>
            <a:spLocks noGrp="1"/>
          </p:cNvSpPr>
          <p:nvPr>
            <p:ph idx="1"/>
          </p:nvPr>
        </p:nvSpPr>
        <p:spPr>
          <a:xfrm>
            <a:off x="1066800" y="2103120"/>
            <a:ext cx="10058400" cy="4112286"/>
          </a:xfrm>
        </p:spPr>
        <p:txBody>
          <a:bodyPr>
            <a:norm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help of this dataset, I was able to work on multiple regression algorithms and also got to work on real-world dataset.</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dashboard that I built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ExplainerDashbaord</a:t>
            </a:r>
            <a:r>
              <a:rPr lang="en-IN" sz="1800" dirty="0">
                <a:effectLst/>
                <a:latin typeface="Calibri" panose="020F0502020204030204" pitchFamily="34" charset="0"/>
                <a:ea typeface="Calibri" panose="020F0502020204030204" pitchFamily="34" charset="0"/>
                <a:cs typeface="Times New Roman" panose="02020603050405020304" pitchFamily="18" charset="0"/>
              </a:rPr>
              <a:t> took me approximately 16 hours. This could be because I use older system and processing power is very less for such applications as the dataset is very small.</a:t>
            </a:r>
          </a:p>
        </p:txBody>
      </p:sp>
    </p:spTree>
    <p:extLst>
      <p:ext uri="{BB962C8B-B14F-4D97-AF65-F5344CB8AC3E}">
        <p14:creationId xmlns:p14="http://schemas.microsoft.com/office/powerpoint/2010/main" val="903389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88-BDFA-4DE4-8955-99A627AF54E5}"/>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1FAB5FCA-B9B8-4487-A799-66F436D0D48A}"/>
              </a:ext>
            </a:extLst>
          </p:cNvPr>
          <p:cNvSpPr>
            <a:spLocks noGrp="1"/>
          </p:cNvSpPr>
          <p:nvPr>
            <p:ph idx="1"/>
          </p:nvPr>
        </p:nvSpPr>
        <p:spPr>
          <a:xfrm>
            <a:off x="1066800" y="2103120"/>
            <a:ext cx="10356574" cy="4112286"/>
          </a:xfrm>
        </p:spPr>
        <p:txBody>
          <a:bodyPr>
            <a:norm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this dataset contains information only for past years and not current year and I believe having at least an annual information can help in formulating even better approaches.</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customer is looking forward to build / invest in housing in Australia and since the market is very different the predictions may vary dues to economic and other external factors.</a:t>
            </a:r>
          </a:p>
        </p:txBody>
      </p:sp>
    </p:spTree>
    <p:extLst>
      <p:ext uri="{BB962C8B-B14F-4D97-AF65-F5344CB8AC3E}">
        <p14:creationId xmlns:p14="http://schemas.microsoft.com/office/powerpoint/2010/main" val="1032779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FCB0-D381-4940-B96D-0E57D8E2ABF4}"/>
              </a:ext>
            </a:extLst>
          </p:cNvPr>
          <p:cNvSpPr>
            <a:spLocks noGrp="1"/>
          </p:cNvSpPr>
          <p:nvPr>
            <p:ph type="title"/>
          </p:nvPr>
        </p:nvSpPr>
        <p:spPr>
          <a:xfrm>
            <a:off x="4137991" y="2557669"/>
            <a:ext cx="3916018" cy="1371600"/>
          </a:xfrm>
        </p:spPr>
        <p:txBody>
          <a:bodyPr/>
          <a:lstStyle/>
          <a:p>
            <a:r>
              <a:rPr lang="en-US" dirty="0"/>
              <a:t>Thank You…</a:t>
            </a:r>
            <a:endParaRPr lang="en-IN" dirty="0"/>
          </a:p>
        </p:txBody>
      </p:sp>
    </p:spTree>
    <p:extLst>
      <p:ext uri="{BB962C8B-B14F-4D97-AF65-F5344CB8AC3E}">
        <p14:creationId xmlns:p14="http://schemas.microsoft.com/office/powerpoint/2010/main" val="36524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2. Import all the crucial libraries</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21026" y="2446351"/>
            <a:ext cx="4724400" cy="1965297"/>
          </a:xfrm>
        </p:spPr>
        <p:txBody>
          <a:bodyPr>
            <a:normAutofit/>
          </a:bodyPr>
          <a:lstStyle/>
          <a:p>
            <a:r>
              <a:rPr lang="en-US" dirty="0"/>
              <a:t>For this project I have used the following major libraries like Pandas-profiling, Pandas, Matplotlib and Seaborn that are used for EDA or any other pre-processing done in this scenario.</a:t>
            </a:r>
            <a:endParaRPr lang="en-IN" dirty="0"/>
          </a:p>
        </p:txBody>
      </p:sp>
      <p:pic>
        <p:nvPicPr>
          <p:cNvPr id="6" name="Picture 5">
            <a:extLst>
              <a:ext uri="{FF2B5EF4-FFF2-40B4-BE49-F238E27FC236}">
                <a16:creationId xmlns:a16="http://schemas.microsoft.com/office/drawing/2014/main" id="{67943529-7812-40DE-A008-92F6BE005B15}"/>
              </a:ext>
            </a:extLst>
          </p:cNvPr>
          <p:cNvPicPr/>
          <p:nvPr/>
        </p:nvPicPr>
        <p:blipFill>
          <a:blip r:embed="rId2">
            <a:extLst>
              <a:ext uri="{28A0092B-C50C-407E-A947-70E740481C1C}">
                <a14:useLocalDpi xmlns:a14="http://schemas.microsoft.com/office/drawing/2010/main" val="0"/>
              </a:ext>
            </a:extLst>
          </a:blip>
          <a:stretch>
            <a:fillRect/>
          </a:stretch>
        </p:blipFill>
        <p:spPr>
          <a:xfrm>
            <a:off x="6253216" y="2446351"/>
            <a:ext cx="5162550" cy="3467100"/>
          </a:xfrm>
          <a:prstGeom prst="rect">
            <a:avLst/>
          </a:prstGeom>
        </p:spPr>
      </p:pic>
    </p:spTree>
    <p:extLst>
      <p:ext uri="{BB962C8B-B14F-4D97-AF65-F5344CB8AC3E}">
        <p14:creationId xmlns:p14="http://schemas.microsoft.com/office/powerpoint/2010/main" val="313264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3. Import the dataset</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34278" y="2398508"/>
            <a:ext cx="4724400" cy="2995128"/>
          </a:xfrm>
        </p:spPr>
        <p:txBody>
          <a:bodyPr>
            <a:normAutofit fontScale="77500" lnSpcReduction="20000"/>
          </a:body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is in CSV format and it is imported using Pandas library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statement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pd.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set_option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display.max_columns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None) </a:t>
            </a:r>
            <a:r>
              <a:rPr lang="en-IN" sz="1800" dirty="0">
                <a:effectLst/>
                <a:latin typeface="Calibri" panose="020F0502020204030204" pitchFamily="34" charset="0"/>
                <a:ea typeface="Calibri" panose="020F0502020204030204" pitchFamily="34" charset="0"/>
                <a:cs typeface="Times New Roman" panose="02020603050405020304" pitchFamily="18" charset="0"/>
              </a:rPr>
              <a:t> simply allows us to physically see all the feature columns.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statement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pd.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set_option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display.max_rows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None) </a:t>
            </a:r>
            <a:r>
              <a:rPr lang="en-IN" sz="1800" dirty="0">
                <a:effectLst/>
                <a:latin typeface="Calibri" panose="020F0502020204030204" pitchFamily="34" charset="0"/>
                <a:ea typeface="Calibri" panose="020F0502020204030204" pitchFamily="34" charset="0"/>
                <a:cs typeface="Times New Roman" panose="02020603050405020304" pitchFamily="18" charset="0"/>
              </a:rPr>
              <a:t> simply allows us to physically see all the feature rows.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default,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 doesn’t display all the rows and columns at the same time and only selected portion from starting and ending of dataset are displayed.</a:t>
            </a:r>
          </a:p>
          <a:p>
            <a:endParaRPr lang="en-IN" dirty="0"/>
          </a:p>
        </p:txBody>
      </p:sp>
      <p:pic>
        <p:nvPicPr>
          <p:cNvPr id="6" name="Picture 5">
            <a:extLst>
              <a:ext uri="{FF2B5EF4-FFF2-40B4-BE49-F238E27FC236}">
                <a16:creationId xmlns:a16="http://schemas.microsoft.com/office/drawing/2014/main" id="{ED1EDCB8-2B6D-45DF-9B73-F0D2A0E734AE}"/>
              </a:ext>
            </a:extLst>
          </p:cNvPr>
          <p:cNvPicPr/>
          <p:nvPr/>
        </p:nvPicPr>
        <p:blipFill>
          <a:blip r:embed="rId2">
            <a:extLst>
              <a:ext uri="{28A0092B-C50C-407E-A947-70E740481C1C}">
                <a14:useLocalDpi xmlns:a14="http://schemas.microsoft.com/office/drawing/2010/main" val="0"/>
              </a:ext>
            </a:extLst>
          </a:blip>
          <a:stretch>
            <a:fillRect/>
          </a:stretch>
        </p:blipFill>
        <p:spPr>
          <a:xfrm>
            <a:off x="6628572" y="2398508"/>
            <a:ext cx="4629150" cy="981075"/>
          </a:xfrm>
          <a:prstGeom prst="rect">
            <a:avLst/>
          </a:prstGeom>
        </p:spPr>
      </p:pic>
    </p:spTree>
    <p:extLst>
      <p:ext uri="{BB962C8B-B14F-4D97-AF65-F5344CB8AC3E}">
        <p14:creationId xmlns:p14="http://schemas.microsoft.com/office/powerpoint/2010/main" val="280482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4. Identifying and handling the missing values</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34277" y="2514532"/>
            <a:ext cx="5254487" cy="863729"/>
          </a:xfrm>
        </p:spPr>
        <p:txBody>
          <a:bodyPr>
            <a:normAutofit fontScale="92500" lnSpcReduction="10000"/>
          </a:body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appears to have a total of 1460 records (rows) and 81 features (columns) including 1 target column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SalesPrice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Content Placeholder 2">
            <a:extLst>
              <a:ext uri="{FF2B5EF4-FFF2-40B4-BE49-F238E27FC236}">
                <a16:creationId xmlns:a16="http://schemas.microsoft.com/office/drawing/2014/main" id="{E485A86D-9C94-4B71-B4A9-B243099ABC5F}"/>
              </a:ext>
            </a:extLst>
          </p:cNvPr>
          <p:cNvSpPr txBox="1">
            <a:spLocks/>
          </p:cNvSpPr>
          <p:nvPr/>
        </p:nvSpPr>
        <p:spPr>
          <a:xfrm>
            <a:off x="934277" y="3677808"/>
            <a:ext cx="10442714" cy="6044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following columns are dropped as there are more number of missing values than it could be replaced.</a:t>
            </a:r>
          </a:p>
        </p:txBody>
      </p:sp>
      <p:sp>
        <p:nvSpPr>
          <p:cNvPr id="8" name="Content Placeholder 2">
            <a:extLst>
              <a:ext uri="{FF2B5EF4-FFF2-40B4-BE49-F238E27FC236}">
                <a16:creationId xmlns:a16="http://schemas.microsoft.com/office/drawing/2014/main" id="{E5768086-6891-49AD-BA36-0971CA1D7AE1}"/>
              </a:ext>
            </a:extLst>
          </p:cNvPr>
          <p:cNvSpPr txBox="1">
            <a:spLocks/>
          </p:cNvSpPr>
          <p:nvPr/>
        </p:nvSpPr>
        <p:spPr>
          <a:xfrm>
            <a:off x="917710" y="4106447"/>
            <a:ext cx="10442714" cy="81293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pic>
        <p:nvPicPr>
          <p:cNvPr id="14" name="Picture 13">
            <a:extLst>
              <a:ext uri="{FF2B5EF4-FFF2-40B4-BE49-F238E27FC236}">
                <a16:creationId xmlns:a16="http://schemas.microsoft.com/office/drawing/2014/main" id="{EDE581DD-DB1A-4C54-B025-043B5293B0F9}"/>
              </a:ext>
            </a:extLst>
          </p:cNvPr>
          <p:cNvPicPr/>
          <p:nvPr/>
        </p:nvPicPr>
        <p:blipFill>
          <a:blip r:embed="rId2">
            <a:extLst>
              <a:ext uri="{28A0092B-C50C-407E-A947-70E740481C1C}">
                <a14:useLocalDpi xmlns:a14="http://schemas.microsoft.com/office/drawing/2010/main" val="0"/>
              </a:ext>
            </a:extLst>
          </a:blip>
          <a:stretch>
            <a:fillRect/>
          </a:stretch>
        </p:blipFill>
        <p:spPr>
          <a:xfrm>
            <a:off x="6523798" y="2286812"/>
            <a:ext cx="4733925" cy="1085850"/>
          </a:xfrm>
          <a:prstGeom prst="rect">
            <a:avLst/>
          </a:prstGeom>
        </p:spPr>
      </p:pic>
      <p:pic>
        <p:nvPicPr>
          <p:cNvPr id="15" name="Picture 14">
            <a:extLst>
              <a:ext uri="{FF2B5EF4-FFF2-40B4-BE49-F238E27FC236}">
                <a16:creationId xmlns:a16="http://schemas.microsoft.com/office/drawing/2014/main" id="{AB7C3DC6-F6F4-47BA-A3EF-A109F5937CFE}"/>
              </a:ext>
            </a:extLst>
          </p:cNvPr>
          <p:cNvPicPr/>
          <p:nvPr/>
        </p:nvPicPr>
        <p:blipFill>
          <a:blip r:embed="rId3">
            <a:extLst>
              <a:ext uri="{28A0092B-C50C-407E-A947-70E740481C1C}">
                <a14:useLocalDpi xmlns:a14="http://schemas.microsoft.com/office/drawing/2010/main" val="0"/>
              </a:ext>
            </a:extLst>
          </a:blip>
          <a:stretch>
            <a:fillRect/>
          </a:stretch>
        </p:blipFill>
        <p:spPr>
          <a:xfrm>
            <a:off x="1451579" y="4528904"/>
            <a:ext cx="5731510" cy="1049655"/>
          </a:xfrm>
          <a:prstGeom prst="rect">
            <a:avLst/>
          </a:prstGeom>
        </p:spPr>
      </p:pic>
    </p:spTree>
    <p:extLst>
      <p:ext uri="{BB962C8B-B14F-4D97-AF65-F5344CB8AC3E}">
        <p14:creationId xmlns:p14="http://schemas.microsoft.com/office/powerpoint/2010/main" val="75741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3CCE-4673-4580-96A2-9A3BFD89D340}"/>
              </a:ext>
            </a:extLst>
          </p:cNvPr>
          <p:cNvSpPr>
            <a:spLocks noGrp="1"/>
          </p:cNvSpPr>
          <p:nvPr>
            <p:ph type="title"/>
          </p:nvPr>
        </p:nvSpPr>
        <p:spPr/>
        <p:txBody>
          <a:bodyPr>
            <a:normAutofit/>
          </a:bodyPr>
          <a:lstStyle/>
          <a:p>
            <a:r>
              <a:rPr lang="en-US" sz="1800" b="1" dirty="0"/>
              <a:t>5. Encoding the categorical data</a:t>
            </a:r>
            <a:endParaRPr lang="en-IN" sz="1800" b="1" dirty="0"/>
          </a:p>
        </p:txBody>
      </p:sp>
      <p:sp>
        <p:nvSpPr>
          <p:cNvPr id="3" name="Content Placeholder 2">
            <a:extLst>
              <a:ext uri="{FF2B5EF4-FFF2-40B4-BE49-F238E27FC236}">
                <a16:creationId xmlns:a16="http://schemas.microsoft.com/office/drawing/2014/main" id="{EA8083FA-4477-4829-9914-85A95E081B25}"/>
              </a:ext>
            </a:extLst>
          </p:cNvPr>
          <p:cNvSpPr>
            <a:spLocks noGrp="1"/>
          </p:cNvSpPr>
          <p:nvPr>
            <p:ph idx="1"/>
          </p:nvPr>
        </p:nvSpPr>
        <p:spPr>
          <a:xfrm>
            <a:off x="1066800" y="2471800"/>
            <a:ext cx="3399183" cy="2243593"/>
          </a:xfrm>
        </p:spPr>
        <p:txBody>
          <a:bodyPr>
            <a:normAutofit/>
          </a:bodyPr>
          <a:lstStyle/>
          <a:p>
            <a:r>
              <a:rPr lang="en-US" dirty="0"/>
              <a:t>I have used </a:t>
            </a:r>
            <a:r>
              <a:rPr lang="en-US" b="1" dirty="0" err="1"/>
              <a:t>LabelEncoder</a:t>
            </a:r>
            <a:r>
              <a:rPr lang="en-US" dirty="0"/>
              <a:t> as the data is categorical and is not ordinal in nature.</a:t>
            </a:r>
          </a:p>
          <a:p>
            <a:endParaRPr lang="en-IN" dirty="0"/>
          </a:p>
        </p:txBody>
      </p:sp>
      <p:pic>
        <p:nvPicPr>
          <p:cNvPr id="5" name="Picture 4">
            <a:extLst>
              <a:ext uri="{FF2B5EF4-FFF2-40B4-BE49-F238E27FC236}">
                <a16:creationId xmlns:a16="http://schemas.microsoft.com/office/drawing/2014/main" id="{BA279CCA-3E22-4F0E-AAD8-D57A12EB2861}"/>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164598"/>
            <a:ext cx="5210175" cy="2550795"/>
          </a:xfrm>
          <a:prstGeom prst="rect">
            <a:avLst/>
          </a:prstGeom>
        </p:spPr>
      </p:pic>
    </p:spTree>
    <p:extLst>
      <p:ext uri="{BB962C8B-B14F-4D97-AF65-F5344CB8AC3E}">
        <p14:creationId xmlns:p14="http://schemas.microsoft.com/office/powerpoint/2010/main" val="396904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A714-D6AD-491A-8DF0-35C905408551}"/>
              </a:ext>
            </a:extLst>
          </p:cNvPr>
          <p:cNvSpPr>
            <a:spLocks noGrp="1"/>
          </p:cNvSpPr>
          <p:nvPr>
            <p:ph type="title"/>
          </p:nvPr>
        </p:nvSpPr>
        <p:spPr>
          <a:xfrm>
            <a:off x="923614" y="113191"/>
            <a:ext cx="10058400" cy="1371600"/>
          </a:xfrm>
        </p:spPr>
        <p:txBody>
          <a:bodyPr>
            <a:normAutofit/>
          </a:bodyPr>
          <a:lstStyle/>
          <a:p>
            <a:r>
              <a:rPr lang="en-IN" sz="1800" b="1" dirty="0"/>
              <a:t>6. Splitting the dataset</a:t>
            </a:r>
          </a:p>
        </p:txBody>
      </p:sp>
      <p:sp>
        <p:nvSpPr>
          <p:cNvPr id="3" name="Content Placeholder 2">
            <a:extLst>
              <a:ext uri="{FF2B5EF4-FFF2-40B4-BE49-F238E27FC236}">
                <a16:creationId xmlns:a16="http://schemas.microsoft.com/office/drawing/2014/main" id="{EF54978C-C842-439D-A400-165DFC4EC25D}"/>
              </a:ext>
            </a:extLst>
          </p:cNvPr>
          <p:cNvSpPr>
            <a:spLocks noGrp="1"/>
          </p:cNvSpPr>
          <p:nvPr>
            <p:ph idx="1"/>
          </p:nvPr>
        </p:nvSpPr>
        <p:spPr>
          <a:xfrm>
            <a:off x="1066800" y="1497365"/>
            <a:ext cx="4510916" cy="772602"/>
          </a:xfrm>
        </p:spPr>
        <p:txBody>
          <a:bodyPr>
            <a:normAutofit fontScale="92500" lnSpcReduction="10000"/>
          </a:bodyPr>
          <a:lstStyle/>
          <a:p>
            <a:r>
              <a:rPr lang="en-US" dirty="0"/>
              <a:t>Splitting up of dataset between </a:t>
            </a:r>
            <a:r>
              <a:rPr lang="en-US" b="1" dirty="0"/>
              <a:t>x (features) </a:t>
            </a:r>
            <a:r>
              <a:rPr lang="en-US" dirty="0"/>
              <a:t>and </a:t>
            </a:r>
            <a:r>
              <a:rPr lang="en-US" b="1" dirty="0"/>
              <a:t>y (target column).</a:t>
            </a:r>
          </a:p>
          <a:p>
            <a:endParaRPr lang="en-US" dirty="0"/>
          </a:p>
          <a:p>
            <a:endParaRPr lang="en-US" dirty="0"/>
          </a:p>
          <a:p>
            <a:endParaRPr lang="en-IN" dirty="0"/>
          </a:p>
        </p:txBody>
      </p:sp>
      <p:sp>
        <p:nvSpPr>
          <p:cNvPr id="6" name="Content Placeholder 2">
            <a:extLst>
              <a:ext uri="{FF2B5EF4-FFF2-40B4-BE49-F238E27FC236}">
                <a16:creationId xmlns:a16="http://schemas.microsoft.com/office/drawing/2014/main" id="{448998A2-F7D3-4648-9BF9-1468E4A45844}"/>
              </a:ext>
            </a:extLst>
          </p:cNvPr>
          <p:cNvSpPr txBox="1">
            <a:spLocks/>
          </p:cNvSpPr>
          <p:nvPr/>
        </p:nvSpPr>
        <p:spPr>
          <a:xfrm>
            <a:off x="923614" y="3042569"/>
            <a:ext cx="4510916" cy="162498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r>
              <a:rPr lang="en-US" dirty="0"/>
              <a:t>Split the dataset into train and test data set.</a:t>
            </a:r>
          </a:p>
          <a:p>
            <a:r>
              <a:rPr lang="en-US" dirty="0"/>
              <a:t>I have chosen </a:t>
            </a:r>
            <a:r>
              <a:rPr lang="en-US" b="1" dirty="0"/>
              <a:t>200 random state </a:t>
            </a:r>
            <a:r>
              <a:rPr lang="en-US" dirty="0"/>
              <a:t>and </a:t>
            </a:r>
            <a:r>
              <a:rPr lang="en-US" b="1" dirty="0"/>
              <a:t>30%</a:t>
            </a:r>
            <a:r>
              <a:rPr lang="en-US" dirty="0"/>
              <a:t> of data is divided in text dataset.</a:t>
            </a:r>
          </a:p>
          <a:p>
            <a:endParaRPr lang="en-IN" dirty="0"/>
          </a:p>
        </p:txBody>
      </p:sp>
      <p:pic>
        <p:nvPicPr>
          <p:cNvPr id="10" name="Picture 9">
            <a:extLst>
              <a:ext uri="{FF2B5EF4-FFF2-40B4-BE49-F238E27FC236}">
                <a16:creationId xmlns:a16="http://schemas.microsoft.com/office/drawing/2014/main" id="{C2C9B28F-348B-4CB8-ABF7-6B8EC15D5C75}"/>
              </a:ext>
            </a:extLst>
          </p:cNvPr>
          <p:cNvPicPr/>
          <p:nvPr/>
        </p:nvPicPr>
        <p:blipFill>
          <a:blip r:embed="rId2">
            <a:extLst>
              <a:ext uri="{28A0092B-C50C-407E-A947-70E740481C1C}">
                <a14:useLocalDpi xmlns:a14="http://schemas.microsoft.com/office/drawing/2010/main" val="0"/>
              </a:ext>
            </a:extLst>
          </a:blip>
          <a:stretch>
            <a:fillRect/>
          </a:stretch>
        </p:blipFill>
        <p:spPr>
          <a:xfrm>
            <a:off x="5434530" y="2080019"/>
            <a:ext cx="3629025" cy="1198880"/>
          </a:xfrm>
          <a:prstGeom prst="rect">
            <a:avLst/>
          </a:prstGeom>
        </p:spPr>
      </p:pic>
      <p:pic>
        <p:nvPicPr>
          <p:cNvPr id="11" name="Picture 10">
            <a:extLst>
              <a:ext uri="{FF2B5EF4-FFF2-40B4-BE49-F238E27FC236}">
                <a16:creationId xmlns:a16="http://schemas.microsoft.com/office/drawing/2014/main" id="{350F67AF-D0CA-47D5-9B4A-D63AE0699397}"/>
              </a:ext>
            </a:extLst>
          </p:cNvPr>
          <p:cNvPicPr/>
          <p:nvPr/>
        </p:nvPicPr>
        <p:blipFill>
          <a:blip r:embed="rId3">
            <a:extLst>
              <a:ext uri="{28A0092B-C50C-407E-A947-70E740481C1C}">
                <a14:useLocalDpi xmlns:a14="http://schemas.microsoft.com/office/drawing/2010/main" val="0"/>
              </a:ext>
            </a:extLst>
          </a:blip>
          <a:stretch>
            <a:fillRect/>
          </a:stretch>
        </p:blipFill>
        <p:spPr>
          <a:xfrm>
            <a:off x="1517532" y="4836677"/>
            <a:ext cx="5731510" cy="339725"/>
          </a:xfrm>
          <a:prstGeom prst="rect">
            <a:avLst/>
          </a:prstGeom>
        </p:spPr>
      </p:pic>
    </p:spTree>
    <p:extLst>
      <p:ext uri="{BB962C8B-B14F-4D97-AF65-F5344CB8AC3E}">
        <p14:creationId xmlns:p14="http://schemas.microsoft.com/office/powerpoint/2010/main" val="204462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3E2A-8A69-42F2-8DA8-E04B86AAA247}"/>
              </a:ext>
            </a:extLst>
          </p:cNvPr>
          <p:cNvSpPr>
            <a:spLocks noGrp="1"/>
          </p:cNvSpPr>
          <p:nvPr>
            <p:ph type="title"/>
          </p:nvPr>
        </p:nvSpPr>
        <p:spPr>
          <a:xfrm>
            <a:off x="1066800" y="868743"/>
            <a:ext cx="10058400" cy="815145"/>
          </a:xfrm>
        </p:spPr>
        <p:txBody>
          <a:bodyPr>
            <a:normAutofit/>
          </a:bodyPr>
          <a:lstStyle/>
          <a:p>
            <a:r>
              <a:rPr lang="en-IN" sz="1800" b="1" dirty="0"/>
              <a:t>7. Feature scaling  and </a:t>
            </a:r>
            <a:r>
              <a:rPr lang="en-US" sz="1800" b="1" dirty="0"/>
              <a:t>Standardization</a:t>
            </a:r>
            <a:endParaRPr lang="en-IN" sz="1800" b="1" dirty="0"/>
          </a:p>
        </p:txBody>
      </p:sp>
      <p:sp>
        <p:nvSpPr>
          <p:cNvPr id="3" name="Content Placeholder 2">
            <a:extLst>
              <a:ext uri="{FF2B5EF4-FFF2-40B4-BE49-F238E27FC236}">
                <a16:creationId xmlns:a16="http://schemas.microsoft.com/office/drawing/2014/main" id="{8652EE14-C94B-4090-8867-F162CEBFCABB}"/>
              </a:ext>
            </a:extLst>
          </p:cNvPr>
          <p:cNvSpPr>
            <a:spLocks noGrp="1"/>
          </p:cNvSpPr>
          <p:nvPr>
            <p:ph idx="1"/>
          </p:nvPr>
        </p:nvSpPr>
        <p:spPr>
          <a:xfrm>
            <a:off x="1066800" y="1917590"/>
            <a:ext cx="5029200" cy="3370028"/>
          </a:xfrm>
        </p:spPr>
        <p:txBody>
          <a:bodyPr>
            <a:normAutofit fontScale="85000" lnSpcReduction="1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Finding variance inflation factor in each scaled column</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gives us relationship between feature vs feature and we can drop if necessary to avoid multicollinearity.</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observation, I have not considered this step.</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without dropping the features I got even better accuracy in the final model.</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Let’s us now Scale the data for further processing.</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further scaling up of data</a:t>
            </a:r>
          </a:p>
        </p:txBody>
      </p:sp>
      <p:pic>
        <p:nvPicPr>
          <p:cNvPr id="6" name="Picture 5">
            <a:extLst>
              <a:ext uri="{FF2B5EF4-FFF2-40B4-BE49-F238E27FC236}">
                <a16:creationId xmlns:a16="http://schemas.microsoft.com/office/drawing/2014/main" id="{F8268135-FD83-4DDC-9C36-38CFBA5B8F4A}"/>
              </a:ext>
            </a:extLst>
          </p:cNvPr>
          <p:cNvPicPr/>
          <p:nvPr/>
        </p:nvPicPr>
        <p:blipFill>
          <a:blip r:embed="rId2">
            <a:extLst>
              <a:ext uri="{28A0092B-C50C-407E-A947-70E740481C1C}">
                <a14:useLocalDpi xmlns:a14="http://schemas.microsoft.com/office/drawing/2010/main" val="0"/>
              </a:ext>
            </a:extLst>
          </a:blip>
          <a:stretch>
            <a:fillRect/>
          </a:stretch>
        </p:blipFill>
        <p:spPr>
          <a:xfrm>
            <a:off x="6776002" y="2607366"/>
            <a:ext cx="4152900" cy="1219200"/>
          </a:xfrm>
          <a:prstGeom prst="rect">
            <a:avLst/>
          </a:prstGeom>
        </p:spPr>
      </p:pic>
    </p:spTree>
    <p:extLst>
      <p:ext uri="{BB962C8B-B14F-4D97-AF65-F5344CB8AC3E}">
        <p14:creationId xmlns:p14="http://schemas.microsoft.com/office/powerpoint/2010/main" val="3496735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215</TotalTime>
  <Words>2415</Words>
  <Application>Microsoft Office PowerPoint</Application>
  <PresentationFormat>Widescreen</PresentationFormat>
  <Paragraphs>132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Garamond</vt:lpstr>
      <vt:lpstr>Gill Sans MT</vt:lpstr>
      <vt:lpstr>Symbol</vt:lpstr>
      <vt:lpstr>Gallery</vt:lpstr>
      <vt:lpstr>Housing Prediction</vt:lpstr>
      <vt:lpstr>Problem Statement:</vt:lpstr>
      <vt:lpstr>EDA Steps / Data Pre-processing Done</vt:lpstr>
      <vt:lpstr>2. Import all the crucial libraries</vt:lpstr>
      <vt:lpstr>3. Import the dataset</vt:lpstr>
      <vt:lpstr>4. Identifying and handling the missing values</vt:lpstr>
      <vt:lpstr>5. Encoding the categorical data</vt:lpstr>
      <vt:lpstr>6. Splitting the dataset</vt:lpstr>
      <vt:lpstr>7. Feature scaling  and Standardization</vt:lpstr>
      <vt:lpstr>Assumptions considered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the model building I have considered the following 6 algorithms for the training and testing. </vt:lpstr>
      <vt:lpstr>Run and Evaluate selected models</vt:lpstr>
      <vt:lpstr>1) DecisionTreeRegressor </vt:lpstr>
      <vt:lpstr>2) RandomForestRegressor </vt:lpstr>
      <vt:lpstr>3) ExtraTreesRegressor </vt:lpstr>
      <vt:lpstr>4) KNeighborsRegressor </vt:lpstr>
      <vt:lpstr>5) HistGradientBoostingREGFRESSOR</vt:lpstr>
      <vt:lpstr>6) GradientBoostingRegressor </vt:lpstr>
      <vt:lpstr>Cross Validation</vt:lpstr>
      <vt:lpstr>Model Selection</vt:lpstr>
      <vt:lpstr>Hyperparameter Tuning</vt:lpstr>
      <vt:lpstr>Final Model ( post Hyperparameter Tuning)</vt:lpstr>
      <vt:lpstr>Model Dashboard</vt:lpstr>
      <vt:lpstr>PowerPoint Presentation</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vijay rdorigues</dc:creator>
  <cp:lastModifiedBy>vijay rdorigues</cp:lastModifiedBy>
  <cp:revision>28</cp:revision>
  <dcterms:created xsi:type="dcterms:W3CDTF">2021-08-29T11:59:06Z</dcterms:created>
  <dcterms:modified xsi:type="dcterms:W3CDTF">2021-09-17T18:27:40Z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