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Gill Sans"/>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66534140d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66534140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66534140d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f66534140d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66534140d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f66534140d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66534140d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f66534140d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66534140d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f66534140d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66534140d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f66534140d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66534140d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f66534140d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66534140d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f66534140d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66534140d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f66534140d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66534140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6653414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66534140d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gf66534140d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66534140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6653414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66534140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6653414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66534140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6653414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66534140d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66534140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66534140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66534140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6600"/>
              <a:buFont typeface="Gill Sans"/>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lt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grpSp>
        <p:nvGrpSpPr>
          <p:cNvPr id="88" name="Google Shape;88;p12"/>
          <p:cNvGrpSpPr/>
          <p:nvPr/>
        </p:nvGrpSpPr>
        <p:grpSpPr>
          <a:xfrm>
            <a:off x="7477387" y="482170"/>
            <a:ext cx="4074533" cy="5149101"/>
            <a:chOff x="7477387" y="482170"/>
            <a:chExt cx="4074533" cy="5149101"/>
          </a:xfrm>
        </p:grpSpPr>
        <p:sp>
          <p:nvSpPr>
            <p:cNvPr id="89" name="Google Shape;89;p1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2"/>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p:nvPr>
            <p:ph idx="2" type="pic"/>
          </p:nvPr>
        </p:nvSpPr>
        <p:spPr>
          <a:xfrm>
            <a:off x="8124389" y="1122542"/>
            <a:ext cx="2791171" cy="3866327"/>
          </a:xfrm>
          <a:prstGeom prst="rect">
            <a:avLst/>
          </a:prstGeom>
          <a:solidFill>
            <a:srgbClr val="D8D8D8"/>
          </a:solidFill>
          <a:ln>
            <a:noFill/>
          </a:ln>
        </p:spPr>
      </p:sp>
      <p:sp>
        <p:nvSpPr>
          <p:cNvPr id="93" name="Google Shape;93;p12"/>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4" name="Google Shape;94;p12"/>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97" name="Google Shape;97;p12"/>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3"/>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1" name="Google Shape;101;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104" name="Google Shape;104;p1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14"/>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8" name="Google Shape;108;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111" name="Google Shape;111;p14"/>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3" name="Google Shape;33;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36" name="Google Shape;36;p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5"/>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40" name="Google Shape;40;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43" name="Google Shape;43;p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7" name="Google Shape;47;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50" name="Google Shape;50;p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58" name="Google Shape;58;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2" name="Google Shape;62;p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3" name="Google Shape;63;p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4" name="Google Shape;64;p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5" name="Google Shape;65;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68" name="Google Shape;68;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74" name="Google Shape;74;p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1"/>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2" name="Google Shape;82;p11"/>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86" name="Google Shape;86;p11"/>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5.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Gill Sans"/>
              <a:buNone/>
              <a:defRPr b="0" i="0" sz="32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lt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lt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lt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lt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1" name="Shape 21"/>
        <p:cNvGrpSpPr/>
        <p:nvPr/>
      </p:nvGrpSpPr>
      <p:grpSpPr>
        <a:xfrm>
          <a:off x="0" y="0"/>
          <a:ext cx="0" cy="0"/>
          <a:chOff x="0" y="0"/>
          <a:chExt cx="0" cy="0"/>
        </a:xfrm>
      </p:grpSpPr>
      <p:sp>
        <p:nvSpPr>
          <p:cNvPr id="22" name="Google Shape;22;p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24" name="Google Shape;24;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26" name="Google Shape;26;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7" name="Google Shape;27;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8" name="Google Shape;28;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29" name="Google Shape;29;p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15"/>
          <p:cNvSpPr txBox="1"/>
          <p:nvPr>
            <p:ph type="ctrTitle"/>
          </p:nvPr>
        </p:nvSpPr>
        <p:spPr>
          <a:xfrm>
            <a:off x="5769400" y="1363925"/>
            <a:ext cx="5236500" cy="19908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IN" sz="4400"/>
              <a:t>Flight Price Prediction</a:t>
            </a:r>
            <a:endParaRPr/>
          </a:p>
        </p:txBody>
      </p:sp>
      <p:sp>
        <p:nvSpPr>
          <p:cNvPr id="117" name="Google Shape;117;p15"/>
          <p:cNvSpPr txBox="1"/>
          <p:nvPr>
            <p:ph idx="1" type="subTitle"/>
          </p:nvPr>
        </p:nvSpPr>
        <p:spPr>
          <a:xfrm>
            <a:off x="7436375" y="5345898"/>
            <a:ext cx="3033000" cy="768600"/>
          </a:xfrm>
          <a:prstGeom prst="rect">
            <a:avLst/>
          </a:prstGeom>
          <a:noFill/>
          <a:ln>
            <a:noFill/>
          </a:ln>
        </p:spPr>
        <p:txBody>
          <a:bodyPr anchorCtr="0" anchor="t" bIns="91425" lIns="91425" spcFirstLastPara="1" rIns="91425" wrap="square" tIns="91425">
            <a:normAutofit fontScale="62500"/>
          </a:bodyPr>
          <a:lstStyle/>
          <a:p>
            <a:pPr indent="-285750" lvl="0" marL="285750" rtl="0" algn="l">
              <a:lnSpc>
                <a:spcPct val="120000"/>
              </a:lnSpc>
              <a:spcBef>
                <a:spcPts val="0"/>
              </a:spcBef>
              <a:spcAft>
                <a:spcPts val="0"/>
              </a:spcAft>
              <a:buSzPct val="100000"/>
              <a:buFont typeface="Gill Sans"/>
              <a:buChar char="-"/>
            </a:pPr>
            <a:r>
              <a:rPr lang="en-IN">
                <a:solidFill>
                  <a:schemeClr val="lt1"/>
                </a:solidFill>
              </a:rPr>
              <a:t>BY,</a:t>
            </a:r>
            <a:endParaRPr/>
          </a:p>
          <a:p>
            <a:pPr indent="0" lvl="0" marL="0" rtl="0" algn="l">
              <a:lnSpc>
                <a:spcPct val="120000"/>
              </a:lnSpc>
              <a:spcBef>
                <a:spcPts val="1600"/>
              </a:spcBef>
              <a:spcAft>
                <a:spcPts val="0"/>
              </a:spcAft>
              <a:buSzPct val="100000"/>
              <a:buNone/>
            </a:pPr>
            <a:r>
              <a:rPr lang="en-IN">
                <a:solidFill>
                  <a:schemeClr val="lt1"/>
                </a:solidFill>
              </a:rPr>
              <a:t>     VIJAY RODRIGUES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1800"/>
              <a:t>G) </a:t>
            </a:r>
            <a:r>
              <a:rPr b="1" lang="en-IN" sz="1800"/>
              <a:t>Convert the final dataframe into a CSV file (index removed)</a:t>
            </a:r>
            <a:endParaRPr b="1" sz="1800"/>
          </a:p>
        </p:txBody>
      </p:sp>
      <p:pic>
        <p:nvPicPr>
          <p:cNvPr id="176" name="Google Shape;176;p24"/>
          <p:cNvPicPr preferRelativeResize="0"/>
          <p:nvPr/>
        </p:nvPicPr>
        <p:blipFill>
          <a:blip r:embed="rId3">
            <a:alphaModFix/>
          </a:blip>
          <a:stretch>
            <a:fillRect/>
          </a:stretch>
        </p:blipFill>
        <p:spPr>
          <a:xfrm>
            <a:off x="802813" y="2633981"/>
            <a:ext cx="10586372" cy="104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2. IMPORT ALL THE CRUCIAL LIBRARIES</a:t>
            </a:r>
            <a:endParaRPr b="1" sz="1800"/>
          </a:p>
        </p:txBody>
      </p:sp>
      <p:sp>
        <p:nvSpPr>
          <p:cNvPr id="182" name="Google Shape;182;p25"/>
          <p:cNvSpPr txBox="1"/>
          <p:nvPr>
            <p:ph idx="1" type="body"/>
          </p:nvPr>
        </p:nvSpPr>
        <p:spPr>
          <a:xfrm>
            <a:off x="921026" y="2446351"/>
            <a:ext cx="4724400" cy="196529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For this project I have used the following major libraries like Pandas-profiling, Pandas, Matplotlib and Seaborn that are used for EDA or any other pre-processing done in this scenario.</a:t>
            </a:r>
            <a:endParaRPr/>
          </a:p>
        </p:txBody>
      </p:sp>
      <p:pic>
        <p:nvPicPr>
          <p:cNvPr id="183" name="Google Shape;183;p25"/>
          <p:cNvPicPr preferRelativeResize="0"/>
          <p:nvPr/>
        </p:nvPicPr>
        <p:blipFill>
          <a:blip r:embed="rId3">
            <a:alphaModFix/>
          </a:blip>
          <a:stretch>
            <a:fillRect/>
          </a:stretch>
        </p:blipFill>
        <p:spPr>
          <a:xfrm>
            <a:off x="5797826" y="2158554"/>
            <a:ext cx="5734050" cy="29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3. IMPORT THE DATASET</a:t>
            </a:r>
            <a:endParaRPr b="1" sz="1800"/>
          </a:p>
        </p:txBody>
      </p:sp>
      <p:sp>
        <p:nvSpPr>
          <p:cNvPr id="189" name="Google Shape;189;p26"/>
          <p:cNvSpPr txBox="1"/>
          <p:nvPr>
            <p:ph idx="1" type="body"/>
          </p:nvPr>
        </p:nvSpPr>
        <p:spPr>
          <a:xfrm>
            <a:off x="934278" y="2398508"/>
            <a:ext cx="4724400" cy="2995128"/>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lnSpc>
                <a:spcPct val="107000"/>
              </a:lnSpc>
              <a:spcBef>
                <a:spcPts val="0"/>
              </a:spcBef>
              <a:spcAft>
                <a:spcPts val="0"/>
              </a:spcAft>
              <a:buSzPct val="100000"/>
              <a:buFont typeface="Noto Sans Symbols"/>
              <a:buChar char="∙"/>
            </a:pPr>
            <a:r>
              <a:rPr lang="en-IN" sz="1800">
                <a:latin typeface="Calibri"/>
                <a:ea typeface="Calibri"/>
                <a:cs typeface="Calibri"/>
                <a:sym typeface="Calibri"/>
              </a:rPr>
              <a:t>The dataset is in CSV format and it is imported using Pandas library in Jupyter Notebook</a:t>
            </a:r>
            <a:r>
              <a:rPr lang="en-IN" sz="1800">
                <a:latin typeface="Calibri"/>
                <a:ea typeface="Calibri"/>
                <a:cs typeface="Calibri"/>
                <a:sym typeface="Calibri"/>
              </a:rPr>
              <a:t>.</a:t>
            </a:r>
            <a:endParaRPr/>
          </a:p>
          <a:p>
            <a:pPr indent="-342900" lvl="0" marL="342900" rtl="0" algn="just">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The statement </a:t>
            </a:r>
            <a:r>
              <a:rPr b="1" lang="en-IN" sz="1800">
                <a:latin typeface="Calibri"/>
                <a:ea typeface="Calibri"/>
                <a:cs typeface="Calibri"/>
                <a:sym typeface="Calibri"/>
              </a:rPr>
              <a:t>pd. set_option("display.max_columns", None) </a:t>
            </a:r>
            <a:r>
              <a:rPr lang="en-IN" sz="1800">
                <a:latin typeface="Calibri"/>
                <a:ea typeface="Calibri"/>
                <a:cs typeface="Calibri"/>
                <a:sym typeface="Calibri"/>
              </a:rPr>
              <a:t> simply allows us to physically see all the feature columns. </a:t>
            </a:r>
            <a:endParaRPr/>
          </a:p>
          <a:p>
            <a:pPr indent="-342900" lvl="0" marL="342900" rtl="0" algn="just">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The statement </a:t>
            </a:r>
            <a:r>
              <a:rPr b="1" lang="en-IN" sz="1800">
                <a:latin typeface="Calibri"/>
                <a:ea typeface="Calibri"/>
                <a:cs typeface="Calibri"/>
                <a:sym typeface="Calibri"/>
              </a:rPr>
              <a:t>pd. set_option("display.max_rows", None) </a:t>
            </a:r>
            <a:r>
              <a:rPr lang="en-IN" sz="1800">
                <a:latin typeface="Calibri"/>
                <a:ea typeface="Calibri"/>
                <a:cs typeface="Calibri"/>
                <a:sym typeface="Calibri"/>
              </a:rPr>
              <a:t> simply allows us to physically see all the feature rows. </a:t>
            </a:r>
            <a:endParaRPr/>
          </a:p>
          <a:p>
            <a:pPr indent="-342900" lvl="0" marL="342900" rtl="0" algn="just">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By default, Jupyter Notebook doesn’t display all the rows and columns at the same time and only selected portion from starting and ending of dataset are displayed.</a:t>
            </a:r>
            <a:endParaRPr/>
          </a:p>
          <a:p>
            <a:pPr indent="-130175" lvl="0" marL="228600" rtl="0" algn="l">
              <a:lnSpc>
                <a:spcPct val="120000"/>
              </a:lnSpc>
              <a:spcBef>
                <a:spcPts val="1800"/>
              </a:spcBef>
              <a:spcAft>
                <a:spcPts val="0"/>
              </a:spcAft>
              <a:buSzPct val="100000"/>
              <a:buNone/>
            </a:pPr>
            <a:r>
              <a:t/>
            </a:r>
            <a:endParaRPr/>
          </a:p>
        </p:txBody>
      </p:sp>
      <p:pic>
        <p:nvPicPr>
          <p:cNvPr id="190" name="Google Shape;190;p26"/>
          <p:cNvPicPr preferRelativeResize="0"/>
          <p:nvPr/>
        </p:nvPicPr>
        <p:blipFill>
          <a:blip r:embed="rId3">
            <a:alphaModFix/>
          </a:blip>
          <a:stretch>
            <a:fillRect/>
          </a:stretch>
        </p:blipFill>
        <p:spPr>
          <a:xfrm>
            <a:off x="5790873" y="2627098"/>
            <a:ext cx="6248725" cy="775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4. IDENTIFYING AND HANDLING THE MISSING VALUES</a:t>
            </a:r>
            <a:endParaRPr b="1" sz="1800"/>
          </a:p>
        </p:txBody>
      </p:sp>
      <p:sp>
        <p:nvSpPr>
          <p:cNvPr id="196" name="Google Shape;196;p27"/>
          <p:cNvSpPr txBox="1"/>
          <p:nvPr>
            <p:ph idx="1" type="body"/>
          </p:nvPr>
        </p:nvSpPr>
        <p:spPr>
          <a:xfrm>
            <a:off x="934277" y="2514532"/>
            <a:ext cx="5254487" cy="863729"/>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0"/>
              </a:spcBef>
              <a:spcAft>
                <a:spcPts val="0"/>
              </a:spcAft>
              <a:buSzPts val="1800"/>
              <a:buFont typeface="Noto Sans Symbols"/>
              <a:buChar char="∙"/>
            </a:pPr>
            <a:r>
              <a:rPr lang="en-IN" sz="1800">
                <a:latin typeface="Calibri"/>
                <a:ea typeface="Calibri"/>
                <a:cs typeface="Calibri"/>
                <a:sym typeface="Calibri"/>
              </a:rPr>
              <a:t>There are no missing values hence no actions have been taken</a:t>
            </a:r>
            <a:endParaRPr/>
          </a:p>
        </p:txBody>
      </p:sp>
      <p:pic>
        <p:nvPicPr>
          <p:cNvPr id="197" name="Google Shape;197;p27"/>
          <p:cNvPicPr preferRelativeResize="0"/>
          <p:nvPr/>
        </p:nvPicPr>
        <p:blipFill>
          <a:blip r:embed="rId3">
            <a:alphaModFix/>
          </a:blip>
          <a:stretch>
            <a:fillRect/>
          </a:stretch>
        </p:blipFill>
        <p:spPr>
          <a:xfrm>
            <a:off x="1527775" y="3225850"/>
            <a:ext cx="2825775" cy="2855200"/>
          </a:xfrm>
          <a:prstGeom prst="rect">
            <a:avLst/>
          </a:prstGeom>
          <a:noFill/>
          <a:ln>
            <a:noFill/>
          </a:ln>
        </p:spPr>
      </p:pic>
      <p:pic>
        <p:nvPicPr>
          <p:cNvPr id="198" name="Google Shape;198;p27"/>
          <p:cNvPicPr preferRelativeResize="0"/>
          <p:nvPr/>
        </p:nvPicPr>
        <p:blipFill>
          <a:blip r:embed="rId4">
            <a:alphaModFix/>
          </a:blip>
          <a:stretch>
            <a:fillRect/>
          </a:stretch>
        </p:blipFill>
        <p:spPr>
          <a:xfrm>
            <a:off x="6215399" y="2085100"/>
            <a:ext cx="5755150" cy="404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5. ENCODING THE CATEGORICAL DATA</a:t>
            </a:r>
            <a:endParaRPr b="1" sz="1800"/>
          </a:p>
        </p:txBody>
      </p:sp>
      <p:sp>
        <p:nvSpPr>
          <p:cNvPr id="204" name="Google Shape;204;p28"/>
          <p:cNvSpPr txBox="1"/>
          <p:nvPr>
            <p:ph idx="1" type="body"/>
          </p:nvPr>
        </p:nvSpPr>
        <p:spPr>
          <a:xfrm>
            <a:off x="1066800" y="2471800"/>
            <a:ext cx="3399183" cy="224359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I have used </a:t>
            </a:r>
            <a:r>
              <a:rPr b="1" lang="en-IN"/>
              <a:t>LabelEncoder</a:t>
            </a:r>
            <a:r>
              <a:rPr lang="en-IN"/>
              <a:t> as the data is categorical and is not ordinal in nature.</a:t>
            </a:r>
            <a:endParaRPr/>
          </a:p>
          <a:p>
            <a:pPr indent="-101600" lvl="0" marL="228600" rtl="0" algn="l">
              <a:lnSpc>
                <a:spcPct val="120000"/>
              </a:lnSpc>
              <a:spcBef>
                <a:spcPts val="1000"/>
              </a:spcBef>
              <a:spcAft>
                <a:spcPts val="0"/>
              </a:spcAft>
              <a:buSzPts val="2000"/>
              <a:buNone/>
            </a:pPr>
            <a:r>
              <a:t/>
            </a:r>
            <a:endParaRPr/>
          </a:p>
        </p:txBody>
      </p:sp>
      <p:pic>
        <p:nvPicPr>
          <p:cNvPr id="205" name="Google Shape;205;p28"/>
          <p:cNvPicPr preferRelativeResize="0"/>
          <p:nvPr/>
        </p:nvPicPr>
        <p:blipFill>
          <a:blip r:embed="rId3">
            <a:alphaModFix/>
          </a:blip>
          <a:stretch>
            <a:fillRect/>
          </a:stretch>
        </p:blipFill>
        <p:spPr>
          <a:xfrm>
            <a:off x="4618372" y="2006149"/>
            <a:ext cx="6773850" cy="313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940150" y="493271"/>
            <a:ext cx="10058400" cy="772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6. SPLITTING THE DATASET</a:t>
            </a:r>
            <a:endParaRPr/>
          </a:p>
        </p:txBody>
      </p:sp>
      <p:sp>
        <p:nvSpPr>
          <p:cNvPr id="211" name="Google Shape;211;p29"/>
          <p:cNvSpPr txBox="1"/>
          <p:nvPr>
            <p:ph idx="1" type="body"/>
          </p:nvPr>
        </p:nvSpPr>
        <p:spPr>
          <a:xfrm>
            <a:off x="1066800" y="1497365"/>
            <a:ext cx="4510916" cy="77260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IN"/>
              <a:t>Splitting up of dataset between </a:t>
            </a:r>
            <a:r>
              <a:rPr b="1" lang="en-IN"/>
              <a:t>x (features) </a:t>
            </a:r>
            <a:r>
              <a:rPr lang="en-IN"/>
              <a:t>and </a:t>
            </a:r>
            <a:r>
              <a:rPr b="1" lang="en-IN"/>
              <a:t>y (target column).</a:t>
            </a:r>
            <a:endParaRPr/>
          </a:p>
          <a:p>
            <a:pPr indent="-111125" lvl="0" marL="228600" rtl="0" algn="l">
              <a:lnSpc>
                <a:spcPct val="120000"/>
              </a:lnSpc>
              <a:spcBef>
                <a:spcPts val="1000"/>
              </a:spcBef>
              <a:spcAft>
                <a:spcPts val="0"/>
              </a:spcAft>
              <a:buSzPct val="100000"/>
              <a:buNone/>
            </a:pPr>
            <a:r>
              <a:t/>
            </a:r>
            <a:endParaRPr/>
          </a:p>
          <a:p>
            <a:pPr indent="-111125" lvl="0" marL="228600" rtl="0" algn="l">
              <a:lnSpc>
                <a:spcPct val="120000"/>
              </a:lnSpc>
              <a:spcBef>
                <a:spcPts val="1000"/>
              </a:spcBef>
              <a:spcAft>
                <a:spcPts val="0"/>
              </a:spcAft>
              <a:buSzPct val="100000"/>
              <a:buNone/>
            </a:pPr>
            <a:r>
              <a:t/>
            </a:r>
            <a:endParaRPr/>
          </a:p>
          <a:p>
            <a:pPr indent="-111125" lvl="0" marL="228600" rtl="0" algn="l">
              <a:lnSpc>
                <a:spcPct val="120000"/>
              </a:lnSpc>
              <a:spcBef>
                <a:spcPts val="1000"/>
              </a:spcBef>
              <a:spcAft>
                <a:spcPts val="0"/>
              </a:spcAft>
              <a:buSzPct val="100000"/>
              <a:buNone/>
            </a:pPr>
            <a:r>
              <a:t/>
            </a:r>
            <a:endParaRPr/>
          </a:p>
        </p:txBody>
      </p:sp>
      <p:sp>
        <p:nvSpPr>
          <p:cNvPr id="212" name="Google Shape;212;p29"/>
          <p:cNvSpPr txBox="1"/>
          <p:nvPr/>
        </p:nvSpPr>
        <p:spPr>
          <a:xfrm>
            <a:off x="1066801" y="3554869"/>
            <a:ext cx="4510800" cy="16251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10000"/>
              </a:lnSpc>
              <a:spcBef>
                <a:spcPts val="0"/>
              </a:spcBef>
              <a:spcAft>
                <a:spcPts val="0"/>
              </a:spcAft>
              <a:buClr>
                <a:srgbClr val="262626"/>
              </a:buClr>
              <a:buSzPts val="1500"/>
              <a:buFont typeface="Garamond"/>
              <a:buNone/>
            </a:pPr>
            <a:r>
              <a:t/>
            </a:r>
            <a:endParaRPr b="0" i="0" sz="1500" u="none" cap="none" strike="noStrike">
              <a:solidFill>
                <a:schemeClr val="dk1"/>
              </a:solidFill>
              <a:latin typeface="Gill Sans"/>
              <a:ea typeface="Gill Sans"/>
              <a:cs typeface="Gill Sans"/>
              <a:sym typeface="Gill Sans"/>
            </a:endParaRPr>
          </a:p>
          <a:p>
            <a:pPr indent="-182880" lvl="0" marL="182880" marR="0" rtl="0" algn="l">
              <a:lnSpc>
                <a:spcPct val="110000"/>
              </a:lnSpc>
              <a:spcBef>
                <a:spcPts val="900"/>
              </a:spcBef>
              <a:spcAft>
                <a:spcPts val="0"/>
              </a:spcAft>
              <a:buClr>
                <a:srgbClr val="262626"/>
              </a:buClr>
              <a:buSzPts val="1500"/>
              <a:buFont typeface="Garamond"/>
              <a:buChar char="◦"/>
            </a:pPr>
            <a:r>
              <a:rPr b="0" i="0" lang="en-IN" sz="1500" u="none" cap="none" strike="noStrike">
                <a:solidFill>
                  <a:schemeClr val="dk1"/>
                </a:solidFill>
                <a:latin typeface="Gill Sans"/>
                <a:ea typeface="Gill Sans"/>
                <a:cs typeface="Gill Sans"/>
                <a:sym typeface="Gill Sans"/>
              </a:rPr>
              <a:t>Split the dataset into train and test data set.</a:t>
            </a:r>
            <a:endParaRPr b="0" i="0" sz="1400" u="none" cap="none" strike="noStrike">
              <a:solidFill>
                <a:srgbClr val="000000"/>
              </a:solidFill>
              <a:latin typeface="Arial"/>
              <a:ea typeface="Arial"/>
              <a:cs typeface="Arial"/>
              <a:sym typeface="Arial"/>
            </a:endParaRPr>
          </a:p>
          <a:p>
            <a:pPr indent="-182880" lvl="0" marL="182880" marR="0" rtl="0" algn="l">
              <a:lnSpc>
                <a:spcPct val="110000"/>
              </a:lnSpc>
              <a:spcBef>
                <a:spcPts val="900"/>
              </a:spcBef>
              <a:spcAft>
                <a:spcPts val="0"/>
              </a:spcAft>
              <a:buClr>
                <a:srgbClr val="262626"/>
              </a:buClr>
              <a:buSzPts val="1500"/>
              <a:buFont typeface="Garamond"/>
              <a:buChar char="◦"/>
            </a:pPr>
            <a:r>
              <a:rPr b="0" i="0" lang="en-IN" sz="1500" u="none" cap="none" strike="noStrike">
                <a:solidFill>
                  <a:schemeClr val="dk1"/>
                </a:solidFill>
                <a:latin typeface="Gill Sans"/>
                <a:ea typeface="Gill Sans"/>
                <a:cs typeface="Gill Sans"/>
                <a:sym typeface="Gill Sans"/>
              </a:rPr>
              <a:t>I have chosen </a:t>
            </a:r>
            <a:r>
              <a:rPr b="1" i="0" lang="en-IN" sz="1500" u="none" cap="none" strike="noStrike">
                <a:solidFill>
                  <a:schemeClr val="dk1"/>
                </a:solidFill>
                <a:latin typeface="Gill Sans"/>
                <a:ea typeface="Gill Sans"/>
                <a:cs typeface="Gill Sans"/>
                <a:sym typeface="Gill Sans"/>
              </a:rPr>
              <a:t>200 random state </a:t>
            </a:r>
            <a:r>
              <a:rPr b="0" i="0" lang="en-IN" sz="1500" u="none" cap="none" strike="noStrike">
                <a:solidFill>
                  <a:schemeClr val="dk1"/>
                </a:solidFill>
                <a:latin typeface="Gill Sans"/>
                <a:ea typeface="Gill Sans"/>
                <a:cs typeface="Gill Sans"/>
                <a:sym typeface="Gill Sans"/>
              </a:rPr>
              <a:t>and </a:t>
            </a:r>
            <a:r>
              <a:rPr b="1" i="0" lang="en-IN" sz="1500" u="none" cap="none" strike="noStrike">
                <a:solidFill>
                  <a:schemeClr val="dk1"/>
                </a:solidFill>
                <a:latin typeface="Gill Sans"/>
                <a:ea typeface="Gill Sans"/>
                <a:cs typeface="Gill Sans"/>
                <a:sym typeface="Gill Sans"/>
              </a:rPr>
              <a:t>30%</a:t>
            </a:r>
            <a:r>
              <a:rPr b="0" i="0" lang="en-IN" sz="1500" u="none" cap="none" strike="noStrike">
                <a:solidFill>
                  <a:schemeClr val="dk1"/>
                </a:solidFill>
                <a:latin typeface="Gill Sans"/>
                <a:ea typeface="Gill Sans"/>
                <a:cs typeface="Gill Sans"/>
                <a:sym typeface="Gill Sans"/>
              </a:rPr>
              <a:t> of data is divided in text dataset.</a:t>
            </a:r>
            <a:endParaRPr b="0" i="0" sz="1400" u="none" cap="none" strike="noStrike">
              <a:solidFill>
                <a:srgbClr val="000000"/>
              </a:solidFill>
              <a:latin typeface="Arial"/>
              <a:ea typeface="Arial"/>
              <a:cs typeface="Arial"/>
              <a:sym typeface="Arial"/>
            </a:endParaRPr>
          </a:p>
          <a:p>
            <a:pPr indent="-87628" lvl="0" marL="182880" marR="0" rtl="0" algn="l">
              <a:lnSpc>
                <a:spcPct val="110000"/>
              </a:lnSpc>
              <a:spcBef>
                <a:spcPts val="900"/>
              </a:spcBef>
              <a:spcAft>
                <a:spcPts val="0"/>
              </a:spcAft>
              <a:buClr>
                <a:srgbClr val="262626"/>
              </a:buClr>
              <a:buSzPts val="1500"/>
              <a:buFont typeface="Garamond"/>
              <a:buNone/>
            </a:pPr>
            <a:r>
              <a:t/>
            </a:r>
            <a:endParaRPr b="0" i="0" sz="1500" u="none" cap="none" strike="noStrike">
              <a:solidFill>
                <a:schemeClr val="dk1"/>
              </a:solidFill>
              <a:latin typeface="Gill Sans"/>
              <a:ea typeface="Gill Sans"/>
              <a:cs typeface="Gill Sans"/>
              <a:sym typeface="Gill Sans"/>
            </a:endParaRPr>
          </a:p>
        </p:txBody>
      </p:sp>
      <p:pic>
        <p:nvPicPr>
          <p:cNvPr id="213" name="Google Shape;213;p29"/>
          <p:cNvPicPr preferRelativeResize="0"/>
          <p:nvPr/>
        </p:nvPicPr>
        <p:blipFill>
          <a:blip r:embed="rId3">
            <a:alphaModFix/>
          </a:blip>
          <a:stretch>
            <a:fillRect/>
          </a:stretch>
        </p:blipFill>
        <p:spPr>
          <a:xfrm>
            <a:off x="1403925" y="2282550"/>
            <a:ext cx="7767625" cy="1468350"/>
          </a:xfrm>
          <a:prstGeom prst="rect">
            <a:avLst/>
          </a:prstGeom>
          <a:noFill/>
          <a:ln>
            <a:noFill/>
          </a:ln>
        </p:spPr>
      </p:pic>
      <p:pic>
        <p:nvPicPr>
          <p:cNvPr id="214" name="Google Shape;214;p29"/>
          <p:cNvPicPr preferRelativeResize="0"/>
          <p:nvPr/>
        </p:nvPicPr>
        <p:blipFill>
          <a:blip r:embed="rId4">
            <a:alphaModFix/>
          </a:blip>
          <a:stretch>
            <a:fillRect/>
          </a:stretch>
        </p:blipFill>
        <p:spPr>
          <a:xfrm>
            <a:off x="1403924" y="5105975"/>
            <a:ext cx="9772550" cy="110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1066800" y="868743"/>
            <a:ext cx="10058400" cy="8151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7. FEATURE SCALING  AND STANDARDIZATION</a:t>
            </a:r>
            <a:endParaRPr b="1" sz="1800"/>
          </a:p>
        </p:txBody>
      </p:sp>
      <p:sp>
        <p:nvSpPr>
          <p:cNvPr id="220" name="Google Shape;220;p30"/>
          <p:cNvSpPr txBox="1"/>
          <p:nvPr>
            <p:ph idx="1" type="body"/>
          </p:nvPr>
        </p:nvSpPr>
        <p:spPr>
          <a:xfrm>
            <a:off x="1066800" y="1917590"/>
            <a:ext cx="5029200" cy="3370028"/>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lnSpc>
                <a:spcPct val="107000"/>
              </a:lnSpc>
              <a:spcBef>
                <a:spcPts val="0"/>
              </a:spcBef>
              <a:spcAft>
                <a:spcPts val="0"/>
              </a:spcAft>
              <a:buSzPct val="100000"/>
              <a:buFont typeface="Noto Sans Symbols"/>
              <a:buChar char="∙"/>
            </a:pPr>
            <a:r>
              <a:rPr lang="en-IN" sz="1800">
                <a:latin typeface="Calibri"/>
                <a:ea typeface="Calibri"/>
                <a:cs typeface="Calibri"/>
                <a:sym typeface="Calibri"/>
              </a:rPr>
              <a:t>Finding variance inflation factor in each scaled column</a:t>
            </a:r>
            <a:endParaRPr/>
          </a:p>
          <a:p>
            <a:pPr indent="-342900" lvl="0" marL="342900" rtl="0" algn="just">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This gives us relationship between feature vs feature and we can drop if necessary to avoid multicollinearity.</a:t>
            </a:r>
            <a:endParaRPr/>
          </a:p>
          <a:p>
            <a:pPr indent="-342900" lvl="0" marL="342900" rtl="0" algn="just">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From the below observation, I have not considered this step.</a:t>
            </a:r>
            <a:endParaRPr/>
          </a:p>
          <a:p>
            <a:pPr indent="-342900" lvl="0" marL="342900" rtl="0" algn="just">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Also without dropping the features I got even better accuracy in the final model.</a:t>
            </a:r>
            <a:endParaRPr/>
          </a:p>
          <a:p>
            <a:pPr indent="-342900" lvl="0" marL="342900" rtl="0" algn="just">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Let’s us now Scale the data for further processing.</a:t>
            </a:r>
            <a:endParaRPr/>
          </a:p>
          <a:p>
            <a:pPr indent="-342900" lvl="0" marL="342900" rtl="0" algn="just">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we have used StandardScaler for further scaling up of data</a:t>
            </a:r>
            <a:endParaRPr/>
          </a:p>
        </p:txBody>
      </p:sp>
      <p:pic>
        <p:nvPicPr>
          <p:cNvPr id="221" name="Google Shape;221;p30"/>
          <p:cNvPicPr preferRelativeResize="0"/>
          <p:nvPr/>
        </p:nvPicPr>
        <p:blipFill rotWithShape="1">
          <a:blip r:embed="rId3">
            <a:alphaModFix/>
          </a:blip>
          <a:srcRect b="28124" l="0" r="0" t="0"/>
          <a:stretch/>
        </p:blipFill>
        <p:spPr>
          <a:xfrm>
            <a:off x="6231875" y="2530355"/>
            <a:ext cx="5707625" cy="120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ASSUMPTIONS CONSIDERED</a:t>
            </a:r>
            <a:endParaRPr/>
          </a:p>
        </p:txBody>
      </p:sp>
      <p:sp>
        <p:nvSpPr>
          <p:cNvPr id="227" name="Google Shape;227;p31"/>
          <p:cNvSpPr txBox="1"/>
          <p:nvPr>
            <p:ph idx="1" type="body"/>
          </p:nvPr>
        </p:nvSpPr>
        <p:spPr>
          <a:xfrm>
            <a:off x="1225825" y="2209130"/>
            <a:ext cx="10058400" cy="1905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This dataset contains only 1981 records and has only 7 features. It depends entirely on the websites referred to.   </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Since this dataset is not possible to extract for multiple dates through web scraping, I have considered only 25th Oct 2021 as the date.</a:t>
            </a:r>
            <a:endParaRPr sz="1800">
              <a:latin typeface="Calibri"/>
              <a:ea typeface="Calibri"/>
              <a:cs typeface="Calibri"/>
              <a:sym typeface="Calibri"/>
            </a:endParaRPr>
          </a:p>
          <a:p>
            <a:pPr indent="0" lvl="0" marL="457200" rtl="0" algn="just">
              <a:lnSpc>
                <a:spcPct val="107000"/>
              </a:lnSpc>
              <a:spcBef>
                <a:spcPts val="1000"/>
              </a:spcBef>
              <a:spcAft>
                <a:spcPts val="0"/>
              </a:spcAft>
              <a:buNone/>
            </a:pPr>
            <a:r>
              <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nvSpPr>
        <p:spPr>
          <a:xfrm>
            <a:off x="649350" y="1974575"/>
            <a:ext cx="5247900" cy="222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This heat map indicates if there are any missing values. Since all the values are accounted for, there is no change in color of the graph.</a:t>
            </a:r>
            <a:endParaRPr b="0" i="0" sz="1800" u="none" cap="none" strike="noStrike">
              <a:solidFill>
                <a:schemeClr val="dk1"/>
              </a:solidFill>
              <a:latin typeface="Calibri"/>
              <a:ea typeface="Calibri"/>
              <a:cs typeface="Calibri"/>
              <a:sym typeface="Calibri"/>
            </a:endParaRPr>
          </a:p>
        </p:txBody>
      </p:sp>
      <p:sp>
        <p:nvSpPr>
          <p:cNvPr id="233" name="Google Shape;233;p32"/>
          <p:cNvSpPr txBox="1"/>
          <p:nvPr/>
        </p:nvSpPr>
        <p:spPr>
          <a:xfrm>
            <a:off x="1066800" y="298174"/>
            <a:ext cx="10058400" cy="1371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62626"/>
              </a:buClr>
              <a:buSzPts val="4000"/>
              <a:buFont typeface="Gill Sans"/>
              <a:buNone/>
            </a:pPr>
            <a:r>
              <a:rPr b="0" i="0" lang="en-IN" sz="4000" u="none" cap="none" strike="noStrike">
                <a:solidFill>
                  <a:srgbClr val="262626"/>
                </a:solidFill>
                <a:latin typeface="Gill Sans"/>
                <a:ea typeface="Gill Sans"/>
                <a:cs typeface="Gill Sans"/>
                <a:sym typeface="Gill Sans"/>
              </a:rPr>
              <a:t>Visualizations</a:t>
            </a:r>
            <a:endParaRPr b="0" i="0" sz="1400" u="none" cap="none" strike="noStrike">
              <a:solidFill>
                <a:srgbClr val="000000"/>
              </a:solidFill>
              <a:latin typeface="Arial"/>
              <a:ea typeface="Arial"/>
              <a:cs typeface="Arial"/>
              <a:sym typeface="Arial"/>
            </a:endParaRPr>
          </a:p>
        </p:txBody>
      </p:sp>
      <p:pic>
        <p:nvPicPr>
          <p:cNvPr id="234" name="Google Shape;234;p32"/>
          <p:cNvPicPr preferRelativeResize="0"/>
          <p:nvPr/>
        </p:nvPicPr>
        <p:blipFill>
          <a:blip r:embed="rId3">
            <a:alphaModFix/>
          </a:blip>
          <a:stretch>
            <a:fillRect/>
          </a:stretch>
        </p:blipFill>
        <p:spPr>
          <a:xfrm>
            <a:off x="6049650" y="2126974"/>
            <a:ext cx="5048250" cy="2952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idx="1" type="body"/>
          </p:nvPr>
        </p:nvSpPr>
        <p:spPr>
          <a:xfrm>
            <a:off x="629945" y="1975976"/>
            <a:ext cx="5671500" cy="3450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From the below plot with respect to training dataset, we can see that IndiGo holds a large share of business in this sector with about 32.86 % followed by AirAsia India and Vistara.</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However this data is valid only for the date 25th Oct 2021.</a:t>
            </a:r>
            <a:endParaRPr sz="1800">
              <a:latin typeface="Calibri"/>
              <a:ea typeface="Calibri"/>
              <a:cs typeface="Calibri"/>
              <a:sym typeface="Calibri"/>
            </a:endParaRPr>
          </a:p>
          <a:p>
            <a:pPr indent="0" lvl="0" marL="0" rtl="0" algn="just">
              <a:lnSpc>
                <a:spcPct val="107000"/>
              </a:lnSpc>
              <a:spcBef>
                <a:spcPts val="1000"/>
              </a:spcBef>
              <a:spcAft>
                <a:spcPts val="0"/>
              </a:spcAft>
              <a:buNone/>
            </a:pPr>
            <a:r>
              <a:t/>
            </a:r>
            <a:endParaRPr sz="1800">
              <a:latin typeface="Calibri"/>
              <a:ea typeface="Calibri"/>
              <a:cs typeface="Calibri"/>
              <a:sym typeface="Calibri"/>
            </a:endParaRPr>
          </a:p>
          <a:p>
            <a:pPr indent="0" lvl="0" marL="0" rtl="0" algn="just">
              <a:lnSpc>
                <a:spcPct val="107000"/>
              </a:lnSpc>
              <a:spcBef>
                <a:spcPts val="1000"/>
              </a:spcBef>
              <a:spcAft>
                <a:spcPts val="0"/>
              </a:spcAft>
              <a:buSzPts val="1800"/>
              <a:buNone/>
            </a:pPr>
            <a:r>
              <a:t/>
            </a:r>
            <a:endParaRPr sz="1800">
              <a:latin typeface="Calibri"/>
              <a:ea typeface="Calibri"/>
              <a:cs typeface="Calibri"/>
              <a:sym typeface="Calibri"/>
            </a:endParaRPr>
          </a:p>
          <a:p>
            <a:pPr indent="-111125" lvl="0" marL="228600" rtl="0" algn="l">
              <a:lnSpc>
                <a:spcPct val="120000"/>
              </a:lnSpc>
              <a:spcBef>
                <a:spcPts val="1800"/>
              </a:spcBef>
              <a:spcAft>
                <a:spcPts val="0"/>
              </a:spcAft>
              <a:buSzPts val="2000"/>
              <a:buNone/>
            </a:pPr>
            <a:r>
              <a:t/>
            </a:r>
            <a:endParaRPr/>
          </a:p>
        </p:txBody>
      </p:sp>
      <p:pic>
        <p:nvPicPr>
          <p:cNvPr id="240" name="Google Shape;240;p33"/>
          <p:cNvPicPr preferRelativeResize="0"/>
          <p:nvPr/>
        </p:nvPicPr>
        <p:blipFill>
          <a:blip r:embed="rId3">
            <a:alphaModFix/>
          </a:blip>
          <a:stretch>
            <a:fillRect/>
          </a:stretch>
        </p:blipFill>
        <p:spPr>
          <a:xfrm>
            <a:off x="6377645" y="2069325"/>
            <a:ext cx="5585755" cy="23846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PROBLEM STATEMENT:</a:t>
            </a:r>
            <a:endParaRPr/>
          </a:p>
        </p:txBody>
      </p:sp>
      <p:sp>
        <p:nvSpPr>
          <p:cNvPr id="123" name="Google Shape;123;p16"/>
          <p:cNvSpPr txBox="1"/>
          <p:nvPr>
            <p:ph idx="1" type="body"/>
          </p:nvPr>
        </p:nvSpPr>
        <p:spPr>
          <a:xfrm>
            <a:off x="1066800" y="2103120"/>
            <a:ext cx="10058400" cy="390011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1000"/>
              </a:spcBef>
              <a:spcAft>
                <a:spcPts val="0"/>
              </a:spcAft>
              <a:buSzPts val="2000"/>
              <a:buChar char="•"/>
            </a:pPr>
            <a:r>
              <a:rPr lang="en-IN"/>
              <a:t>Anyone who has booked a flight ticket knows how unexpectedly the prices vary. </a:t>
            </a:r>
            <a:endParaRPr/>
          </a:p>
          <a:p>
            <a:pPr indent="-228600" lvl="0" marL="228600" rtl="0" algn="l">
              <a:lnSpc>
                <a:spcPct val="120000"/>
              </a:lnSpc>
              <a:spcBef>
                <a:spcPts val="1000"/>
              </a:spcBef>
              <a:spcAft>
                <a:spcPts val="0"/>
              </a:spcAft>
              <a:buSzPts val="2000"/>
              <a:buChar char="•"/>
            </a:pPr>
            <a:r>
              <a:rPr lang="en-IN"/>
              <a:t>The cheapest available ticket on a given flight gets more and less expensive over time. </a:t>
            </a:r>
            <a:endParaRPr/>
          </a:p>
          <a:p>
            <a:pPr indent="-228600" lvl="0" marL="228600" rtl="0" algn="l">
              <a:lnSpc>
                <a:spcPct val="120000"/>
              </a:lnSpc>
              <a:spcBef>
                <a:spcPts val="1000"/>
              </a:spcBef>
              <a:spcAft>
                <a:spcPts val="0"/>
              </a:spcAft>
              <a:buSzPts val="2000"/>
              <a:buChar char="•"/>
            </a:pPr>
            <a:r>
              <a:rPr lang="en-IN"/>
              <a:t>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a:t>
            </a:r>
            <a:endParaRPr/>
          </a:p>
          <a:p>
            <a:pPr indent="-228600" lvl="0" marL="228600" rtl="0" algn="l">
              <a:lnSpc>
                <a:spcPct val="120000"/>
              </a:lnSpc>
              <a:spcBef>
                <a:spcPts val="1000"/>
              </a:spcBef>
              <a:spcAft>
                <a:spcPts val="0"/>
              </a:spcAft>
              <a:buSzPts val="2000"/>
              <a:buChar char="•"/>
            </a:pPr>
            <a:r>
              <a:rPr lang="en-IN"/>
              <a:t>So, you have to work on a project where you collect data of flight fares with other features and work to make a model to predict fares of flights.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 type="body"/>
          </p:nvPr>
        </p:nvSpPr>
        <p:spPr>
          <a:xfrm>
            <a:off x="457250" y="2103121"/>
            <a:ext cx="5373600" cy="11523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Calibri"/>
              <a:buChar char="∙"/>
            </a:pPr>
            <a:r>
              <a:rPr lang="en-IN" sz="1800">
                <a:latin typeface="Calibri"/>
                <a:ea typeface="Calibri"/>
                <a:cs typeface="Calibri"/>
                <a:sym typeface="Calibri"/>
              </a:rPr>
              <a:t>Since this data was scraped from a website Kayak.com, the source is the same i.e. Bangalore and hence we have no other places.</a:t>
            </a:r>
            <a:endParaRPr sz="1800">
              <a:latin typeface="Calibri"/>
              <a:ea typeface="Calibri"/>
              <a:cs typeface="Calibri"/>
              <a:sym typeface="Calibri"/>
            </a:endParaRPr>
          </a:p>
        </p:txBody>
      </p:sp>
      <p:pic>
        <p:nvPicPr>
          <p:cNvPr id="246" name="Google Shape;246;p34"/>
          <p:cNvPicPr preferRelativeResize="0"/>
          <p:nvPr/>
        </p:nvPicPr>
        <p:blipFill>
          <a:blip r:embed="rId3">
            <a:alphaModFix/>
          </a:blip>
          <a:stretch>
            <a:fillRect/>
          </a:stretch>
        </p:blipFill>
        <p:spPr>
          <a:xfrm>
            <a:off x="5999882" y="2234600"/>
            <a:ext cx="5734050" cy="267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nvSpPr>
        <p:spPr>
          <a:xfrm>
            <a:off x="1011272" y="1987826"/>
            <a:ext cx="5084728" cy="4108174"/>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We can see from the below plot that people live in Delhi compared to Chennai. </a:t>
            </a:r>
            <a:endParaRPr sz="1800">
              <a:solidFill>
                <a:schemeClr val="dk1"/>
              </a:solidFill>
              <a:latin typeface="Calibri"/>
              <a:ea typeface="Calibri"/>
              <a:cs typeface="Calibri"/>
              <a:sym typeface="Calibri"/>
            </a:endParaRPr>
          </a:p>
          <a:p>
            <a:pPr indent="-342900" lvl="0" marL="342900" marR="0" rtl="0" algn="just">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This data cannot be generalized because these were the only destinations that appeared in the search bar.</a:t>
            </a:r>
            <a:endParaRPr sz="1800">
              <a:solidFill>
                <a:schemeClr val="dk1"/>
              </a:solidFill>
              <a:latin typeface="Calibri"/>
              <a:ea typeface="Calibri"/>
              <a:cs typeface="Calibri"/>
              <a:sym typeface="Calibri"/>
            </a:endParaRPr>
          </a:p>
          <a:p>
            <a:pPr indent="-342900" lvl="0" marL="342900" marR="0" rtl="0" algn="just">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Also, Chennai being one of the busiest metropolitan cities, we can see why a lot of passengers seem to travel there.</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p:txBody>
      </p:sp>
      <p:pic>
        <p:nvPicPr>
          <p:cNvPr id="252" name="Google Shape;252;p35"/>
          <p:cNvPicPr preferRelativeResize="0"/>
          <p:nvPr/>
        </p:nvPicPr>
        <p:blipFill>
          <a:blip r:embed="rId3">
            <a:alphaModFix/>
          </a:blip>
          <a:stretch>
            <a:fillRect/>
          </a:stretch>
        </p:blipFill>
        <p:spPr>
          <a:xfrm>
            <a:off x="6248400" y="2170250"/>
            <a:ext cx="5734050" cy="252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nvSpPr>
        <p:spPr>
          <a:xfrm>
            <a:off x="1011272" y="1987826"/>
            <a:ext cx="5084700" cy="4108200"/>
          </a:xfrm>
          <a:prstGeom prst="rect">
            <a:avLst/>
          </a:prstGeom>
          <a:noFill/>
          <a:ln>
            <a:noFill/>
          </a:ln>
        </p:spPr>
        <p:txBody>
          <a:bodyPr anchorCtr="0" anchor="t" bIns="45700" lIns="91425" spcFirstLastPara="1" rIns="91425" wrap="square" tIns="45700">
            <a:normAutofit fontScale="85000" lnSpcReduction="20000"/>
          </a:bodyPr>
          <a:lstStyle/>
          <a:p>
            <a:pPr indent="-325755"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e can see from the below plot the airline prices for all the companies. It appears Qatar Airways has the highest price for the ticket compared to other airlines.</a:t>
            </a:r>
            <a:endParaRPr sz="1800">
              <a:solidFill>
                <a:schemeClr val="dk1"/>
              </a:solidFill>
              <a:latin typeface="Calibri"/>
              <a:ea typeface="Calibri"/>
              <a:cs typeface="Calibri"/>
              <a:sym typeface="Calibri"/>
            </a:endParaRPr>
          </a:p>
          <a:p>
            <a:pPr indent="-325755"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It could be because all the remaining flights are domestic and Qatar Airways is the only international flight operating amongst these. The tariff changes, etc may seem to affect. Moreover prices depend on the brand and it's purchase power and Qatar Airways have a good stake in airline industry.</a:t>
            </a:r>
            <a:endParaRPr sz="1800">
              <a:solidFill>
                <a:schemeClr val="dk1"/>
              </a:solidFill>
              <a:latin typeface="Calibri"/>
              <a:ea typeface="Calibri"/>
              <a:cs typeface="Calibri"/>
              <a:sym typeface="Calibri"/>
            </a:endParaRPr>
          </a:p>
          <a:p>
            <a:pPr indent="-325755"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This could be the reason for the massive price hike for domestic travel.</a:t>
            </a:r>
            <a:endParaRPr sz="1800">
              <a:solidFill>
                <a:schemeClr val="dk1"/>
              </a:solidFill>
              <a:latin typeface="Calibri"/>
              <a:ea typeface="Calibri"/>
              <a:cs typeface="Calibri"/>
              <a:sym typeface="Calibri"/>
            </a:endParaRPr>
          </a:p>
          <a:p>
            <a:pPr indent="-325755"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However, in general the price of the ticket should not cost more than 15,000 to 20,000 Rs. and Qatar Airways tickets are going above 80,000.</a:t>
            </a:r>
            <a:endParaRPr sz="1800">
              <a:solidFill>
                <a:schemeClr val="dk1"/>
              </a:solidFill>
              <a:latin typeface="Calibri"/>
              <a:ea typeface="Calibri"/>
              <a:cs typeface="Calibri"/>
              <a:sym typeface="Calibri"/>
            </a:endParaRPr>
          </a:p>
          <a:p>
            <a:pPr indent="-325755" lvl="0" marL="342900" marR="0" rtl="0" algn="just">
              <a:lnSpc>
                <a:spcPct val="107000"/>
              </a:lnSpc>
              <a:spcBef>
                <a:spcPts val="900"/>
              </a:spcBef>
              <a:spcAft>
                <a:spcPts val="0"/>
              </a:spcAft>
              <a:buClr>
                <a:schemeClr val="dk1"/>
              </a:buClr>
              <a:buSzPct val="100000"/>
              <a:buFont typeface="Calibri"/>
              <a:buChar char="∙"/>
            </a:pPr>
            <a:r>
              <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p:txBody>
      </p:sp>
      <p:pic>
        <p:nvPicPr>
          <p:cNvPr id="258" name="Google Shape;258;p36"/>
          <p:cNvPicPr preferRelativeResize="0"/>
          <p:nvPr/>
        </p:nvPicPr>
        <p:blipFill>
          <a:blip r:embed="rId3">
            <a:alphaModFix/>
          </a:blip>
          <a:stretch>
            <a:fillRect/>
          </a:stretch>
        </p:blipFill>
        <p:spPr>
          <a:xfrm>
            <a:off x="6215322" y="2205038"/>
            <a:ext cx="5734050" cy="244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nvSpPr>
        <p:spPr>
          <a:xfrm>
            <a:off x="1011272" y="1987826"/>
            <a:ext cx="5084700" cy="4108200"/>
          </a:xfrm>
          <a:prstGeom prst="rect">
            <a:avLst/>
          </a:prstGeom>
          <a:noFill/>
          <a:ln>
            <a:noFill/>
          </a:ln>
        </p:spPr>
        <p:txBody>
          <a:bodyPr anchorCtr="0" anchor="t" bIns="45700" lIns="91425" spcFirstLastPara="1" rIns="91425" wrap="square" tIns="45700">
            <a:normAutofit/>
          </a:bodyPr>
          <a:lstStyle/>
          <a:p>
            <a:pPr indent="0" lvl="0" marL="457200" marR="0" rtl="0" algn="just">
              <a:lnSpc>
                <a:spcPct val="107000"/>
              </a:lnSpc>
              <a:spcBef>
                <a:spcPts val="900"/>
              </a:spcBef>
              <a:spcAft>
                <a:spcPts val="0"/>
              </a:spcAft>
              <a:buNone/>
            </a:pPr>
            <a:r>
              <a:rPr lang="en-IN" sz="1800">
                <a:solidFill>
                  <a:schemeClr val="dk1"/>
                </a:solidFill>
                <a:latin typeface="Calibri"/>
                <a:ea typeface="Calibri"/>
                <a:cs typeface="Calibri"/>
                <a:sym typeface="Calibri"/>
              </a:rPr>
              <a:t>From the below plot we can see how the total stops influence prices.</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rPr lang="en-IN" sz="1800">
                <a:solidFill>
                  <a:schemeClr val="dk1"/>
                </a:solidFill>
                <a:latin typeface="Calibri"/>
                <a:ea typeface="Calibri"/>
                <a:cs typeface="Calibri"/>
                <a:sym typeface="Calibri"/>
              </a:rPr>
              <a:t>In general sense, flights with single or no stops are cheaper than flights having multiple stops. But in this case we can see that flights with 2 stops have a higher price compared to the other flights.</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rPr lang="en-IN" sz="1800">
                <a:solidFill>
                  <a:schemeClr val="dk1"/>
                </a:solidFill>
                <a:latin typeface="Calibri"/>
                <a:ea typeface="Calibri"/>
                <a:cs typeface="Calibri"/>
                <a:sym typeface="Calibri"/>
              </a:rPr>
              <a:t>Having multiple stops means the airline is liable for hangar rent, and other taxes and unless they plan to travel far, having additional stops will add more cost to the airline companies.</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p:txBody>
      </p:sp>
      <p:pic>
        <p:nvPicPr>
          <p:cNvPr id="264" name="Google Shape;264;p37"/>
          <p:cNvPicPr preferRelativeResize="0"/>
          <p:nvPr/>
        </p:nvPicPr>
        <p:blipFill>
          <a:blip r:embed="rId3">
            <a:alphaModFix/>
          </a:blip>
          <a:stretch>
            <a:fillRect/>
          </a:stretch>
        </p:blipFill>
        <p:spPr>
          <a:xfrm>
            <a:off x="6248372" y="2333750"/>
            <a:ext cx="5734050" cy="2409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nvSpPr>
        <p:spPr>
          <a:xfrm>
            <a:off x="1011272" y="1987826"/>
            <a:ext cx="5084700" cy="4108200"/>
          </a:xfrm>
          <a:prstGeom prst="rect">
            <a:avLst/>
          </a:prstGeom>
          <a:noFill/>
          <a:ln>
            <a:noFill/>
          </a:ln>
        </p:spPr>
        <p:txBody>
          <a:bodyPr anchorCtr="0" anchor="t" bIns="45700" lIns="91425" spcFirstLastPara="1" rIns="91425" wrap="square" tIns="45700">
            <a:normAutofit fontScale="77500" lnSpcReduction="10000"/>
          </a:bodyPr>
          <a:lstStyle/>
          <a:p>
            <a:pPr indent="-317182"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The below plot shows us the number of stops given by flights</a:t>
            </a:r>
            <a:endParaRPr sz="1800">
              <a:solidFill>
                <a:schemeClr val="dk1"/>
              </a:solidFill>
              <a:latin typeface="Calibri"/>
              <a:ea typeface="Calibri"/>
              <a:cs typeface="Calibri"/>
              <a:sym typeface="Calibri"/>
            </a:endParaRPr>
          </a:p>
          <a:p>
            <a:pPr indent="-317182"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We can see the majority of flights have "one stop" and this shows that flights have reached directly to the destination with more time for halt.</a:t>
            </a:r>
            <a:endParaRPr sz="1800">
              <a:solidFill>
                <a:schemeClr val="dk1"/>
              </a:solidFill>
              <a:latin typeface="Calibri"/>
              <a:ea typeface="Calibri"/>
              <a:cs typeface="Calibri"/>
              <a:sym typeface="Calibri"/>
            </a:endParaRPr>
          </a:p>
          <a:p>
            <a:pPr indent="-317182"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This also tells us that for domestic travel passengers do not prefer connecting flights as it's time consuming. </a:t>
            </a:r>
            <a:endParaRPr sz="1800">
              <a:solidFill>
                <a:schemeClr val="dk1"/>
              </a:solidFill>
              <a:latin typeface="Calibri"/>
              <a:ea typeface="Calibri"/>
              <a:cs typeface="Calibri"/>
              <a:sym typeface="Calibri"/>
            </a:endParaRPr>
          </a:p>
          <a:p>
            <a:pPr indent="-317182"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However we can also see that people have opted for "non-stop" flights. These are the same as "one-stop" but here there is essentially no stop at all. Flight may take time to refuel and that's it.</a:t>
            </a:r>
            <a:endParaRPr sz="1800">
              <a:solidFill>
                <a:schemeClr val="dk1"/>
              </a:solidFill>
              <a:latin typeface="Calibri"/>
              <a:ea typeface="Calibri"/>
              <a:cs typeface="Calibri"/>
              <a:sym typeface="Calibri"/>
            </a:endParaRPr>
          </a:p>
          <a:p>
            <a:pPr indent="-317182"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This is common for all economy flights or airlines that have cheap tickets because stopping at an airport means the airline company has to pay parking fees that could be huge even if it means staying only for sometime.</a:t>
            </a:r>
            <a:endParaRPr sz="1800">
              <a:solidFill>
                <a:schemeClr val="dk1"/>
              </a:solidFill>
              <a:latin typeface="Calibri"/>
              <a:ea typeface="Calibri"/>
              <a:cs typeface="Calibri"/>
              <a:sym typeface="Calibri"/>
            </a:endParaRPr>
          </a:p>
          <a:p>
            <a:pPr indent="-317182" lvl="0" marL="342900" marR="0" rtl="0" algn="just">
              <a:lnSpc>
                <a:spcPct val="107000"/>
              </a:lnSpc>
              <a:spcBef>
                <a:spcPts val="900"/>
              </a:spcBef>
              <a:spcAft>
                <a:spcPts val="0"/>
              </a:spcAft>
              <a:buClr>
                <a:schemeClr val="dk1"/>
              </a:buClr>
              <a:buSzPct val="100000"/>
              <a:buFont typeface="Calibri"/>
              <a:buChar char="∙"/>
            </a:pPr>
            <a:r>
              <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p:txBody>
      </p:sp>
      <p:pic>
        <p:nvPicPr>
          <p:cNvPr id="270" name="Google Shape;270;p38"/>
          <p:cNvPicPr preferRelativeResize="0"/>
          <p:nvPr/>
        </p:nvPicPr>
        <p:blipFill>
          <a:blip r:embed="rId3">
            <a:alphaModFix/>
          </a:blip>
          <a:stretch>
            <a:fillRect/>
          </a:stretch>
        </p:blipFill>
        <p:spPr>
          <a:xfrm>
            <a:off x="6281422" y="2205038"/>
            <a:ext cx="5734050" cy="2447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nvSpPr>
        <p:spPr>
          <a:xfrm>
            <a:off x="1011272" y="1987826"/>
            <a:ext cx="5084700" cy="41082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The below plot shows us the distribution of the dataset. Since all are categorical variables and the only numerical variable “Price” is a target variable, we are not making any changes.</a:t>
            </a:r>
            <a:endParaRPr sz="1800">
              <a:solidFill>
                <a:schemeClr val="dk1"/>
              </a:solidFill>
              <a:latin typeface="Calibri"/>
              <a:ea typeface="Calibri"/>
              <a:cs typeface="Calibri"/>
              <a:sym typeface="Calibri"/>
            </a:endParaRPr>
          </a:p>
          <a:p>
            <a:pPr indent="-342900" lvl="0" marL="342900" marR="0" rtl="0" algn="just">
              <a:lnSpc>
                <a:spcPct val="107000"/>
              </a:lnSpc>
              <a:spcBef>
                <a:spcPts val="900"/>
              </a:spcBef>
              <a:spcAft>
                <a:spcPts val="0"/>
              </a:spcAft>
              <a:buClr>
                <a:schemeClr val="dk1"/>
              </a:buClr>
              <a:buSzPts val="1800"/>
              <a:buFont typeface="Calibri"/>
              <a:buChar char="∙"/>
            </a:pPr>
            <a:r>
              <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p:txBody>
      </p:sp>
      <p:pic>
        <p:nvPicPr>
          <p:cNvPr id="276" name="Google Shape;276;p39"/>
          <p:cNvPicPr preferRelativeResize="0"/>
          <p:nvPr/>
        </p:nvPicPr>
        <p:blipFill>
          <a:blip r:embed="rId3">
            <a:alphaModFix/>
          </a:blip>
          <a:stretch>
            <a:fillRect/>
          </a:stretch>
        </p:blipFill>
        <p:spPr>
          <a:xfrm>
            <a:off x="6281422" y="2383325"/>
            <a:ext cx="5734050" cy="2438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nvSpPr>
        <p:spPr>
          <a:xfrm>
            <a:off x="581625" y="665825"/>
            <a:ext cx="9994500" cy="986700"/>
          </a:xfrm>
          <a:prstGeom prst="rect">
            <a:avLst/>
          </a:prstGeom>
          <a:noFill/>
          <a:ln>
            <a:noFill/>
          </a:ln>
        </p:spPr>
        <p:txBody>
          <a:bodyPr anchorCtr="0" anchor="t" bIns="45700" lIns="91425" spcFirstLastPara="1" rIns="91425" wrap="square" tIns="45700">
            <a:normAutofit fontScale="92500" lnSpcReduction="20000"/>
          </a:bodyPr>
          <a:lstStyle/>
          <a:p>
            <a:pPr indent="-334327"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Let us now examine correlation using a "heatmap" for further clarification.</a:t>
            </a:r>
            <a:endParaRPr sz="1800">
              <a:solidFill>
                <a:schemeClr val="dk1"/>
              </a:solidFill>
              <a:latin typeface="Calibri"/>
              <a:ea typeface="Calibri"/>
              <a:cs typeface="Calibri"/>
              <a:sym typeface="Calibri"/>
            </a:endParaRPr>
          </a:p>
          <a:p>
            <a:pPr indent="0" lvl="0" marL="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p:txBody>
      </p:sp>
      <p:pic>
        <p:nvPicPr>
          <p:cNvPr id="282" name="Google Shape;282;p40"/>
          <p:cNvPicPr preferRelativeResize="0"/>
          <p:nvPr/>
        </p:nvPicPr>
        <p:blipFill>
          <a:blip r:embed="rId3">
            <a:alphaModFix/>
          </a:blip>
          <a:stretch>
            <a:fillRect/>
          </a:stretch>
        </p:blipFill>
        <p:spPr>
          <a:xfrm>
            <a:off x="6297947" y="1887550"/>
            <a:ext cx="5734050" cy="3495675"/>
          </a:xfrm>
          <a:prstGeom prst="rect">
            <a:avLst/>
          </a:prstGeom>
          <a:noFill/>
          <a:ln>
            <a:noFill/>
          </a:ln>
        </p:spPr>
      </p:pic>
      <p:pic>
        <p:nvPicPr>
          <p:cNvPr id="283" name="Google Shape;283;p40"/>
          <p:cNvPicPr preferRelativeResize="0"/>
          <p:nvPr/>
        </p:nvPicPr>
        <p:blipFill>
          <a:blip r:embed="rId4">
            <a:alphaModFix/>
          </a:blip>
          <a:stretch>
            <a:fillRect/>
          </a:stretch>
        </p:blipFill>
        <p:spPr>
          <a:xfrm>
            <a:off x="416800" y="2422613"/>
            <a:ext cx="5051825" cy="2425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1"/>
          <p:cNvPicPr preferRelativeResize="0"/>
          <p:nvPr/>
        </p:nvPicPr>
        <p:blipFill>
          <a:blip r:embed="rId3">
            <a:alphaModFix/>
          </a:blip>
          <a:stretch>
            <a:fillRect/>
          </a:stretch>
        </p:blipFill>
        <p:spPr>
          <a:xfrm>
            <a:off x="5436825" y="1043525"/>
            <a:ext cx="6393199" cy="4980750"/>
          </a:xfrm>
          <a:prstGeom prst="rect">
            <a:avLst/>
          </a:prstGeom>
          <a:noFill/>
          <a:ln>
            <a:noFill/>
          </a:ln>
        </p:spPr>
      </p:pic>
      <p:sp>
        <p:nvSpPr>
          <p:cNvPr id="289" name="Google Shape;289;p41"/>
          <p:cNvSpPr txBox="1"/>
          <p:nvPr/>
        </p:nvSpPr>
        <p:spPr>
          <a:xfrm>
            <a:off x="975000" y="686025"/>
            <a:ext cx="9994500" cy="986700"/>
          </a:xfrm>
          <a:prstGeom prst="rect">
            <a:avLst/>
          </a:prstGeom>
          <a:noFill/>
          <a:ln>
            <a:noFill/>
          </a:ln>
        </p:spPr>
        <p:txBody>
          <a:bodyPr anchorCtr="0" anchor="t" bIns="45700" lIns="91425" spcFirstLastPara="1" rIns="91425" wrap="square" tIns="45700">
            <a:normAutofit fontScale="92500" lnSpcReduction="20000"/>
          </a:bodyPr>
          <a:lstStyle/>
          <a:p>
            <a:pPr indent="-334327"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Sweetviz library dashboard that gives us results on association of various variables.</a:t>
            </a:r>
            <a:endParaRPr sz="1800">
              <a:solidFill>
                <a:schemeClr val="dk1"/>
              </a:solidFill>
              <a:latin typeface="Calibri"/>
              <a:ea typeface="Calibri"/>
              <a:cs typeface="Calibri"/>
              <a:sym typeface="Calibri"/>
            </a:endParaRPr>
          </a:p>
          <a:p>
            <a:pPr indent="0" lvl="0" marL="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2"/>
          <p:cNvPicPr preferRelativeResize="0"/>
          <p:nvPr/>
        </p:nvPicPr>
        <p:blipFill>
          <a:blip r:embed="rId3">
            <a:alphaModFix/>
          </a:blip>
          <a:stretch>
            <a:fillRect/>
          </a:stretch>
        </p:blipFill>
        <p:spPr>
          <a:xfrm>
            <a:off x="1839939" y="1786300"/>
            <a:ext cx="8512125" cy="4411600"/>
          </a:xfrm>
          <a:prstGeom prst="rect">
            <a:avLst/>
          </a:prstGeom>
          <a:noFill/>
          <a:ln>
            <a:noFill/>
          </a:ln>
        </p:spPr>
      </p:pic>
      <p:sp>
        <p:nvSpPr>
          <p:cNvPr id="295" name="Google Shape;295;p42"/>
          <p:cNvSpPr txBox="1"/>
          <p:nvPr/>
        </p:nvSpPr>
        <p:spPr>
          <a:xfrm>
            <a:off x="1292225" y="799600"/>
            <a:ext cx="9994500" cy="986700"/>
          </a:xfrm>
          <a:prstGeom prst="rect">
            <a:avLst/>
          </a:prstGeom>
          <a:noFill/>
          <a:ln>
            <a:noFill/>
          </a:ln>
        </p:spPr>
        <p:txBody>
          <a:bodyPr anchorCtr="0" anchor="t" bIns="45700" lIns="91425" spcFirstLastPara="1" rIns="91425" wrap="square" tIns="45700">
            <a:normAutofit fontScale="92500" lnSpcReduction="20000"/>
          </a:bodyPr>
          <a:lstStyle/>
          <a:p>
            <a:pPr indent="-334327" lvl="0" marL="342900" marR="0" rtl="0" algn="just">
              <a:lnSpc>
                <a:spcPct val="107000"/>
              </a:lnSpc>
              <a:spcBef>
                <a:spcPts val="900"/>
              </a:spcBef>
              <a:spcAft>
                <a:spcPts val="0"/>
              </a:spcAft>
              <a:buClr>
                <a:srgbClr val="262626"/>
              </a:buClr>
              <a:buSzPct val="100000"/>
              <a:buFont typeface="Noto Sans Symbols"/>
              <a:buChar char="∙"/>
            </a:pPr>
            <a:r>
              <a:rPr lang="en-IN" sz="1800">
                <a:solidFill>
                  <a:schemeClr val="dk1"/>
                </a:solidFill>
                <a:latin typeface="Calibri"/>
                <a:ea typeface="Calibri"/>
                <a:cs typeface="Calibri"/>
                <a:sym typeface="Calibri"/>
              </a:rPr>
              <a:t>Model dashboard using Lime library</a:t>
            </a:r>
            <a:endParaRPr sz="1800">
              <a:solidFill>
                <a:schemeClr val="dk1"/>
              </a:solidFill>
              <a:latin typeface="Calibri"/>
              <a:ea typeface="Calibri"/>
              <a:cs typeface="Calibri"/>
              <a:sym typeface="Calibri"/>
            </a:endParaRPr>
          </a:p>
          <a:p>
            <a:pPr indent="0" lvl="0" marL="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a:p>
            <a:pPr indent="0" lvl="0" marL="457200" marR="0" rtl="0" algn="just">
              <a:lnSpc>
                <a:spcPct val="107000"/>
              </a:lnSpc>
              <a:spcBef>
                <a:spcPts val="9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sz="4000">
                <a:latin typeface="Calibri"/>
                <a:ea typeface="Calibri"/>
                <a:cs typeface="Calibri"/>
                <a:sym typeface="Calibri"/>
              </a:rPr>
              <a:t>FOR THE MODEL BUILDING I HAVE CONSIDERED THE FOLLOWING 5 ALGORITHMS FOR THE TRAINING AND TESTING.</a:t>
            </a:r>
            <a:br>
              <a:rPr lang="en-IN" sz="4000">
                <a:latin typeface="Calibri"/>
                <a:ea typeface="Calibri"/>
                <a:cs typeface="Calibri"/>
                <a:sym typeface="Calibri"/>
              </a:rPr>
            </a:br>
            <a:endParaRPr/>
          </a:p>
        </p:txBody>
      </p:sp>
      <p:pic>
        <p:nvPicPr>
          <p:cNvPr id="301" name="Google Shape;301;p43"/>
          <p:cNvPicPr preferRelativeResize="0"/>
          <p:nvPr/>
        </p:nvPicPr>
        <p:blipFill>
          <a:blip r:embed="rId3">
            <a:alphaModFix/>
          </a:blip>
          <a:stretch>
            <a:fillRect/>
          </a:stretch>
        </p:blipFill>
        <p:spPr>
          <a:xfrm>
            <a:off x="3987450" y="2766325"/>
            <a:ext cx="4217100" cy="200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EDA STEPS / DATA PRE-PROCESSING DONE</a:t>
            </a:r>
            <a:endParaRPr/>
          </a:p>
        </p:txBody>
      </p:sp>
      <p:sp>
        <p:nvSpPr>
          <p:cNvPr id="129" name="Google Shape;129;p17"/>
          <p:cNvSpPr txBox="1"/>
          <p:nvPr>
            <p:ph idx="1" type="body"/>
          </p:nvPr>
        </p:nvSpPr>
        <p:spPr>
          <a:xfrm>
            <a:off x="1066800" y="2103125"/>
            <a:ext cx="5526900" cy="3303600"/>
          </a:xfrm>
          <a:prstGeom prst="rect">
            <a:avLst/>
          </a:prstGeom>
          <a:noFill/>
          <a:ln>
            <a:noFill/>
          </a:ln>
        </p:spPr>
        <p:txBody>
          <a:bodyPr anchorCtr="0" anchor="t" bIns="45700" lIns="91425" spcFirstLastPara="1" rIns="91425" wrap="square" tIns="45700">
            <a:normAutofit/>
          </a:bodyPr>
          <a:lstStyle/>
          <a:p>
            <a:pPr indent="-351472" lvl="0" marL="342900" rtl="0" algn="l">
              <a:lnSpc>
                <a:spcPct val="120000"/>
              </a:lnSpc>
              <a:spcBef>
                <a:spcPts val="0"/>
              </a:spcBef>
              <a:spcAft>
                <a:spcPts val="0"/>
              </a:spcAft>
              <a:buSzPts val="1800"/>
              <a:buFont typeface="Gill Sans"/>
              <a:buAutoNum type="arabicPeriod"/>
            </a:pPr>
            <a:r>
              <a:rPr b="1" lang="en-IN" sz="1800"/>
              <a:t>Acquire the data and converting to dataset</a:t>
            </a:r>
            <a:endParaRPr/>
          </a:p>
          <a:p>
            <a:pPr indent="-225425" lvl="0" marL="342900" rtl="0" algn="l">
              <a:lnSpc>
                <a:spcPct val="120000"/>
              </a:lnSpc>
              <a:spcBef>
                <a:spcPts val="1000"/>
              </a:spcBef>
              <a:spcAft>
                <a:spcPts val="0"/>
              </a:spcAft>
              <a:buSzPts val="2000"/>
              <a:buFont typeface="Gill Sans"/>
              <a:buNone/>
            </a:pPr>
            <a:r>
              <a:t/>
            </a:r>
            <a:endParaRPr b="1"/>
          </a:p>
          <a:p>
            <a:pPr indent="-358689" lvl="0" marL="342900" marR="0" rtl="0" algn="just">
              <a:lnSpc>
                <a:spcPct val="107916"/>
              </a:lnSpc>
              <a:spcBef>
                <a:spcPts val="0"/>
              </a:spcBef>
              <a:spcAft>
                <a:spcPts val="0"/>
              </a:spcAft>
              <a:buClr>
                <a:schemeClr val="dk1"/>
              </a:buClr>
              <a:buSzPts val="2049"/>
              <a:buFont typeface="Calibri"/>
              <a:buAutoNum type="alphaUcParenR"/>
            </a:pPr>
            <a:r>
              <a:rPr b="1" lang="en-IN" sz="2048">
                <a:latin typeface="Calibri"/>
                <a:ea typeface="Calibri"/>
                <a:cs typeface="Calibri"/>
                <a:sym typeface="Calibri"/>
              </a:rPr>
              <a:t>Import the libraries:</a:t>
            </a:r>
            <a:endParaRPr sz="2648"/>
          </a:p>
          <a:p>
            <a:pPr indent="-238125" lvl="0" marL="228600" rtl="0" algn="l">
              <a:lnSpc>
                <a:spcPct val="120000"/>
              </a:lnSpc>
              <a:spcBef>
                <a:spcPts val="1000"/>
              </a:spcBef>
              <a:spcAft>
                <a:spcPts val="0"/>
              </a:spcAft>
              <a:buSzPts val="2000"/>
              <a:buChar char="•"/>
            </a:pPr>
            <a:r>
              <a:rPr lang="en-IN"/>
              <a:t>I have considered kayak.com travel website to scrape flight details using Selenium Webdriver.</a:t>
            </a:r>
            <a:endParaRPr/>
          </a:p>
          <a:p>
            <a:pPr indent="0" lvl="0" marL="228600" rtl="0" algn="l">
              <a:lnSpc>
                <a:spcPct val="120000"/>
              </a:lnSpc>
              <a:spcBef>
                <a:spcPts val="1000"/>
              </a:spcBef>
              <a:spcAft>
                <a:spcPts val="0"/>
              </a:spcAft>
              <a:buSzPts val="2118"/>
              <a:buNone/>
            </a:pPr>
            <a:r>
              <a:t/>
            </a:r>
            <a:endParaRPr/>
          </a:p>
          <a:p>
            <a:pPr indent="0" lvl="0" marL="0" rtl="0" algn="l">
              <a:lnSpc>
                <a:spcPct val="120000"/>
              </a:lnSpc>
              <a:spcBef>
                <a:spcPts val="1000"/>
              </a:spcBef>
              <a:spcAft>
                <a:spcPts val="0"/>
              </a:spcAft>
              <a:buSzPts val="2000"/>
              <a:buNone/>
            </a:pPr>
            <a:r>
              <a:t/>
            </a:r>
            <a:endParaRPr/>
          </a:p>
        </p:txBody>
      </p:sp>
      <p:pic>
        <p:nvPicPr>
          <p:cNvPr id="130" name="Google Shape;130;p17"/>
          <p:cNvPicPr preferRelativeResize="0"/>
          <p:nvPr/>
        </p:nvPicPr>
        <p:blipFill>
          <a:blip r:embed="rId3">
            <a:alphaModFix/>
          </a:blip>
          <a:stretch>
            <a:fillRect/>
          </a:stretch>
        </p:blipFill>
        <p:spPr>
          <a:xfrm>
            <a:off x="6498100" y="2339800"/>
            <a:ext cx="5400675" cy="1847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RUN AND EVALUATE SELECTED MODELS</a:t>
            </a:r>
            <a:endParaRPr/>
          </a:p>
        </p:txBody>
      </p:sp>
      <p:sp>
        <p:nvSpPr>
          <p:cNvPr id="307" name="Google Shape;307;p44"/>
          <p:cNvSpPr txBox="1"/>
          <p:nvPr>
            <p:ph idx="1" type="body"/>
          </p:nvPr>
        </p:nvSpPr>
        <p:spPr>
          <a:xfrm>
            <a:off x="921026" y="2365782"/>
            <a:ext cx="7586870" cy="3849624"/>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I</a:t>
            </a:r>
            <a:r>
              <a:rPr lang="en-IN" sz="1800">
                <a:latin typeface="Calibri"/>
                <a:ea typeface="Calibri"/>
                <a:cs typeface="Calibri"/>
                <a:sym typeface="Calibri"/>
              </a:rPr>
              <a:t>I have used a total of 5 machine learning algorithms to find the best and suited model which also includes ensemble algorithms.</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have considered Adjusted R2 score for model evaluation.</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Along with this I have also calculated Mean Absolute Error (MAE), Mean Squared Error (MSE) and Root Mean Squared Error (RMSE) as evaluation techniques.</a:t>
            </a:r>
            <a:endParaRPr sz="1800">
              <a:latin typeface="Calibri"/>
              <a:ea typeface="Calibri"/>
              <a:cs typeface="Calibri"/>
              <a:sym typeface="Calibri"/>
            </a:endParaRPr>
          </a:p>
          <a:p>
            <a:pPr indent="0" lvl="0" marL="457200" rtl="0" algn="just">
              <a:lnSpc>
                <a:spcPct val="107000"/>
              </a:lnSpc>
              <a:spcBef>
                <a:spcPts val="1000"/>
              </a:spcBef>
              <a:spcAft>
                <a:spcPts val="0"/>
              </a:spcAft>
              <a:buNone/>
            </a:pPr>
            <a:r>
              <a:t/>
            </a:r>
            <a:endParaRPr sz="1800">
              <a:latin typeface="Calibri"/>
              <a:ea typeface="Calibri"/>
              <a:cs typeface="Calibri"/>
              <a:sym typeface="Calibri"/>
            </a:endParaRPr>
          </a:p>
          <a:p>
            <a:pPr indent="0" lvl="0" marL="0" rtl="0" algn="just">
              <a:lnSpc>
                <a:spcPct val="107000"/>
              </a:lnSpc>
              <a:spcBef>
                <a:spcPts val="1000"/>
              </a:spcBef>
              <a:spcAft>
                <a:spcPts val="0"/>
              </a:spcAft>
              <a:buNone/>
            </a:pPr>
            <a:r>
              <a:t/>
            </a:r>
            <a:endParaRPr sz="18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1)	</a:t>
            </a:r>
            <a:r>
              <a:rPr b="1" lang="en-IN" u="sng">
                <a:latin typeface="Calibri"/>
                <a:ea typeface="Calibri"/>
                <a:cs typeface="Calibri"/>
                <a:sym typeface="Calibri"/>
              </a:rPr>
              <a:t>DecisionTreeRegressor</a:t>
            </a:r>
            <a:br>
              <a:rPr lang="en-IN" sz="1800">
                <a:latin typeface="Calibri"/>
                <a:ea typeface="Calibri"/>
                <a:cs typeface="Calibri"/>
                <a:sym typeface="Calibri"/>
              </a:rPr>
            </a:br>
            <a:endParaRPr/>
          </a:p>
        </p:txBody>
      </p:sp>
      <p:sp>
        <p:nvSpPr>
          <p:cNvPr id="313" name="Google Shape;313;p45"/>
          <p:cNvSpPr txBox="1"/>
          <p:nvPr>
            <p:ph idx="1" type="body"/>
          </p:nvPr>
        </p:nvSpPr>
        <p:spPr>
          <a:xfrm>
            <a:off x="1066800" y="2103119"/>
            <a:ext cx="5029200" cy="3237507"/>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a:t>
            </a:r>
            <a:r>
              <a:rPr b="1" lang="en-IN" sz="1800">
                <a:latin typeface="Calibri"/>
                <a:ea typeface="Calibri"/>
                <a:cs typeface="Calibri"/>
                <a:sym typeface="Calibri"/>
              </a:rPr>
              <a:t>DecisionTreeRegressor </a:t>
            </a:r>
            <a:r>
              <a:rPr lang="en-IN" sz="1800">
                <a:latin typeface="Calibri"/>
                <a:ea typeface="Calibri"/>
                <a:cs typeface="Calibri"/>
                <a:sym typeface="Calibri"/>
              </a:rPr>
              <a:t>is approximately </a:t>
            </a:r>
            <a:r>
              <a:rPr b="1" lang="en-IN" sz="1800">
                <a:latin typeface="Calibri"/>
                <a:ea typeface="Calibri"/>
                <a:cs typeface="Calibri"/>
                <a:sym typeface="Calibri"/>
              </a:rPr>
              <a:t>78.25%.</a:t>
            </a:r>
            <a:endParaRPr b="1"/>
          </a:p>
        </p:txBody>
      </p:sp>
      <p:pic>
        <p:nvPicPr>
          <p:cNvPr id="314" name="Google Shape;314;p45"/>
          <p:cNvPicPr preferRelativeResize="0"/>
          <p:nvPr/>
        </p:nvPicPr>
        <p:blipFill>
          <a:blip r:embed="rId3">
            <a:alphaModFix/>
          </a:blip>
          <a:stretch>
            <a:fillRect/>
          </a:stretch>
        </p:blipFill>
        <p:spPr>
          <a:xfrm>
            <a:off x="5717750" y="2006150"/>
            <a:ext cx="6264699" cy="3628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2)	</a:t>
            </a:r>
            <a:r>
              <a:rPr b="1" lang="en-IN" u="sng">
                <a:latin typeface="Calibri"/>
                <a:ea typeface="Calibri"/>
                <a:cs typeface="Calibri"/>
                <a:sym typeface="Calibri"/>
              </a:rPr>
              <a:t>RandomForestRegressor</a:t>
            </a:r>
            <a:br>
              <a:rPr lang="en-IN" sz="1800">
                <a:latin typeface="Calibri"/>
                <a:ea typeface="Calibri"/>
                <a:cs typeface="Calibri"/>
                <a:sym typeface="Calibri"/>
              </a:rPr>
            </a:br>
            <a:endParaRPr/>
          </a:p>
        </p:txBody>
      </p:sp>
      <p:sp>
        <p:nvSpPr>
          <p:cNvPr id="320" name="Google Shape;320;p46"/>
          <p:cNvSpPr txBox="1"/>
          <p:nvPr>
            <p:ph idx="1" type="body"/>
          </p:nvPr>
        </p:nvSpPr>
        <p:spPr>
          <a:xfrm>
            <a:off x="798127" y="2496846"/>
            <a:ext cx="5390638" cy="2128163"/>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a:t>
            </a:r>
            <a:r>
              <a:rPr b="1" lang="en-IN" sz="1800">
                <a:latin typeface="Calibri"/>
                <a:ea typeface="Calibri"/>
                <a:cs typeface="Calibri"/>
                <a:sym typeface="Calibri"/>
              </a:rPr>
              <a:t>RandomForestRegressor </a:t>
            </a:r>
            <a:r>
              <a:rPr lang="en-IN" sz="1800">
                <a:latin typeface="Calibri"/>
                <a:ea typeface="Calibri"/>
                <a:cs typeface="Calibri"/>
                <a:sym typeface="Calibri"/>
              </a:rPr>
              <a:t>is approximately </a:t>
            </a:r>
            <a:r>
              <a:rPr b="1" lang="en-IN" sz="1800">
                <a:latin typeface="Calibri"/>
                <a:ea typeface="Calibri"/>
                <a:cs typeface="Calibri"/>
                <a:sym typeface="Calibri"/>
              </a:rPr>
              <a:t>75.37 %.</a:t>
            </a:r>
            <a:endParaRPr b="1"/>
          </a:p>
        </p:txBody>
      </p:sp>
      <p:pic>
        <p:nvPicPr>
          <p:cNvPr id="321" name="Google Shape;321;p46"/>
          <p:cNvPicPr preferRelativeResize="0"/>
          <p:nvPr/>
        </p:nvPicPr>
        <p:blipFill>
          <a:blip r:embed="rId3">
            <a:alphaModFix/>
          </a:blip>
          <a:stretch>
            <a:fillRect/>
          </a:stretch>
        </p:blipFill>
        <p:spPr>
          <a:xfrm>
            <a:off x="6188765" y="2601054"/>
            <a:ext cx="5698436" cy="234752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3)	</a:t>
            </a:r>
            <a:r>
              <a:rPr b="1" lang="en-IN" u="sng">
                <a:latin typeface="Calibri"/>
                <a:ea typeface="Calibri"/>
                <a:cs typeface="Calibri"/>
                <a:sym typeface="Calibri"/>
              </a:rPr>
              <a:t>ExtraTreesRegressor</a:t>
            </a:r>
            <a:br>
              <a:rPr lang="en-IN" sz="1800">
                <a:latin typeface="Calibri"/>
                <a:ea typeface="Calibri"/>
                <a:cs typeface="Calibri"/>
                <a:sym typeface="Calibri"/>
              </a:rPr>
            </a:br>
            <a:endParaRPr/>
          </a:p>
        </p:txBody>
      </p:sp>
      <p:sp>
        <p:nvSpPr>
          <p:cNvPr id="327" name="Google Shape;327;p47"/>
          <p:cNvSpPr txBox="1"/>
          <p:nvPr>
            <p:ph idx="1" type="body"/>
          </p:nvPr>
        </p:nvSpPr>
        <p:spPr>
          <a:xfrm>
            <a:off x="1066800" y="2348425"/>
            <a:ext cx="4915500" cy="2495400"/>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a:t>
            </a:r>
            <a:r>
              <a:rPr b="1" lang="en-IN" sz="1800">
                <a:latin typeface="Calibri"/>
                <a:ea typeface="Calibri"/>
                <a:cs typeface="Calibri"/>
                <a:sym typeface="Calibri"/>
              </a:rPr>
              <a:t>ExtraTreesRegressor </a:t>
            </a:r>
            <a:r>
              <a:rPr lang="en-IN" sz="1800">
                <a:latin typeface="Calibri"/>
                <a:ea typeface="Calibri"/>
                <a:cs typeface="Calibri"/>
                <a:sym typeface="Calibri"/>
              </a:rPr>
              <a:t>is approximately </a:t>
            </a:r>
            <a:r>
              <a:rPr b="1" lang="en-IN" sz="1800">
                <a:latin typeface="Calibri"/>
                <a:ea typeface="Calibri"/>
                <a:cs typeface="Calibri"/>
                <a:sym typeface="Calibri"/>
              </a:rPr>
              <a:t>78.25 %.</a:t>
            </a:r>
            <a:endParaRPr b="1"/>
          </a:p>
        </p:txBody>
      </p:sp>
      <p:pic>
        <p:nvPicPr>
          <p:cNvPr id="328" name="Google Shape;328;p47"/>
          <p:cNvPicPr preferRelativeResize="0"/>
          <p:nvPr/>
        </p:nvPicPr>
        <p:blipFill>
          <a:blip r:embed="rId3">
            <a:alphaModFix/>
          </a:blip>
          <a:stretch>
            <a:fillRect/>
          </a:stretch>
        </p:blipFill>
        <p:spPr>
          <a:xfrm>
            <a:off x="5635125" y="1929950"/>
            <a:ext cx="6057425" cy="3473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4)	</a:t>
            </a:r>
            <a:r>
              <a:rPr b="1" lang="en-IN" u="sng">
                <a:latin typeface="Calibri"/>
                <a:ea typeface="Calibri"/>
                <a:cs typeface="Calibri"/>
                <a:sym typeface="Calibri"/>
              </a:rPr>
              <a:t>GradientBoostingRegressor</a:t>
            </a:r>
            <a:br>
              <a:rPr lang="en-IN" sz="1800">
                <a:latin typeface="Calibri"/>
                <a:ea typeface="Calibri"/>
                <a:cs typeface="Calibri"/>
                <a:sym typeface="Calibri"/>
              </a:rPr>
            </a:br>
            <a:endParaRPr/>
          </a:p>
        </p:txBody>
      </p:sp>
      <p:sp>
        <p:nvSpPr>
          <p:cNvPr id="334" name="Google Shape;334;p48"/>
          <p:cNvSpPr txBox="1"/>
          <p:nvPr>
            <p:ph idx="1" type="body"/>
          </p:nvPr>
        </p:nvSpPr>
        <p:spPr>
          <a:xfrm>
            <a:off x="1066800" y="2323700"/>
            <a:ext cx="5312100" cy="2210700"/>
          </a:xfrm>
          <a:prstGeom prst="rect">
            <a:avLst/>
          </a:prstGeom>
          <a:noFill/>
          <a:ln>
            <a:noFill/>
          </a:ln>
        </p:spPr>
        <p:txBody>
          <a:bodyPr anchorCtr="0" anchor="t" bIns="45700" lIns="91425" spcFirstLastPara="1" rIns="91425" wrap="square" tIns="45700">
            <a:normAutofit/>
          </a:bodyPr>
          <a:lstStyle/>
          <a:p>
            <a:pPr indent="-228600" lvl="0" marL="342900" rtl="0" algn="l">
              <a:lnSpc>
                <a:spcPct val="107000"/>
              </a:lnSpc>
              <a:spcBef>
                <a:spcPts val="1800"/>
              </a:spcBef>
              <a:spcAft>
                <a:spcPts val="0"/>
              </a:spcAft>
              <a:buSzPts val="1800"/>
              <a:buFont typeface="Noto Sans Symbols"/>
              <a:buNone/>
            </a:pPr>
            <a:r>
              <a:rPr lang="en-IN" sz="1800">
                <a:latin typeface="Calibri"/>
                <a:ea typeface="Calibri"/>
                <a:cs typeface="Calibri"/>
                <a:sym typeface="Calibri"/>
              </a:rPr>
              <a:t>From the below algorithm we can see the accuracy score for </a:t>
            </a:r>
            <a:r>
              <a:rPr b="1" lang="en-IN" sz="1800">
                <a:latin typeface="Calibri"/>
                <a:ea typeface="Calibri"/>
                <a:cs typeface="Calibri"/>
                <a:sym typeface="Calibri"/>
              </a:rPr>
              <a:t>GradientBoostingRegressor </a:t>
            </a:r>
            <a:r>
              <a:rPr lang="en-IN" sz="1800">
                <a:latin typeface="Calibri"/>
                <a:ea typeface="Calibri"/>
                <a:cs typeface="Calibri"/>
                <a:sym typeface="Calibri"/>
              </a:rPr>
              <a:t>is approximately </a:t>
            </a:r>
            <a:r>
              <a:rPr b="1" lang="en-IN" sz="1800">
                <a:latin typeface="Calibri"/>
                <a:ea typeface="Calibri"/>
                <a:cs typeface="Calibri"/>
                <a:sym typeface="Calibri"/>
              </a:rPr>
              <a:t>71.09 %.</a:t>
            </a:r>
            <a:endParaRPr b="1" sz="1800">
              <a:latin typeface="Calibri"/>
              <a:ea typeface="Calibri"/>
              <a:cs typeface="Calibri"/>
              <a:sym typeface="Calibri"/>
            </a:endParaRPr>
          </a:p>
        </p:txBody>
      </p:sp>
      <p:pic>
        <p:nvPicPr>
          <p:cNvPr id="335" name="Google Shape;335;p48"/>
          <p:cNvPicPr preferRelativeResize="0"/>
          <p:nvPr/>
        </p:nvPicPr>
        <p:blipFill>
          <a:blip r:embed="rId3">
            <a:alphaModFix/>
          </a:blip>
          <a:stretch>
            <a:fillRect/>
          </a:stretch>
        </p:blipFill>
        <p:spPr>
          <a:xfrm>
            <a:off x="6064775" y="1956575"/>
            <a:ext cx="5710425" cy="3364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5</a:t>
            </a:r>
            <a:r>
              <a:rPr lang="en-IN"/>
              <a:t>)	</a:t>
            </a:r>
            <a:r>
              <a:rPr b="1" lang="en-IN" u="sng">
                <a:latin typeface="Calibri"/>
                <a:ea typeface="Calibri"/>
                <a:cs typeface="Calibri"/>
                <a:sym typeface="Calibri"/>
              </a:rPr>
              <a:t>ExtraTreeRegressor ( not ensemble )</a:t>
            </a:r>
            <a:br>
              <a:rPr lang="en-IN" sz="1800">
                <a:latin typeface="Calibri"/>
                <a:ea typeface="Calibri"/>
                <a:cs typeface="Calibri"/>
                <a:sym typeface="Calibri"/>
              </a:rPr>
            </a:br>
            <a:endParaRPr/>
          </a:p>
        </p:txBody>
      </p:sp>
      <p:sp>
        <p:nvSpPr>
          <p:cNvPr id="341" name="Google Shape;341;p49"/>
          <p:cNvSpPr txBox="1"/>
          <p:nvPr>
            <p:ph idx="1" type="body"/>
          </p:nvPr>
        </p:nvSpPr>
        <p:spPr>
          <a:xfrm>
            <a:off x="1066800" y="2323700"/>
            <a:ext cx="4436100" cy="2210700"/>
          </a:xfrm>
          <a:prstGeom prst="rect">
            <a:avLst/>
          </a:prstGeom>
          <a:noFill/>
          <a:ln>
            <a:noFill/>
          </a:ln>
        </p:spPr>
        <p:txBody>
          <a:bodyPr anchorCtr="0" anchor="t" bIns="45700" lIns="91425" spcFirstLastPara="1" rIns="91425" wrap="square" tIns="45700">
            <a:normAutofit/>
          </a:bodyPr>
          <a:lstStyle/>
          <a:p>
            <a:pPr indent="-228600" lvl="0" marL="342900" rtl="0" algn="l">
              <a:lnSpc>
                <a:spcPct val="107000"/>
              </a:lnSpc>
              <a:spcBef>
                <a:spcPts val="1800"/>
              </a:spcBef>
              <a:spcAft>
                <a:spcPts val="0"/>
              </a:spcAft>
              <a:buSzPts val="1800"/>
              <a:buFont typeface="Noto Sans Symbols"/>
              <a:buNone/>
            </a:pPr>
            <a:r>
              <a:rPr lang="en-IN" sz="1800">
                <a:latin typeface="Calibri"/>
                <a:ea typeface="Calibri"/>
                <a:cs typeface="Calibri"/>
                <a:sym typeface="Calibri"/>
              </a:rPr>
              <a:t>From the below algorithm we can see the accuracy score for </a:t>
            </a:r>
            <a:r>
              <a:rPr b="1" lang="en-IN" sz="1800">
                <a:latin typeface="Calibri"/>
                <a:ea typeface="Calibri"/>
                <a:cs typeface="Calibri"/>
                <a:sym typeface="Calibri"/>
              </a:rPr>
              <a:t>ExtraTreeRegressor ( not ensemble )</a:t>
            </a:r>
            <a:r>
              <a:rPr lang="en-IN" sz="1800">
                <a:latin typeface="Calibri"/>
                <a:ea typeface="Calibri"/>
                <a:cs typeface="Calibri"/>
                <a:sym typeface="Calibri"/>
              </a:rPr>
              <a:t> is approximately </a:t>
            </a:r>
            <a:r>
              <a:rPr b="1" lang="en-IN" sz="1800">
                <a:latin typeface="Calibri"/>
                <a:ea typeface="Calibri"/>
                <a:cs typeface="Calibri"/>
                <a:sym typeface="Calibri"/>
              </a:rPr>
              <a:t>78.25 %.</a:t>
            </a:r>
            <a:endParaRPr b="1" sz="1800">
              <a:latin typeface="Calibri"/>
              <a:ea typeface="Calibri"/>
              <a:cs typeface="Calibri"/>
              <a:sym typeface="Calibri"/>
            </a:endParaRPr>
          </a:p>
        </p:txBody>
      </p:sp>
      <p:pic>
        <p:nvPicPr>
          <p:cNvPr id="342" name="Google Shape;342;p49"/>
          <p:cNvPicPr preferRelativeResize="0"/>
          <p:nvPr/>
        </p:nvPicPr>
        <p:blipFill>
          <a:blip r:embed="rId3">
            <a:alphaModFix/>
          </a:blip>
          <a:stretch>
            <a:fillRect/>
          </a:stretch>
        </p:blipFill>
        <p:spPr>
          <a:xfrm>
            <a:off x="5609425" y="2006025"/>
            <a:ext cx="6084726" cy="3513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CROSS VALIDATION</a:t>
            </a:r>
            <a:endParaRPr/>
          </a:p>
        </p:txBody>
      </p:sp>
      <p:sp>
        <p:nvSpPr>
          <p:cNvPr id="348" name="Google Shape;348;p50"/>
          <p:cNvSpPr txBox="1"/>
          <p:nvPr>
            <p:ph idx="1" type="body"/>
          </p:nvPr>
        </p:nvSpPr>
        <p:spPr>
          <a:xfrm>
            <a:off x="1066800" y="2103120"/>
            <a:ext cx="4366591" cy="384962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lang="en-IN" sz="1800"/>
              <a:t>The below code shows us the cross validation performed over all the algorithms and I have used the CV values as 5.</a:t>
            </a:r>
            <a:endParaRPr/>
          </a:p>
          <a:p>
            <a:pPr indent="-228600" lvl="0" marL="228600" rtl="0" algn="l">
              <a:lnSpc>
                <a:spcPct val="120000"/>
              </a:lnSpc>
              <a:spcBef>
                <a:spcPts val="1000"/>
              </a:spcBef>
              <a:spcAft>
                <a:spcPts val="0"/>
              </a:spcAft>
              <a:buSzPts val="1800"/>
              <a:buChar char="•"/>
            </a:pPr>
            <a:r>
              <a:rPr lang="en-IN" sz="1800"/>
              <a:t>If you observe the below screenshot, we get the difference in the values.</a:t>
            </a:r>
            <a:endParaRPr/>
          </a:p>
          <a:p>
            <a:pPr indent="-114300" lvl="0" marL="228600" rtl="0" algn="l">
              <a:lnSpc>
                <a:spcPct val="120000"/>
              </a:lnSpc>
              <a:spcBef>
                <a:spcPts val="1000"/>
              </a:spcBef>
              <a:spcAft>
                <a:spcPts val="0"/>
              </a:spcAft>
              <a:buSzPts val="1800"/>
              <a:buNone/>
            </a:pPr>
            <a:r>
              <a:t/>
            </a:r>
            <a:endParaRPr sz="1800"/>
          </a:p>
        </p:txBody>
      </p:sp>
      <p:pic>
        <p:nvPicPr>
          <p:cNvPr id="349" name="Google Shape;349;p50"/>
          <p:cNvPicPr preferRelativeResize="0"/>
          <p:nvPr/>
        </p:nvPicPr>
        <p:blipFill>
          <a:blip r:embed="rId3">
            <a:alphaModFix/>
          </a:blip>
          <a:stretch>
            <a:fillRect/>
          </a:stretch>
        </p:blipFill>
        <p:spPr>
          <a:xfrm>
            <a:off x="5635366" y="1853754"/>
            <a:ext cx="5715000" cy="4095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MODEL SELECTION</a:t>
            </a:r>
            <a:endParaRPr/>
          </a:p>
        </p:txBody>
      </p:sp>
      <p:sp>
        <p:nvSpPr>
          <p:cNvPr id="355" name="Google Shape;355;p51"/>
          <p:cNvSpPr txBox="1"/>
          <p:nvPr>
            <p:ph idx="1" type="body"/>
          </p:nvPr>
        </p:nvSpPr>
        <p:spPr>
          <a:xfrm>
            <a:off x="1066800" y="2103120"/>
            <a:ext cx="3796748" cy="3849624"/>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07000"/>
              </a:lnSpc>
              <a:spcBef>
                <a:spcPts val="1800"/>
              </a:spcBef>
              <a:spcAft>
                <a:spcPts val="0"/>
              </a:spcAft>
              <a:buSzPts val="1800"/>
              <a:buFont typeface="Calibri"/>
              <a:buChar char="•"/>
            </a:pPr>
            <a:r>
              <a:rPr lang="en-IN" sz="1800">
                <a:latin typeface="Calibri"/>
                <a:ea typeface="Calibri"/>
                <a:cs typeface="Calibri"/>
                <a:sym typeface="Calibri"/>
              </a:rPr>
              <a:t>From the above algorithms GradientBoostingRegressor seems to be an ideal algorithm in this scenario and for this type of dataset.</a:t>
            </a:r>
            <a:endParaRPr sz="1800">
              <a:latin typeface="Calibri"/>
              <a:ea typeface="Calibri"/>
              <a:cs typeface="Calibri"/>
              <a:sym typeface="Calibri"/>
            </a:endParaRPr>
          </a:p>
          <a:p>
            <a:pPr indent="-342900" lvl="0" marL="342900" rtl="0" algn="just">
              <a:lnSpc>
                <a:spcPct val="107000"/>
              </a:lnSpc>
              <a:spcBef>
                <a:spcPts val="1800"/>
              </a:spcBef>
              <a:spcAft>
                <a:spcPts val="0"/>
              </a:spcAft>
              <a:buSzPts val="1800"/>
              <a:buFont typeface="Calibri"/>
              <a:buChar char="•"/>
            </a:pPr>
            <a:r>
              <a:rPr lang="en-IN" sz="1800">
                <a:latin typeface="Calibri"/>
                <a:ea typeface="Calibri"/>
                <a:cs typeface="Calibri"/>
                <a:sym typeface="Calibri"/>
              </a:rPr>
              <a:t>The difference between the accuracy score and cross validation for this model is very less compared to other models.</a:t>
            </a:r>
            <a:endParaRPr sz="1800">
              <a:latin typeface="Calibri"/>
              <a:ea typeface="Calibri"/>
              <a:cs typeface="Calibri"/>
              <a:sym typeface="Calibri"/>
            </a:endParaRPr>
          </a:p>
          <a:p>
            <a:pPr indent="0" lvl="0" marL="457200" rtl="0" algn="just">
              <a:lnSpc>
                <a:spcPct val="107000"/>
              </a:lnSpc>
              <a:spcBef>
                <a:spcPts val="1800"/>
              </a:spcBef>
              <a:spcAft>
                <a:spcPts val="0"/>
              </a:spcAft>
              <a:buNone/>
            </a:pPr>
            <a:r>
              <a:t/>
            </a:r>
            <a:endParaRPr sz="1800">
              <a:latin typeface="Calibri"/>
              <a:ea typeface="Calibri"/>
              <a:cs typeface="Calibri"/>
              <a:sym typeface="Calibri"/>
            </a:endParaRPr>
          </a:p>
          <a:p>
            <a:pPr indent="0" lvl="0" marL="0" rtl="0" algn="just">
              <a:lnSpc>
                <a:spcPct val="107000"/>
              </a:lnSpc>
              <a:spcBef>
                <a:spcPts val="1800"/>
              </a:spcBef>
              <a:spcAft>
                <a:spcPts val="0"/>
              </a:spcAft>
              <a:buSzPts val="1800"/>
              <a:buNone/>
            </a:pPr>
            <a:r>
              <a:t/>
            </a:r>
            <a:endParaRPr sz="1800">
              <a:latin typeface="Calibri"/>
              <a:ea typeface="Calibri"/>
              <a:cs typeface="Calibri"/>
              <a:sym typeface="Calibri"/>
            </a:endParaRPr>
          </a:p>
        </p:txBody>
      </p:sp>
      <p:pic>
        <p:nvPicPr>
          <p:cNvPr id="356" name="Google Shape;356;p51"/>
          <p:cNvPicPr preferRelativeResize="0"/>
          <p:nvPr/>
        </p:nvPicPr>
        <p:blipFill>
          <a:blip r:embed="rId3">
            <a:alphaModFix/>
          </a:blip>
          <a:stretch>
            <a:fillRect/>
          </a:stretch>
        </p:blipFill>
        <p:spPr>
          <a:xfrm>
            <a:off x="5052500" y="2287099"/>
            <a:ext cx="6997299" cy="2092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type="title"/>
          </p:nvPr>
        </p:nvSpPr>
        <p:spPr>
          <a:xfrm>
            <a:off x="1066800" y="245029"/>
            <a:ext cx="10058400" cy="137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HYPERPARAMETER TUNING</a:t>
            </a:r>
            <a:endParaRPr/>
          </a:p>
        </p:txBody>
      </p:sp>
      <p:sp>
        <p:nvSpPr>
          <p:cNvPr id="362" name="Google Shape;362;p52"/>
          <p:cNvSpPr txBox="1"/>
          <p:nvPr>
            <p:ph idx="1" type="body"/>
          </p:nvPr>
        </p:nvSpPr>
        <p:spPr>
          <a:xfrm>
            <a:off x="586409" y="1873821"/>
            <a:ext cx="5844300" cy="1514700"/>
          </a:xfrm>
          <a:prstGeom prst="rect">
            <a:avLst/>
          </a:prstGeom>
          <a:noFill/>
          <a:ln>
            <a:noFill/>
          </a:ln>
        </p:spPr>
        <p:txBody>
          <a:bodyPr anchorCtr="0" anchor="t" bIns="45700" lIns="91425" spcFirstLastPara="1" rIns="91425" wrap="square" tIns="45700">
            <a:normAutofit lnSpcReduction="20000"/>
          </a:bodyPr>
          <a:lstStyle/>
          <a:p>
            <a:pPr indent="-342900" lvl="0" marL="342900" rtl="0" algn="just">
              <a:lnSpc>
                <a:spcPct val="107000"/>
              </a:lnSpc>
              <a:spcBef>
                <a:spcPts val="1800"/>
              </a:spcBef>
              <a:spcAft>
                <a:spcPts val="0"/>
              </a:spcAft>
              <a:buSzPts val="1800"/>
              <a:buFont typeface="Noto Sans Symbols"/>
              <a:buChar char="∙"/>
            </a:pPr>
            <a:r>
              <a:rPr lang="en-IN" sz="1800">
                <a:latin typeface="Calibri"/>
                <a:ea typeface="Calibri"/>
                <a:cs typeface="Calibri"/>
                <a:sym typeface="Calibri"/>
              </a:rPr>
              <a:t>Let us try to tune the proposed model (GradientBoostingRegressor ) to get better accuracy, if possible.</a:t>
            </a:r>
            <a:endParaRPr sz="1800">
              <a:latin typeface="Calibri"/>
              <a:ea typeface="Calibri"/>
              <a:cs typeface="Calibri"/>
              <a:sym typeface="Calibri"/>
            </a:endParaRPr>
          </a:p>
          <a:p>
            <a:pPr indent="-342900" lvl="0" marL="342900" rtl="0" algn="just">
              <a:lnSpc>
                <a:spcPct val="107000"/>
              </a:lnSpc>
              <a:spcBef>
                <a:spcPts val="1800"/>
              </a:spcBef>
              <a:spcAft>
                <a:spcPts val="0"/>
              </a:spcAft>
              <a:buSzPts val="1800"/>
              <a:buFont typeface="Noto Sans Symbols"/>
              <a:buChar char="∙"/>
            </a:pPr>
            <a:r>
              <a:rPr lang="en-IN" sz="1800">
                <a:latin typeface="Calibri"/>
                <a:ea typeface="Calibri"/>
                <a:cs typeface="Calibri"/>
                <a:sym typeface="Calibri"/>
              </a:rPr>
              <a:t>The "parameters" have been selected from the skicit library and I have considered 6 parameters.</a:t>
            </a:r>
            <a:endParaRPr sz="1800">
              <a:latin typeface="Calibri"/>
              <a:ea typeface="Calibri"/>
              <a:cs typeface="Calibri"/>
              <a:sym typeface="Calibri"/>
            </a:endParaRPr>
          </a:p>
        </p:txBody>
      </p:sp>
      <p:sp>
        <p:nvSpPr>
          <p:cNvPr id="363" name="Google Shape;363;p52"/>
          <p:cNvSpPr txBox="1"/>
          <p:nvPr/>
        </p:nvSpPr>
        <p:spPr>
          <a:xfrm>
            <a:off x="6506817" y="4404760"/>
            <a:ext cx="4618384" cy="1015664"/>
          </a:xfrm>
          <a:prstGeom prst="rect">
            <a:avLst/>
          </a:prstGeom>
          <a:noFill/>
          <a:ln>
            <a:noFill/>
          </a:ln>
        </p:spPr>
        <p:txBody>
          <a:bodyPr anchorCtr="0" anchor="t" bIns="45700" lIns="91425" spcFirstLastPara="1" rIns="91425" wrap="square" tIns="45700">
            <a:normAutofit/>
          </a:bodyPr>
          <a:lstStyle/>
          <a:p>
            <a:pPr indent="-87628" lvl="0" marL="182880" marR="0" rtl="0" algn="l">
              <a:lnSpc>
                <a:spcPct val="110000"/>
              </a:lnSpc>
              <a:spcBef>
                <a:spcPts val="0"/>
              </a:spcBef>
              <a:spcAft>
                <a:spcPts val="0"/>
              </a:spcAft>
              <a:buClr>
                <a:srgbClr val="262626"/>
              </a:buClr>
              <a:buSzPts val="1500"/>
              <a:buFont typeface="Garamond"/>
              <a:buNone/>
            </a:pPr>
            <a:r>
              <a:t/>
            </a:r>
            <a:endParaRPr b="0" i="0" sz="1500" u="none" cap="none" strike="noStrike">
              <a:solidFill>
                <a:schemeClr val="dk1"/>
              </a:solidFill>
              <a:latin typeface="Gill Sans"/>
              <a:ea typeface="Gill Sans"/>
              <a:cs typeface="Gill Sans"/>
              <a:sym typeface="Gill Sans"/>
            </a:endParaRPr>
          </a:p>
        </p:txBody>
      </p:sp>
      <p:sp>
        <p:nvSpPr>
          <p:cNvPr id="364" name="Google Shape;364;p52"/>
          <p:cNvSpPr txBox="1"/>
          <p:nvPr/>
        </p:nvSpPr>
        <p:spPr>
          <a:xfrm>
            <a:off x="6413900" y="4119233"/>
            <a:ext cx="5360700" cy="785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500"/>
              <a:buFont typeface="Courier New"/>
              <a:buChar char="o"/>
            </a:pPr>
            <a:r>
              <a:rPr b="1" lang="en-IN" sz="1500">
                <a:solidFill>
                  <a:schemeClr val="dk1"/>
                </a:solidFill>
                <a:latin typeface="Gill Sans"/>
                <a:ea typeface="Gill Sans"/>
                <a:cs typeface="Gill Sans"/>
                <a:sym typeface="Gill Sans"/>
              </a:rPr>
              <a:t>RandomizedSearchCV i</a:t>
            </a:r>
            <a:r>
              <a:rPr lang="en-IN" sz="1500">
                <a:solidFill>
                  <a:schemeClr val="dk1"/>
                </a:solidFill>
                <a:latin typeface="Gill Sans"/>
                <a:ea typeface="Gill Sans"/>
                <a:cs typeface="Gill Sans"/>
                <a:sym typeface="Gill Sans"/>
              </a:rPr>
              <a:t>s used to tune the parameters by fitting the same to the training dataset and used the best parameters after selection.</a:t>
            </a:r>
            <a:endParaRPr b="0" i="0" sz="1400" u="none" cap="none" strike="noStrike">
              <a:solidFill>
                <a:srgbClr val="000000"/>
              </a:solidFill>
              <a:latin typeface="Arial"/>
              <a:ea typeface="Arial"/>
              <a:cs typeface="Arial"/>
              <a:sym typeface="Arial"/>
            </a:endParaRPr>
          </a:p>
        </p:txBody>
      </p:sp>
      <p:pic>
        <p:nvPicPr>
          <p:cNvPr id="365" name="Google Shape;365;p52"/>
          <p:cNvPicPr preferRelativeResize="0"/>
          <p:nvPr/>
        </p:nvPicPr>
        <p:blipFill>
          <a:blip r:embed="rId3">
            <a:alphaModFix/>
          </a:blip>
          <a:stretch>
            <a:fillRect/>
          </a:stretch>
        </p:blipFill>
        <p:spPr>
          <a:xfrm>
            <a:off x="6568965" y="2019899"/>
            <a:ext cx="5205580" cy="1132776"/>
          </a:xfrm>
          <a:prstGeom prst="rect">
            <a:avLst/>
          </a:prstGeom>
          <a:noFill/>
          <a:ln>
            <a:noFill/>
          </a:ln>
        </p:spPr>
      </p:pic>
      <p:pic>
        <p:nvPicPr>
          <p:cNvPr id="366" name="Google Shape;366;p52"/>
          <p:cNvPicPr preferRelativeResize="0"/>
          <p:nvPr/>
        </p:nvPicPr>
        <p:blipFill>
          <a:blip r:embed="rId4">
            <a:alphaModFix/>
          </a:blip>
          <a:stretch>
            <a:fillRect/>
          </a:stretch>
        </p:blipFill>
        <p:spPr>
          <a:xfrm>
            <a:off x="1066800" y="3464744"/>
            <a:ext cx="4140869" cy="308845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FINAL MODEL </a:t>
            </a:r>
            <a:r>
              <a:rPr lang="en-IN" sz="2400"/>
              <a:t>( POST HYPERPARAMETER TUNING)</a:t>
            </a:r>
            <a:endParaRPr sz="2400"/>
          </a:p>
        </p:txBody>
      </p:sp>
      <p:sp>
        <p:nvSpPr>
          <p:cNvPr id="372" name="Google Shape;372;p53"/>
          <p:cNvSpPr txBox="1"/>
          <p:nvPr>
            <p:ph idx="1" type="body"/>
          </p:nvPr>
        </p:nvSpPr>
        <p:spPr>
          <a:xfrm>
            <a:off x="748748" y="2373270"/>
            <a:ext cx="3650974" cy="400116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1800"/>
              <a:buChar char="•"/>
            </a:pPr>
            <a:r>
              <a:rPr lang="en-IN" sz="1800"/>
              <a:t>Rebuild the model using the appropriate params we received from </a:t>
            </a:r>
            <a:r>
              <a:rPr b="1" lang="en-IN" sz="1800"/>
              <a:t>best_params_</a:t>
            </a:r>
            <a:endParaRPr b="1"/>
          </a:p>
          <a:p>
            <a:pPr indent="-114300" lvl="0" marL="228600" rtl="0" algn="l">
              <a:lnSpc>
                <a:spcPct val="120000"/>
              </a:lnSpc>
              <a:spcBef>
                <a:spcPts val="1000"/>
              </a:spcBef>
              <a:spcAft>
                <a:spcPts val="0"/>
              </a:spcAft>
              <a:buSzPts val="1800"/>
              <a:buNone/>
            </a:pPr>
            <a:r>
              <a:t/>
            </a:r>
            <a:endParaRPr b="1" sz="1800"/>
          </a:p>
          <a:p>
            <a:pPr indent="-114300" lvl="0" marL="228600" rtl="0" algn="l">
              <a:lnSpc>
                <a:spcPct val="120000"/>
              </a:lnSpc>
              <a:spcBef>
                <a:spcPts val="1000"/>
              </a:spcBef>
              <a:spcAft>
                <a:spcPts val="0"/>
              </a:spcAft>
              <a:buSzPts val="1800"/>
              <a:buNone/>
            </a:pPr>
            <a:r>
              <a:t/>
            </a:r>
            <a:endParaRPr sz="1800"/>
          </a:p>
        </p:txBody>
      </p:sp>
      <p:pic>
        <p:nvPicPr>
          <p:cNvPr id="373" name="Google Shape;373;p53"/>
          <p:cNvPicPr preferRelativeResize="0"/>
          <p:nvPr/>
        </p:nvPicPr>
        <p:blipFill>
          <a:blip r:embed="rId3">
            <a:alphaModFix/>
          </a:blip>
          <a:stretch>
            <a:fillRect/>
          </a:stretch>
        </p:blipFill>
        <p:spPr>
          <a:xfrm>
            <a:off x="4304426" y="2373274"/>
            <a:ext cx="7350575" cy="175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en-IN" sz="1800"/>
              <a:t>B) Establish connection to webdriver and fetch URL</a:t>
            </a:r>
            <a:endParaRPr b="1" sz="1800"/>
          </a:p>
        </p:txBody>
      </p:sp>
      <p:pic>
        <p:nvPicPr>
          <p:cNvPr id="136" name="Google Shape;136;p18"/>
          <p:cNvPicPr preferRelativeResize="0"/>
          <p:nvPr/>
        </p:nvPicPr>
        <p:blipFill>
          <a:blip r:embed="rId3">
            <a:alphaModFix/>
          </a:blip>
          <a:stretch>
            <a:fillRect/>
          </a:stretch>
        </p:blipFill>
        <p:spPr>
          <a:xfrm>
            <a:off x="646563" y="2784576"/>
            <a:ext cx="11213325" cy="15087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Key Findings and Conclusions of the Study</a:t>
            </a:r>
            <a:endParaRPr/>
          </a:p>
        </p:txBody>
      </p:sp>
      <p:sp>
        <p:nvSpPr>
          <p:cNvPr id="379" name="Google Shape;379;p54"/>
          <p:cNvSpPr txBox="1"/>
          <p:nvPr>
            <p:ph idx="1" type="body"/>
          </p:nvPr>
        </p:nvSpPr>
        <p:spPr>
          <a:xfrm>
            <a:off x="1066800" y="2103120"/>
            <a:ext cx="10058400" cy="41124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From the EDA , I could observe that pricing depends on the day and also on the brand of the airline. </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An airline will charge more as they know customers prefer certain amenities and this also influences the mentality of a customer psychologically.</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From this dataset, I observed that flights having multiple stops charge more especially if there are a few flights for that day or flight that takes a specific route or destination.</a:t>
            </a:r>
            <a:endParaRPr sz="18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Learning Outcomes of the Study in respect of Data Science</a:t>
            </a:r>
            <a:endParaRPr/>
          </a:p>
        </p:txBody>
      </p:sp>
      <p:sp>
        <p:nvSpPr>
          <p:cNvPr id="385" name="Google Shape;385;p55"/>
          <p:cNvSpPr txBox="1"/>
          <p:nvPr>
            <p:ph idx="1" type="body"/>
          </p:nvPr>
        </p:nvSpPr>
        <p:spPr>
          <a:xfrm>
            <a:off x="1066800" y="2103120"/>
            <a:ext cx="10356574" cy="4112286"/>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realized how difficult it may be when it comes to combining both web scraping and analyzing as I spent more time on scraping the data.</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It also depends on the website you are referring to. Some websites have more details, some have less details. It’s best to focus on a selected few as every site has different paths and referencing it may become difficult.</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Calibri"/>
              <a:buChar char="∙"/>
            </a:pPr>
            <a:r>
              <a:t/>
            </a:r>
            <a:endParaRPr sz="1800">
              <a:latin typeface="Calibri"/>
              <a:ea typeface="Calibri"/>
              <a:cs typeface="Calibri"/>
              <a:sym typeface="Calibri"/>
            </a:endParaRPr>
          </a:p>
          <a:p>
            <a:pPr indent="0" lvl="0" marL="228600" rtl="0" algn="just">
              <a:lnSpc>
                <a:spcPct val="107000"/>
              </a:lnSpc>
              <a:spcBef>
                <a:spcPts val="1000"/>
              </a:spcBef>
              <a:spcAft>
                <a:spcPts val="0"/>
              </a:spcAft>
              <a:buSzPts val="1800"/>
              <a:buNone/>
            </a:pPr>
            <a:r>
              <a:t/>
            </a:r>
            <a:endParaRPr sz="18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Limitation of this work and Scope for Future Work</a:t>
            </a:r>
            <a:endParaRPr/>
          </a:p>
        </p:txBody>
      </p:sp>
      <p:sp>
        <p:nvSpPr>
          <p:cNvPr id="391" name="Google Shape;391;p56"/>
          <p:cNvSpPr txBox="1"/>
          <p:nvPr>
            <p:ph idx="1" type="body"/>
          </p:nvPr>
        </p:nvSpPr>
        <p:spPr>
          <a:xfrm>
            <a:off x="1066800" y="2103120"/>
            <a:ext cx="10356600" cy="4112400"/>
          </a:xfrm>
          <a:prstGeom prst="rect">
            <a:avLst/>
          </a:prstGeom>
          <a:noFill/>
          <a:ln>
            <a:noFill/>
          </a:ln>
        </p:spPr>
        <p:txBody>
          <a:bodyPr anchorCtr="0" anchor="t" bIns="45700" lIns="91425" spcFirstLastPara="1" rIns="91425" wrap="square" tIns="45700">
            <a:normAutofit lnSpcReduction="20000"/>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This dataset consists only of 1981 records and ideally it’s very less.</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There are only 7 features and all appear to be generic. When it comes to price prediction there is a possibility of various other factors like discounts, coupons, food provision etc.</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This dataset is only for one specific day and we cannot really say if prices would remain the same for other days.</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The only destinations in this dataset are Delhi and Chennai and the source is Bangalore and there is a small chance of getting different output due to lack of options.</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SInce the dataset is acquired from the scraped data, it's not necessary that we will get the same or similar data next time as dynamic websites keep changing the contents.</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Calibri"/>
              <a:buChar char="∙"/>
            </a:pPr>
            <a:r>
              <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Calibri"/>
              <a:buChar char="∙"/>
            </a:pPr>
            <a:r>
              <a:t/>
            </a:r>
            <a:endParaRPr sz="1800">
              <a:latin typeface="Calibri"/>
              <a:ea typeface="Calibri"/>
              <a:cs typeface="Calibri"/>
              <a:sym typeface="Calibri"/>
            </a:endParaRPr>
          </a:p>
          <a:p>
            <a:pPr indent="0" lvl="0" marL="228600" rtl="0" algn="just">
              <a:lnSpc>
                <a:spcPct val="107000"/>
              </a:lnSpc>
              <a:spcBef>
                <a:spcPts val="1000"/>
              </a:spcBef>
              <a:spcAft>
                <a:spcPts val="0"/>
              </a:spcAft>
              <a:buSzPts val="1800"/>
              <a:buNone/>
            </a:pPr>
            <a:r>
              <a:t/>
            </a:r>
            <a:endParaRPr sz="18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4137991" y="2557669"/>
            <a:ext cx="3916018" cy="137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1800"/>
              <a:t>C) </a:t>
            </a:r>
            <a:r>
              <a:rPr b="1" lang="en-IN" sz="1800"/>
              <a:t>Scroll the page and select the button several times</a:t>
            </a:r>
            <a:endParaRPr b="1" sz="1800"/>
          </a:p>
        </p:txBody>
      </p:sp>
      <p:pic>
        <p:nvPicPr>
          <p:cNvPr id="142" name="Google Shape;142;p19"/>
          <p:cNvPicPr preferRelativeResize="0"/>
          <p:nvPr/>
        </p:nvPicPr>
        <p:blipFill>
          <a:blip r:embed="rId3">
            <a:alphaModFix/>
          </a:blip>
          <a:stretch>
            <a:fillRect/>
          </a:stretch>
        </p:blipFill>
        <p:spPr>
          <a:xfrm>
            <a:off x="446825" y="2600924"/>
            <a:ext cx="11460400" cy="245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1800"/>
              <a:t>D) </a:t>
            </a:r>
            <a:r>
              <a:rPr b="1" lang="en-IN" sz="1800"/>
              <a:t>Data Extraction</a:t>
            </a:r>
            <a:endParaRPr b="1" sz="1800"/>
          </a:p>
        </p:txBody>
      </p:sp>
      <p:sp>
        <p:nvSpPr>
          <p:cNvPr id="148" name="Google Shape;148;p20"/>
          <p:cNvSpPr txBox="1"/>
          <p:nvPr/>
        </p:nvSpPr>
        <p:spPr>
          <a:xfrm>
            <a:off x="1173325" y="2297025"/>
            <a:ext cx="290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All the necessary data is extracted and stored in respective variables for later use.</a:t>
            </a:r>
            <a:endParaRPr/>
          </a:p>
        </p:txBody>
      </p:sp>
      <p:pic>
        <p:nvPicPr>
          <p:cNvPr id="149" name="Google Shape;149;p20"/>
          <p:cNvPicPr preferRelativeResize="0"/>
          <p:nvPr/>
        </p:nvPicPr>
        <p:blipFill>
          <a:blip r:embed="rId3">
            <a:alphaModFix/>
          </a:blip>
          <a:stretch>
            <a:fillRect/>
          </a:stretch>
        </p:blipFill>
        <p:spPr>
          <a:xfrm>
            <a:off x="4539300" y="148725"/>
            <a:ext cx="7446050" cy="656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5" name="Google Shape;155;p21"/>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6" name="Google Shape;156;p21"/>
          <p:cNvPicPr preferRelativeResize="0"/>
          <p:nvPr/>
        </p:nvPicPr>
        <p:blipFill>
          <a:blip r:embed="rId3">
            <a:alphaModFix/>
          </a:blip>
          <a:stretch>
            <a:fillRect/>
          </a:stretch>
        </p:blipFill>
        <p:spPr>
          <a:xfrm>
            <a:off x="1325675" y="400275"/>
            <a:ext cx="9928051" cy="630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1800"/>
              <a:t>E) </a:t>
            </a:r>
            <a:r>
              <a:rPr b="1" lang="en-IN" sz="1800"/>
              <a:t>Conversion of the extracted data into a DataFrame</a:t>
            </a:r>
            <a:endParaRPr b="1" sz="1800"/>
          </a:p>
        </p:txBody>
      </p:sp>
      <p:pic>
        <p:nvPicPr>
          <p:cNvPr id="162" name="Google Shape;162;p22"/>
          <p:cNvPicPr preferRelativeResize="0"/>
          <p:nvPr/>
        </p:nvPicPr>
        <p:blipFill>
          <a:blip r:embed="rId3">
            <a:alphaModFix/>
          </a:blip>
          <a:stretch>
            <a:fillRect/>
          </a:stretch>
        </p:blipFill>
        <p:spPr>
          <a:xfrm>
            <a:off x="532475" y="1668175"/>
            <a:ext cx="5879350" cy="2340450"/>
          </a:xfrm>
          <a:prstGeom prst="rect">
            <a:avLst/>
          </a:prstGeom>
          <a:noFill/>
          <a:ln>
            <a:noFill/>
          </a:ln>
        </p:spPr>
      </p:pic>
      <p:pic>
        <p:nvPicPr>
          <p:cNvPr id="163" name="Google Shape;163;p22"/>
          <p:cNvPicPr preferRelativeResize="0"/>
          <p:nvPr/>
        </p:nvPicPr>
        <p:blipFill>
          <a:blip r:embed="rId4">
            <a:alphaModFix/>
          </a:blip>
          <a:stretch>
            <a:fillRect/>
          </a:stretch>
        </p:blipFill>
        <p:spPr>
          <a:xfrm>
            <a:off x="4333300" y="4250674"/>
            <a:ext cx="7602170" cy="247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1800"/>
              <a:t>F) </a:t>
            </a:r>
            <a:r>
              <a:rPr b="1" lang="en-IN" sz="1800"/>
              <a:t>Combination of DataFrames</a:t>
            </a:r>
            <a:endParaRPr b="1" sz="1800"/>
          </a:p>
        </p:txBody>
      </p:sp>
      <p:sp>
        <p:nvSpPr>
          <p:cNvPr id="169" name="Google Shape;169;p23"/>
          <p:cNvSpPr txBox="1"/>
          <p:nvPr/>
        </p:nvSpPr>
        <p:spPr>
          <a:xfrm>
            <a:off x="1255900" y="2395488"/>
            <a:ext cx="819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I have extracted 2 separate data from same website and combined both the dataframes into one by stacked one above another as follows:</a:t>
            </a:r>
            <a:endParaRPr/>
          </a:p>
        </p:txBody>
      </p:sp>
      <p:pic>
        <p:nvPicPr>
          <p:cNvPr id="170" name="Google Shape;170;p23"/>
          <p:cNvPicPr preferRelativeResize="0"/>
          <p:nvPr/>
        </p:nvPicPr>
        <p:blipFill rotWithShape="1">
          <a:blip r:embed="rId3">
            <a:alphaModFix/>
          </a:blip>
          <a:srcRect b="0" l="0" r="12656" t="0"/>
          <a:stretch/>
        </p:blipFill>
        <p:spPr>
          <a:xfrm>
            <a:off x="2290000" y="3453800"/>
            <a:ext cx="7612000" cy="152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