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grpSp>
        <p:nvGrpSpPr>
          <p:cNvPr id="88" name="Google Shape;88;p12"/>
          <p:cNvGrpSpPr/>
          <p:nvPr/>
        </p:nvGrpSpPr>
        <p:grpSpPr>
          <a:xfrm>
            <a:off x="7477387" y="482170"/>
            <a:ext cx="4074533" cy="5149101"/>
            <a:chOff x="7477387" y="482170"/>
            <a:chExt cx="4074533" cy="5149101"/>
          </a:xfrm>
        </p:grpSpPr>
        <p:sp>
          <p:nvSpPr>
            <p:cNvPr id="89" name="Google Shape;89;p1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2"/>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2"/>
          <p:cNvSpPr/>
          <p:nvPr>
            <p:ph idx="2" type="pic"/>
          </p:nvPr>
        </p:nvSpPr>
        <p:spPr>
          <a:xfrm>
            <a:off x="8124389" y="1122542"/>
            <a:ext cx="2791171" cy="3866327"/>
          </a:xfrm>
          <a:prstGeom prst="rect">
            <a:avLst/>
          </a:prstGeom>
          <a:solidFill>
            <a:srgbClr val="D8D8D8"/>
          </a:solidFill>
          <a:ln>
            <a:noFill/>
          </a:ln>
        </p:spPr>
      </p:sp>
      <p:sp>
        <p:nvSpPr>
          <p:cNvPr id="93" name="Google Shape;93;p12"/>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4" name="Google Shape;94;p12"/>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7" name="Google Shape;97;p12"/>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1" name="Google Shape;101;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04" name="Google Shape;104;p1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14"/>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4"/>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8" name="Google Shape;108;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11" name="Google Shape;111;p14"/>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3" name="Google Shape;33;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6" name="Google Shape;36;p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5"/>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40" name="Google Shape;40;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3" name="Google Shape;43;p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7" name="Google Shape;47;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0" name="Google Shape;50;p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2" name="Google Shape;62;p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3" name="Google Shape;63;p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4" name="Google Shape;64;p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5" name="Google Shape;65;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8" name="Google Shape;68;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4" name="Google Shape;74;p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1"/>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2" name="Google Shape;82;p11"/>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6" name="Google Shape;86;p11"/>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Gill Sans"/>
              <a:buNone/>
              <a:defRPr b="0" i="0" sz="32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1" name="Shape 21"/>
        <p:cNvGrpSpPr/>
        <p:nvPr/>
      </p:nvGrpSpPr>
      <p:grpSpPr>
        <a:xfrm>
          <a:off x="0" y="0"/>
          <a:ext cx="0" cy="0"/>
          <a:chOff x="0" y="0"/>
          <a:chExt cx="0" cy="0"/>
        </a:xfrm>
      </p:grpSpPr>
      <p:sp>
        <p:nvSpPr>
          <p:cNvPr id="22" name="Google Shape;22;p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 name="Google Shape;23;p3"/>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24" name="Google Shape;24;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26" name="Google Shape;26;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7" name="Google Shape;27;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8" name="Google Shape;28;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cxnSp>
        <p:nvCxnSpPr>
          <p:cNvPr id="29" name="Google Shape;29;p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15"/>
          <p:cNvSpPr txBox="1"/>
          <p:nvPr>
            <p:ph type="ctrTitle"/>
          </p:nvPr>
        </p:nvSpPr>
        <p:spPr>
          <a:xfrm>
            <a:off x="5769400" y="1363925"/>
            <a:ext cx="5236500" cy="19908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Gill Sans"/>
              <a:buNone/>
            </a:pPr>
            <a:r>
              <a:rPr lang="en-IN" sz="4400"/>
              <a:t>Malignant Comments Classification</a:t>
            </a:r>
            <a:endParaRPr/>
          </a:p>
        </p:txBody>
      </p:sp>
      <p:sp>
        <p:nvSpPr>
          <p:cNvPr id="117" name="Google Shape;117;p15"/>
          <p:cNvSpPr txBox="1"/>
          <p:nvPr>
            <p:ph idx="1" type="subTitle"/>
          </p:nvPr>
        </p:nvSpPr>
        <p:spPr>
          <a:xfrm>
            <a:off x="7436375" y="5345898"/>
            <a:ext cx="3033000" cy="768600"/>
          </a:xfrm>
          <a:prstGeom prst="rect">
            <a:avLst/>
          </a:prstGeom>
          <a:noFill/>
          <a:ln>
            <a:noFill/>
          </a:ln>
        </p:spPr>
        <p:txBody>
          <a:bodyPr anchorCtr="0" anchor="t" bIns="91425" lIns="91425" spcFirstLastPara="1" rIns="91425" wrap="square" tIns="91425">
            <a:normAutofit fontScale="62500"/>
          </a:bodyPr>
          <a:lstStyle/>
          <a:p>
            <a:pPr indent="-320040" lvl="0" marL="285750" rtl="0" algn="l">
              <a:lnSpc>
                <a:spcPct val="120000"/>
              </a:lnSpc>
              <a:spcBef>
                <a:spcPts val="0"/>
              </a:spcBef>
              <a:spcAft>
                <a:spcPts val="0"/>
              </a:spcAft>
              <a:buSzPct val="100000"/>
              <a:buFont typeface="Gill Sans"/>
              <a:buChar char="-"/>
            </a:pPr>
            <a:r>
              <a:rPr lang="en-IN">
                <a:solidFill>
                  <a:schemeClr val="lt1"/>
                </a:solidFill>
              </a:rPr>
              <a:t>BY,</a:t>
            </a:r>
            <a:endParaRPr/>
          </a:p>
          <a:p>
            <a:pPr indent="0" lvl="0" marL="0" rtl="0" algn="l">
              <a:lnSpc>
                <a:spcPct val="120000"/>
              </a:lnSpc>
              <a:spcBef>
                <a:spcPts val="1600"/>
              </a:spcBef>
              <a:spcAft>
                <a:spcPts val="0"/>
              </a:spcAft>
              <a:buSzPct val="100000"/>
              <a:buNone/>
            </a:pPr>
            <a:r>
              <a:rPr lang="en-IN">
                <a:solidFill>
                  <a:schemeClr val="lt1"/>
                </a:solidFill>
              </a:rPr>
              <a:t>     VIJAY RODRIGUES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ASSUMPTIONS CONSIDERED</a:t>
            </a:r>
            <a:endParaRPr/>
          </a:p>
        </p:txBody>
      </p:sp>
      <p:sp>
        <p:nvSpPr>
          <p:cNvPr id="181" name="Google Shape;181;p24"/>
          <p:cNvSpPr txBox="1"/>
          <p:nvPr>
            <p:ph idx="1" type="body"/>
          </p:nvPr>
        </p:nvSpPr>
        <p:spPr>
          <a:xfrm>
            <a:off x="1225826" y="2209137"/>
            <a:ext cx="10058400" cy="3211002"/>
          </a:xfrm>
          <a:prstGeom prst="rect">
            <a:avLst/>
          </a:prstGeom>
          <a:noFill/>
          <a:ln>
            <a:noFill/>
          </a:ln>
        </p:spPr>
        <p:txBody>
          <a:bodyPr anchorCtr="0" anchor="t" bIns="45700" lIns="91425" spcFirstLastPara="1" rIns="91425" wrap="square" tIns="45700">
            <a:normAutofit/>
          </a:bodyPr>
          <a:lstStyle/>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Perform proper data cleaning and text exploration. </a:t>
            </a:r>
            <a:endParaRPr sz="1800">
              <a:latin typeface="Calibri"/>
              <a:ea typeface="Calibri"/>
              <a:cs typeface="Calibri"/>
              <a:sym typeface="Calibri"/>
            </a:endParaRPr>
          </a:p>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Focus on data visualization and infer details from it. </a:t>
            </a:r>
            <a:endParaRPr sz="1800">
              <a:latin typeface="Calibri"/>
              <a:ea typeface="Calibri"/>
              <a:cs typeface="Calibri"/>
              <a:sym typeface="Calibri"/>
            </a:endParaRPr>
          </a:p>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Try to infer unique patterns from the data and try to generate new features. </a:t>
            </a:r>
            <a:endParaRPr sz="1800">
              <a:latin typeface="Calibri"/>
              <a:ea typeface="Calibri"/>
              <a:cs typeface="Calibri"/>
              <a:sym typeface="Calibri"/>
            </a:endParaRPr>
          </a:p>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Use 4-5 models for training, do proper hyperparameter tuning and choose the right evaluation metrics to finalize your model. </a:t>
            </a:r>
            <a:endParaRPr sz="1800">
              <a:latin typeface="Calibri"/>
              <a:ea typeface="Calibri"/>
              <a:cs typeface="Calibri"/>
              <a:sym typeface="Calibri"/>
            </a:endParaRPr>
          </a:p>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Test your predictions on multiple metrics like log loss, Recall and Precision.   </a:t>
            </a:r>
            <a:endParaRPr sz="1800">
              <a:latin typeface="Calibri"/>
              <a:ea typeface="Calibri"/>
              <a:cs typeface="Calibri"/>
              <a:sym typeface="Calibri"/>
            </a:endParaRPr>
          </a:p>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Create a detailed report mentioning all the steps in the format of a sample documentation file. </a:t>
            </a:r>
            <a:endParaRPr sz="1800">
              <a:latin typeface="Calibri"/>
              <a:ea typeface="Calibri"/>
              <a:cs typeface="Calibri"/>
              <a:sym typeface="Calibri"/>
            </a:endParaRPr>
          </a:p>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Create a powerpoint presentation of the project.</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nvSpPr>
        <p:spPr>
          <a:xfrm>
            <a:off x="649350" y="1974575"/>
            <a:ext cx="5247900" cy="2223000"/>
          </a:xfrm>
          <a:prstGeom prst="rect">
            <a:avLst/>
          </a:prstGeom>
          <a:noFill/>
          <a:ln>
            <a:noFill/>
          </a:ln>
        </p:spPr>
        <p:txBody>
          <a:bodyPr anchorCtr="0" anchor="t" bIns="45700" lIns="91425" spcFirstLastPara="1" rIns="91425" wrap="square" tIns="45700">
            <a:normAutofit/>
          </a:bodyPr>
          <a:lstStyle/>
          <a:p>
            <a:pPr indent="-360045" lvl="0" marL="342900" marR="0" rtl="0" algn="l">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The following figure gives us the total count or shows us the overview of the dataset itself.</a:t>
            </a:r>
            <a:endParaRPr sz="1800">
              <a:solidFill>
                <a:schemeClr val="dk1"/>
              </a:solidFill>
              <a:latin typeface="Calibri"/>
              <a:ea typeface="Calibri"/>
              <a:cs typeface="Calibri"/>
              <a:sym typeface="Calibri"/>
            </a:endParaRPr>
          </a:p>
          <a:p>
            <a:pPr indent="-360045" lvl="0" marL="342900" marR="0" rtl="0" algn="l">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All the attributes such as variables, observations, how many are numerical and categorical etc are all displayed using this figure.</a:t>
            </a:r>
            <a:endParaRPr sz="1800">
              <a:solidFill>
                <a:schemeClr val="dk1"/>
              </a:solidFill>
              <a:latin typeface="Calibri"/>
              <a:ea typeface="Calibri"/>
              <a:cs typeface="Calibri"/>
              <a:sym typeface="Calibri"/>
            </a:endParaRPr>
          </a:p>
        </p:txBody>
      </p:sp>
      <p:sp>
        <p:nvSpPr>
          <p:cNvPr id="187" name="Google Shape;187;p25"/>
          <p:cNvSpPr txBox="1"/>
          <p:nvPr/>
        </p:nvSpPr>
        <p:spPr>
          <a:xfrm>
            <a:off x="1066800" y="298174"/>
            <a:ext cx="10058400" cy="1371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62626"/>
              </a:buClr>
              <a:buSzPts val="4000"/>
              <a:buFont typeface="Gill Sans"/>
              <a:buNone/>
            </a:pPr>
            <a:r>
              <a:rPr b="0" i="0" lang="en-IN" sz="4000" u="none" cap="none" strike="noStrike">
                <a:solidFill>
                  <a:srgbClr val="262626"/>
                </a:solidFill>
                <a:latin typeface="Gill Sans"/>
                <a:ea typeface="Gill Sans"/>
                <a:cs typeface="Gill Sans"/>
                <a:sym typeface="Gill Sans"/>
              </a:rPr>
              <a:t>Visualizations</a:t>
            </a:r>
            <a:endParaRPr/>
          </a:p>
        </p:txBody>
      </p:sp>
      <p:pic>
        <p:nvPicPr>
          <p:cNvPr id="188" name="Google Shape;188;p25"/>
          <p:cNvPicPr preferRelativeResize="0"/>
          <p:nvPr/>
        </p:nvPicPr>
        <p:blipFill>
          <a:blip r:embed="rId3">
            <a:alphaModFix/>
          </a:blip>
          <a:stretch>
            <a:fillRect/>
          </a:stretch>
        </p:blipFill>
        <p:spPr>
          <a:xfrm>
            <a:off x="6016600" y="2419349"/>
            <a:ext cx="5734050" cy="201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1" type="body"/>
          </p:nvPr>
        </p:nvSpPr>
        <p:spPr>
          <a:xfrm>
            <a:off x="629945" y="1975976"/>
            <a:ext cx="5671500" cy="3450600"/>
          </a:xfrm>
          <a:prstGeom prst="rect">
            <a:avLst/>
          </a:prstGeom>
          <a:noFill/>
          <a:ln>
            <a:noFill/>
          </a:ln>
        </p:spPr>
        <p:txBody>
          <a:bodyPr anchorCtr="0" anchor="t" bIns="45700" lIns="91425" spcFirstLastPara="1" rIns="91425" wrap="square" tIns="45700">
            <a:normAutofit/>
          </a:bodyPr>
          <a:lstStyle/>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By toggling as mentioned we get to see the details of individual features / variables of the dataset.</a:t>
            </a:r>
            <a:endParaRPr sz="1800">
              <a:latin typeface="Calibri"/>
              <a:ea typeface="Calibri"/>
              <a:cs typeface="Calibri"/>
              <a:sym typeface="Calibri"/>
            </a:endParaRPr>
          </a:p>
          <a:p>
            <a:pPr indent="-351472"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The below figure gives us details on the variable “comment_text” and we can toggle within to get details of remaining features as well.</a:t>
            </a:r>
            <a:endParaRPr sz="1800">
              <a:latin typeface="Calibri"/>
              <a:ea typeface="Calibri"/>
              <a:cs typeface="Calibri"/>
              <a:sym typeface="Calibri"/>
            </a:endParaRPr>
          </a:p>
          <a:p>
            <a:pPr indent="0" lvl="0" marL="0" rtl="0" algn="just">
              <a:lnSpc>
                <a:spcPct val="107000"/>
              </a:lnSpc>
              <a:spcBef>
                <a:spcPts val="1000"/>
              </a:spcBef>
              <a:spcAft>
                <a:spcPts val="0"/>
              </a:spcAft>
              <a:buNone/>
            </a:pPr>
            <a:r>
              <a:t/>
            </a:r>
            <a:endParaRPr sz="1800">
              <a:latin typeface="Calibri"/>
              <a:ea typeface="Calibri"/>
              <a:cs typeface="Calibri"/>
              <a:sym typeface="Calibri"/>
            </a:endParaRPr>
          </a:p>
          <a:p>
            <a:pPr indent="-111125" lvl="0" marL="228600" rtl="0" algn="l">
              <a:lnSpc>
                <a:spcPct val="120000"/>
              </a:lnSpc>
              <a:spcBef>
                <a:spcPts val="1800"/>
              </a:spcBef>
              <a:spcAft>
                <a:spcPts val="0"/>
              </a:spcAft>
              <a:buSzPts val="2000"/>
              <a:buNone/>
            </a:pPr>
            <a:r>
              <a:t/>
            </a:r>
            <a:endParaRPr/>
          </a:p>
        </p:txBody>
      </p:sp>
      <p:pic>
        <p:nvPicPr>
          <p:cNvPr id="194" name="Google Shape;194;p26"/>
          <p:cNvPicPr preferRelativeResize="0"/>
          <p:nvPr/>
        </p:nvPicPr>
        <p:blipFill>
          <a:blip r:embed="rId3">
            <a:alphaModFix/>
          </a:blip>
          <a:stretch>
            <a:fillRect/>
          </a:stretch>
        </p:blipFill>
        <p:spPr>
          <a:xfrm>
            <a:off x="6437320" y="2151950"/>
            <a:ext cx="5585755" cy="18186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idx="1" type="body"/>
          </p:nvPr>
        </p:nvSpPr>
        <p:spPr>
          <a:xfrm>
            <a:off x="457255" y="2103119"/>
            <a:ext cx="5373702" cy="4191663"/>
          </a:xfrm>
          <a:prstGeom prst="rect">
            <a:avLst/>
          </a:prstGeom>
          <a:noFill/>
          <a:ln>
            <a:noFill/>
          </a:ln>
        </p:spPr>
        <p:txBody>
          <a:bodyPr anchorCtr="0" anchor="t" bIns="45700" lIns="91425" spcFirstLastPara="1" rIns="91425" wrap="square" tIns="45700">
            <a:normAutofit/>
          </a:bodyPr>
          <a:lstStyle/>
          <a:p>
            <a:pPr indent="-360045"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The below figure gives us details on the correlation matrix of the dataset and by default we have Pearson Correlation matrix.</a:t>
            </a:r>
            <a:endParaRPr sz="1800">
              <a:latin typeface="Calibri"/>
              <a:ea typeface="Calibri"/>
              <a:cs typeface="Calibri"/>
              <a:sym typeface="Calibri"/>
            </a:endParaRPr>
          </a:p>
          <a:p>
            <a:pPr indent="-360045"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But Pandas profiling lets us observe and compare other correlation methods also like Spearman’s, Kendall’s, Cramer’s and Phik Correlation.</a:t>
            </a:r>
            <a:endParaRPr sz="1800">
              <a:latin typeface="Calibri"/>
              <a:ea typeface="Calibri"/>
              <a:cs typeface="Calibri"/>
              <a:sym typeface="Calibri"/>
            </a:endParaRPr>
          </a:p>
          <a:p>
            <a:pPr indent="-360045" lvl="0" marL="342900" rtl="0" algn="just">
              <a:lnSpc>
                <a:spcPct val="107000"/>
              </a:lnSpc>
              <a:spcBef>
                <a:spcPts val="1000"/>
              </a:spcBef>
              <a:spcAft>
                <a:spcPts val="0"/>
              </a:spcAft>
              <a:buSzPts val="1800"/>
              <a:buFont typeface="Calibri"/>
              <a:buChar char="∙"/>
            </a:pPr>
            <a:r>
              <a:t/>
            </a:r>
            <a:endParaRPr sz="1800">
              <a:latin typeface="Calibri"/>
              <a:ea typeface="Calibri"/>
              <a:cs typeface="Calibri"/>
              <a:sym typeface="Calibri"/>
            </a:endParaRPr>
          </a:p>
        </p:txBody>
      </p:sp>
      <p:pic>
        <p:nvPicPr>
          <p:cNvPr id="200" name="Google Shape;200;p27"/>
          <p:cNvPicPr preferRelativeResize="0"/>
          <p:nvPr/>
        </p:nvPicPr>
        <p:blipFill>
          <a:blip r:embed="rId3">
            <a:alphaModFix/>
          </a:blip>
          <a:stretch>
            <a:fillRect/>
          </a:stretch>
        </p:blipFill>
        <p:spPr>
          <a:xfrm>
            <a:off x="6743507" y="2267650"/>
            <a:ext cx="3990975" cy="256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nvSpPr>
        <p:spPr>
          <a:xfrm>
            <a:off x="1011272" y="1987826"/>
            <a:ext cx="5084728" cy="4108174"/>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The following figure gives us both the count and matrix of missing values in the dataset if any.</a:t>
            </a:r>
            <a:endParaRPr sz="1800">
              <a:solidFill>
                <a:schemeClr val="dk1"/>
              </a:solidFill>
              <a:latin typeface="Calibri"/>
              <a:ea typeface="Calibri"/>
              <a:cs typeface="Calibri"/>
              <a:sym typeface="Calibri"/>
            </a:endParaRPr>
          </a:p>
          <a:p>
            <a:pPr indent="-342900" lvl="0" marL="342900" marR="0" rtl="0" algn="just">
              <a:lnSpc>
                <a:spcPct val="107000"/>
              </a:lnSpc>
              <a:spcBef>
                <a:spcPts val="900"/>
              </a:spcBef>
              <a:spcAft>
                <a:spcPts val="0"/>
              </a:spcAft>
              <a:buClr>
                <a:srgbClr val="262626"/>
              </a:buClr>
              <a:buSzPts val="1800"/>
              <a:buFont typeface="Noto Sans Symbols"/>
              <a:buChar char="∙"/>
            </a:pPr>
            <a:r>
              <a:rPr lang="en-IN" sz="1800">
                <a:solidFill>
                  <a:schemeClr val="dk1"/>
                </a:solidFill>
                <a:latin typeface="Calibri"/>
                <a:ea typeface="Calibri"/>
                <a:cs typeface="Calibri"/>
                <a:sym typeface="Calibri"/>
              </a:rPr>
              <a:t>In the following case we do not have any missing values.</a:t>
            </a:r>
            <a:endParaRPr sz="1800">
              <a:solidFill>
                <a:schemeClr val="dk1"/>
              </a:solidFill>
              <a:latin typeface="Calibri"/>
              <a:ea typeface="Calibri"/>
              <a:cs typeface="Calibri"/>
              <a:sym typeface="Calibri"/>
            </a:endParaRPr>
          </a:p>
        </p:txBody>
      </p:sp>
      <p:pic>
        <p:nvPicPr>
          <p:cNvPr id="206" name="Google Shape;206;p28"/>
          <p:cNvPicPr preferRelativeResize="0"/>
          <p:nvPr/>
        </p:nvPicPr>
        <p:blipFill>
          <a:blip r:embed="rId3">
            <a:alphaModFix/>
          </a:blip>
          <a:stretch>
            <a:fillRect/>
          </a:stretch>
        </p:blipFill>
        <p:spPr>
          <a:xfrm>
            <a:off x="6331025" y="2185025"/>
            <a:ext cx="5295900" cy="2314575"/>
          </a:xfrm>
          <a:prstGeom prst="rect">
            <a:avLst/>
          </a:prstGeom>
          <a:noFill/>
          <a:ln>
            <a:noFill/>
          </a:ln>
        </p:spPr>
      </p:pic>
      <p:pic>
        <p:nvPicPr>
          <p:cNvPr id="207" name="Google Shape;207;p28"/>
          <p:cNvPicPr preferRelativeResize="0"/>
          <p:nvPr/>
        </p:nvPicPr>
        <p:blipFill>
          <a:blip r:embed="rId4">
            <a:alphaModFix/>
          </a:blip>
          <a:stretch>
            <a:fillRect/>
          </a:stretch>
        </p:blipFill>
        <p:spPr>
          <a:xfrm>
            <a:off x="1290800" y="3875300"/>
            <a:ext cx="4698773" cy="205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4000">
                <a:latin typeface="Calibri"/>
                <a:ea typeface="Calibri"/>
                <a:cs typeface="Calibri"/>
                <a:sym typeface="Calibri"/>
              </a:rPr>
              <a:t>FOR THE MODEL BUILDING I HAVE CONSIDERED THE FOLLOWING 4 ALGORITHMS FOR THE TRAINING AND TESTING.</a:t>
            </a:r>
            <a:br>
              <a:rPr lang="en-IN" sz="4000">
                <a:latin typeface="Calibri"/>
                <a:ea typeface="Calibri"/>
                <a:cs typeface="Calibri"/>
                <a:sym typeface="Calibri"/>
              </a:rPr>
            </a:br>
            <a:endParaRPr/>
          </a:p>
        </p:txBody>
      </p:sp>
      <p:pic>
        <p:nvPicPr>
          <p:cNvPr id="213" name="Google Shape;213;p29"/>
          <p:cNvPicPr preferRelativeResize="0"/>
          <p:nvPr/>
        </p:nvPicPr>
        <p:blipFill>
          <a:blip r:embed="rId3">
            <a:alphaModFix/>
          </a:blip>
          <a:stretch>
            <a:fillRect/>
          </a:stretch>
        </p:blipFill>
        <p:spPr>
          <a:xfrm>
            <a:off x="3787950" y="2799373"/>
            <a:ext cx="4374550" cy="182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RUN AND EVALUATE SELECTED MODELS</a:t>
            </a:r>
            <a:endParaRPr/>
          </a:p>
        </p:txBody>
      </p:sp>
      <p:sp>
        <p:nvSpPr>
          <p:cNvPr id="219" name="Google Shape;219;p30"/>
          <p:cNvSpPr txBox="1"/>
          <p:nvPr>
            <p:ph idx="1" type="body"/>
          </p:nvPr>
        </p:nvSpPr>
        <p:spPr>
          <a:xfrm>
            <a:off x="921026" y="2365782"/>
            <a:ext cx="7586870" cy="3849624"/>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have used a total of 4 machine learning algorithms to find the best and suited model which also includes ensemble algorithms.</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have considered Accuracy Score for model evaluation.</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But we cannot simply rely on these scores as we cannot have any scope for assumption. Hence post this I have also performed Cross Validation for all these algorithms to find the estimated performance metric when it’s actually used in production.</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have not used AUC ROC as it was not asked in the problem statement.</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Calibri"/>
              <a:buChar char="∙"/>
            </a:pPr>
            <a:r>
              <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1)	</a:t>
            </a:r>
            <a:r>
              <a:rPr b="1" lang="en-IN" u="sng">
                <a:latin typeface="Calibri"/>
                <a:ea typeface="Calibri"/>
                <a:cs typeface="Calibri"/>
                <a:sym typeface="Calibri"/>
              </a:rPr>
              <a:t>KNeighborsClassifier</a:t>
            </a:r>
            <a:br>
              <a:rPr lang="en-IN" sz="1800">
                <a:latin typeface="Calibri"/>
                <a:ea typeface="Calibri"/>
                <a:cs typeface="Calibri"/>
                <a:sym typeface="Calibri"/>
              </a:rPr>
            </a:br>
            <a:endParaRPr/>
          </a:p>
        </p:txBody>
      </p:sp>
      <p:sp>
        <p:nvSpPr>
          <p:cNvPr id="225" name="Google Shape;225;p31"/>
          <p:cNvSpPr txBox="1"/>
          <p:nvPr>
            <p:ph idx="1" type="body"/>
          </p:nvPr>
        </p:nvSpPr>
        <p:spPr>
          <a:xfrm>
            <a:off x="1066800" y="2103119"/>
            <a:ext cx="5029200" cy="3237507"/>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KNeighborsClassifier is approximately 88.79%</a:t>
            </a:r>
            <a:endParaRPr/>
          </a:p>
        </p:txBody>
      </p:sp>
      <p:pic>
        <p:nvPicPr>
          <p:cNvPr id="226" name="Google Shape;226;p31"/>
          <p:cNvPicPr preferRelativeResize="0"/>
          <p:nvPr/>
        </p:nvPicPr>
        <p:blipFill>
          <a:blip r:embed="rId3">
            <a:alphaModFix/>
          </a:blip>
          <a:stretch>
            <a:fillRect/>
          </a:stretch>
        </p:blipFill>
        <p:spPr>
          <a:xfrm>
            <a:off x="6000525" y="2057399"/>
            <a:ext cx="5575475" cy="374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2)	</a:t>
            </a:r>
            <a:r>
              <a:rPr b="1" lang="en-IN" u="sng">
                <a:latin typeface="Calibri"/>
                <a:ea typeface="Calibri"/>
                <a:cs typeface="Calibri"/>
                <a:sym typeface="Calibri"/>
              </a:rPr>
              <a:t>RandomForestClassifier</a:t>
            </a:r>
            <a:br>
              <a:rPr lang="en-IN" sz="1800">
                <a:latin typeface="Calibri"/>
                <a:ea typeface="Calibri"/>
                <a:cs typeface="Calibri"/>
                <a:sym typeface="Calibri"/>
              </a:rPr>
            </a:br>
            <a:endParaRPr/>
          </a:p>
        </p:txBody>
      </p:sp>
      <p:sp>
        <p:nvSpPr>
          <p:cNvPr id="232" name="Google Shape;232;p32"/>
          <p:cNvSpPr txBox="1"/>
          <p:nvPr>
            <p:ph idx="1" type="body"/>
          </p:nvPr>
        </p:nvSpPr>
        <p:spPr>
          <a:xfrm>
            <a:off x="798127" y="2496846"/>
            <a:ext cx="5390638" cy="2128163"/>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RandomForestClassifier is approximately 83.88%.</a:t>
            </a:r>
            <a:endParaRPr/>
          </a:p>
        </p:txBody>
      </p:sp>
      <p:pic>
        <p:nvPicPr>
          <p:cNvPr id="233" name="Google Shape;233;p32"/>
          <p:cNvPicPr preferRelativeResize="0"/>
          <p:nvPr/>
        </p:nvPicPr>
        <p:blipFill>
          <a:blip r:embed="rId3">
            <a:alphaModFix/>
          </a:blip>
          <a:stretch>
            <a:fillRect/>
          </a:stretch>
        </p:blipFill>
        <p:spPr>
          <a:xfrm>
            <a:off x="6374227" y="2138374"/>
            <a:ext cx="5111724" cy="404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3)	</a:t>
            </a:r>
            <a:r>
              <a:rPr b="1" lang="en-IN" u="sng">
                <a:latin typeface="Calibri"/>
                <a:ea typeface="Calibri"/>
                <a:cs typeface="Calibri"/>
                <a:sym typeface="Calibri"/>
              </a:rPr>
              <a:t>DecisionTreeClassifier</a:t>
            </a:r>
            <a:br>
              <a:rPr lang="en-IN" sz="1800">
                <a:latin typeface="Calibri"/>
                <a:ea typeface="Calibri"/>
                <a:cs typeface="Calibri"/>
                <a:sym typeface="Calibri"/>
              </a:rPr>
            </a:br>
            <a:endParaRPr/>
          </a:p>
        </p:txBody>
      </p:sp>
      <p:sp>
        <p:nvSpPr>
          <p:cNvPr id="239" name="Google Shape;239;p33"/>
          <p:cNvSpPr txBox="1"/>
          <p:nvPr>
            <p:ph idx="1" type="body"/>
          </p:nvPr>
        </p:nvSpPr>
        <p:spPr>
          <a:xfrm>
            <a:off x="1066800" y="2348423"/>
            <a:ext cx="5638800" cy="2495384"/>
          </a:xfrm>
          <a:prstGeom prst="rect">
            <a:avLst/>
          </a:prstGeom>
          <a:noFill/>
          <a:ln>
            <a:noFill/>
          </a:ln>
        </p:spPr>
        <p:txBody>
          <a:bodyPr anchorCtr="0" anchor="t" bIns="45700" lIns="91425" spcFirstLastPara="1" rIns="91425" wrap="square" tIns="45700">
            <a:normAutofit/>
          </a:bodyPr>
          <a:lstStyle/>
          <a:p>
            <a:pPr indent="-342900" lvl="0" marL="342900" rtl="0" algn="l">
              <a:lnSpc>
                <a:spcPct val="107000"/>
              </a:lnSpc>
              <a:spcBef>
                <a:spcPts val="0"/>
              </a:spcBef>
              <a:spcAft>
                <a:spcPts val="0"/>
              </a:spcAft>
              <a:buSzPts val="1800"/>
              <a:buFont typeface="Noto Sans Symbols"/>
              <a:buChar char="∙"/>
            </a:pPr>
            <a:r>
              <a:rPr lang="en-IN" sz="1800">
                <a:latin typeface="Calibri"/>
                <a:ea typeface="Calibri"/>
                <a:cs typeface="Calibri"/>
                <a:sym typeface="Calibri"/>
              </a:rPr>
              <a:t>From the below algorithm we can see the accuracy score for DecisionTreeClassifier is approximately 83.86%.</a:t>
            </a:r>
            <a:endParaRPr/>
          </a:p>
        </p:txBody>
      </p:sp>
      <p:pic>
        <p:nvPicPr>
          <p:cNvPr id="240" name="Google Shape;240;p33"/>
          <p:cNvPicPr preferRelativeResize="0"/>
          <p:nvPr/>
        </p:nvPicPr>
        <p:blipFill>
          <a:blip r:embed="rId3">
            <a:alphaModFix/>
          </a:blip>
          <a:stretch>
            <a:fillRect/>
          </a:stretch>
        </p:blipFill>
        <p:spPr>
          <a:xfrm>
            <a:off x="6368550" y="1962574"/>
            <a:ext cx="5463524" cy="393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PROBLEM STATEMENT:</a:t>
            </a:r>
            <a:endParaRPr/>
          </a:p>
        </p:txBody>
      </p:sp>
      <p:sp>
        <p:nvSpPr>
          <p:cNvPr id="123" name="Google Shape;123;p16"/>
          <p:cNvSpPr txBox="1"/>
          <p:nvPr>
            <p:ph idx="1" type="body"/>
          </p:nvPr>
        </p:nvSpPr>
        <p:spPr>
          <a:xfrm>
            <a:off x="1066800" y="2103120"/>
            <a:ext cx="10058400" cy="390011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1000"/>
              </a:spcBef>
              <a:spcAft>
                <a:spcPts val="0"/>
              </a:spcAft>
              <a:buSzPts val="2000"/>
              <a:buChar char="•"/>
            </a:pPr>
            <a:r>
              <a:rPr lang="en-IN"/>
              <a:t>The proliferation of social media enables people to express their opinions widely online. </a:t>
            </a:r>
            <a:endParaRPr/>
          </a:p>
          <a:p>
            <a:pPr indent="-228600" lvl="0" marL="228600" rtl="0" algn="l">
              <a:lnSpc>
                <a:spcPct val="120000"/>
              </a:lnSpc>
              <a:spcBef>
                <a:spcPts val="1000"/>
              </a:spcBef>
              <a:spcAft>
                <a:spcPts val="0"/>
              </a:spcAft>
              <a:buSzPts val="2000"/>
              <a:buChar char="•"/>
            </a:pPr>
            <a:r>
              <a:rPr lang="en-IN"/>
              <a:t>However, at the same time, this has resulted in the emergence of conflict and hate, making online environments uninviting for users. </a:t>
            </a:r>
            <a:endParaRPr/>
          </a:p>
          <a:p>
            <a:pPr indent="-228600" lvl="0" marL="228600" rtl="0" algn="l">
              <a:lnSpc>
                <a:spcPct val="120000"/>
              </a:lnSpc>
              <a:spcBef>
                <a:spcPts val="1000"/>
              </a:spcBef>
              <a:spcAft>
                <a:spcPts val="0"/>
              </a:spcAft>
              <a:buSzPts val="2000"/>
              <a:buChar char="•"/>
            </a:pPr>
            <a:r>
              <a:rPr lang="en-IN"/>
              <a:t>Although researchers have found that hate is a problem across multiple platforms, there is a lack of models for online hate detection.</a:t>
            </a:r>
            <a:endParaRPr/>
          </a:p>
          <a:p>
            <a:pPr indent="-228600" lvl="0" marL="228600" rtl="0" algn="l">
              <a:lnSpc>
                <a:spcPct val="120000"/>
              </a:lnSpc>
              <a:spcBef>
                <a:spcPts val="1000"/>
              </a:spcBef>
              <a:spcAft>
                <a:spcPts val="0"/>
              </a:spcAft>
              <a:buSzPts val="2000"/>
              <a:buChar char="•"/>
            </a:pPr>
            <a:r>
              <a:rPr lang="en-IN"/>
              <a:t>Our goal is to build a prototype of online hate and abuse comment classifier which can be used to classify hate and offensive comments so that it can be controlled and restricted from spreading hatred and cyberbullying.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4)	</a:t>
            </a:r>
            <a:r>
              <a:rPr b="1" lang="en-IN" u="sng">
                <a:latin typeface="Calibri"/>
                <a:ea typeface="Calibri"/>
                <a:cs typeface="Calibri"/>
                <a:sym typeface="Calibri"/>
              </a:rPr>
              <a:t>ExtraTreesClassifier</a:t>
            </a:r>
            <a:br>
              <a:rPr lang="en-IN" sz="1800">
                <a:latin typeface="Calibri"/>
                <a:ea typeface="Calibri"/>
                <a:cs typeface="Calibri"/>
                <a:sym typeface="Calibri"/>
              </a:rPr>
            </a:br>
            <a:endParaRPr/>
          </a:p>
        </p:txBody>
      </p:sp>
      <p:sp>
        <p:nvSpPr>
          <p:cNvPr id="246" name="Google Shape;246;p34"/>
          <p:cNvSpPr txBox="1"/>
          <p:nvPr>
            <p:ph idx="1" type="body"/>
          </p:nvPr>
        </p:nvSpPr>
        <p:spPr>
          <a:xfrm>
            <a:off x="1066800" y="2323699"/>
            <a:ext cx="5731565" cy="2210601"/>
          </a:xfrm>
          <a:prstGeom prst="rect">
            <a:avLst/>
          </a:prstGeom>
          <a:noFill/>
          <a:ln>
            <a:noFill/>
          </a:ln>
        </p:spPr>
        <p:txBody>
          <a:bodyPr anchorCtr="0" anchor="t" bIns="45700" lIns="91425" spcFirstLastPara="1" rIns="91425" wrap="square" tIns="45700">
            <a:normAutofit/>
          </a:bodyPr>
          <a:lstStyle/>
          <a:p>
            <a:pPr indent="-228600" lvl="0" marL="342900" rtl="0" algn="l">
              <a:lnSpc>
                <a:spcPct val="107000"/>
              </a:lnSpc>
              <a:spcBef>
                <a:spcPts val="1800"/>
              </a:spcBef>
              <a:spcAft>
                <a:spcPts val="0"/>
              </a:spcAft>
              <a:buSzPts val="1800"/>
              <a:buFont typeface="Noto Sans Symbols"/>
              <a:buNone/>
            </a:pPr>
            <a:r>
              <a:rPr lang="en-IN" sz="1800">
                <a:latin typeface="Calibri"/>
                <a:ea typeface="Calibri"/>
                <a:cs typeface="Calibri"/>
                <a:sym typeface="Calibri"/>
              </a:rPr>
              <a:t>From the below algorithm we can see the accuracy score for ExtraTreesClassifier is approximately 84.12%.</a:t>
            </a:r>
            <a:endParaRPr sz="1800">
              <a:latin typeface="Calibri"/>
              <a:ea typeface="Calibri"/>
              <a:cs typeface="Calibri"/>
              <a:sym typeface="Calibri"/>
            </a:endParaRPr>
          </a:p>
        </p:txBody>
      </p:sp>
      <p:pic>
        <p:nvPicPr>
          <p:cNvPr id="247" name="Google Shape;247;p34"/>
          <p:cNvPicPr preferRelativeResize="0"/>
          <p:nvPr/>
        </p:nvPicPr>
        <p:blipFill>
          <a:blip r:embed="rId3">
            <a:alphaModFix/>
          </a:blip>
          <a:stretch>
            <a:fillRect/>
          </a:stretch>
        </p:blipFill>
        <p:spPr>
          <a:xfrm>
            <a:off x="6603725" y="2121825"/>
            <a:ext cx="5241225" cy="387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CROSS VALIDATION</a:t>
            </a:r>
            <a:endParaRPr/>
          </a:p>
        </p:txBody>
      </p:sp>
      <p:sp>
        <p:nvSpPr>
          <p:cNvPr id="253" name="Google Shape;253;p35"/>
          <p:cNvSpPr txBox="1"/>
          <p:nvPr>
            <p:ph idx="1" type="body"/>
          </p:nvPr>
        </p:nvSpPr>
        <p:spPr>
          <a:xfrm>
            <a:off x="1066800" y="2103120"/>
            <a:ext cx="4366591" cy="384962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800"/>
              <a:buChar char="•"/>
            </a:pPr>
            <a:r>
              <a:rPr lang="en-IN" sz="1800"/>
              <a:t>The below code shows us the cross validation performed over all the algorithms and I have used the CV values as 5.</a:t>
            </a:r>
            <a:endParaRPr/>
          </a:p>
          <a:p>
            <a:pPr indent="-228600" lvl="0" marL="228600" rtl="0" algn="l">
              <a:lnSpc>
                <a:spcPct val="120000"/>
              </a:lnSpc>
              <a:spcBef>
                <a:spcPts val="1000"/>
              </a:spcBef>
              <a:spcAft>
                <a:spcPts val="0"/>
              </a:spcAft>
              <a:buSzPts val="1800"/>
              <a:buChar char="•"/>
            </a:pPr>
            <a:r>
              <a:rPr lang="en-IN" sz="1800"/>
              <a:t>If you observe the below screenshot, we get the difference in the values.</a:t>
            </a:r>
            <a:endParaRPr/>
          </a:p>
          <a:p>
            <a:pPr indent="-114300" lvl="0" marL="228600" rtl="0" algn="l">
              <a:lnSpc>
                <a:spcPct val="120000"/>
              </a:lnSpc>
              <a:spcBef>
                <a:spcPts val="1000"/>
              </a:spcBef>
              <a:spcAft>
                <a:spcPts val="0"/>
              </a:spcAft>
              <a:buSzPts val="1800"/>
              <a:buNone/>
            </a:pPr>
            <a:r>
              <a:t/>
            </a:r>
            <a:endParaRPr sz="1800"/>
          </a:p>
        </p:txBody>
      </p:sp>
      <p:pic>
        <p:nvPicPr>
          <p:cNvPr id="254" name="Google Shape;254;p35"/>
          <p:cNvPicPr preferRelativeResize="0"/>
          <p:nvPr/>
        </p:nvPicPr>
        <p:blipFill>
          <a:blip r:embed="rId3">
            <a:alphaModFix/>
          </a:blip>
          <a:stretch>
            <a:fillRect/>
          </a:stretch>
        </p:blipFill>
        <p:spPr>
          <a:xfrm>
            <a:off x="5585791" y="2006154"/>
            <a:ext cx="5734050" cy="3686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MODEL SELECTION</a:t>
            </a:r>
            <a:endParaRPr/>
          </a:p>
        </p:txBody>
      </p:sp>
      <p:sp>
        <p:nvSpPr>
          <p:cNvPr id="260" name="Google Shape;260;p36"/>
          <p:cNvSpPr txBox="1"/>
          <p:nvPr>
            <p:ph idx="1" type="body"/>
          </p:nvPr>
        </p:nvSpPr>
        <p:spPr>
          <a:xfrm>
            <a:off x="1066800" y="2103120"/>
            <a:ext cx="3796748" cy="3849624"/>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800"/>
              </a:spcBef>
              <a:spcAft>
                <a:spcPts val="0"/>
              </a:spcAft>
              <a:buSzPts val="1800"/>
              <a:buFont typeface="Calibri"/>
              <a:buChar char="•"/>
            </a:pPr>
            <a:r>
              <a:rPr lang="en-IN" sz="1800">
                <a:latin typeface="Calibri"/>
                <a:ea typeface="Calibri"/>
                <a:cs typeface="Calibri"/>
                <a:sym typeface="Calibri"/>
              </a:rPr>
              <a:t>From the above algorithms ExtraTreesClassifier seems to be an ideal algorithm in this scenario and for this type of dataset.</a:t>
            </a:r>
            <a:endParaRPr sz="1800">
              <a:latin typeface="Calibri"/>
              <a:ea typeface="Calibri"/>
              <a:cs typeface="Calibri"/>
              <a:sym typeface="Calibri"/>
            </a:endParaRPr>
          </a:p>
          <a:p>
            <a:pPr indent="-342900" lvl="0" marL="342900" rtl="0" algn="just">
              <a:lnSpc>
                <a:spcPct val="107000"/>
              </a:lnSpc>
              <a:spcBef>
                <a:spcPts val="1800"/>
              </a:spcBef>
              <a:spcAft>
                <a:spcPts val="0"/>
              </a:spcAft>
              <a:buSzPts val="1800"/>
              <a:buFont typeface="Calibri"/>
              <a:buChar char="•"/>
            </a:pPr>
            <a:r>
              <a:rPr lang="en-IN" sz="1800">
                <a:latin typeface="Calibri"/>
                <a:ea typeface="Calibri"/>
                <a:cs typeface="Calibri"/>
                <a:sym typeface="Calibri"/>
              </a:rPr>
              <a:t>The difference between the accuracy score and cross validation for this model is very less compared to other models.</a:t>
            </a:r>
            <a:endParaRPr sz="1800">
              <a:latin typeface="Calibri"/>
              <a:ea typeface="Calibri"/>
              <a:cs typeface="Calibri"/>
              <a:sym typeface="Calibri"/>
            </a:endParaRPr>
          </a:p>
          <a:p>
            <a:pPr indent="0" lvl="0" marL="0" rtl="0" algn="just">
              <a:lnSpc>
                <a:spcPct val="107000"/>
              </a:lnSpc>
              <a:spcBef>
                <a:spcPts val="1800"/>
              </a:spcBef>
              <a:spcAft>
                <a:spcPts val="0"/>
              </a:spcAft>
              <a:buNone/>
            </a:pPr>
            <a:r>
              <a:t/>
            </a:r>
            <a:endParaRPr sz="1800">
              <a:latin typeface="Calibri"/>
              <a:ea typeface="Calibri"/>
              <a:cs typeface="Calibri"/>
              <a:sym typeface="Calibri"/>
            </a:endParaRPr>
          </a:p>
        </p:txBody>
      </p:sp>
      <p:pic>
        <p:nvPicPr>
          <p:cNvPr id="261" name="Google Shape;261;p36"/>
          <p:cNvPicPr preferRelativeResize="0"/>
          <p:nvPr/>
        </p:nvPicPr>
        <p:blipFill>
          <a:blip r:embed="rId3">
            <a:alphaModFix/>
          </a:blip>
          <a:stretch>
            <a:fillRect/>
          </a:stretch>
        </p:blipFill>
        <p:spPr>
          <a:xfrm>
            <a:off x="5320800" y="2103125"/>
            <a:ext cx="6114701" cy="214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1066800" y="245029"/>
            <a:ext cx="10058400"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HYPERPARAMETER TUNING</a:t>
            </a:r>
            <a:endParaRPr/>
          </a:p>
        </p:txBody>
      </p:sp>
      <p:sp>
        <p:nvSpPr>
          <p:cNvPr id="267" name="Google Shape;267;p37"/>
          <p:cNvSpPr txBox="1"/>
          <p:nvPr>
            <p:ph idx="1" type="body"/>
          </p:nvPr>
        </p:nvSpPr>
        <p:spPr>
          <a:xfrm>
            <a:off x="662609" y="1950021"/>
            <a:ext cx="5844207" cy="1514723"/>
          </a:xfrm>
          <a:prstGeom prst="rect">
            <a:avLst/>
          </a:prstGeom>
          <a:noFill/>
          <a:ln>
            <a:noFill/>
          </a:ln>
        </p:spPr>
        <p:txBody>
          <a:bodyPr anchorCtr="0" anchor="t" bIns="45700" lIns="91425" spcFirstLastPara="1" rIns="91425" wrap="square" tIns="45700">
            <a:normAutofit lnSpcReduction="10000"/>
          </a:bodyPr>
          <a:lstStyle/>
          <a:p>
            <a:pPr indent="-351472" lvl="0" marL="342900" rtl="0" algn="just">
              <a:lnSpc>
                <a:spcPct val="107000"/>
              </a:lnSpc>
              <a:spcBef>
                <a:spcPts val="0"/>
              </a:spcBef>
              <a:spcAft>
                <a:spcPts val="0"/>
              </a:spcAft>
              <a:buSzPts val="1800"/>
              <a:buFont typeface="Noto Sans Symbols"/>
              <a:buChar char="∙"/>
            </a:pPr>
            <a:r>
              <a:rPr lang="en-IN" sz="1800">
                <a:latin typeface="Calibri"/>
                <a:ea typeface="Calibri"/>
                <a:cs typeface="Calibri"/>
                <a:sym typeface="Calibri"/>
              </a:rPr>
              <a:t>Let us try to tune the proposed model (</a:t>
            </a:r>
            <a:r>
              <a:rPr lang="en-IN" sz="1800">
                <a:latin typeface="Calibri"/>
                <a:ea typeface="Calibri"/>
                <a:cs typeface="Calibri"/>
                <a:sym typeface="Calibri"/>
              </a:rPr>
              <a:t>ExtraTreesClassifier</a:t>
            </a:r>
            <a:r>
              <a:rPr lang="en-IN" sz="1800">
                <a:latin typeface="Calibri"/>
                <a:ea typeface="Calibri"/>
                <a:cs typeface="Calibri"/>
                <a:sym typeface="Calibri"/>
              </a:rPr>
              <a:t>) to get better accuracy, if possible.</a:t>
            </a:r>
            <a:endParaRPr/>
          </a:p>
          <a:p>
            <a:pPr indent="-351472" lvl="0" marL="342900" rtl="0" algn="just">
              <a:lnSpc>
                <a:spcPct val="107000"/>
              </a:lnSpc>
              <a:spcBef>
                <a:spcPts val="1800"/>
              </a:spcBef>
              <a:spcAft>
                <a:spcPts val="0"/>
              </a:spcAft>
              <a:buSzPts val="1800"/>
              <a:buFont typeface="Noto Sans Symbols"/>
              <a:buChar char="∙"/>
            </a:pPr>
            <a:r>
              <a:rPr lang="en-IN" sz="1800">
                <a:latin typeface="Calibri"/>
                <a:ea typeface="Calibri"/>
                <a:cs typeface="Calibri"/>
                <a:sym typeface="Calibri"/>
              </a:rPr>
              <a:t>The "parameters" have been selected from the skicit library and I have considered 6 parameters.</a:t>
            </a:r>
            <a:endParaRPr/>
          </a:p>
        </p:txBody>
      </p:sp>
      <p:sp>
        <p:nvSpPr>
          <p:cNvPr id="268" name="Google Shape;268;p37"/>
          <p:cNvSpPr txBox="1"/>
          <p:nvPr/>
        </p:nvSpPr>
        <p:spPr>
          <a:xfrm>
            <a:off x="6506817" y="4404760"/>
            <a:ext cx="4618384" cy="1015664"/>
          </a:xfrm>
          <a:prstGeom prst="rect">
            <a:avLst/>
          </a:prstGeom>
          <a:noFill/>
          <a:ln>
            <a:noFill/>
          </a:ln>
        </p:spPr>
        <p:txBody>
          <a:bodyPr anchorCtr="0" anchor="t" bIns="45700" lIns="91425" spcFirstLastPara="1" rIns="91425" wrap="square" tIns="45700">
            <a:normAutofit/>
          </a:bodyPr>
          <a:lstStyle/>
          <a:p>
            <a:pPr indent="-87629" lvl="0" marL="182880" marR="0" rtl="0" algn="l">
              <a:lnSpc>
                <a:spcPct val="110000"/>
              </a:lnSpc>
              <a:spcBef>
                <a:spcPts val="0"/>
              </a:spcBef>
              <a:spcAft>
                <a:spcPts val="0"/>
              </a:spcAft>
              <a:buClr>
                <a:srgbClr val="262626"/>
              </a:buClr>
              <a:buSzPts val="1500"/>
              <a:buFont typeface="Garamond"/>
              <a:buNone/>
            </a:pPr>
            <a:r>
              <a:t/>
            </a:r>
            <a:endParaRPr b="0" i="0" sz="1500" u="none" cap="none" strike="noStrike">
              <a:solidFill>
                <a:schemeClr val="dk1"/>
              </a:solidFill>
              <a:latin typeface="Gill Sans"/>
              <a:ea typeface="Gill Sans"/>
              <a:cs typeface="Gill Sans"/>
              <a:sym typeface="Gill Sans"/>
            </a:endParaRPr>
          </a:p>
        </p:txBody>
      </p:sp>
      <p:sp>
        <p:nvSpPr>
          <p:cNvPr id="269" name="Google Shape;269;p37"/>
          <p:cNvSpPr txBox="1"/>
          <p:nvPr/>
        </p:nvSpPr>
        <p:spPr>
          <a:xfrm>
            <a:off x="6413889" y="4119237"/>
            <a:ext cx="5360666"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500"/>
              <a:buFont typeface="Courier New"/>
              <a:buChar char="o"/>
            </a:pPr>
            <a:r>
              <a:rPr b="1" i="0" lang="en-IN" sz="1500" u="none" cap="none" strike="noStrike">
                <a:solidFill>
                  <a:schemeClr val="dk1"/>
                </a:solidFill>
                <a:latin typeface="Gill Sans"/>
                <a:ea typeface="Gill Sans"/>
                <a:cs typeface="Gill Sans"/>
                <a:sym typeface="Gill Sans"/>
              </a:rPr>
              <a:t>RandomizedSearchCV</a:t>
            </a:r>
            <a:r>
              <a:rPr b="0" i="0" lang="en-IN" sz="1500" u="none" cap="none" strike="noStrike">
                <a:solidFill>
                  <a:schemeClr val="dk1"/>
                </a:solidFill>
                <a:latin typeface="Gill Sans"/>
                <a:ea typeface="Gill Sans"/>
                <a:cs typeface="Gill Sans"/>
                <a:sym typeface="Gill Sans"/>
              </a:rPr>
              <a:t> is used to tune the parameters by fitting the same to the training dataset and used the best parameters after selection.</a:t>
            </a:r>
            <a:endParaRPr/>
          </a:p>
        </p:txBody>
      </p:sp>
      <p:pic>
        <p:nvPicPr>
          <p:cNvPr id="270" name="Google Shape;270;p37"/>
          <p:cNvPicPr preferRelativeResize="0"/>
          <p:nvPr/>
        </p:nvPicPr>
        <p:blipFill>
          <a:blip r:embed="rId3">
            <a:alphaModFix/>
          </a:blip>
          <a:stretch>
            <a:fillRect/>
          </a:stretch>
        </p:blipFill>
        <p:spPr>
          <a:xfrm>
            <a:off x="6945375" y="1950019"/>
            <a:ext cx="4829175" cy="1304925"/>
          </a:xfrm>
          <a:prstGeom prst="rect">
            <a:avLst/>
          </a:prstGeom>
          <a:noFill/>
          <a:ln>
            <a:noFill/>
          </a:ln>
        </p:spPr>
      </p:pic>
      <p:pic>
        <p:nvPicPr>
          <p:cNvPr id="271" name="Google Shape;271;p37"/>
          <p:cNvPicPr preferRelativeResize="0"/>
          <p:nvPr/>
        </p:nvPicPr>
        <p:blipFill>
          <a:blip r:embed="rId4">
            <a:alphaModFix/>
          </a:blip>
          <a:stretch>
            <a:fillRect/>
          </a:stretch>
        </p:blipFill>
        <p:spPr>
          <a:xfrm>
            <a:off x="1066800" y="3464744"/>
            <a:ext cx="4677740" cy="30884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FINAL MODEL </a:t>
            </a:r>
            <a:r>
              <a:rPr lang="en-IN" sz="2400"/>
              <a:t>( POST HYPERPARAMETER TUNING)</a:t>
            </a:r>
            <a:endParaRPr sz="2400"/>
          </a:p>
        </p:txBody>
      </p:sp>
      <p:sp>
        <p:nvSpPr>
          <p:cNvPr id="277" name="Google Shape;277;p38"/>
          <p:cNvSpPr txBox="1"/>
          <p:nvPr>
            <p:ph idx="1" type="body"/>
          </p:nvPr>
        </p:nvSpPr>
        <p:spPr>
          <a:xfrm>
            <a:off x="748748" y="2373270"/>
            <a:ext cx="3650974" cy="4001161"/>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800"/>
              <a:buChar char="•"/>
            </a:pPr>
            <a:r>
              <a:rPr lang="en-IN" sz="1800"/>
              <a:t>Rebuild the model using the appropriate params we received from </a:t>
            </a:r>
            <a:r>
              <a:rPr b="1" lang="en-IN" sz="1800"/>
              <a:t>best_params_</a:t>
            </a:r>
            <a:endParaRPr/>
          </a:p>
          <a:p>
            <a:pPr indent="-114300" lvl="0" marL="228600" rtl="0" algn="l">
              <a:lnSpc>
                <a:spcPct val="120000"/>
              </a:lnSpc>
              <a:spcBef>
                <a:spcPts val="1000"/>
              </a:spcBef>
              <a:spcAft>
                <a:spcPts val="0"/>
              </a:spcAft>
              <a:buSzPts val="1800"/>
              <a:buNone/>
            </a:pPr>
            <a:r>
              <a:t/>
            </a:r>
            <a:endParaRPr b="1" sz="1800"/>
          </a:p>
          <a:p>
            <a:pPr indent="-114300" lvl="0" marL="228600" rtl="0" algn="l">
              <a:lnSpc>
                <a:spcPct val="120000"/>
              </a:lnSpc>
              <a:spcBef>
                <a:spcPts val="1000"/>
              </a:spcBef>
              <a:spcAft>
                <a:spcPts val="0"/>
              </a:spcAft>
              <a:buSzPts val="1800"/>
              <a:buNone/>
            </a:pPr>
            <a:r>
              <a:t/>
            </a:r>
            <a:endParaRPr sz="1800"/>
          </a:p>
        </p:txBody>
      </p:sp>
      <p:pic>
        <p:nvPicPr>
          <p:cNvPr id="278" name="Google Shape;278;p38"/>
          <p:cNvPicPr preferRelativeResize="0"/>
          <p:nvPr/>
        </p:nvPicPr>
        <p:blipFill>
          <a:blip r:embed="rId3">
            <a:alphaModFix/>
          </a:blip>
          <a:stretch>
            <a:fillRect/>
          </a:stretch>
        </p:blipFill>
        <p:spPr>
          <a:xfrm>
            <a:off x="4568647" y="2898504"/>
            <a:ext cx="5734050" cy="600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Key Findings and Conclusions of the Study</a:t>
            </a:r>
            <a:endParaRPr/>
          </a:p>
        </p:txBody>
      </p:sp>
      <p:sp>
        <p:nvSpPr>
          <p:cNvPr id="284" name="Google Shape;284;p39"/>
          <p:cNvSpPr txBox="1"/>
          <p:nvPr>
            <p:ph idx="1" type="body"/>
          </p:nvPr>
        </p:nvSpPr>
        <p:spPr>
          <a:xfrm>
            <a:off x="1066800" y="2103120"/>
            <a:ext cx="10058400" cy="4112286"/>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From the EDA , I could observe that it’s not easy to categorize the comments completely under the given malignant labels.</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Majority of the comments are at times are just spam or only symbols that are neither malignant in any way nut it also doesn’t make any sense.</a:t>
            </a:r>
            <a:endParaRPr sz="1800">
              <a:latin typeface="Calibri"/>
              <a:ea typeface="Calibri"/>
              <a:cs typeface="Calibri"/>
              <a:sym typeface="Calibri"/>
            </a:endParaRPr>
          </a:p>
          <a:p>
            <a:pPr indent="0" lvl="0" marL="0" rtl="0" algn="just">
              <a:lnSpc>
                <a:spcPct val="107000"/>
              </a:lnSpc>
              <a:spcBef>
                <a:spcPts val="1000"/>
              </a:spcBef>
              <a:spcAft>
                <a:spcPts val="0"/>
              </a:spcAft>
              <a:buNone/>
            </a:pPr>
            <a:r>
              <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Learning Outcomes of the Study in respect of Data Science</a:t>
            </a:r>
            <a:endParaRPr/>
          </a:p>
        </p:txBody>
      </p:sp>
      <p:sp>
        <p:nvSpPr>
          <p:cNvPr id="290" name="Google Shape;290;p40"/>
          <p:cNvSpPr txBox="1"/>
          <p:nvPr>
            <p:ph idx="1" type="body"/>
          </p:nvPr>
        </p:nvSpPr>
        <p:spPr>
          <a:xfrm>
            <a:off x="1066800" y="2103120"/>
            <a:ext cx="10356574" cy="4112286"/>
          </a:xfrm>
          <a:prstGeom prst="rect">
            <a:avLst/>
          </a:prstGeom>
          <a:noFill/>
          <a:ln>
            <a:noFill/>
          </a:ln>
        </p:spPr>
        <p:txBody>
          <a:bodyPr anchorCtr="0" anchor="t" bIns="45700" lIns="91425" spcFirstLastPara="1" rIns="91425" wrap="square" tIns="45700">
            <a:normAutofit/>
          </a:bodyPr>
          <a:lstStyle/>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With the help of this dataset, I was able to work on a single feature dataset.</a:t>
            </a:r>
            <a:endParaRPr sz="1800">
              <a:latin typeface="Calibri"/>
              <a:ea typeface="Calibri"/>
              <a:cs typeface="Calibri"/>
              <a:sym typeface="Calibri"/>
            </a:endParaRPr>
          </a:p>
          <a:p>
            <a:pPr indent="-342900" lvl="0" marL="342900" rtl="0" algn="just">
              <a:lnSpc>
                <a:spcPct val="107000"/>
              </a:lnSpc>
              <a:spcBef>
                <a:spcPts val="1000"/>
              </a:spcBef>
              <a:spcAft>
                <a:spcPts val="0"/>
              </a:spcAft>
              <a:buSzPts val="1800"/>
              <a:buFont typeface="Noto Sans Symbols"/>
              <a:buChar char="∙"/>
            </a:pPr>
            <a:r>
              <a:rPr lang="en-IN" sz="1800">
                <a:latin typeface="Calibri"/>
                <a:ea typeface="Calibri"/>
                <a:cs typeface="Calibri"/>
                <a:sym typeface="Calibri"/>
              </a:rPr>
              <a:t>I believe we can also proceed with neural network algorithms in such scenarios </a:t>
            </a:r>
            <a:endParaRPr sz="1800">
              <a:latin typeface="Calibri"/>
              <a:ea typeface="Calibri"/>
              <a:cs typeface="Calibri"/>
              <a:sym typeface="Calibri"/>
            </a:endParaRPr>
          </a:p>
          <a:p>
            <a:pPr indent="0" lvl="0" marL="228600" rtl="0" algn="just">
              <a:lnSpc>
                <a:spcPct val="107000"/>
              </a:lnSpc>
              <a:spcBef>
                <a:spcPts val="1000"/>
              </a:spcBef>
              <a:spcAft>
                <a:spcPts val="0"/>
              </a:spcAft>
              <a:buNone/>
            </a:pPr>
            <a:r>
              <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4137991" y="2557669"/>
            <a:ext cx="3916018"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N"/>
              <a:t>EDA STEPS / DATA PRE-PROCESSING DONE</a:t>
            </a:r>
            <a:endParaRPr/>
          </a:p>
        </p:txBody>
      </p:sp>
      <p:sp>
        <p:nvSpPr>
          <p:cNvPr id="129" name="Google Shape;129;p17"/>
          <p:cNvSpPr txBox="1"/>
          <p:nvPr>
            <p:ph idx="1" type="body"/>
          </p:nvPr>
        </p:nvSpPr>
        <p:spPr>
          <a:xfrm>
            <a:off x="1066800" y="2103120"/>
            <a:ext cx="8819322" cy="3303767"/>
          </a:xfrm>
          <a:prstGeom prst="rect">
            <a:avLst/>
          </a:prstGeom>
          <a:noFill/>
          <a:ln>
            <a:noFill/>
          </a:ln>
        </p:spPr>
        <p:txBody>
          <a:bodyPr anchorCtr="0" anchor="t" bIns="45700" lIns="91425" spcFirstLastPara="1" rIns="91425" wrap="square" tIns="45700">
            <a:normAutofit fontScale="85000"/>
          </a:bodyPr>
          <a:lstStyle/>
          <a:p>
            <a:pPr indent="-334327" lvl="0" marL="342900" rtl="0" algn="l">
              <a:lnSpc>
                <a:spcPct val="120000"/>
              </a:lnSpc>
              <a:spcBef>
                <a:spcPts val="0"/>
              </a:spcBef>
              <a:spcAft>
                <a:spcPts val="0"/>
              </a:spcAft>
              <a:buSzPct val="100000"/>
              <a:buFont typeface="Gill Sans"/>
              <a:buAutoNum type="arabicPeriod"/>
            </a:pPr>
            <a:r>
              <a:rPr b="1" lang="en-IN" sz="1800"/>
              <a:t>Acquire the dataset</a:t>
            </a:r>
            <a:endParaRPr/>
          </a:p>
          <a:p>
            <a:pPr indent="-225425" lvl="0" marL="342900" rtl="0" algn="l">
              <a:lnSpc>
                <a:spcPct val="120000"/>
              </a:lnSpc>
              <a:spcBef>
                <a:spcPts val="1000"/>
              </a:spcBef>
              <a:spcAft>
                <a:spcPts val="0"/>
              </a:spcAft>
              <a:buSzPct val="100000"/>
              <a:buFont typeface="Gill Sans"/>
              <a:buNone/>
            </a:pPr>
            <a:r>
              <a:t/>
            </a:r>
            <a:endParaRPr b="1"/>
          </a:p>
          <a:p>
            <a:pPr indent="0" lvl="0" marL="0" rtl="0" algn="l">
              <a:lnSpc>
                <a:spcPct val="120000"/>
              </a:lnSpc>
              <a:spcBef>
                <a:spcPts val="1000"/>
              </a:spcBef>
              <a:spcAft>
                <a:spcPts val="0"/>
              </a:spcAft>
              <a:buSzPct val="100000"/>
              <a:buNone/>
            </a:pPr>
            <a:r>
              <a:t/>
            </a:r>
            <a:endParaRPr/>
          </a:p>
          <a:p>
            <a:pPr indent="-219075" lvl="0" marL="228600" rtl="0" algn="l">
              <a:lnSpc>
                <a:spcPct val="120000"/>
              </a:lnSpc>
              <a:spcBef>
                <a:spcPts val="1000"/>
              </a:spcBef>
              <a:spcAft>
                <a:spcPts val="0"/>
              </a:spcAft>
              <a:buSzPct val="100000"/>
              <a:buChar char="•"/>
            </a:pPr>
            <a:r>
              <a:rPr lang="en-IN"/>
              <a:t>We have received this dataset from FlipRobo Technologies which is related to a Malignant Classification of comments on social media.</a:t>
            </a:r>
            <a:endParaRPr/>
          </a:p>
          <a:p>
            <a:pPr indent="-219075" lvl="0" marL="228600" rtl="0" algn="l">
              <a:lnSpc>
                <a:spcPct val="120000"/>
              </a:lnSpc>
              <a:spcBef>
                <a:spcPts val="1000"/>
              </a:spcBef>
              <a:spcAft>
                <a:spcPts val="0"/>
              </a:spcAft>
              <a:buSzPct val="100000"/>
              <a:buChar char="•"/>
            </a:pPr>
            <a:r>
              <a:rPr lang="en-IN"/>
              <a:t>The sample data is provided to us from our client database. It is hereby given for this exercise.</a:t>
            </a:r>
            <a:endParaRPr/>
          </a:p>
          <a:p>
            <a:pPr indent="0" lvl="0" marL="228600" rtl="0" algn="l">
              <a:lnSpc>
                <a:spcPct val="120000"/>
              </a:lnSpc>
              <a:spcBef>
                <a:spcPts val="1000"/>
              </a:spcBef>
              <a:spcAft>
                <a:spcPts val="0"/>
              </a:spcAft>
              <a:buNone/>
            </a:pPr>
            <a:r>
              <a:t/>
            </a:r>
            <a:endParaRPr/>
          </a:p>
          <a:p>
            <a:pPr indent="0" lvl="0" marL="0" rtl="0" algn="l">
              <a:lnSpc>
                <a:spcPct val="120000"/>
              </a:lnSpc>
              <a:spcBef>
                <a:spcPts val="100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2. IMPORT ALL THE CRUCIAL LIBRARIES</a:t>
            </a:r>
            <a:endParaRPr b="1" sz="1800"/>
          </a:p>
        </p:txBody>
      </p:sp>
      <p:sp>
        <p:nvSpPr>
          <p:cNvPr id="135" name="Google Shape;135;p18"/>
          <p:cNvSpPr txBox="1"/>
          <p:nvPr>
            <p:ph idx="1" type="body"/>
          </p:nvPr>
        </p:nvSpPr>
        <p:spPr>
          <a:xfrm>
            <a:off x="921026" y="2446351"/>
            <a:ext cx="4724400" cy="196529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For this project I have used the following major libraries like Pandas-profiling, Pandas, Matplotlib and Seaborn that are used for EDA or any other pre-processing done in this scenario.</a:t>
            </a:r>
            <a:endParaRPr/>
          </a:p>
        </p:txBody>
      </p:sp>
      <p:pic>
        <p:nvPicPr>
          <p:cNvPr id="136" name="Google Shape;136;p18"/>
          <p:cNvPicPr preferRelativeResize="0"/>
          <p:nvPr/>
        </p:nvPicPr>
        <p:blipFill>
          <a:blip r:embed="rId3">
            <a:alphaModFix/>
          </a:blip>
          <a:stretch>
            <a:fillRect/>
          </a:stretch>
        </p:blipFill>
        <p:spPr>
          <a:xfrm>
            <a:off x="6073276" y="2204479"/>
            <a:ext cx="4981575" cy="278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3. IMPORT THE DATASET</a:t>
            </a:r>
            <a:endParaRPr b="1" sz="1800"/>
          </a:p>
        </p:txBody>
      </p:sp>
      <p:sp>
        <p:nvSpPr>
          <p:cNvPr id="142" name="Google Shape;142;p19"/>
          <p:cNvSpPr txBox="1"/>
          <p:nvPr>
            <p:ph idx="1" type="body"/>
          </p:nvPr>
        </p:nvSpPr>
        <p:spPr>
          <a:xfrm>
            <a:off x="934278" y="2398508"/>
            <a:ext cx="4724400" cy="2995128"/>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07000"/>
              </a:lnSpc>
              <a:spcBef>
                <a:spcPts val="0"/>
              </a:spcBef>
              <a:spcAft>
                <a:spcPts val="0"/>
              </a:spcAft>
              <a:buSzPct val="100000"/>
              <a:buFont typeface="Noto Sans Symbols"/>
              <a:buChar char="∙"/>
            </a:pPr>
            <a:r>
              <a:rPr lang="en-IN" sz="1800">
                <a:latin typeface="Calibri"/>
                <a:ea typeface="Calibri"/>
                <a:cs typeface="Calibri"/>
                <a:sym typeface="Calibri"/>
              </a:rPr>
              <a:t>The dataset is in CSV format and it is imported using Pandas library in Jupyter Notebook.</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The statement </a:t>
            </a:r>
            <a:r>
              <a:rPr b="1" lang="en-IN" sz="1800">
                <a:latin typeface="Calibri"/>
                <a:ea typeface="Calibri"/>
                <a:cs typeface="Calibri"/>
                <a:sym typeface="Calibri"/>
              </a:rPr>
              <a:t>pd. set_option("display.max_columns", None) </a:t>
            </a:r>
            <a:r>
              <a:rPr lang="en-IN" sz="1800">
                <a:latin typeface="Calibri"/>
                <a:ea typeface="Calibri"/>
                <a:cs typeface="Calibri"/>
                <a:sym typeface="Calibri"/>
              </a:rPr>
              <a:t> simply allows us to physically see all the feature columns. </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The statement </a:t>
            </a:r>
            <a:r>
              <a:rPr b="1" lang="en-IN" sz="1800">
                <a:latin typeface="Calibri"/>
                <a:ea typeface="Calibri"/>
                <a:cs typeface="Calibri"/>
                <a:sym typeface="Calibri"/>
              </a:rPr>
              <a:t>pd. set_option("display.max_rows", None) </a:t>
            </a:r>
            <a:r>
              <a:rPr lang="en-IN" sz="1800">
                <a:latin typeface="Calibri"/>
                <a:ea typeface="Calibri"/>
                <a:cs typeface="Calibri"/>
                <a:sym typeface="Calibri"/>
              </a:rPr>
              <a:t> simply allows us to physically see all the feature rows. </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By default, Jupyter Notebook doesn’t display all the rows and columns at the same time and only selected portion from starting and ending of dataset are displayed.</a:t>
            </a:r>
            <a:endParaRPr/>
          </a:p>
          <a:p>
            <a:pPr indent="-130175" lvl="0" marL="228600" rtl="0" algn="l">
              <a:lnSpc>
                <a:spcPct val="120000"/>
              </a:lnSpc>
              <a:spcBef>
                <a:spcPts val="1800"/>
              </a:spcBef>
              <a:spcAft>
                <a:spcPts val="0"/>
              </a:spcAft>
              <a:buSzPct val="100000"/>
              <a:buNone/>
            </a:pPr>
            <a:r>
              <a:t/>
            </a:r>
            <a:endParaRPr/>
          </a:p>
        </p:txBody>
      </p:sp>
      <p:pic>
        <p:nvPicPr>
          <p:cNvPr id="143" name="Google Shape;143;p19"/>
          <p:cNvPicPr preferRelativeResize="0"/>
          <p:nvPr/>
        </p:nvPicPr>
        <p:blipFill>
          <a:blip r:embed="rId3">
            <a:alphaModFix/>
          </a:blip>
          <a:stretch>
            <a:fillRect/>
          </a:stretch>
        </p:blipFill>
        <p:spPr>
          <a:xfrm>
            <a:off x="5926753" y="2650629"/>
            <a:ext cx="5734050" cy="68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4. IDENTIFYING AND HANDLING THE MISSING VALUES</a:t>
            </a:r>
            <a:endParaRPr b="1" sz="1800"/>
          </a:p>
        </p:txBody>
      </p:sp>
      <p:sp>
        <p:nvSpPr>
          <p:cNvPr id="149" name="Google Shape;149;p20"/>
          <p:cNvSpPr txBox="1"/>
          <p:nvPr>
            <p:ph idx="1" type="body"/>
          </p:nvPr>
        </p:nvSpPr>
        <p:spPr>
          <a:xfrm>
            <a:off x="934277" y="2514532"/>
            <a:ext cx="5254487" cy="863729"/>
          </a:xfrm>
          <a:prstGeom prst="rect">
            <a:avLst/>
          </a:prstGeom>
          <a:noFill/>
          <a:ln>
            <a:noFill/>
          </a:ln>
        </p:spPr>
        <p:txBody>
          <a:bodyPr anchorCtr="0" anchor="t" bIns="45700" lIns="91425" spcFirstLastPara="1" rIns="91425" wrap="square" tIns="45700">
            <a:normAutofit/>
          </a:bodyPr>
          <a:lstStyle/>
          <a:p>
            <a:pPr indent="-351472" lvl="0" marL="342900" rtl="0" algn="just">
              <a:lnSpc>
                <a:spcPct val="107000"/>
              </a:lnSpc>
              <a:spcBef>
                <a:spcPts val="0"/>
              </a:spcBef>
              <a:spcAft>
                <a:spcPts val="0"/>
              </a:spcAft>
              <a:buSzPts val="1800"/>
              <a:buFont typeface="Noto Sans Symbols"/>
              <a:buChar char="∙"/>
            </a:pPr>
            <a:r>
              <a:rPr lang="en-IN" sz="1800">
                <a:latin typeface="Calibri"/>
                <a:ea typeface="Calibri"/>
                <a:cs typeface="Calibri"/>
                <a:sym typeface="Calibri"/>
              </a:rPr>
              <a:t>There are no missing values hence no actions have been taken</a:t>
            </a:r>
            <a:endParaRPr/>
          </a:p>
        </p:txBody>
      </p:sp>
      <p:sp>
        <p:nvSpPr>
          <p:cNvPr id="150" name="Google Shape;150;p20"/>
          <p:cNvSpPr txBox="1"/>
          <p:nvPr/>
        </p:nvSpPr>
        <p:spPr>
          <a:xfrm>
            <a:off x="917710" y="4106447"/>
            <a:ext cx="10442714" cy="812938"/>
          </a:xfrm>
          <a:prstGeom prst="rect">
            <a:avLst/>
          </a:prstGeom>
          <a:noFill/>
          <a:ln>
            <a:noFill/>
          </a:ln>
        </p:spPr>
        <p:txBody>
          <a:bodyPr anchorCtr="0" anchor="t" bIns="45700" lIns="91425" spcFirstLastPara="1" rIns="91425" wrap="square" tIns="45700">
            <a:normAutofit/>
          </a:bodyPr>
          <a:lstStyle/>
          <a:p>
            <a:pPr indent="-87629" lvl="0" marL="182880" marR="0" rtl="0" algn="l">
              <a:lnSpc>
                <a:spcPct val="110000"/>
              </a:lnSpc>
              <a:spcBef>
                <a:spcPts val="0"/>
              </a:spcBef>
              <a:spcAft>
                <a:spcPts val="0"/>
              </a:spcAft>
              <a:buClr>
                <a:srgbClr val="262626"/>
              </a:buClr>
              <a:buSzPts val="1500"/>
              <a:buFont typeface="Garamond"/>
              <a:buNone/>
            </a:pPr>
            <a:r>
              <a:t/>
            </a:r>
            <a:endParaRPr b="0" i="0" sz="1500" u="none" cap="none" strike="noStrike">
              <a:solidFill>
                <a:schemeClr val="dk1"/>
              </a:solidFill>
              <a:latin typeface="Gill Sans"/>
              <a:ea typeface="Gill Sans"/>
              <a:cs typeface="Gill Sans"/>
              <a:sym typeface="Gill Sans"/>
            </a:endParaRPr>
          </a:p>
        </p:txBody>
      </p:sp>
      <p:pic>
        <p:nvPicPr>
          <p:cNvPr id="151" name="Google Shape;151;p20"/>
          <p:cNvPicPr preferRelativeResize="0"/>
          <p:nvPr/>
        </p:nvPicPr>
        <p:blipFill>
          <a:blip r:embed="rId3">
            <a:alphaModFix/>
          </a:blip>
          <a:stretch>
            <a:fillRect/>
          </a:stretch>
        </p:blipFill>
        <p:spPr>
          <a:xfrm>
            <a:off x="6869999" y="2187925"/>
            <a:ext cx="4033800" cy="3281950"/>
          </a:xfrm>
          <a:prstGeom prst="rect">
            <a:avLst/>
          </a:prstGeom>
          <a:noFill/>
          <a:ln>
            <a:noFill/>
          </a:ln>
        </p:spPr>
      </p:pic>
      <p:pic>
        <p:nvPicPr>
          <p:cNvPr id="152" name="Google Shape;152;p20"/>
          <p:cNvPicPr preferRelativeResize="0"/>
          <p:nvPr/>
        </p:nvPicPr>
        <p:blipFill>
          <a:blip r:embed="rId4">
            <a:alphaModFix/>
          </a:blip>
          <a:stretch>
            <a:fillRect/>
          </a:stretch>
        </p:blipFill>
        <p:spPr>
          <a:xfrm>
            <a:off x="1451575" y="3378250"/>
            <a:ext cx="3099400" cy="263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5. ENCODING THE CATEGORICAL DATA</a:t>
            </a:r>
            <a:endParaRPr b="1" sz="1800"/>
          </a:p>
        </p:txBody>
      </p:sp>
      <p:sp>
        <p:nvSpPr>
          <p:cNvPr id="158" name="Google Shape;158;p21"/>
          <p:cNvSpPr txBox="1"/>
          <p:nvPr>
            <p:ph idx="1" type="body"/>
          </p:nvPr>
        </p:nvSpPr>
        <p:spPr>
          <a:xfrm>
            <a:off x="1066800" y="2471800"/>
            <a:ext cx="3399183" cy="224359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IN"/>
              <a:t>I have used </a:t>
            </a:r>
            <a:r>
              <a:rPr b="1" lang="en-IN"/>
              <a:t>LabelEncoder</a:t>
            </a:r>
            <a:r>
              <a:rPr lang="en-IN"/>
              <a:t> as the data is categorical and is not ordinal in nature.</a:t>
            </a:r>
            <a:endParaRPr/>
          </a:p>
          <a:p>
            <a:pPr indent="-101600" lvl="0" marL="228600" rtl="0" algn="l">
              <a:lnSpc>
                <a:spcPct val="120000"/>
              </a:lnSpc>
              <a:spcBef>
                <a:spcPts val="1000"/>
              </a:spcBef>
              <a:spcAft>
                <a:spcPts val="0"/>
              </a:spcAft>
              <a:buSzPts val="2000"/>
              <a:buNone/>
            </a:pPr>
            <a:r>
              <a:t/>
            </a:r>
            <a:endParaRPr/>
          </a:p>
        </p:txBody>
      </p:sp>
      <p:pic>
        <p:nvPicPr>
          <p:cNvPr id="159" name="Google Shape;159;p21"/>
          <p:cNvPicPr preferRelativeResize="0"/>
          <p:nvPr/>
        </p:nvPicPr>
        <p:blipFill>
          <a:blip r:embed="rId3">
            <a:alphaModFix/>
          </a:blip>
          <a:stretch>
            <a:fillRect/>
          </a:stretch>
        </p:blipFill>
        <p:spPr>
          <a:xfrm>
            <a:off x="5180233" y="2338392"/>
            <a:ext cx="5324475" cy="218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923614" y="113191"/>
            <a:ext cx="10058400" cy="137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6. SPLITTING THE DATASET</a:t>
            </a:r>
            <a:endParaRPr/>
          </a:p>
        </p:txBody>
      </p:sp>
      <p:sp>
        <p:nvSpPr>
          <p:cNvPr id="165" name="Google Shape;165;p22"/>
          <p:cNvSpPr txBox="1"/>
          <p:nvPr>
            <p:ph idx="1" type="body"/>
          </p:nvPr>
        </p:nvSpPr>
        <p:spPr>
          <a:xfrm>
            <a:off x="1066800" y="1497365"/>
            <a:ext cx="4510916" cy="77260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IN"/>
              <a:t>Splitting up of dataset between </a:t>
            </a:r>
            <a:r>
              <a:rPr b="1" lang="en-IN"/>
              <a:t>x (features) </a:t>
            </a:r>
            <a:r>
              <a:rPr lang="en-IN"/>
              <a:t>and </a:t>
            </a:r>
            <a:r>
              <a:rPr b="1" lang="en-IN"/>
              <a:t>y (target column).</a:t>
            </a:r>
            <a:endParaRPr/>
          </a:p>
          <a:p>
            <a:pPr indent="-111125" lvl="0" marL="228600" rtl="0" algn="l">
              <a:lnSpc>
                <a:spcPct val="120000"/>
              </a:lnSpc>
              <a:spcBef>
                <a:spcPts val="1000"/>
              </a:spcBef>
              <a:spcAft>
                <a:spcPts val="0"/>
              </a:spcAft>
              <a:buSzPct val="100000"/>
              <a:buNone/>
            </a:pPr>
            <a:r>
              <a:t/>
            </a:r>
            <a:endParaRPr/>
          </a:p>
          <a:p>
            <a:pPr indent="-111125" lvl="0" marL="228600" rtl="0" algn="l">
              <a:lnSpc>
                <a:spcPct val="120000"/>
              </a:lnSpc>
              <a:spcBef>
                <a:spcPts val="1000"/>
              </a:spcBef>
              <a:spcAft>
                <a:spcPts val="0"/>
              </a:spcAft>
              <a:buSzPct val="100000"/>
              <a:buNone/>
            </a:pPr>
            <a:r>
              <a:t/>
            </a:r>
            <a:endParaRPr/>
          </a:p>
          <a:p>
            <a:pPr indent="-111125" lvl="0" marL="228600" rtl="0" algn="l">
              <a:lnSpc>
                <a:spcPct val="120000"/>
              </a:lnSpc>
              <a:spcBef>
                <a:spcPts val="1000"/>
              </a:spcBef>
              <a:spcAft>
                <a:spcPts val="0"/>
              </a:spcAft>
              <a:buSzPct val="100000"/>
              <a:buNone/>
            </a:pPr>
            <a:r>
              <a:t/>
            </a:r>
            <a:endParaRPr/>
          </a:p>
        </p:txBody>
      </p:sp>
      <p:sp>
        <p:nvSpPr>
          <p:cNvPr id="166" name="Google Shape;166;p22"/>
          <p:cNvSpPr txBox="1"/>
          <p:nvPr/>
        </p:nvSpPr>
        <p:spPr>
          <a:xfrm>
            <a:off x="1066801" y="3554869"/>
            <a:ext cx="4510800" cy="16251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10000"/>
              </a:lnSpc>
              <a:spcBef>
                <a:spcPts val="0"/>
              </a:spcBef>
              <a:spcAft>
                <a:spcPts val="0"/>
              </a:spcAft>
              <a:buClr>
                <a:srgbClr val="262626"/>
              </a:buClr>
              <a:buSzPts val="1500"/>
              <a:buFont typeface="Garamond"/>
              <a:buNone/>
            </a:pPr>
            <a:r>
              <a:t/>
            </a:r>
            <a:endParaRPr b="0" i="0" sz="1500" u="none" cap="none" strike="noStrike">
              <a:solidFill>
                <a:schemeClr val="dk1"/>
              </a:solidFill>
              <a:latin typeface="Gill Sans"/>
              <a:ea typeface="Gill Sans"/>
              <a:cs typeface="Gill Sans"/>
              <a:sym typeface="Gill Sans"/>
            </a:endParaRPr>
          </a:p>
          <a:p>
            <a:pPr indent="-182880" lvl="0" marL="182880" marR="0" rtl="0" algn="l">
              <a:lnSpc>
                <a:spcPct val="110000"/>
              </a:lnSpc>
              <a:spcBef>
                <a:spcPts val="900"/>
              </a:spcBef>
              <a:spcAft>
                <a:spcPts val="0"/>
              </a:spcAft>
              <a:buClr>
                <a:srgbClr val="262626"/>
              </a:buClr>
              <a:buSzPts val="1500"/>
              <a:buFont typeface="Garamond"/>
              <a:buChar char="◦"/>
            </a:pPr>
            <a:r>
              <a:rPr b="0" i="0" lang="en-IN" sz="1500" u="none" cap="none" strike="noStrike">
                <a:solidFill>
                  <a:schemeClr val="dk1"/>
                </a:solidFill>
                <a:latin typeface="Gill Sans"/>
                <a:ea typeface="Gill Sans"/>
                <a:cs typeface="Gill Sans"/>
                <a:sym typeface="Gill Sans"/>
              </a:rPr>
              <a:t>Split the dataset into train and test data set.</a:t>
            </a:r>
            <a:endParaRPr/>
          </a:p>
          <a:p>
            <a:pPr indent="-182880" lvl="0" marL="182880" marR="0" rtl="0" algn="l">
              <a:lnSpc>
                <a:spcPct val="110000"/>
              </a:lnSpc>
              <a:spcBef>
                <a:spcPts val="900"/>
              </a:spcBef>
              <a:spcAft>
                <a:spcPts val="0"/>
              </a:spcAft>
              <a:buClr>
                <a:srgbClr val="262626"/>
              </a:buClr>
              <a:buSzPts val="1500"/>
              <a:buFont typeface="Garamond"/>
              <a:buChar char="◦"/>
            </a:pPr>
            <a:r>
              <a:rPr b="0" i="0" lang="en-IN" sz="1500" u="none" cap="none" strike="noStrike">
                <a:solidFill>
                  <a:schemeClr val="dk1"/>
                </a:solidFill>
                <a:latin typeface="Gill Sans"/>
                <a:ea typeface="Gill Sans"/>
                <a:cs typeface="Gill Sans"/>
                <a:sym typeface="Gill Sans"/>
              </a:rPr>
              <a:t>I have chosen </a:t>
            </a:r>
            <a:r>
              <a:rPr b="1" i="0" lang="en-IN" sz="1500" u="none" cap="none" strike="noStrike">
                <a:solidFill>
                  <a:schemeClr val="dk1"/>
                </a:solidFill>
                <a:latin typeface="Gill Sans"/>
                <a:ea typeface="Gill Sans"/>
                <a:cs typeface="Gill Sans"/>
                <a:sym typeface="Gill Sans"/>
              </a:rPr>
              <a:t>200 random state </a:t>
            </a:r>
            <a:r>
              <a:rPr b="0" i="0" lang="en-IN" sz="1500" u="none" cap="none" strike="noStrike">
                <a:solidFill>
                  <a:schemeClr val="dk1"/>
                </a:solidFill>
                <a:latin typeface="Gill Sans"/>
                <a:ea typeface="Gill Sans"/>
                <a:cs typeface="Gill Sans"/>
                <a:sym typeface="Gill Sans"/>
              </a:rPr>
              <a:t>and </a:t>
            </a:r>
            <a:r>
              <a:rPr b="1" i="0" lang="en-IN" sz="1500" u="none" cap="none" strike="noStrike">
                <a:solidFill>
                  <a:schemeClr val="dk1"/>
                </a:solidFill>
                <a:latin typeface="Gill Sans"/>
                <a:ea typeface="Gill Sans"/>
                <a:cs typeface="Gill Sans"/>
                <a:sym typeface="Gill Sans"/>
              </a:rPr>
              <a:t>30%</a:t>
            </a:r>
            <a:r>
              <a:rPr b="0" i="0" lang="en-IN" sz="1500" u="none" cap="none" strike="noStrike">
                <a:solidFill>
                  <a:schemeClr val="dk1"/>
                </a:solidFill>
                <a:latin typeface="Gill Sans"/>
                <a:ea typeface="Gill Sans"/>
                <a:cs typeface="Gill Sans"/>
                <a:sym typeface="Gill Sans"/>
              </a:rPr>
              <a:t> of data is divided in text dataset.</a:t>
            </a:r>
            <a:endParaRPr/>
          </a:p>
          <a:p>
            <a:pPr indent="-87629" lvl="0" marL="182880" marR="0" rtl="0" algn="l">
              <a:lnSpc>
                <a:spcPct val="110000"/>
              </a:lnSpc>
              <a:spcBef>
                <a:spcPts val="900"/>
              </a:spcBef>
              <a:spcAft>
                <a:spcPts val="0"/>
              </a:spcAft>
              <a:buClr>
                <a:srgbClr val="262626"/>
              </a:buClr>
              <a:buSzPts val="1500"/>
              <a:buFont typeface="Garamond"/>
              <a:buNone/>
            </a:pPr>
            <a:r>
              <a:t/>
            </a:r>
            <a:endParaRPr b="0" i="0" sz="1500" u="none" cap="none" strike="noStrike">
              <a:solidFill>
                <a:schemeClr val="dk1"/>
              </a:solidFill>
              <a:latin typeface="Gill Sans"/>
              <a:ea typeface="Gill Sans"/>
              <a:cs typeface="Gill Sans"/>
              <a:sym typeface="Gill Sans"/>
            </a:endParaRPr>
          </a:p>
        </p:txBody>
      </p:sp>
      <p:pic>
        <p:nvPicPr>
          <p:cNvPr id="167" name="Google Shape;167;p22"/>
          <p:cNvPicPr preferRelativeResize="0"/>
          <p:nvPr/>
        </p:nvPicPr>
        <p:blipFill>
          <a:blip r:embed="rId3">
            <a:alphaModFix/>
          </a:blip>
          <a:stretch>
            <a:fillRect/>
          </a:stretch>
        </p:blipFill>
        <p:spPr>
          <a:xfrm>
            <a:off x="1268277" y="2335677"/>
            <a:ext cx="7123975" cy="1514725"/>
          </a:xfrm>
          <a:prstGeom prst="rect">
            <a:avLst/>
          </a:prstGeom>
          <a:noFill/>
          <a:ln>
            <a:noFill/>
          </a:ln>
        </p:spPr>
      </p:pic>
      <p:pic>
        <p:nvPicPr>
          <p:cNvPr id="168" name="Google Shape;168;p22"/>
          <p:cNvPicPr preferRelativeResize="0"/>
          <p:nvPr/>
        </p:nvPicPr>
        <p:blipFill>
          <a:blip r:embed="rId4">
            <a:alphaModFix/>
          </a:blip>
          <a:stretch>
            <a:fillRect/>
          </a:stretch>
        </p:blipFill>
        <p:spPr>
          <a:xfrm>
            <a:off x="1268275" y="5018394"/>
            <a:ext cx="5734050" cy="63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1066800" y="868743"/>
            <a:ext cx="10058400" cy="8151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Gill Sans"/>
              <a:buNone/>
            </a:pPr>
            <a:r>
              <a:rPr b="1" lang="en-IN" sz="1800"/>
              <a:t>7. FEATURE SCALING  AND STANDARDIZATION</a:t>
            </a:r>
            <a:endParaRPr b="1" sz="1800"/>
          </a:p>
        </p:txBody>
      </p:sp>
      <p:sp>
        <p:nvSpPr>
          <p:cNvPr id="174" name="Google Shape;174;p23"/>
          <p:cNvSpPr txBox="1"/>
          <p:nvPr>
            <p:ph idx="1" type="body"/>
          </p:nvPr>
        </p:nvSpPr>
        <p:spPr>
          <a:xfrm>
            <a:off x="1066800" y="1917590"/>
            <a:ext cx="5029200" cy="3370028"/>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07000"/>
              </a:lnSpc>
              <a:spcBef>
                <a:spcPts val="0"/>
              </a:spcBef>
              <a:spcAft>
                <a:spcPts val="0"/>
              </a:spcAft>
              <a:buSzPct val="100000"/>
              <a:buFont typeface="Noto Sans Symbols"/>
              <a:buChar char="∙"/>
            </a:pPr>
            <a:r>
              <a:rPr lang="en-IN" sz="1800">
                <a:latin typeface="Calibri"/>
                <a:ea typeface="Calibri"/>
                <a:cs typeface="Calibri"/>
                <a:sym typeface="Calibri"/>
              </a:rPr>
              <a:t>Finding variance inflation factor in each scaled column</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This gives us relationship between feature vs feature and we can drop if necessary to avoid multicollinearity.</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From the below observation, I have not considered this step.</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Also without dropping the features I got even better accuracy in the final model.</a:t>
            </a:r>
            <a:endParaRPr/>
          </a:p>
          <a:p>
            <a:pPr indent="-342900" lvl="0" marL="342900" rtl="0" algn="just">
              <a:lnSpc>
                <a:spcPct val="107000"/>
              </a:lnSpc>
              <a:spcBef>
                <a:spcPts val="1000"/>
              </a:spcBef>
              <a:spcAft>
                <a:spcPts val="0"/>
              </a:spcAft>
              <a:buSzPct val="100000"/>
              <a:buFont typeface="Noto Sans Symbols"/>
              <a:buChar char="∙"/>
            </a:pPr>
            <a:r>
              <a:rPr lang="en-IN" sz="1800">
                <a:latin typeface="Calibri"/>
                <a:ea typeface="Calibri"/>
                <a:cs typeface="Calibri"/>
                <a:sym typeface="Calibri"/>
              </a:rPr>
              <a:t>Let’s us now Scale the data for further processing.</a:t>
            </a:r>
            <a:endParaRPr/>
          </a:p>
          <a:p>
            <a:pPr indent="-342900" lvl="0" marL="342900" rtl="0" algn="just">
              <a:lnSpc>
                <a:spcPct val="107000"/>
              </a:lnSpc>
              <a:spcBef>
                <a:spcPts val="1800"/>
              </a:spcBef>
              <a:spcAft>
                <a:spcPts val="0"/>
              </a:spcAft>
              <a:buSzPct val="100000"/>
              <a:buFont typeface="Noto Sans Symbols"/>
              <a:buChar char="∙"/>
            </a:pPr>
            <a:r>
              <a:rPr lang="en-IN" sz="1800">
                <a:latin typeface="Calibri"/>
                <a:ea typeface="Calibri"/>
                <a:cs typeface="Calibri"/>
                <a:sym typeface="Calibri"/>
              </a:rPr>
              <a:t>we have used StandardScaler for further scaling up of data</a:t>
            </a:r>
            <a:endParaRPr/>
          </a:p>
        </p:txBody>
      </p:sp>
      <p:pic>
        <p:nvPicPr>
          <p:cNvPr id="175" name="Google Shape;175;p23"/>
          <p:cNvPicPr preferRelativeResize="0"/>
          <p:nvPr/>
        </p:nvPicPr>
        <p:blipFill rotWithShape="1">
          <a:blip r:embed="rId3">
            <a:alphaModFix/>
          </a:blip>
          <a:srcRect b="0" l="0" r="0" t="0"/>
          <a:stretch/>
        </p:blipFill>
        <p:spPr>
          <a:xfrm>
            <a:off x="6776002" y="2607366"/>
            <a:ext cx="41529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