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82" r:id="rId7"/>
    <p:sldId id="281"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63" r:id="rId21"/>
    <p:sldId id="295" r:id="rId22"/>
    <p:sldId id="297" r:id="rId23"/>
    <p:sldId id="296" r:id="rId24"/>
    <p:sldId id="298" r:id="rId25"/>
    <p:sldId id="303" r:id="rId26"/>
    <p:sldId id="302" r:id="rId27"/>
    <p:sldId id="301" r:id="rId28"/>
    <p:sldId id="300" r:id="rId29"/>
    <p:sldId id="299" r:id="rId30"/>
    <p:sldId id="306" r:id="rId31"/>
    <p:sldId id="305" r:id="rId32"/>
    <p:sldId id="304" r:id="rId33"/>
    <p:sldId id="308" r:id="rId34"/>
    <p:sldId id="307" r:id="rId35"/>
    <p:sldId id="309" r:id="rId36"/>
    <p:sldId id="310" r:id="rId37"/>
    <p:sldId id="311" r:id="rId38"/>
    <p:sldId id="264" r:id="rId39"/>
    <p:sldId id="265" r:id="rId40"/>
    <p:sldId id="267" r:id="rId41"/>
    <p:sldId id="266" r:id="rId42"/>
    <p:sldId id="268" r:id="rId43"/>
    <p:sldId id="272" r:id="rId44"/>
    <p:sldId id="269" r:id="rId45"/>
    <p:sldId id="271" r:id="rId46"/>
    <p:sldId id="279" r:id="rId47"/>
    <p:sldId id="280" r:id="rId48"/>
    <p:sldId id="270" r:id="rId49"/>
    <p:sldId id="275" r:id="rId50"/>
    <p:sldId id="274" r:id="rId51"/>
    <p:sldId id="276" r:id="rId52"/>
    <p:sldId id="277" r:id="rId53"/>
    <p:sldId id="314" r:id="rId54"/>
    <p:sldId id="278" r:id="rId55"/>
    <p:sldId id="312"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8/30/2021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8/30/2021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8/30/2021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8/30/2021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8/30/2021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3498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Micro-Credit Defaulter Model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9031803" y="4321330"/>
            <a:ext cx="1949847" cy="589626"/>
          </a:xfrm>
        </p:spPr>
        <p:txBody>
          <a:bodyPr>
            <a:normAutofit fontScale="77500" lnSpcReduction="20000"/>
          </a:bodyPr>
          <a:lstStyle/>
          <a:p>
            <a:pPr marL="285750" indent="-285750" algn="l">
              <a:spcAft>
                <a:spcPts val="600"/>
              </a:spcAft>
              <a:buFontTx/>
              <a:buChar char="-"/>
            </a:pPr>
            <a:r>
              <a:rPr lang="en-US" dirty="0">
                <a:solidFill>
                  <a:schemeClr val="tx1"/>
                </a:solidFill>
              </a:rPr>
              <a:t>By,</a:t>
            </a:r>
          </a:p>
          <a:p>
            <a:pPr algn="l">
              <a:spcAft>
                <a:spcPts val="600"/>
              </a:spcAft>
            </a:pPr>
            <a:r>
              <a:rPr lang="en-US" dirty="0">
                <a:solidFill>
                  <a:schemeClr val="tx1"/>
                </a:solidFill>
              </a:rPr>
              <a:t>     Vijay Rodrigues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3CCE-4673-4580-96A2-9A3BFD89D340}"/>
              </a:ext>
            </a:extLst>
          </p:cNvPr>
          <p:cNvSpPr>
            <a:spLocks noGrp="1"/>
          </p:cNvSpPr>
          <p:nvPr>
            <p:ph type="title"/>
          </p:nvPr>
        </p:nvSpPr>
        <p:spPr/>
        <p:txBody>
          <a:bodyPr>
            <a:normAutofit/>
          </a:bodyPr>
          <a:lstStyle/>
          <a:p>
            <a:r>
              <a:rPr lang="en-US" sz="1800" b="1" dirty="0"/>
              <a:t>5. Encoding the categorical data</a:t>
            </a:r>
            <a:endParaRPr lang="en-IN" sz="1800" b="1" dirty="0"/>
          </a:p>
        </p:txBody>
      </p:sp>
      <p:sp>
        <p:nvSpPr>
          <p:cNvPr id="3" name="Content Placeholder 2">
            <a:extLst>
              <a:ext uri="{FF2B5EF4-FFF2-40B4-BE49-F238E27FC236}">
                <a16:creationId xmlns:a16="http://schemas.microsoft.com/office/drawing/2014/main" id="{EA8083FA-4477-4829-9914-85A95E081B25}"/>
              </a:ext>
            </a:extLst>
          </p:cNvPr>
          <p:cNvSpPr>
            <a:spLocks noGrp="1"/>
          </p:cNvSpPr>
          <p:nvPr>
            <p:ph idx="1"/>
          </p:nvPr>
        </p:nvSpPr>
        <p:spPr>
          <a:xfrm>
            <a:off x="1066800" y="2471800"/>
            <a:ext cx="3399183" cy="2243593"/>
          </a:xfrm>
        </p:spPr>
        <p:txBody>
          <a:bodyPr/>
          <a:lstStyle/>
          <a:p>
            <a:r>
              <a:rPr lang="en-US" dirty="0"/>
              <a:t>I have used </a:t>
            </a:r>
            <a:r>
              <a:rPr lang="en-US" b="1" dirty="0" err="1"/>
              <a:t>LabelEncoder</a:t>
            </a:r>
            <a:r>
              <a:rPr lang="en-US" dirty="0"/>
              <a:t> as the data is categorical and is not ordinal in nature.</a:t>
            </a:r>
          </a:p>
          <a:p>
            <a:r>
              <a:rPr lang="en-US" dirty="0"/>
              <a:t>The column "</a:t>
            </a:r>
            <a:r>
              <a:rPr lang="en-US" b="1" dirty="0" err="1"/>
              <a:t>pcircle</a:t>
            </a:r>
            <a:r>
              <a:rPr lang="en-US" dirty="0"/>
              <a:t>" is converted into its corresponding numerical value.</a:t>
            </a:r>
          </a:p>
          <a:p>
            <a:endParaRPr lang="en-IN" dirty="0"/>
          </a:p>
        </p:txBody>
      </p:sp>
      <p:pic>
        <p:nvPicPr>
          <p:cNvPr id="4" name="Picture 3">
            <a:extLst>
              <a:ext uri="{FF2B5EF4-FFF2-40B4-BE49-F238E27FC236}">
                <a16:creationId xmlns:a16="http://schemas.microsoft.com/office/drawing/2014/main" id="{8543FA73-2004-4FF3-82DC-75914A93C11A}"/>
              </a:ext>
            </a:extLst>
          </p:cNvPr>
          <p:cNvPicPr/>
          <p:nvPr/>
        </p:nvPicPr>
        <p:blipFill>
          <a:blip r:embed="rId2">
            <a:extLst>
              <a:ext uri="{28A0092B-C50C-407E-A947-70E740481C1C}">
                <a14:useLocalDpi xmlns:a14="http://schemas.microsoft.com/office/drawing/2010/main" val="0"/>
              </a:ext>
            </a:extLst>
          </a:blip>
          <a:stretch>
            <a:fillRect/>
          </a:stretch>
        </p:blipFill>
        <p:spPr>
          <a:xfrm>
            <a:off x="4757531" y="2014194"/>
            <a:ext cx="6718852" cy="3547068"/>
          </a:xfrm>
          <a:prstGeom prst="rect">
            <a:avLst/>
          </a:prstGeom>
        </p:spPr>
      </p:pic>
    </p:spTree>
    <p:extLst>
      <p:ext uri="{BB962C8B-B14F-4D97-AF65-F5344CB8AC3E}">
        <p14:creationId xmlns:p14="http://schemas.microsoft.com/office/powerpoint/2010/main" val="396904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A714-D6AD-491A-8DF0-35C905408551}"/>
              </a:ext>
            </a:extLst>
          </p:cNvPr>
          <p:cNvSpPr>
            <a:spLocks noGrp="1"/>
          </p:cNvSpPr>
          <p:nvPr>
            <p:ph type="title"/>
          </p:nvPr>
        </p:nvSpPr>
        <p:spPr>
          <a:xfrm>
            <a:off x="923614" y="113191"/>
            <a:ext cx="10058400" cy="1371600"/>
          </a:xfrm>
        </p:spPr>
        <p:txBody>
          <a:bodyPr>
            <a:normAutofit/>
          </a:bodyPr>
          <a:lstStyle/>
          <a:p>
            <a:r>
              <a:rPr lang="en-IN" sz="1800" b="1" dirty="0"/>
              <a:t>6. Splitting the dataset</a:t>
            </a:r>
          </a:p>
        </p:txBody>
      </p:sp>
      <p:sp>
        <p:nvSpPr>
          <p:cNvPr id="3" name="Content Placeholder 2">
            <a:extLst>
              <a:ext uri="{FF2B5EF4-FFF2-40B4-BE49-F238E27FC236}">
                <a16:creationId xmlns:a16="http://schemas.microsoft.com/office/drawing/2014/main" id="{EF54978C-C842-439D-A400-165DFC4EC25D}"/>
              </a:ext>
            </a:extLst>
          </p:cNvPr>
          <p:cNvSpPr>
            <a:spLocks noGrp="1"/>
          </p:cNvSpPr>
          <p:nvPr>
            <p:ph idx="1"/>
          </p:nvPr>
        </p:nvSpPr>
        <p:spPr>
          <a:xfrm>
            <a:off x="1066800" y="1497365"/>
            <a:ext cx="4510916" cy="772602"/>
          </a:xfrm>
        </p:spPr>
        <p:txBody>
          <a:bodyPr/>
          <a:lstStyle/>
          <a:p>
            <a:r>
              <a:rPr lang="en-US" dirty="0"/>
              <a:t>Splitting up of dataset between </a:t>
            </a:r>
            <a:r>
              <a:rPr lang="en-US" b="1" dirty="0"/>
              <a:t>x (features) </a:t>
            </a:r>
            <a:r>
              <a:rPr lang="en-US" dirty="0"/>
              <a:t>and </a:t>
            </a:r>
            <a:r>
              <a:rPr lang="en-US" b="1" dirty="0"/>
              <a:t>y (target column).</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B3945FE8-B856-4D27-B59E-AFEA6AE333E6}"/>
              </a:ext>
            </a:extLst>
          </p:cNvPr>
          <p:cNvPicPr/>
          <p:nvPr/>
        </p:nvPicPr>
        <p:blipFill>
          <a:blip r:embed="rId2">
            <a:extLst>
              <a:ext uri="{28A0092B-C50C-407E-A947-70E740481C1C}">
                <a14:useLocalDpi xmlns:a14="http://schemas.microsoft.com/office/drawing/2010/main" val="0"/>
              </a:ext>
            </a:extLst>
          </a:blip>
          <a:stretch>
            <a:fillRect/>
          </a:stretch>
        </p:blipFill>
        <p:spPr>
          <a:xfrm>
            <a:off x="1291362" y="2269967"/>
            <a:ext cx="4061791" cy="772602"/>
          </a:xfrm>
          <a:prstGeom prst="rect">
            <a:avLst/>
          </a:prstGeom>
        </p:spPr>
      </p:pic>
      <p:pic>
        <p:nvPicPr>
          <p:cNvPr id="5" name="Picture 4">
            <a:extLst>
              <a:ext uri="{FF2B5EF4-FFF2-40B4-BE49-F238E27FC236}">
                <a16:creationId xmlns:a16="http://schemas.microsoft.com/office/drawing/2014/main" id="{4800A030-702E-4EA2-AD41-E5C74ADDFFCB}"/>
              </a:ext>
            </a:extLst>
          </p:cNvPr>
          <p:cNvPicPr/>
          <p:nvPr/>
        </p:nvPicPr>
        <p:blipFill rotWithShape="1">
          <a:blip r:embed="rId3">
            <a:extLst>
              <a:ext uri="{28A0092B-C50C-407E-A947-70E740481C1C}">
                <a14:useLocalDpi xmlns:a14="http://schemas.microsoft.com/office/drawing/2010/main" val="0"/>
              </a:ext>
            </a:extLst>
          </a:blip>
          <a:srcRect t="14466" b="29929"/>
          <a:stretch/>
        </p:blipFill>
        <p:spPr>
          <a:xfrm>
            <a:off x="878789" y="4667555"/>
            <a:ext cx="5512904" cy="622989"/>
          </a:xfrm>
          <a:prstGeom prst="rect">
            <a:avLst/>
          </a:prstGeom>
        </p:spPr>
      </p:pic>
      <p:sp>
        <p:nvSpPr>
          <p:cNvPr id="6" name="Content Placeholder 2">
            <a:extLst>
              <a:ext uri="{FF2B5EF4-FFF2-40B4-BE49-F238E27FC236}">
                <a16:creationId xmlns:a16="http://schemas.microsoft.com/office/drawing/2014/main" id="{448998A2-F7D3-4648-9BF9-1468E4A45844}"/>
              </a:ext>
            </a:extLst>
          </p:cNvPr>
          <p:cNvSpPr txBox="1">
            <a:spLocks/>
          </p:cNvSpPr>
          <p:nvPr/>
        </p:nvSpPr>
        <p:spPr>
          <a:xfrm>
            <a:off x="923614" y="3042569"/>
            <a:ext cx="4510916" cy="162498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r>
              <a:rPr lang="en-US" dirty="0"/>
              <a:t>Split the dataset into train and test data set.</a:t>
            </a:r>
          </a:p>
          <a:p>
            <a:r>
              <a:rPr lang="en-US" dirty="0"/>
              <a:t>I have chosen </a:t>
            </a:r>
            <a:r>
              <a:rPr lang="en-US" b="1" dirty="0"/>
              <a:t>200 random state </a:t>
            </a:r>
            <a:r>
              <a:rPr lang="en-US" dirty="0"/>
              <a:t>and </a:t>
            </a:r>
            <a:r>
              <a:rPr lang="en-US" b="1" dirty="0"/>
              <a:t>30%</a:t>
            </a:r>
            <a:r>
              <a:rPr lang="en-US" dirty="0"/>
              <a:t> of data is divided in text dataset.</a:t>
            </a:r>
          </a:p>
          <a:p>
            <a:endParaRPr lang="en-IN" dirty="0"/>
          </a:p>
        </p:txBody>
      </p:sp>
      <p:pic>
        <p:nvPicPr>
          <p:cNvPr id="7" name="Picture 6">
            <a:extLst>
              <a:ext uri="{FF2B5EF4-FFF2-40B4-BE49-F238E27FC236}">
                <a16:creationId xmlns:a16="http://schemas.microsoft.com/office/drawing/2014/main" id="{4B59A341-4156-4D3C-B7B1-820CC6EA49DC}"/>
              </a:ext>
            </a:extLst>
          </p:cNvPr>
          <p:cNvPicPr/>
          <p:nvPr/>
        </p:nvPicPr>
        <p:blipFill>
          <a:blip r:embed="rId4">
            <a:extLst>
              <a:ext uri="{28A0092B-C50C-407E-A947-70E740481C1C}">
                <a14:useLocalDpi xmlns:a14="http://schemas.microsoft.com/office/drawing/2010/main" val="0"/>
              </a:ext>
            </a:extLst>
          </a:blip>
          <a:stretch>
            <a:fillRect/>
          </a:stretch>
        </p:blipFill>
        <p:spPr>
          <a:xfrm>
            <a:off x="7258677" y="2296475"/>
            <a:ext cx="3776345" cy="3991820"/>
          </a:xfrm>
          <a:prstGeom prst="rect">
            <a:avLst/>
          </a:prstGeom>
        </p:spPr>
      </p:pic>
      <p:sp>
        <p:nvSpPr>
          <p:cNvPr id="9" name="TextBox 8">
            <a:extLst>
              <a:ext uri="{FF2B5EF4-FFF2-40B4-BE49-F238E27FC236}">
                <a16:creationId xmlns:a16="http://schemas.microsoft.com/office/drawing/2014/main" id="{11C6B39A-EEB7-4C4C-87B9-3616AA030CF7}"/>
              </a:ext>
            </a:extLst>
          </p:cNvPr>
          <p:cNvSpPr txBox="1"/>
          <p:nvPr/>
        </p:nvSpPr>
        <p:spPr>
          <a:xfrm>
            <a:off x="6391168" y="1408432"/>
            <a:ext cx="5128491" cy="784830"/>
          </a:xfrm>
          <a:prstGeom prst="rect">
            <a:avLst/>
          </a:prstGeom>
          <a:noFill/>
        </p:spPr>
        <p:txBody>
          <a:bodyPr wrap="square">
            <a:spAutoFit/>
          </a:bodyPr>
          <a:lstStyle/>
          <a:p>
            <a:pPr marL="285750" indent="-285750">
              <a:buFont typeface="Courier New" panose="02070309020205020404" pitchFamily="49" charset="0"/>
              <a:buChar char="o"/>
            </a:pPr>
            <a:r>
              <a:rPr lang="en-US" sz="1500" dirty="0"/>
              <a:t>We can see majority of features have skewness and since we could not remove outliers, let’s try to reduce skewness to some extent if possible.</a:t>
            </a:r>
            <a:endParaRPr lang="en-IN" sz="1500" dirty="0"/>
          </a:p>
        </p:txBody>
      </p:sp>
    </p:spTree>
    <p:extLst>
      <p:ext uri="{BB962C8B-B14F-4D97-AF65-F5344CB8AC3E}">
        <p14:creationId xmlns:p14="http://schemas.microsoft.com/office/powerpoint/2010/main" val="204462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3E2A-8A69-42F2-8DA8-E04B86AAA247}"/>
              </a:ext>
            </a:extLst>
          </p:cNvPr>
          <p:cNvSpPr>
            <a:spLocks noGrp="1"/>
          </p:cNvSpPr>
          <p:nvPr>
            <p:ph type="title"/>
          </p:nvPr>
        </p:nvSpPr>
        <p:spPr>
          <a:xfrm>
            <a:off x="1066800" y="868743"/>
            <a:ext cx="10058400" cy="815145"/>
          </a:xfrm>
        </p:spPr>
        <p:txBody>
          <a:bodyPr>
            <a:normAutofit/>
          </a:bodyPr>
          <a:lstStyle/>
          <a:p>
            <a:r>
              <a:rPr lang="en-IN" sz="1800" b="1" dirty="0"/>
              <a:t>7. Feature scaling</a:t>
            </a:r>
          </a:p>
        </p:txBody>
      </p:sp>
      <p:sp>
        <p:nvSpPr>
          <p:cNvPr id="3" name="Content Placeholder 2">
            <a:extLst>
              <a:ext uri="{FF2B5EF4-FFF2-40B4-BE49-F238E27FC236}">
                <a16:creationId xmlns:a16="http://schemas.microsoft.com/office/drawing/2014/main" id="{8652EE14-C94B-4090-8867-F162CEBFCABB}"/>
              </a:ext>
            </a:extLst>
          </p:cNvPr>
          <p:cNvSpPr>
            <a:spLocks noGrp="1"/>
          </p:cNvSpPr>
          <p:nvPr>
            <p:ph idx="1"/>
          </p:nvPr>
        </p:nvSpPr>
        <p:spPr>
          <a:xfrm>
            <a:off x="1066800" y="1917590"/>
            <a:ext cx="5029200" cy="3370028"/>
          </a:xfrm>
        </p:spPr>
        <p:txBody>
          <a:bodyPr/>
          <a:lstStyle/>
          <a:p>
            <a:r>
              <a:rPr lang="en-US" dirty="0"/>
              <a:t>Finding </a:t>
            </a:r>
            <a:r>
              <a:rPr lang="en-US" b="1" dirty="0"/>
              <a:t>variance inflation factor </a:t>
            </a:r>
            <a:r>
              <a:rPr lang="en-US" dirty="0"/>
              <a:t>in each scaled column.</a:t>
            </a:r>
          </a:p>
          <a:p>
            <a:r>
              <a:rPr lang="en-US" dirty="0"/>
              <a:t>This gives us relationship between </a:t>
            </a:r>
            <a:r>
              <a:rPr lang="en-US" b="1" dirty="0"/>
              <a:t>feature vs feature</a:t>
            </a:r>
            <a:r>
              <a:rPr lang="en-US" dirty="0"/>
              <a:t> and we can drop if necessary to avoid </a:t>
            </a:r>
            <a:r>
              <a:rPr lang="en-US" b="1" dirty="0"/>
              <a:t>multicollinearity</a:t>
            </a:r>
            <a:r>
              <a:rPr lang="en-US" dirty="0"/>
              <a:t>.</a:t>
            </a:r>
          </a:p>
          <a:p>
            <a:r>
              <a:rPr lang="en-US" dirty="0"/>
              <a:t>From the below observation, we can find many variables that have </a:t>
            </a:r>
            <a:r>
              <a:rPr lang="en-US" b="1" dirty="0"/>
              <a:t>VIF</a:t>
            </a:r>
            <a:r>
              <a:rPr lang="en-US" dirty="0"/>
              <a:t> and I have </a:t>
            </a:r>
            <a:r>
              <a:rPr lang="en-US" b="1" dirty="0"/>
              <a:t>not considered dropping </a:t>
            </a:r>
            <a:r>
              <a:rPr lang="en-US" dirty="0"/>
              <a:t>these columns as data is dynamic and every value seemed important. </a:t>
            </a:r>
          </a:p>
          <a:p>
            <a:r>
              <a:rPr lang="en-US" dirty="0"/>
              <a:t>Also </a:t>
            </a:r>
            <a:r>
              <a:rPr lang="en-US" b="1" dirty="0"/>
              <a:t>without dropping </a:t>
            </a:r>
            <a:r>
              <a:rPr lang="en-US" dirty="0"/>
              <a:t>the features I got even </a:t>
            </a:r>
            <a:r>
              <a:rPr lang="en-US" b="1" dirty="0"/>
              <a:t>better accuracy </a:t>
            </a:r>
            <a:r>
              <a:rPr lang="en-US" dirty="0"/>
              <a:t>in the </a:t>
            </a:r>
            <a:r>
              <a:rPr lang="en-US" b="1" dirty="0"/>
              <a:t>final model</a:t>
            </a:r>
            <a:r>
              <a:rPr lang="en-US" dirty="0"/>
              <a:t>.</a:t>
            </a:r>
          </a:p>
          <a:p>
            <a:endParaRPr lang="en-IN" dirty="0"/>
          </a:p>
        </p:txBody>
      </p:sp>
      <p:pic>
        <p:nvPicPr>
          <p:cNvPr id="4" name="Picture 3">
            <a:extLst>
              <a:ext uri="{FF2B5EF4-FFF2-40B4-BE49-F238E27FC236}">
                <a16:creationId xmlns:a16="http://schemas.microsoft.com/office/drawing/2014/main" id="{B5268339-2CB2-4B88-9B28-869E256B1052}"/>
              </a:ext>
            </a:extLst>
          </p:cNvPr>
          <p:cNvPicPr/>
          <p:nvPr/>
        </p:nvPicPr>
        <p:blipFill>
          <a:blip r:embed="rId2">
            <a:extLst>
              <a:ext uri="{28A0092B-C50C-407E-A947-70E740481C1C}">
                <a14:useLocalDpi xmlns:a14="http://schemas.microsoft.com/office/drawing/2010/main" val="0"/>
              </a:ext>
            </a:extLst>
          </a:blip>
          <a:stretch>
            <a:fillRect/>
          </a:stretch>
        </p:blipFill>
        <p:spPr>
          <a:xfrm>
            <a:off x="5812555" y="1343207"/>
            <a:ext cx="5731510" cy="1234440"/>
          </a:xfrm>
          <a:prstGeom prst="rect">
            <a:avLst/>
          </a:prstGeom>
        </p:spPr>
      </p:pic>
      <p:pic>
        <p:nvPicPr>
          <p:cNvPr id="5" name="Picture 4">
            <a:extLst>
              <a:ext uri="{FF2B5EF4-FFF2-40B4-BE49-F238E27FC236}">
                <a16:creationId xmlns:a16="http://schemas.microsoft.com/office/drawing/2014/main" id="{4904B812-2699-46D4-B3C0-262BA3944027}"/>
              </a:ext>
            </a:extLst>
          </p:cNvPr>
          <p:cNvPicPr/>
          <p:nvPr/>
        </p:nvPicPr>
        <p:blipFill rotWithShape="1">
          <a:blip r:embed="rId3">
            <a:extLst>
              <a:ext uri="{28A0092B-C50C-407E-A947-70E740481C1C}">
                <a14:useLocalDpi xmlns:a14="http://schemas.microsoft.com/office/drawing/2010/main" val="0"/>
              </a:ext>
            </a:extLst>
          </a:blip>
          <a:srcRect b="51414"/>
          <a:stretch/>
        </p:blipFill>
        <p:spPr>
          <a:xfrm>
            <a:off x="6379444" y="2694498"/>
            <a:ext cx="5164621" cy="3655912"/>
          </a:xfrm>
          <a:prstGeom prst="rect">
            <a:avLst/>
          </a:prstGeom>
        </p:spPr>
      </p:pic>
    </p:spTree>
    <p:extLst>
      <p:ext uri="{BB962C8B-B14F-4D97-AF65-F5344CB8AC3E}">
        <p14:creationId xmlns:p14="http://schemas.microsoft.com/office/powerpoint/2010/main" val="34967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1F49-3AD6-479C-94C5-8F2C62DBAA3B}"/>
              </a:ext>
            </a:extLst>
          </p:cNvPr>
          <p:cNvSpPr>
            <a:spLocks noGrp="1"/>
          </p:cNvSpPr>
          <p:nvPr>
            <p:ph type="title"/>
          </p:nvPr>
        </p:nvSpPr>
        <p:spPr/>
        <p:txBody>
          <a:bodyPr>
            <a:normAutofit/>
          </a:bodyPr>
          <a:lstStyle/>
          <a:p>
            <a:r>
              <a:rPr lang="en-US" sz="1800" b="1" dirty="0"/>
              <a:t>8. Standardization / skewness removal</a:t>
            </a:r>
            <a:endParaRPr lang="en-IN" sz="1800" b="1" dirty="0"/>
          </a:p>
        </p:txBody>
      </p:sp>
      <p:sp>
        <p:nvSpPr>
          <p:cNvPr id="3" name="Content Placeholder 2">
            <a:extLst>
              <a:ext uri="{FF2B5EF4-FFF2-40B4-BE49-F238E27FC236}">
                <a16:creationId xmlns:a16="http://schemas.microsoft.com/office/drawing/2014/main" id="{2AA782A4-2618-493B-AAD6-51C77B2B1D39}"/>
              </a:ext>
            </a:extLst>
          </p:cNvPr>
          <p:cNvSpPr>
            <a:spLocks noGrp="1"/>
          </p:cNvSpPr>
          <p:nvPr>
            <p:ph idx="1"/>
          </p:nvPr>
        </p:nvSpPr>
        <p:spPr>
          <a:xfrm>
            <a:off x="974035" y="2739224"/>
            <a:ext cx="4803913" cy="1793019"/>
          </a:xfrm>
        </p:spPr>
        <p:txBody>
          <a:bodyPr/>
          <a:lstStyle/>
          <a:p>
            <a:pPr lvl="0" algn="just">
              <a:lnSpc>
                <a:spcPct val="107000"/>
              </a:lnSpc>
              <a:spcAft>
                <a:spcPts val="800"/>
              </a:spcAft>
              <a:buFont typeface="Courier New" panose="02070309020205020404" pitchFamily="49" charset="0"/>
              <a:buChar char="o"/>
            </a:pPr>
            <a:r>
              <a:rPr lang="en-IN" sz="1800" dirty="0">
                <a:effectLst/>
                <a:ea typeface="Calibri" panose="020F0502020204030204" pitchFamily="34" charset="0"/>
                <a:cs typeface="Times New Roman" panose="02020603050405020304" pitchFamily="18" charset="0"/>
              </a:rPr>
              <a:t>Let’s us now Scale the data for further processing.</a:t>
            </a:r>
          </a:p>
          <a:p>
            <a:pPr lvl="0" algn="just">
              <a:lnSpc>
                <a:spcPct val="107000"/>
              </a:lnSpc>
              <a:spcAft>
                <a:spcPts val="800"/>
              </a:spcAft>
              <a:buFont typeface="Courier New" panose="02070309020205020404" pitchFamily="49" charset="0"/>
              <a:buChar char="o"/>
            </a:pPr>
            <a:r>
              <a:rPr lang="en-IN" sz="1800" dirty="0">
                <a:effectLst/>
                <a:ea typeface="Calibri" panose="020F0502020204030204" pitchFamily="34" charset="0"/>
                <a:cs typeface="Times New Roman" panose="02020603050405020304" pitchFamily="18" charset="0"/>
              </a:rPr>
              <a:t>we have used </a:t>
            </a:r>
            <a:r>
              <a:rPr lang="en-IN" sz="1800" b="1" dirty="0" err="1">
                <a:effectLst/>
                <a:ea typeface="Calibri" panose="020F0502020204030204" pitchFamily="34" charset="0"/>
                <a:cs typeface="Times New Roman" panose="02020603050405020304" pitchFamily="18" charset="0"/>
              </a:rPr>
              <a:t>StandardScaler</a:t>
            </a:r>
            <a:r>
              <a:rPr lang="en-IN" sz="1800" dirty="0">
                <a:effectLst/>
                <a:ea typeface="Calibri" panose="020F0502020204030204" pitchFamily="34" charset="0"/>
                <a:cs typeface="Times New Roman" panose="02020603050405020304" pitchFamily="18" charset="0"/>
              </a:rPr>
              <a:t> for further scaling up of data</a:t>
            </a:r>
          </a:p>
          <a:p>
            <a:pPr>
              <a:buFont typeface="Courier New" panose="02070309020205020404" pitchFamily="49" charset="0"/>
              <a:buChar char="o"/>
            </a:pPr>
            <a:endParaRPr lang="en-IN" dirty="0"/>
          </a:p>
        </p:txBody>
      </p:sp>
      <p:pic>
        <p:nvPicPr>
          <p:cNvPr id="4" name="Picture 3">
            <a:extLst>
              <a:ext uri="{FF2B5EF4-FFF2-40B4-BE49-F238E27FC236}">
                <a16:creationId xmlns:a16="http://schemas.microsoft.com/office/drawing/2014/main" id="{B4FFC008-6650-4448-8BB5-72E5BFD97840}"/>
              </a:ext>
            </a:extLst>
          </p:cNvPr>
          <p:cNvPicPr/>
          <p:nvPr/>
        </p:nvPicPr>
        <p:blipFill>
          <a:blip r:embed="rId2">
            <a:extLst>
              <a:ext uri="{28A0092B-C50C-407E-A947-70E740481C1C}">
                <a14:useLocalDpi xmlns:a14="http://schemas.microsoft.com/office/drawing/2010/main" val="0"/>
              </a:ext>
            </a:extLst>
          </a:blip>
          <a:stretch>
            <a:fillRect/>
          </a:stretch>
        </p:blipFill>
        <p:spPr>
          <a:xfrm>
            <a:off x="5950226" y="1843087"/>
            <a:ext cx="5525135" cy="3974617"/>
          </a:xfrm>
          <a:prstGeom prst="rect">
            <a:avLst/>
          </a:prstGeom>
        </p:spPr>
      </p:pic>
    </p:spTree>
    <p:extLst>
      <p:ext uri="{BB962C8B-B14F-4D97-AF65-F5344CB8AC3E}">
        <p14:creationId xmlns:p14="http://schemas.microsoft.com/office/powerpoint/2010/main" val="29618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A57D0-611A-48ED-A664-E01666EB5209}"/>
              </a:ext>
            </a:extLst>
          </p:cNvPr>
          <p:cNvSpPr>
            <a:spLocks noGrp="1"/>
          </p:cNvSpPr>
          <p:nvPr>
            <p:ph idx="1"/>
          </p:nvPr>
        </p:nvSpPr>
        <p:spPr>
          <a:xfrm>
            <a:off x="762000" y="910425"/>
            <a:ext cx="3399183" cy="1541227"/>
          </a:xfrm>
        </p:spPr>
        <p:txBody>
          <a:bodyPr>
            <a:normAutofit lnSpcReduction="10000"/>
          </a:bodyPr>
          <a:lstStyle/>
          <a:p>
            <a:r>
              <a:rPr lang="en-IN" sz="1800" dirty="0">
                <a:effectLst/>
                <a:ea typeface="Calibri" panose="020F0502020204030204" pitchFamily="34" charset="0"/>
                <a:cs typeface="Times New Roman" panose="02020603050405020304" pitchFamily="18" charset="0"/>
              </a:rPr>
              <a:t>Storing the list of features having skewness in a variable "</a:t>
            </a:r>
            <a:r>
              <a:rPr lang="en-IN" sz="1800" b="1" dirty="0" err="1">
                <a:effectLst/>
                <a:ea typeface="Calibri" panose="020F0502020204030204" pitchFamily="34" charset="0"/>
                <a:cs typeface="Times New Roman" panose="02020603050405020304" pitchFamily="18" charset="0"/>
              </a:rPr>
              <a:t>feat_skew</a:t>
            </a:r>
            <a:r>
              <a:rPr lang="en-IN" sz="1800" dirty="0">
                <a:effectLst/>
                <a:ea typeface="Calibri" panose="020F0502020204030204" pitchFamily="34" charset="0"/>
                <a:cs typeface="Times New Roman" panose="02020603050405020304" pitchFamily="18" charset="0"/>
              </a:rPr>
              <a:t>". It's would be easier to pass it through at one go.</a:t>
            </a:r>
          </a:p>
          <a:p>
            <a:endParaRPr lang="en-IN" dirty="0"/>
          </a:p>
        </p:txBody>
      </p:sp>
      <p:pic>
        <p:nvPicPr>
          <p:cNvPr id="4" name="Picture 3">
            <a:extLst>
              <a:ext uri="{FF2B5EF4-FFF2-40B4-BE49-F238E27FC236}">
                <a16:creationId xmlns:a16="http://schemas.microsoft.com/office/drawing/2014/main" id="{F6F6C823-15F5-4540-A2E8-7B88B60253B1}"/>
              </a:ext>
            </a:extLst>
          </p:cNvPr>
          <p:cNvPicPr/>
          <p:nvPr/>
        </p:nvPicPr>
        <p:blipFill>
          <a:blip r:embed="rId2">
            <a:extLst>
              <a:ext uri="{28A0092B-C50C-407E-A947-70E740481C1C}">
                <a14:useLocalDpi xmlns:a14="http://schemas.microsoft.com/office/drawing/2010/main" val="0"/>
              </a:ext>
            </a:extLst>
          </a:blip>
          <a:stretch>
            <a:fillRect/>
          </a:stretch>
        </p:blipFill>
        <p:spPr>
          <a:xfrm>
            <a:off x="5139828" y="841199"/>
            <a:ext cx="6561842" cy="1994038"/>
          </a:xfrm>
          <a:prstGeom prst="rect">
            <a:avLst/>
          </a:prstGeom>
        </p:spPr>
      </p:pic>
      <p:pic>
        <p:nvPicPr>
          <p:cNvPr id="5" name="Picture 4">
            <a:extLst>
              <a:ext uri="{FF2B5EF4-FFF2-40B4-BE49-F238E27FC236}">
                <a16:creationId xmlns:a16="http://schemas.microsoft.com/office/drawing/2014/main" id="{DC417154-1B5D-421B-BDD7-8BD465939391}"/>
              </a:ext>
            </a:extLst>
          </p:cNvPr>
          <p:cNvPicPr/>
          <p:nvPr/>
        </p:nvPicPr>
        <p:blipFill>
          <a:blip r:embed="rId3">
            <a:extLst>
              <a:ext uri="{28A0092B-C50C-407E-A947-70E740481C1C}">
                <a14:useLocalDpi xmlns:a14="http://schemas.microsoft.com/office/drawing/2010/main" val="0"/>
              </a:ext>
            </a:extLst>
          </a:blip>
          <a:stretch>
            <a:fillRect/>
          </a:stretch>
        </p:blipFill>
        <p:spPr>
          <a:xfrm>
            <a:off x="514252" y="3347174"/>
            <a:ext cx="5200015" cy="2825750"/>
          </a:xfrm>
          <a:prstGeom prst="rect">
            <a:avLst/>
          </a:prstGeom>
        </p:spPr>
      </p:pic>
      <p:sp>
        <p:nvSpPr>
          <p:cNvPr id="7" name="TextBox 6">
            <a:extLst>
              <a:ext uri="{FF2B5EF4-FFF2-40B4-BE49-F238E27FC236}">
                <a16:creationId xmlns:a16="http://schemas.microsoft.com/office/drawing/2014/main" id="{9446DFC4-D253-447E-BCDD-CE1DBAEB1FFA}"/>
              </a:ext>
            </a:extLst>
          </p:cNvPr>
          <p:cNvSpPr txBox="1"/>
          <p:nvPr/>
        </p:nvSpPr>
        <p:spPr>
          <a:xfrm>
            <a:off x="6096000" y="3744386"/>
            <a:ext cx="5715733" cy="2308324"/>
          </a:xfrm>
          <a:prstGeom prst="rect">
            <a:avLst/>
          </a:prstGeom>
          <a:noFill/>
        </p:spPr>
        <p:txBody>
          <a:bodyPr wrap="square">
            <a:spAutoFit/>
          </a:bodyPr>
          <a:lstStyle/>
          <a:p>
            <a:pPr marL="285750" indent="-285750">
              <a:buFont typeface="Courier New" panose="02070309020205020404" pitchFamily="49" charset="0"/>
              <a:buChar char="o"/>
            </a:pPr>
            <a:r>
              <a:rPr lang="en-US" b="1" dirty="0"/>
              <a:t>Power Transformer (yeo-Johnson).</a:t>
            </a:r>
          </a:p>
          <a:p>
            <a:pPr marL="285750" indent="-285750">
              <a:buFont typeface="Courier New" panose="02070309020205020404" pitchFamily="49" charset="0"/>
              <a:buChar char="o"/>
            </a:pPr>
            <a:r>
              <a:rPr lang="en-US" dirty="0"/>
              <a:t>To reduce the skewness to some extent, I have used a Power Transformer technique.</a:t>
            </a:r>
          </a:p>
          <a:p>
            <a:pPr marL="285750" indent="-285750">
              <a:buFont typeface="Courier New" panose="02070309020205020404" pitchFamily="49" charset="0"/>
              <a:buChar char="o"/>
            </a:pPr>
            <a:r>
              <a:rPr lang="en-US" dirty="0"/>
              <a:t>Since we have both </a:t>
            </a:r>
            <a:r>
              <a:rPr lang="en-US" b="1" dirty="0"/>
              <a:t>positive</a:t>
            </a:r>
            <a:r>
              <a:rPr lang="en-US" dirty="0"/>
              <a:t> and </a:t>
            </a:r>
            <a:r>
              <a:rPr lang="en-US" b="1" dirty="0"/>
              <a:t>negative</a:t>
            </a:r>
            <a:r>
              <a:rPr lang="en-US" dirty="0"/>
              <a:t> values in skewness, I have used "</a:t>
            </a:r>
            <a:r>
              <a:rPr lang="en-US" b="1" dirty="0"/>
              <a:t>Yeo-Johnson" </a:t>
            </a:r>
            <a:r>
              <a:rPr lang="en-US" dirty="0"/>
              <a:t>technique.</a:t>
            </a:r>
          </a:p>
          <a:p>
            <a:pPr marL="285750" indent="-285750">
              <a:buFont typeface="Courier New" panose="02070309020205020404" pitchFamily="49" charset="0"/>
              <a:buChar char="o"/>
            </a:pPr>
            <a:r>
              <a:rPr lang="en-US" dirty="0"/>
              <a:t>The data is </a:t>
            </a:r>
            <a:r>
              <a:rPr lang="en-US" b="1" dirty="0"/>
              <a:t>further</a:t>
            </a:r>
            <a:r>
              <a:rPr lang="en-US" dirty="0"/>
              <a:t> standardized to some extent.</a:t>
            </a:r>
          </a:p>
        </p:txBody>
      </p:sp>
    </p:spTree>
    <p:extLst>
      <p:ext uri="{BB962C8B-B14F-4D97-AF65-F5344CB8AC3E}">
        <p14:creationId xmlns:p14="http://schemas.microsoft.com/office/powerpoint/2010/main" val="315709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049E-4F10-48F4-BDB0-60A3DB58079D}"/>
              </a:ext>
            </a:extLst>
          </p:cNvPr>
          <p:cNvSpPr>
            <a:spLocks noGrp="1"/>
          </p:cNvSpPr>
          <p:nvPr>
            <p:ph type="title"/>
          </p:nvPr>
        </p:nvSpPr>
        <p:spPr>
          <a:xfrm>
            <a:off x="841513" y="487880"/>
            <a:ext cx="10058400" cy="834751"/>
          </a:xfrm>
        </p:spPr>
        <p:txBody>
          <a:bodyPr>
            <a:normAutofit/>
          </a:bodyPr>
          <a:lstStyle/>
          <a:p>
            <a:r>
              <a:rPr lang="en-US" dirty="0"/>
              <a:t>Data Inputs- Logic- Output Relationships</a:t>
            </a:r>
            <a:endParaRPr lang="en-IN" dirty="0"/>
          </a:p>
        </p:txBody>
      </p:sp>
      <p:sp>
        <p:nvSpPr>
          <p:cNvPr id="3" name="Content Placeholder 2">
            <a:extLst>
              <a:ext uri="{FF2B5EF4-FFF2-40B4-BE49-F238E27FC236}">
                <a16:creationId xmlns:a16="http://schemas.microsoft.com/office/drawing/2014/main" id="{D0B5117A-F357-4A8B-ABF6-AA2A9C586782}"/>
              </a:ext>
            </a:extLst>
          </p:cNvPr>
          <p:cNvSpPr>
            <a:spLocks noGrp="1"/>
          </p:cNvSpPr>
          <p:nvPr>
            <p:ph idx="1"/>
          </p:nvPr>
        </p:nvSpPr>
        <p:spPr>
          <a:xfrm>
            <a:off x="616225" y="1667703"/>
            <a:ext cx="5135217" cy="1696941"/>
          </a:xfrm>
        </p:spPr>
        <p:txBody>
          <a:bodyPr>
            <a:normAutofit lnSpcReduction="10000"/>
          </a:bodyPr>
          <a:lstStyle/>
          <a:p>
            <a:r>
              <a:rPr lang="en-US" dirty="0"/>
              <a:t>The dataset has predefined values in numerical format as majority of the dataset has both continuous and discrete data. </a:t>
            </a:r>
          </a:p>
          <a:p>
            <a:r>
              <a:rPr lang="en-US" dirty="0"/>
              <a:t>But the output variable “label” is in categorical format and hence this dataset is a classification problem.</a:t>
            </a:r>
          </a:p>
          <a:p>
            <a:endParaRPr lang="en-IN" dirty="0"/>
          </a:p>
        </p:txBody>
      </p:sp>
      <p:pic>
        <p:nvPicPr>
          <p:cNvPr id="4" name="Picture 3">
            <a:extLst>
              <a:ext uri="{FF2B5EF4-FFF2-40B4-BE49-F238E27FC236}">
                <a16:creationId xmlns:a16="http://schemas.microsoft.com/office/drawing/2014/main" id="{55504FB7-09E2-417B-8EB3-7A49C65A327B}"/>
              </a:ext>
            </a:extLst>
          </p:cNvPr>
          <p:cNvPicPr/>
          <p:nvPr/>
        </p:nvPicPr>
        <p:blipFill>
          <a:blip r:embed="rId2">
            <a:extLst>
              <a:ext uri="{28A0092B-C50C-407E-A947-70E740481C1C}">
                <a14:useLocalDpi xmlns:a14="http://schemas.microsoft.com/office/drawing/2010/main" val="0"/>
              </a:ext>
            </a:extLst>
          </a:blip>
          <a:stretch>
            <a:fillRect/>
          </a:stretch>
        </p:blipFill>
        <p:spPr>
          <a:xfrm>
            <a:off x="5645426" y="2129508"/>
            <a:ext cx="6031451" cy="1825653"/>
          </a:xfrm>
          <a:prstGeom prst="rect">
            <a:avLst/>
          </a:prstGeom>
        </p:spPr>
      </p:pic>
      <p:sp>
        <p:nvSpPr>
          <p:cNvPr id="5" name="Content Placeholder 2">
            <a:extLst>
              <a:ext uri="{FF2B5EF4-FFF2-40B4-BE49-F238E27FC236}">
                <a16:creationId xmlns:a16="http://schemas.microsoft.com/office/drawing/2014/main" id="{536BED4D-618E-4DF0-824C-89713AF8F850}"/>
              </a:ext>
            </a:extLst>
          </p:cNvPr>
          <p:cNvSpPr txBox="1">
            <a:spLocks/>
          </p:cNvSpPr>
          <p:nvPr/>
        </p:nvSpPr>
        <p:spPr>
          <a:xfrm>
            <a:off x="616225" y="3955161"/>
            <a:ext cx="10835365" cy="123513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 outliers are removed using z-score and only few features are selected to keep the threshold within 7 to 8% of data loss.</a:t>
            </a:r>
          </a:p>
          <a:p>
            <a:r>
              <a:rPr lang="en-US" dirty="0"/>
              <a:t>The following columns '</a:t>
            </a:r>
            <a:r>
              <a:rPr lang="en-US" dirty="0" err="1"/>
              <a:t>aon</a:t>
            </a:r>
            <a:r>
              <a:rPr lang="en-US" dirty="0"/>
              <a:t>', 'rental30', 'rental90', 'maxamnt_loans30', 'cnt_loans90', 'payback30'  and  'payback90' are considered for outlier removal.</a:t>
            </a:r>
          </a:p>
          <a:p>
            <a:endParaRPr lang="en-IN" dirty="0"/>
          </a:p>
        </p:txBody>
      </p:sp>
    </p:spTree>
    <p:extLst>
      <p:ext uri="{BB962C8B-B14F-4D97-AF65-F5344CB8AC3E}">
        <p14:creationId xmlns:p14="http://schemas.microsoft.com/office/powerpoint/2010/main" val="2176630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5117A-F357-4A8B-ABF6-AA2A9C586782}"/>
              </a:ext>
            </a:extLst>
          </p:cNvPr>
          <p:cNvSpPr>
            <a:spLocks noGrp="1"/>
          </p:cNvSpPr>
          <p:nvPr>
            <p:ph idx="1"/>
          </p:nvPr>
        </p:nvSpPr>
        <p:spPr>
          <a:xfrm>
            <a:off x="616224" y="1192479"/>
            <a:ext cx="4512366" cy="4810755"/>
          </a:xfrm>
        </p:spPr>
        <p:txBody>
          <a:bodyPr>
            <a:normAutofit/>
          </a:bodyPr>
          <a:lstStyle/>
          <a:p>
            <a:r>
              <a:rPr lang="en-US" sz="1800" dirty="0"/>
              <a:t>It is told that if the data loss is more than </a:t>
            </a:r>
            <a:r>
              <a:rPr lang="en-US" sz="1800" b="1" dirty="0"/>
              <a:t>7 to 8%, </a:t>
            </a:r>
            <a:r>
              <a:rPr lang="en-US" sz="1800" dirty="0"/>
              <a:t>we may not get accurate results. In this case the data is reduced to approximately </a:t>
            </a:r>
            <a:r>
              <a:rPr lang="en-US" sz="1800" b="1" dirty="0"/>
              <a:t>6.5% </a:t>
            </a:r>
            <a:r>
              <a:rPr lang="en-US" sz="1800" dirty="0"/>
              <a:t>after applying </a:t>
            </a:r>
            <a:r>
              <a:rPr lang="en-US" sz="1800" b="1" dirty="0"/>
              <a:t>z-score.</a:t>
            </a:r>
          </a:p>
          <a:p>
            <a:pPr marL="0" indent="0">
              <a:buNone/>
            </a:pPr>
            <a:endParaRPr lang="en-US" sz="1800" b="1" dirty="0"/>
          </a:p>
          <a:p>
            <a:r>
              <a:rPr lang="en-US" sz="1800" dirty="0"/>
              <a:t>If all columns were used for outlier removal there would have been approximately </a:t>
            </a:r>
            <a:r>
              <a:rPr lang="en-US" sz="1800" b="1" dirty="0"/>
              <a:t>22% </a:t>
            </a:r>
            <a:r>
              <a:rPr lang="en-US" sz="1800" dirty="0"/>
              <a:t>of data loss which is very high. Also, by considering </a:t>
            </a:r>
            <a:r>
              <a:rPr lang="en-US" sz="1800" b="1" dirty="0"/>
              <a:t>6.5 % </a:t>
            </a:r>
            <a:r>
              <a:rPr lang="en-US" sz="1800" dirty="0"/>
              <a:t>data loss dataset, I have been able to achieve a </a:t>
            </a:r>
            <a:r>
              <a:rPr lang="en-US" sz="1800" b="1" dirty="0"/>
              <a:t>better model in the later stage</a:t>
            </a:r>
            <a:r>
              <a:rPr lang="en-US" sz="1800" dirty="0"/>
              <a:t>.</a:t>
            </a:r>
          </a:p>
          <a:p>
            <a:endParaRPr lang="en-IN" sz="1800" dirty="0"/>
          </a:p>
        </p:txBody>
      </p:sp>
      <p:pic>
        <p:nvPicPr>
          <p:cNvPr id="8" name="Picture 7">
            <a:extLst>
              <a:ext uri="{FF2B5EF4-FFF2-40B4-BE49-F238E27FC236}">
                <a16:creationId xmlns:a16="http://schemas.microsoft.com/office/drawing/2014/main" id="{11664EDB-6E4B-4F9A-98B6-C524B2CD458D}"/>
              </a:ext>
            </a:extLst>
          </p:cNvPr>
          <p:cNvPicPr/>
          <p:nvPr/>
        </p:nvPicPr>
        <p:blipFill rotWithShape="1">
          <a:blip r:embed="rId2">
            <a:extLst>
              <a:ext uri="{28A0092B-C50C-407E-A947-70E740481C1C}">
                <a14:useLocalDpi xmlns:a14="http://schemas.microsoft.com/office/drawing/2010/main" val="0"/>
              </a:ext>
            </a:extLst>
          </a:blip>
          <a:srcRect l="10113"/>
          <a:stretch/>
        </p:blipFill>
        <p:spPr>
          <a:xfrm>
            <a:off x="5420138" y="1122905"/>
            <a:ext cx="6155637" cy="2650650"/>
          </a:xfrm>
          <a:prstGeom prst="rect">
            <a:avLst/>
          </a:prstGeom>
        </p:spPr>
      </p:pic>
      <p:pic>
        <p:nvPicPr>
          <p:cNvPr id="9" name="Picture 8">
            <a:extLst>
              <a:ext uri="{FF2B5EF4-FFF2-40B4-BE49-F238E27FC236}">
                <a16:creationId xmlns:a16="http://schemas.microsoft.com/office/drawing/2014/main" id="{6BEA84E3-6731-4A81-A056-17EBDB0D899E}"/>
              </a:ext>
            </a:extLst>
          </p:cNvPr>
          <p:cNvPicPr/>
          <p:nvPr/>
        </p:nvPicPr>
        <p:blipFill>
          <a:blip r:embed="rId3">
            <a:extLst>
              <a:ext uri="{28A0092B-C50C-407E-A947-70E740481C1C}">
                <a14:useLocalDpi xmlns:a14="http://schemas.microsoft.com/office/drawing/2010/main" val="0"/>
              </a:ext>
            </a:extLst>
          </a:blip>
          <a:stretch>
            <a:fillRect/>
          </a:stretch>
        </p:blipFill>
        <p:spPr>
          <a:xfrm>
            <a:off x="5420138" y="4280462"/>
            <a:ext cx="5036654" cy="1318797"/>
          </a:xfrm>
          <a:prstGeom prst="rect">
            <a:avLst/>
          </a:prstGeom>
        </p:spPr>
      </p:pic>
    </p:spTree>
    <p:extLst>
      <p:ext uri="{BB962C8B-B14F-4D97-AF65-F5344CB8AC3E}">
        <p14:creationId xmlns:p14="http://schemas.microsoft.com/office/powerpoint/2010/main" val="116881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C6B6-0B29-41BC-9934-FDD3EB42EC49}"/>
              </a:ext>
            </a:extLst>
          </p:cNvPr>
          <p:cNvSpPr>
            <a:spLocks noGrp="1"/>
          </p:cNvSpPr>
          <p:nvPr>
            <p:ph type="title"/>
          </p:nvPr>
        </p:nvSpPr>
        <p:spPr/>
        <p:txBody>
          <a:bodyPr/>
          <a:lstStyle/>
          <a:p>
            <a:r>
              <a:rPr lang="en-US" dirty="0"/>
              <a:t>Assumptions considered</a:t>
            </a:r>
            <a:endParaRPr lang="en-IN" dirty="0"/>
          </a:p>
        </p:txBody>
      </p:sp>
      <p:sp>
        <p:nvSpPr>
          <p:cNvPr id="3" name="Content Placeholder 2">
            <a:extLst>
              <a:ext uri="{FF2B5EF4-FFF2-40B4-BE49-F238E27FC236}">
                <a16:creationId xmlns:a16="http://schemas.microsoft.com/office/drawing/2014/main" id="{31911D9A-27D9-44AB-A239-79D723A920B4}"/>
              </a:ext>
            </a:extLst>
          </p:cNvPr>
          <p:cNvSpPr>
            <a:spLocks noGrp="1"/>
          </p:cNvSpPr>
          <p:nvPr>
            <p:ph idx="1"/>
          </p:nvPr>
        </p:nvSpPr>
        <p:spPr>
          <a:xfrm>
            <a:off x="1225826" y="2209137"/>
            <a:ext cx="10058400" cy="3211002"/>
          </a:xfrm>
        </p:spPr>
        <p:txBody>
          <a:bodyPr>
            <a:normAutofit/>
          </a:bodyPr>
          <a:lstStyle/>
          <a:p>
            <a:r>
              <a:rPr lang="en-US" sz="1800" dirty="0"/>
              <a:t>There are </a:t>
            </a:r>
            <a:r>
              <a:rPr lang="en-US" sz="1800" b="1" dirty="0"/>
              <a:t>no null values </a:t>
            </a:r>
            <a:r>
              <a:rPr lang="en-US" sz="1800" dirty="0"/>
              <a:t>in the dataset. </a:t>
            </a:r>
          </a:p>
          <a:p>
            <a:r>
              <a:rPr lang="en-US" sz="1800" dirty="0"/>
              <a:t>There may be some customers with </a:t>
            </a:r>
            <a:r>
              <a:rPr lang="en-US" sz="1800" b="1" dirty="0"/>
              <a:t>no loan </a:t>
            </a:r>
            <a:r>
              <a:rPr lang="en-US" sz="1800" dirty="0"/>
              <a:t>history. </a:t>
            </a:r>
          </a:p>
          <a:p>
            <a:r>
              <a:rPr lang="en-US" sz="1800" dirty="0"/>
              <a:t>The dataset is imbalanced. </a:t>
            </a:r>
            <a:r>
              <a:rPr lang="en-US" sz="1800" b="1" dirty="0"/>
              <a:t>Label ‘1’</a:t>
            </a:r>
            <a:r>
              <a:rPr lang="en-US" sz="1800" dirty="0"/>
              <a:t> has approximately </a:t>
            </a:r>
            <a:r>
              <a:rPr lang="en-US" sz="1800" b="1" dirty="0"/>
              <a:t>87.5%</a:t>
            </a:r>
            <a:r>
              <a:rPr lang="en-US" sz="1800" dirty="0"/>
              <a:t> records, while, </a:t>
            </a:r>
            <a:r>
              <a:rPr lang="en-US" sz="1800" b="1" dirty="0"/>
              <a:t>label ‘0’ </a:t>
            </a:r>
            <a:r>
              <a:rPr lang="en-US" sz="1800" dirty="0"/>
              <a:t>has approximately </a:t>
            </a:r>
            <a:r>
              <a:rPr lang="en-US" sz="1800" b="1" dirty="0"/>
              <a:t>12.5% </a:t>
            </a:r>
            <a:r>
              <a:rPr lang="en-US" sz="1800" dirty="0"/>
              <a:t>records.</a:t>
            </a:r>
          </a:p>
          <a:p>
            <a:r>
              <a:rPr lang="en-US" sz="1800" dirty="0"/>
              <a:t>There are multiple outliers in majority of the features which if removed in entirety we would lose data up to </a:t>
            </a:r>
            <a:r>
              <a:rPr lang="en-US" sz="1800" b="1" dirty="0"/>
              <a:t>22%. </a:t>
            </a:r>
          </a:p>
          <a:p>
            <a:r>
              <a:rPr lang="en-US" sz="1800" dirty="0"/>
              <a:t>Keeping in mind that data is expensive and we cannot lose more than </a:t>
            </a:r>
            <a:r>
              <a:rPr lang="en-US" sz="1800" b="1" dirty="0"/>
              <a:t>7-8%</a:t>
            </a:r>
            <a:r>
              <a:rPr lang="en-US" sz="1800" dirty="0"/>
              <a:t> of the data and </a:t>
            </a:r>
            <a:r>
              <a:rPr lang="en-US" sz="1800" b="1" dirty="0"/>
              <a:t>models</a:t>
            </a:r>
            <a:r>
              <a:rPr lang="en-US" sz="1800" dirty="0"/>
              <a:t> are built based on </a:t>
            </a:r>
            <a:r>
              <a:rPr lang="en-US" sz="1800" b="1" dirty="0"/>
              <a:t>this scenario only.</a:t>
            </a:r>
          </a:p>
          <a:p>
            <a:endParaRPr lang="en-IN" sz="1800" dirty="0"/>
          </a:p>
        </p:txBody>
      </p:sp>
    </p:spTree>
    <p:extLst>
      <p:ext uri="{BB962C8B-B14F-4D97-AF65-F5344CB8AC3E}">
        <p14:creationId xmlns:p14="http://schemas.microsoft.com/office/powerpoint/2010/main" val="206476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50DE-6312-4D8D-9D27-86D2D5A112E5}"/>
              </a:ext>
            </a:extLst>
          </p:cNvPr>
          <p:cNvSpPr>
            <a:spLocks noGrp="1"/>
          </p:cNvSpPr>
          <p:nvPr>
            <p:ph type="title"/>
          </p:nvPr>
        </p:nvSpPr>
        <p:spPr>
          <a:xfrm>
            <a:off x="868018" y="1389888"/>
            <a:ext cx="10058400" cy="1371600"/>
          </a:xfrm>
        </p:spPr>
        <p:txBody>
          <a:bodyPr>
            <a:normAutofit/>
          </a:bodyPr>
          <a:lstStyle/>
          <a:p>
            <a:r>
              <a:rPr lang="en-US" sz="1800" b="1" dirty="0"/>
              <a:t>Explore the dataset with Pandas Profiling</a:t>
            </a:r>
            <a:endParaRPr lang="en-IN" sz="1800" b="1" dirty="0"/>
          </a:p>
        </p:txBody>
      </p:sp>
      <p:sp>
        <p:nvSpPr>
          <p:cNvPr id="3" name="Content Placeholder 2">
            <a:extLst>
              <a:ext uri="{FF2B5EF4-FFF2-40B4-BE49-F238E27FC236}">
                <a16:creationId xmlns:a16="http://schemas.microsoft.com/office/drawing/2014/main" id="{E0105FFA-4455-4A6E-B4E0-928073D98B7F}"/>
              </a:ext>
            </a:extLst>
          </p:cNvPr>
          <p:cNvSpPr>
            <a:spLocks noGrp="1"/>
          </p:cNvSpPr>
          <p:nvPr>
            <p:ph idx="1"/>
          </p:nvPr>
        </p:nvSpPr>
        <p:spPr>
          <a:xfrm>
            <a:off x="669236" y="2565887"/>
            <a:ext cx="5877338" cy="1371600"/>
          </a:xfrm>
        </p:spPr>
        <p:txBody>
          <a:bodyPr>
            <a:normAutofit fontScale="92500" lnSpcReduction="10000"/>
          </a:bodyPr>
          <a:lstStyle/>
          <a:p>
            <a:r>
              <a:rPr lang="en-US" dirty="0"/>
              <a:t>The following screenshot given us overall understanding about the dataset.</a:t>
            </a:r>
          </a:p>
          <a:p>
            <a:r>
              <a:rPr lang="en-US" dirty="0"/>
              <a:t>It gives us the type of features, total features, what features are categorical or numerical etc. Basically this window is a combination of all the options available on the plot.</a:t>
            </a:r>
          </a:p>
          <a:p>
            <a:endParaRPr lang="en-IN" dirty="0"/>
          </a:p>
        </p:txBody>
      </p:sp>
      <p:sp>
        <p:nvSpPr>
          <p:cNvPr id="4" name="Title 1">
            <a:extLst>
              <a:ext uri="{FF2B5EF4-FFF2-40B4-BE49-F238E27FC236}">
                <a16:creationId xmlns:a16="http://schemas.microsoft.com/office/drawing/2014/main" id="{63EFE3EC-C244-43AC-B34A-2E2F164B47FE}"/>
              </a:ext>
            </a:extLst>
          </p:cNvPr>
          <p:cNvSpPr txBox="1">
            <a:spLocks/>
          </p:cNvSpPr>
          <p:nvPr/>
        </p:nvSpPr>
        <p:spPr>
          <a:xfrm>
            <a:off x="1066800" y="444743"/>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Visualizations</a:t>
            </a:r>
          </a:p>
        </p:txBody>
      </p:sp>
      <p:pic>
        <p:nvPicPr>
          <p:cNvPr id="5" name="Picture 4">
            <a:extLst>
              <a:ext uri="{FF2B5EF4-FFF2-40B4-BE49-F238E27FC236}">
                <a16:creationId xmlns:a16="http://schemas.microsoft.com/office/drawing/2014/main" id="{8906366F-94D1-48EF-8A53-BEC4290545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47595" y="1560819"/>
            <a:ext cx="5075169" cy="2257425"/>
          </a:xfrm>
          <a:prstGeom prst="rect">
            <a:avLst/>
          </a:prstGeom>
          <a:noFill/>
          <a:ln>
            <a:noFill/>
          </a:ln>
        </p:spPr>
      </p:pic>
      <p:pic>
        <p:nvPicPr>
          <p:cNvPr id="6" name="Picture 5">
            <a:extLst>
              <a:ext uri="{FF2B5EF4-FFF2-40B4-BE49-F238E27FC236}">
                <a16:creationId xmlns:a16="http://schemas.microsoft.com/office/drawing/2014/main" id="{F17855A3-F6B5-438D-9050-6A682E4BEF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47594" y="4009580"/>
            <a:ext cx="5075169" cy="2279650"/>
          </a:xfrm>
          <a:prstGeom prst="rect">
            <a:avLst/>
          </a:prstGeom>
          <a:noFill/>
          <a:ln>
            <a:noFill/>
          </a:ln>
        </p:spPr>
      </p:pic>
      <p:sp>
        <p:nvSpPr>
          <p:cNvPr id="7" name="Content Placeholder 2">
            <a:extLst>
              <a:ext uri="{FF2B5EF4-FFF2-40B4-BE49-F238E27FC236}">
                <a16:creationId xmlns:a16="http://schemas.microsoft.com/office/drawing/2014/main" id="{CB1EE494-D77A-4F0F-8A4E-5A3E54037F20}"/>
              </a:ext>
            </a:extLst>
          </p:cNvPr>
          <p:cNvSpPr txBox="1">
            <a:spLocks/>
          </p:cNvSpPr>
          <p:nvPr/>
        </p:nvSpPr>
        <p:spPr>
          <a:xfrm>
            <a:off x="669236" y="4463605"/>
            <a:ext cx="5877338" cy="13716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IN" dirty="0"/>
          </a:p>
        </p:txBody>
      </p:sp>
      <p:sp>
        <p:nvSpPr>
          <p:cNvPr id="9" name="TextBox 8">
            <a:extLst>
              <a:ext uri="{FF2B5EF4-FFF2-40B4-BE49-F238E27FC236}">
                <a16:creationId xmlns:a16="http://schemas.microsoft.com/office/drawing/2014/main" id="{E5540D14-1A9D-4952-BCA4-5353A8EE3A14}"/>
              </a:ext>
            </a:extLst>
          </p:cNvPr>
          <p:cNvSpPr txBox="1"/>
          <p:nvPr/>
        </p:nvSpPr>
        <p:spPr>
          <a:xfrm>
            <a:off x="669236" y="4128823"/>
            <a:ext cx="5678968" cy="1600438"/>
          </a:xfrm>
          <a:prstGeom prst="rect">
            <a:avLst/>
          </a:prstGeom>
          <a:noFill/>
        </p:spPr>
        <p:txBody>
          <a:bodyPr wrap="square">
            <a:spAutoFit/>
          </a:bodyPr>
          <a:lstStyle/>
          <a:p>
            <a:pPr marL="285750" indent="-285750">
              <a:buFont typeface="Courier New" panose="02070309020205020404" pitchFamily="49" charset="0"/>
              <a:buChar char="o"/>
            </a:pPr>
            <a:r>
              <a:rPr lang="en-US" sz="1400" dirty="0"/>
              <a:t>If you select “Reproduction” option we can see relationships or information on time taken to run this code. </a:t>
            </a:r>
          </a:p>
          <a:p>
            <a:endParaRPr lang="en-US" sz="1400" dirty="0"/>
          </a:p>
          <a:p>
            <a:pPr marL="285750" indent="-285750">
              <a:buFont typeface="Courier New" panose="02070309020205020404" pitchFamily="49" charset="0"/>
              <a:buChar char="o"/>
            </a:pPr>
            <a:r>
              <a:rPr lang="en-US" sz="1400" dirty="0"/>
              <a:t>In this case, it’s taken approximately 10 minutes to run this dataset under pandas profiling. It’s depends on the type of dataset, size of dataset and also on the system one uses to run these plots and models.</a:t>
            </a:r>
          </a:p>
        </p:txBody>
      </p:sp>
    </p:spTree>
    <p:extLst>
      <p:ext uri="{BB962C8B-B14F-4D97-AF65-F5344CB8AC3E}">
        <p14:creationId xmlns:p14="http://schemas.microsoft.com/office/powerpoint/2010/main" val="137199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05FFA-4455-4A6E-B4E0-928073D98B7F}"/>
              </a:ext>
            </a:extLst>
          </p:cNvPr>
          <p:cNvSpPr>
            <a:spLocks noGrp="1"/>
          </p:cNvSpPr>
          <p:nvPr>
            <p:ph idx="1"/>
          </p:nvPr>
        </p:nvSpPr>
        <p:spPr>
          <a:xfrm>
            <a:off x="907774" y="1003190"/>
            <a:ext cx="4591878" cy="1978549"/>
          </a:xfrm>
        </p:spPr>
        <p:txBody>
          <a:bodyPr/>
          <a:lstStyle/>
          <a:p>
            <a:r>
              <a:rPr lang="en-US" dirty="0"/>
              <a:t>If you select “</a:t>
            </a:r>
            <a:r>
              <a:rPr lang="en-US" b="1" dirty="0"/>
              <a:t>Variables</a:t>
            </a:r>
            <a:r>
              <a:rPr lang="en-US" dirty="0"/>
              <a:t>” option we can see relationships or information on individual value or feature.</a:t>
            </a:r>
          </a:p>
          <a:p>
            <a:r>
              <a:rPr lang="en-US" dirty="0"/>
              <a:t>In the screenshot to the right  we can see the information related to the feature “</a:t>
            </a:r>
            <a:r>
              <a:rPr lang="en-US" b="1" dirty="0"/>
              <a:t>daily_decr30</a:t>
            </a:r>
            <a:r>
              <a:rPr lang="en-US" dirty="0"/>
              <a:t>”.</a:t>
            </a:r>
          </a:p>
          <a:p>
            <a:endParaRPr lang="en-IN" dirty="0"/>
          </a:p>
        </p:txBody>
      </p:sp>
      <p:pic>
        <p:nvPicPr>
          <p:cNvPr id="4" name="Picture 3">
            <a:extLst>
              <a:ext uri="{FF2B5EF4-FFF2-40B4-BE49-F238E27FC236}">
                <a16:creationId xmlns:a16="http://schemas.microsoft.com/office/drawing/2014/main" id="{C7388240-21E2-461D-B95E-5A34E86184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01166" y="812402"/>
            <a:ext cx="5731510" cy="2323106"/>
          </a:xfrm>
          <a:prstGeom prst="rect">
            <a:avLst/>
          </a:prstGeom>
          <a:noFill/>
          <a:ln>
            <a:noFill/>
          </a:ln>
        </p:spPr>
      </p:pic>
      <p:pic>
        <p:nvPicPr>
          <p:cNvPr id="5" name="Picture 4">
            <a:extLst>
              <a:ext uri="{FF2B5EF4-FFF2-40B4-BE49-F238E27FC236}">
                <a16:creationId xmlns:a16="http://schemas.microsoft.com/office/drawing/2014/main" id="{A0D83B6B-650D-4DAF-A495-F2209FBD9BF8}"/>
              </a:ext>
            </a:extLst>
          </p:cNvPr>
          <p:cNvPicPr/>
          <p:nvPr/>
        </p:nvPicPr>
        <p:blipFill>
          <a:blip r:embed="rId3">
            <a:extLst>
              <a:ext uri="{28A0092B-C50C-407E-A947-70E740481C1C}">
                <a14:useLocalDpi xmlns:a14="http://schemas.microsoft.com/office/drawing/2010/main" val="0"/>
              </a:ext>
            </a:extLst>
          </a:blip>
          <a:stretch>
            <a:fillRect/>
          </a:stretch>
        </p:blipFill>
        <p:spPr>
          <a:xfrm>
            <a:off x="659324" y="3135508"/>
            <a:ext cx="5141842" cy="2910090"/>
          </a:xfrm>
          <a:prstGeom prst="rect">
            <a:avLst/>
          </a:prstGeom>
        </p:spPr>
      </p:pic>
      <p:sp>
        <p:nvSpPr>
          <p:cNvPr id="6" name="Content Placeholder 2">
            <a:extLst>
              <a:ext uri="{FF2B5EF4-FFF2-40B4-BE49-F238E27FC236}">
                <a16:creationId xmlns:a16="http://schemas.microsoft.com/office/drawing/2014/main" id="{52161944-76A1-4716-99AD-C169EE64038A}"/>
              </a:ext>
            </a:extLst>
          </p:cNvPr>
          <p:cNvSpPr txBox="1">
            <a:spLocks/>
          </p:cNvSpPr>
          <p:nvPr/>
        </p:nvSpPr>
        <p:spPr>
          <a:xfrm>
            <a:off x="6370982" y="3721033"/>
            <a:ext cx="4591878" cy="197854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 screenshot to the left shows us the </a:t>
            </a:r>
            <a:r>
              <a:rPr lang="en-US" b="1" dirty="0"/>
              <a:t>correlation</a:t>
            </a:r>
            <a:r>
              <a:rPr lang="en-US" dirty="0"/>
              <a:t> of the dataset. </a:t>
            </a:r>
          </a:p>
          <a:p>
            <a:r>
              <a:rPr lang="en-US" dirty="0"/>
              <a:t>Pandas profiling supports almost 4 to 5 correlation techniques and the following is Pearson correlation.</a:t>
            </a:r>
            <a:endParaRPr lang="en-IN" dirty="0"/>
          </a:p>
        </p:txBody>
      </p:sp>
    </p:spTree>
    <p:extLst>
      <p:ext uri="{BB962C8B-B14F-4D97-AF65-F5344CB8AC3E}">
        <p14:creationId xmlns:p14="http://schemas.microsoft.com/office/powerpoint/2010/main" val="111701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B63-6E97-4CA7-8ADA-A789AEF0724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8CCDAC6-641C-454F-A7E8-536B4051040F}"/>
              </a:ext>
            </a:extLst>
          </p:cNvPr>
          <p:cNvSpPr>
            <a:spLocks noGrp="1"/>
          </p:cNvSpPr>
          <p:nvPr>
            <p:ph idx="1"/>
          </p:nvPr>
        </p:nvSpPr>
        <p:spPr>
          <a:xfrm>
            <a:off x="1066800" y="2103120"/>
            <a:ext cx="10058400" cy="3900116"/>
          </a:xfrm>
        </p:spPr>
        <p:txBody>
          <a:bodyPr/>
          <a:lstStyle/>
          <a:p>
            <a:r>
              <a:rPr lang="en-US" dirty="0"/>
              <a:t>A Microfinance Institution (MFI) is an organization that offers financial services to low income populations.</a:t>
            </a:r>
          </a:p>
          <a:p>
            <a:r>
              <a:rPr lang="en-US" dirty="0"/>
              <a:t>In our case an MFI with the association with one of the telecom operators of Indonesia is offering loan / financial assistances to low income families to help them buy budget friendly products and reduce the expense to some extent.</a:t>
            </a:r>
          </a:p>
          <a:p>
            <a:r>
              <a:rPr lang="en-US" dirty="0"/>
              <a:t>The Consumer is believed to be defaulter if he /she deviates from the path of paying back the loaned amount within the time duration of 5 days. </a:t>
            </a:r>
          </a:p>
          <a:p>
            <a:r>
              <a:rPr lang="en-US" dirty="0"/>
              <a:t>For the loan amount of 5 (in Indonesian Rupiah), payback amount should be 6 (in Indonesian Rupiah), while, for the loan amount of 10 (in Indonesian Rupiah), the payback amount should be 12 (in Indonesian Rupiah). </a:t>
            </a:r>
          </a:p>
          <a:p>
            <a:r>
              <a:rPr lang="en-US" dirty="0"/>
              <a:t>We are required to build a model that can predict the loan amount paid within 5 days (non-defaulter) and the amount paid after 5 days (defaulter) as they are liable for fine as mentioned above.</a:t>
            </a:r>
          </a:p>
        </p:txBody>
      </p:sp>
    </p:spTree>
    <p:extLst>
      <p:ext uri="{BB962C8B-B14F-4D97-AF65-F5344CB8AC3E}">
        <p14:creationId xmlns:p14="http://schemas.microsoft.com/office/powerpoint/2010/main" val="2232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05FFA-4455-4A6E-B4E0-928073D98B7F}"/>
              </a:ext>
            </a:extLst>
          </p:cNvPr>
          <p:cNvSpPr>
            <a:spLocks noGrp="1"/>
          </p:cNvSpPr>
          <p:nvPr>
            <p:ph idx="1"/>
          </p:nvPr>
        </p:nvSpPr>
        <p:spPr>
          <a:xfrm>
            <a:off x="822324" y="1138940"/>
            <a:ext cx="4485861" cy="1819524"/>
          </a:xfrm>
        </p:spPr>
        <p:txBody>
          <a:bodyPr/>
          <a:lstStyle/>
          <a:p>
            <a:r>
              <a:rPr lang="en-US" dirty="0"/>
              <a:t>The “</a:t>
            </a:r>
            <a:r>
              <a:rPr lang="en-US" b="1" dirty="0"/>
              <a:t>missing values</a:t>
            </a:r>
            <a:r>
              <a:rPr lang="en-US" dirty="0"/>
              <a:t>” option by name gives us details of any missing data for all the features of the dataset. </a:t>
            </a:r>
          </a:p>
          <a:p>
            <a:r>
              <a:rPr lang="en-US" dirty="0"/>
              <a:t>In this case we do not have any missing values a shown below.</a:t>
            </a:r>
            <a:endParaRPr lang="en-IN" dirty="0"/>
          </a:p>
        </p:txBody>
      </p:sp>
      <p:pic>
        <p:nvPicPr>
          <p:cNvPr id="4" name="Picture 3">
            <a:extLst>
              <a:ext uri="{FF2B5EF4-FFF2-40B4-BE49-F238E27FC236}">
                <a16:creationId xmlns:a16="http://schemas.microsoft.com/office/drawing/2014/main" id="{EB938026-4D15-47D2-8C43-4BD2912D8279}"/>
              </a:ext>
            </a:extLst>
          </p:cNvPr>
          <p:cNvPicPr/>
          <p:nvPr/>
        </p:nvPicPr>
        <p:blipFill>
          <a:blip r:embed="rId2">
            <a:extLst>
              <a:ext uri="{28A0092B-C50C-407E-A947-70E740481C1C}">
                <a14:useLocalDpi xmlns:a14="http://schemas.microsoft.com/office/drawing/2010/main" val="0"/>
              </a:ext>
            </a:extLst>
          </a:blip>
          <a:stretch>
            <a:fillRect/>
          </a:stretch>
        </p:blipFill>
        <p:spPr>
          <a:xfrm>
            <a:off x="5844209" y="642594"/>
            <a:ext cx="5601666" cy="2786406"/>
          </a:xfrm>
          <a:prstGeom prst="rect">
            <a:avLst/>
          </a:prstGeom>
        </p:spPr>
      </p:pic>
      <p:pic>
        <p:nvPicPr>
          <p:cNvPr id="5" name="Picture 4">
            <a:extLst>
              <a:ext uri="{FF2B5EF4-FFF2-40B4-BE49-F238E27FC236}">
                <a16:creationId xmlns:a16="http://schemas.microsoft.com/office/drawing/2014/main" id="{FDECDF0A-0B95-41A6-B110-230028DB7CDB}"/>
              </a:ext>
            </a:extLst>
          </p:cNvPr>
          <p:cNvPicPr/>
          <p:nvPr/>
        </p:nvPicPr>
        <p:blipFill>
          <a:blip r:embed="rId3">
            <a:extLst>
              <a:ext uri="{28A0092B-C50C-407E-A947-70E740481C1C}">
                <a14:useLocalDpi xmlns:a14="http://schemas.microsoft.com/office/drawing/2010/main" val="0"/>
              </a:ext>
            </a:extLst>
          </a:blip>
          <a:stretch>
            <a:fillRect/>
          </a:stretch>
        </p:blipFill>
        <p:spPr>
          <a:xfrm>
            <a:off x="746124" y="3429000"/>
            <a:ext cx="5098085" cy="2786406"/>
          </a:xfrm>
          <a:prstGeom prst="rect">
            <a:avLst/>
          </a:prstGeom>
        </p:spPr>
      </p:pic>
      <p:sp>
        <p:nvSpPr>
          <p:cNvPr id="6" name="Content Placeholder 2">
            <a:extLst>
              <a:ext uri="{FF2B5EF4-FFF2-40B4-BE49-F238E27FC236}">
                <a16:creationId xmlns:a16="http://schemas.microsoft.com/office/drawing/2014/main" id="{8D3CC70D-5ACD-4AB9-9F2F-E5F947AE016C}"/>
              </a:ext>
            </a:extLst>
          </p:cNvPr>
          <p:cNvSpPr txBox="1">
            <a:spLocks/>
          </p:cNvSpPr>
          <p:nvPr/>
        </p:nvSpPr>
        <p:spPr>
          <a:xfrm>
            <a:off x="6096000" y="4064814"/>
            <a:ext cx="4485861" cy="18195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B1B6D15B-F9EF-43D5-A03E-A66F17E4ADB1}"/>
              </a:ext>
            </a:extLst>
          </p:cNvPr>
          <p:cNvSpPr txBox="1"/>
          <p:nvPr/>
        </p:nvSpPr>
        <p:spPr>
          <a:xfrm>
            <a:off x="6014485" y="4064814"/>
            <a:ext cx="5088834" cy="1708160"/>
          </a:xfrm>
          <a:prstGeom prst="rect">
            <a:avLst/>
          </a:prstGeom>
          <a:noFill/>
        </p:spPr>
        <p:txBody>
          <a:bodyPr wrap="square">
            <a:spAutoFit/>
          </a:bodyPr>
          <a:lstStyle/>
          <a:p>
            <a:pPr marL="285750" indent="-285750">
              <a:buFont typeface="Courier New" panose="02070309020205020404" pitchFamily="49" charset="0"/>
              <a:buChar char="o"/>
            </a:pPr>
            <a:r>
              <a:rPr lang="en-US" sz="1500" dirty="0"/>
              <a:t>The “</a:t>
            </a:r>
            <a:r>
              <a:rPr lang="en-US" sz="1500" b="1" dirty="0"/>
              <a:t>Duplicate Values</a:t>
            </a:r>
            <a:r>
              <a:rPr lang="en-US" sz="1500" dirty="0"/>
              <a:t>” option by name gives us details of any duplicate values in the dataset.  </a:t>
            </a:r>
          </a:p>
          <a:p>
            <a:pPr marL="285750" indent="-285750">
              <a:buFont typeface="Courier New" panose="02070309020205020404" pitchFamily="49" charset="0"/>
              <a:buChar char="o"/>
            </a:pPr>
            <a:r>
              <a:rPr lang="en-US" sz="1500" dirty="0"/>
              <a:t>It’s confusing to understand as the systems considers any repeated value in a row as duplicate value. </a:t>
            </a:r>
          </a:p>
          <a:p>
            <a:pPr marL="285750" indent="-285750">
              <a:buFont typeface="Courier New" panose="02070309020205020404" pitchFamily="49" charset="0"/>
              <a:buChar char="o"/>
            </a:pPr>
            <a:r>
              <a:rPr lang="en-US" sz="1500" dirty="0"/>
              <a:t>In real world datasets such data is likely to occur when a number, count </a:t>
            </a:r>
            <a:r>
              <a:rPr lang="en-US" sz="1500" dirty="0" err="1"/>
              <a:t>etc</a:t>
            </a:r>
            <a:r>
              <a:rPr lang="en-US" sz="1500" dirty="0"/>
              <a:t> could be same.</a:t>
            </a:r>
            <a:endParaRPr lang="en-IN" sz="1500" dirty="0"/>
          </a:p>
        </p:txBody>
      </p:sp>
    </p:spTree>
    <p:extLst>
      <p:ext uri="{BB962C8B-B14F-4D97-AF65-F5344CB8AC3E}">
        <p14:creationId xmlns:p14="http://schemas.microsoft.com/office/powerpoint/2010/main" val="279360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EEE8A6-FD48-463E-A910-D566E3344383}"/>
              </a:ext>
            </a:extLst>
          </p:cNvPr>
          <p:cNvSpPr>
            <a:spLocks noGrp="1"/>
          </p:cNvSpPr>
          <p:nvPr>
            <p:ph idx="1"/>
          </p:nvPr>
        </p:nvSpPr>
        <p:spPr>
          <a:xfrm>
            <a:off x="662612" y="1205947"/>
            <a:ext cx="11039061" cy="1113181"/>
          </a:xfrm>
        </p:spPr>
        <p:txBody>
          <a:bodyPr>
            <a:normAutofit/>
          </a:bodyPr>
          <a:lstStyle/>
          <a:p>
            <a:r>
              <a:rPr lang="en-US" dirty="0"/>
              <a:t>Let's observe the relationship between the </a:t>
            </a:r>
            <a:r>
              <a:rPr lang="en-US" b="1" dirty="0"/>
              <a:t>defaulter</a:t>
            </a:r>
            <a:r>
              <a:rPr lang="en-US" dirty="0"/>
              <a:t> and </a:t>
            </a:r>
            <a:r>
              <a:rPr lang="en-US" b="1" dirty="0"/>
              <a:t>non-defaulters</a:t>
            </a:r>
            <a:r>
              <a:rPr lang="en-US" dirty="0"/>
              <a:t>.</a:t>
            </a:r>
          </a:p>
          <a:p>
            <a:r>
              <a:rPr lang="en-US" dirty="0"/>
              <a:t>Customers that have paid back the loaned amount </a:t>
            </a:r>
            <a:r>
              <a:rPr lang="en-US" b="1" dirty="0"/>
              <a:t>within 5 days </a:t>
            </a:r>
            <a:r>
              <a:rPr lang="en-US" dirty="0"/>
              <a:t>of insurance of loan are "</a:t>
            </a:r>
            <a:r>
              <a:rPr lang="en-US" b="1" dirty="0"/>
              <a:t>non - defaulters</a:t>
            </a:r>
            <a:r>
              <a:rPr lang="en-US" dirty="0"/>
              <a:t>" and </a:t>
            </a:r>
            <a:r>
              <a:rPr lang="en-US" b="1" dirty="0"/>
              <a:t>if they haven't </a:t>
            </a:r>
            <a:r>
              <a:rPr lang="en-US" dirty="0"/>
              <a:t>then they are "</a:t>
            </a:r>
            <a:r>
              <a:rPr lang="en-US" b="1" dirty="0"/>
              <a:t>defaulters</a:t>
            </a:r>
            <a:r>
              <a:rPr lang="en-US" dirty="0"/>
              <a:t>",</a:t>
            </a:r>
          </a:p>
          <a:p>
            <a:endParaRPr lang="en-IN" dirty="0"/>
          </a:p>
        </p:txBody>
      </p:sp>
      <p:pic>
        <p:nvPicPr>
          <p:cNvPr id="5" name="Picture 4">
            <a:extLst>
              <a:ext uri="{FF2B5EF4-FFF2-40B4-BE49-F238E27FC236}">
                <a16:creationId xmlns:a16="http://schemas.microsoft.com/office/drawing/2014/main" id="{A09DB9C4-BC1F-4DF9-BDA4-A6E39C001D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54482" y="2133600"/>
            <a:ext cx="6274906" cy="4081806"/>
          </a:xfrm>
          <a:prstGeom prst="rect">
            <a:avLst/>
          </a:prstGeom>
          <a:noFill/>
          <a:ln>
            <a:noFill/>
          </a:ln>
        </p:spPr>
      </p:pic>
      <p:sp>
        <p:nvSpPr>
          <p:cNvPr id="6" name="Content Placeholder 2">
            <a:extLst>
              <a:ext uri="{FF2B5EF4-FFF2-40B4-BE49-F238E27FC236}">
                <a16:creationId xmlns:a16="http://schemas.microsoft.com/office/drawing/2014/main" id="{6C847537-4B06-4C38-9FB4-7709A2F559AB}"/>
              </a:ext>
            </a:extLst>
          </p:cNvPr>
          <p:cNvSpPr txBox="1">
            <a:spLocks/>
          </p:cNvSpPr>
          <p:nvPr/>
        </p:nvSpPr>
        <p:spPr>
          <a:xfrm>
            <a:off x="745434" y="2597562"/>
            <a:ext cx="4426227" cy="243163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We can see that approximately </a:t>
            </a:r>
            <a:r>
              <a:rPr lang="en-US" b="1" dirty="0"/>
              <a:t>87.5%</a:t>
            </a:r>
            <a:r>
              <a:rPr lang="en-US" dirty="0"/>
              <a:t> of customers have paid back and remaining </a:t>
            </a:r>
            <a:r>
              <a:rPr lang="en-US" b="1" dirty="0"/>
              <a:t>12.4%</a:t>
            </a:r>
            <a:r>
              <a:rPr lang="en-US" dirty="0"/>
              <a:t> of customers are considered "defaulters",</a:t>
            </a:r>
          </a:p>
          <a:p>
            <a:r>
              <a:rPr lang="en-US" dirty="0"/>
              <a:t>This also tells us the dataset is highly imbalanced and we may have to take necessary steps to overcome this.</a:t>
            </a:r>
          </a:p>
          <a:p>
            <a:endParaRPr lang="en-IN" dirty="0"/>
          </a:p>
        </p:txBody>
      </p:sp>
    </p:spTree>
    <p:extLst>
      <p:ext uri="{BB962C8B-B14F-4D97-AF65-F5344CB8AC3E}">
        <p14:creationId xmlns:p14="http://schemas.microsoft.com/office/powerpoint/2010/main" val="3358966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A7A74-464C-490E-B162-947DD59422FC}"/>
              </a:ext>
            </a:extLst>
          </p:cNvPr>
          <p:cNvSpPr>
            <a:spLocks noGrp="1"/>
          </p:cNvSpPr>
          <p:nvPr>
            <p:ph idx="1"/>
          </p:nvPr>
        </p:nvSpPr>
        <p:spPr>
          <a:xfrm>
            <a:off x="860225" y="1126435"/>
            <a:ext cx="8460599" cy="1140283"/>
          </a:xfrm>
        </p:spPr>
        <p:txBody>
          <a:bodyPr>
            <a:normAutofit/>
          </a:bodyPr>
          <a:lstStyle/>
          <a:p>
            <a:r>
              <a:rPr lang="en-US" dirty="0"/>
              <a:t>From the below plot, we can see that we have data for the months </a:t>
            </a:r>
            <a:r>
              <a:rPr lang="en-US" b="1" dirty="0"/>
              <a:t>June</a:t>
            </a:r>
            <a:r>
              <a:rPr lang="en-US" dirty="0"/>
              <a:t>, </a:t>
            </a:r>
            <a:r>
              <a:rPr lang="en-US" b="1" dirty="0"/>
              <a:t>July</a:t>
            </a:r>
            <a:r>
              <a:rPr lang="en-US" dirty="0"/>
              <a:t> and </a:t>
            </a:r>
            <a:r>
              <a:rPr lang="en-US" b="1" dirty="0"/>
              <a:t>August</a:t>
            </a:r>
            <a:r>
              <a:rPr lang="en-US" dirty="0"/>
              <a:t> and in general the outstanding loan amount count is less compared to the ones who have paid.</a:t>
            </a:r>
          </a:p>
          <a:p>
            <a:endParaRPr lang="en-IN" dirty="0"/>
          </a:p>
        </p:txBody>
      </p:sp>
      <p:pic>
        <p:nvPicPr>
          <p:cNvPr id="4" name="Picture 3">
            <a:extLst>
              <a:ext uri="{FF2B5EF4-FFF2-40B4-BE49-F238E27FC236}">
                <a16:creationId xmlns:a16="http://schemas.microsoft.com/office/drawing/2014/main" id="{00A00CD6-FCD0-44E1-907F-DBE2B75AC0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49551" y="1973116"/>
            <a:ext cx="6317905" cy="3953123"/>
          </a:xfrm>
          <a:prstGeom prst="rect">
            <a:avLst/>
          </a:prstGeom>
          <a:noFill/>
          <a:ln>
            <a:noFill/>
          </a:ln>
        </p:spPr>
      </p:pic>
      <p:sp>
        <p:nvSpPr>
          <p:cNvPr id="5" name="Content Placeholder 2">
            <a:extLst>
              <a:ext uri="{FF2B5EF4-FFF2-40B4-BE49-F238E27FC236}">
                <a16:creationId xmlns:a16="http://schemas.microsoft.com/office/drawing/2014/main" id="{29AD0702-623C-4F12-B300-8CEECA3C79E3}"/>
              </a:ext>
            </a:extLst>
          </p:cNvPr>
          <p:cNvSpPr txBox="1">
            <a:spLocks/>
          </p:cNvSpPr>
          <p:nvPr/>
        </p:nvSpPr>
        <p:spPr>
          <a:xfrm>
            <a:off x="783570" y="2488394"/>
            <a:ext cx="4230300" cy="18812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Also for the month of </a:t>
            </a:r>
            <a:r>
              <a:rPr lang="en-US" b="1" dirty="0"/>
              <a:t>August</a:t>
            </a:r>
            <a:r>
              <a:rPr lang="en-US" dirty="0"/>
              <a:t> we can see there is </a:t>
            </a:r>
            <a:r>
              <a:rPr lang="en-US" b="1" dirty="0"/>
              <a:t>no defaulted amount </a:t>
            </a:r>
            <a:r>
              <a:rPr lang="en-US" dirty="0"/>
              <a:t>but also the total loan received seems to be less in count.</a:t>
            </a:r>
          </a:p>
          <a:p>
            <a:r>
              <a:rPr lang="en-US" dirty="0"/>
              <a:t>Either the data is as is or data was only </a:t>
            </a:r>
            <a:r>
              <a:rPr lang="en-US" b="1" dirty="0"/>
              <a:t>for half of August month.</a:t>
            </a:r>
          </a:p>
          <a:p>
            <a:endParaRPr lang="en-IN" dirty="0"/>
          </a:p>
        </p:txBody>
      </p:sp>
    </p:spTree>
    <p:extLst>
      <p:ext uri="{BB962C8B-B14F-4D97-AF65-F5344CB8AC3E}">
        <p14:creationId xmlns:p14="http://schemas.microsoft.com/office/powerpoint/2010/main" val="416934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7BC9-56BA-4170-A48C-77EC6F63550B}"/>
              </a:ext>
            </a:extLst>
          </p:cNvPr>
          <p:cNvSpPr>
            <a:spLocks noGrp="1"/>
          </p:cNvSpPr>
          <p:nvPr>
            <p:ph type="title"/>
          </p:nvPr>
        </p:nvSpPr>
        <p:spPr>
          <a:xfrm>
            <a:off x="1066800" y="1125973"/>
            <a:ext cx="10058400" cy="881406"/>
          </a:xfrm>
        </p:spPr>
        <p:txBody>
          <a:bodyPr>
            <a:normAutofit/>
          </a:bodyPr>
          <a:lstStyle/>
          <a:p>
            <a:pPr marL="285750" indent="-285750">
              <a:buFont typeface="Courier New" panose="02070309020205020404" pitchFamily="49" charset="0"/>
              <a:buChar char="o"/>
            </a:pPr>
            <a:r>
              <a:rPr lang="en-US" sz="1500" dirty="0"/>
              <a:t>From the below plot we can see the count of days and status of loan amount.</a:t>
            </a:r>
            <a:endParaRPr lang="en-IN" sz="1500" dirty="0"/>
          </a:p>
        </p:txBody>
      </p:sp>
      <p:sp>
        <p:nvSpPr>
          <p:cNvPr id="3" name="Content Placeholder 2">
            <a:extLst>
              <a:ext uri="{FF2B5EF4-FFF2-40B4-BE49-F238E27FC236}">
                <a16:creationId xmlns:a16="http://schemas.microsoft.com/office/drawing/2014/main" id="{6640A574-0A4E-4A80-838F-E3AD96251956}"/>
              </a:ext>
            </a:extLst>
          </p:cNvPr>
          <p:cNvSpPr>
            <a:spLocks noGrp="1"/>
          </p:cNvSpPr>
          <p:nvPr>
            <p:ph idx="1"/>
          </p:nvPr>
        </p:nvSpPr>
        <p:spPr>
          <a:xfrm>
            <a:off x="1066800" y="2103120"/>
            <a:ext cx="4393096" cy="3849624"/>
          </a:xfrm>
        </p:spPr>
        <p:txBody>
          <a:bodyPr>
            <a:normAutofit/>
          </a:bodyPr>
          <a:lstStyle/>
          <a:p>
            <a:pPr algn="just"/>
            <a:r>
              <a:rPr lang="en-US" dirty="0"/>
              <a:t>We can observe that from </a:t>
            </a:r>
            <a:r>
              <a:rPr lang="en-US" b="1" dirty="0"/>
              <a:t>day 1 to 17 </a:t>
            </a:r>
            <a:r>
              <a:rPr lang="en-US" dirty="0"/>
              <a:t>the payment of loan seems </a:t>
            </a:r>
            <a:r>
              <a:rPr lang="en-US" b="1" dirty="0"/>
              <a:t>consistent</a:t>
            </a:r>
            <a:r>
              <a:rPr lang="en-US" dirty="0"/>
              <a:t> and </a:t>
            </a:r>
            <a:r>
              <a:rPr lang="en-US" b="1" dirty="0"/>
              <a:t>after 17th </a:t>
            </a:r>
            <a:r>
              <a:rPr lang="en-US" dirty="0"/>
              <a:t>the inflow of loan amount seems to </a:t>
            </a:r>
            <a:r>
              <a:rPr lang="en-US" b="1" dirty="0"/>
              <a:t>have reduced and is on same scale</a:t>
            </a:r>
            <a:r>
              <a:rPr lang="en-US" dirty="0"/>
              <a:t>. Maybe customers are likely to pay in the first 2 weeks and as the month end approaches the pattern seems to change.</a:t>
            </a:r>
          </a:p>
          <a:p>
            <a:pPr marL="0" indent="0" algn="just">
              <a:buNone/>
            </a:pPr>
            <a:endParaRPr lang="en-US" dirty="0"/>
          </a:p>
          <a:p>
            <a:pPr algn="just"/>
            <a:r>
              <a:rPr lang="en-US" dirty="0"/>
              <a:t>We can observe in this plot for </a:t>
            </a:r>
            <a:r>
              <a:rPr lang="en-US" b="1" dirty="0"/>
              <a:t>31st day </a:t>
            </a:r>
            <a:r>
              <a:rPr lang="en-US" dirty="0"/>
              <a:t>we have less count of inflow. This shows that majority of customers pay within the month except for few customers.</a:t>
            </a:r>
          </a:p>
          <a:p>
            <a:pPr algn="just"/>
            <a:endParaRPr lang="en-IN" dirty="0"/>
          </a:p>
        </p:txBody>
      </p:sp>
      <p:pic>
        <p:nvPicPr>
          <p:cNvPr id="5" name="Picture 4">
            <a:extLst>
              <a:ext uri="{FF2B5EF4-FFF2-40B4-BE49-F238E27FC236}">
                <a16:creationId xmlns:a16="http://schemas.microsoft.com/office/drawing/2014/main" id="{E5405A2E-7E79-432F-94D4-F5F4A1F39502}"/>
              </a:ext>
            </a:extLst>
          </p:cNvPr>
          <p:cNvPicPr/>
          <p:nvPr/>
        </p:nvPicPr>
        <p:blipFill rotWithShape="1">
          <a:blip r:embed="rId2">
            <a:extLst>
              <a:ext uri="{28A0092B-C50C-407E-A947-70E740481C1C}">
                <a14:useLocalDpi xmlns:a14="http://schemas.microsoft.com/office/drawing/2010/main" val="0"/>
              </a:ext>
            </a:extLst>
          </a:blip>
          <a:srcRect l="7757"/>
          <a:stretch/>
        </p:blipFill>
        <p:spPr bwMode="auto">
          <a:xfrm>
            <a:off x="5724939" y="2103120"/>
            <a:ext cx="5950226" cy="3580005"/>
          </a:xfrm>
          <a:prstGeom prst="rect">
            <a:avLst/>
          </a:prstGeom>
          <a:noFill/>
          <a:ln>
            <a:noFill/>
          </a:ln>
        </p:spPr>
      </p:pic>
    </p:spTree>
    <p:extLst>
      <p:ext uri="{BB962C8B-B14F-4D97-AF65-F5344CB8AC3E}">
        <p14:creationId xmlns:p14="http://schemas.microsoft.com/office/powerpoint/2010/main" val="2883373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ABA7E2-3C07-4167-9DA6-D7309256EF2A}"/>
              </a:ext>
            </a:extLst>
          </p:cNvPr>
          <p:cNvSpPr>
            <a:spLocks noGrp="1"/>
          </p:cNvSpPr>
          <p:nvPr>
            <p:ph idx="1"/>
          </p:nvPr>
        </p:nvSpPr>
        <p:spPr>
          <a:xfrm>
            <a:off x="1011272" y="1095954"/>
            <a:ext cx="10169456" cy="653333"/>
          </a:xfrm>
        </p:spPr>
        <p:txBody>
          <a:bodyPr>
            <a:normAutofit/>
          </a:bodyPr>
          <a:lstStyle/>
          <a:p>
            <a:r>
              <a:rPr lang="en-IN" dirty="0">
                <a:effectLst/>
                <a:ea typeface="Calibri" panose="020F0502020204030204" pitchFamily="34" charset="0"/>
                <a:cs typeface="Calibri" panose="020F0502020204030204" pitchFamily="34" charset="0"/>
              </a:rPr>
              <a:t>Lets now observe the pattern of payback of loan amount in 30 days.</a:t>
            </a:r>
          </a:p>
          <a:p>
            <a:endParaRPr lang="en-IN" dirty="0">
              <a:cs typeface="Calibri" panose="020F0502020204030204" pitchFamily="34" charset="0"/>
            </a:endParaRPr>
          </a:p>
        </p:txBody>
      </p:sp>
      <p:pic>
        <p:nvPicPr>
          <p:cNvPr id="4" name="Picture 3">
            <a:extLst>
              <a:ext uri="{FF2B5EF4-FFF2-40B4-BE49-F238E27FC236}">
                <a16:creationId xmlns:a16="http://schemas.microsoft.com/office/drawing/2014/main" id="{0B7E1AF1-22DE-4C06-AD1F-C37C77780F2F}"/>
              </a:ext>
            </a:extLst>
          </p:cNvPr>
          <p:cNvPicPr/>
          <p:nvPr/>
        </p:nvPicPr>
        <p:blipFill rotWithShape="1">
          <a:blip r:embed="rId2">
            <a:extLst>
              <a:ext uri="{28A0092B-C50C-407E-A947-70E740481C1C}">
                <a14:useLocalDpi xmlns:a14="http://schemas.microsoft.com/office/drawing/2010/main" val="0"/>
              </a:ext>
            </a:extLst>
          </a:blip>
          <a:srcRect l="5582"/>
          <a:stretch/>
        </p:blipFill>
        <p:spPr bwMode="auto">
          <a:xfrm>
            <a:off x="5632174" y="1749287"/>
            <a:ext cx="5942012" cy="3614337"/>
          </a:xfrm>
          <a:prstGeom prst="rect">
            <a:avLst/>
          </a:prstGeom>
          <a:noFill/>
          <a:ln>
            <a:noFill/>
          </a:ln>
        </p:spPr>
      </p:pic>
      <p:sp>
        <p:nvSpPr>
          <p:cNvPr id="5" name="Content Placeholder 2">
            <a:extLst>
              <a:ext uri="{FF2B5EF4-FFF2-40B4-BE49-F238E27FC236}">
                <a16:creationId xmlns:a16="http://schemas.microsoft.com/office/drawing/2014/main" id="{08066647-AC40-475E-8AC6-652FB14D982D}"/>
              </a:ext>
            </a:extLst>
          </p:cNvPr>
          <p:cNvSpPr txBox="1">
            <a:spLocks/>
          </p:cNvSpPr>
          <p:nvPr/>
        </p:nvSpPr>
        <p:spPr>
          <a:xfrm>
            <a:off x="1011272" y="1599537"/>
            <a:ext cx="4276345" cy="449646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n-US" dirty="0">
                <a:ea typeface="Calibri" panose="020F0502020204030204" pitchFamily="34" charset="0"/>
                <a:cs typeface="Calibri" panose="020F0502020204030204" pitchFamily="34" charset="0"/>
              </a:rPr>
              <a:t>We previously observed that majority of people pay within month and some of them even on the last day of the month. From the below plot we can observe that as and when their payback amount is increased, their average account balance also gets decreased except for a few observations where they appear to be outliers.</a:t>
            </a:r>
          </a:p>
          <a:p>
            <a:pPr algn="just"/>
            <a:endParaRPr lang="en-US" dirty="0">
              <a:ea typeface="Calibri" panose="020F0502020204030204" pitchFamily="34" charset="0"/>
              <a:cs typeface="Calibri" panose="020F0502020204030204" pitchFamily="34" charset="0"/>
            </a:endParaRPr>
          </a:p>
          <a:p>
            <a:pPr algn="just"/>
            <a:r>
              <a:rPr lang="en-US" dirty="0">
                <a:ea typeface="Calibri" panose="020F0502020204030204" pitchFamily="34" charset="0"/>
                <a:cs typeface="Calibri" panose="020F0502020204030204" pitchFamily="34" charset="0"/>
              </a:rPr>
              <a:t>Since the average balance amount itself is less, repayment becomes a chaos but still very few customers have ended up defaulting and majority of them have already paid the loan amount.</a:t>
            </a:r>
          </a:p>
        </p:txBody>
      </p:sp>
    </p:spTree>
    <p:extLst>
      <p:ext uri="{BB962C8B-B14F-4D97-AF65-F5344CB8AC3E}">
        <p14:creationId xmlns:p14="http://schemas.microsoft.com/office/powerpoint/2010/main" val="39813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DE223-2CC1-4FFC-9DF2-98248F23B615}"/>
              </a:ext>
            </a:extLst>
          </p:cNvPr>
          <p:cNvSpPr>
            <a:spLocks noGrp="1"/>
          </p:cNvSpPr>
          <p:nvPr>
            <p:ph idx="1"/>
          </p:nvPr>
        </p:nvSpPr>
        <p:spPr>
          <a:xfrm>
            <a:off x="841512" y="1329195"/>
            <a:ext cx="7388087" cy="467802"/>
          </a:xfrm>
        </p:spPr>
        <p:txBody>
          <a:bodyPr/>
          <a:lstStyle/>
          <a:p>
            <a:r>
              <a:rPr lang="en-US" dirty="0"/>
              <a:t>Let's see if the same pattern applies in the case of 90 days payback period.</a:t>
            </a:r>
            <a:endParaRPr lang="en-IN" dirty="0"/>
          </a:p>
        </p:txBody>
      </p:sp>
      <p:pic>
        <p:nvPicPr>
          <p:cNvPr id="4" name="Picture 3">
            <a:extLst>
              <a:ext uri="{FF2B5EF4-FFF2-40B4-BE49-F238E27FC236}">
                <a16:creationId xmlns:a16="http://schemas.microsoft.com/office/drawing/2014/main" id="{388FF170-1157-45FA-82D4-F65D555C75BA}"/>
              </a:ext>
            </a:extLst>
          </p:cNvPr>
          <p:cNvPicPr/>
          <p:nvPr/>
        </p:nvPicPr>
        <p:blipFill rotWithShape="1">
          <a:blip r:embed="rId2">
            <a:extLst>
              <a:ext uri="{28A0092B-C50C-407E-A947-70E740481C1C}">
                <a14:useLocalDpi xmlns:a14="http://schemas.microsoft.com/office/drawing/2010/main" val="0"/>
              </a:ext>
            </a:extLst>
          </a:blip>
          <a:srcRect l="6538"/>
          <a:stretch/>
        </p:blipFill>
        <p:spPr bwMode="auto">
          <a:xfrm>
            <a:off x="5897218" y="1897710"/>
            <a:ext cx="5739806" cy="3425685"/>
          </a:xfrm>
          <a:prstGeom prst="rect">
            <a:avLst/>
          </a:prstGeom>
          <a:noFill/>
          <a:ln>
            <a:noFill/>
          </a:ln>
        </p:spPr>
      </p:pic>
      <p:sp>
        <p:nvSpPr>
          <p:cNvPr id="5" name="Content Placeholder 2">
            <a:extLst>
              <a:ext uri="{FF2B5EF4-FFF2-40B4-BE49-F238E27FC236}">
                <a16:creationId xmlns:a16="http://schemas.microsoft.com/office/drawing/2014/main" id="{AA109E5D-367C-42A9-A87F-893D28F18E1F}"/>
              </a:ext>
            </a:extLst>
          </p:cNvPr>
          <p:cNvSpPr txBox="1">
            <a:spLocks/>
          </p:cNvSpPr>
          <p:nvPr/>
        </p:nvSpPr>
        <p:spPr>
          <a:xfrm>
            <a:off x="742122" y="1897710"/>
            <a:ext cx="5035829" cy="418503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0" algn="just">
              <a:lnSpc>
                <a:spcPct val="107000"/>
              </a:lnSpc>
              <a:spcAft>
                <a:spcPts val="800"/>
              </a:spcAft>
              <a:buFont typeface="Courier New" panose="02070309020205020404" pitchFamily="49" charset="0"/>
              <a:buChar char="o"/>
            </a:pPr>
            <a:r>
              <a:rPr lang="en-IN" dirty="0">
                <a:effectLst/>
                <a:ea typeface="Calibri" panose="020F0502020204030204" pitchFamily="34" charset="0"/>
                <a:cs typeface="Calibri" panose="020F0502020204030204" pitchFamily="34" charset="0"/>
              </a:rPr>
              <a:t>From the plot, the distribution of amount seems as same as amount taken in 30 days but majority of customers seem to fall in category between 0 to 50000 Rupiah at least. Also the outlier amount appears in the initial stages compared to later stages. Maybe customers start filing in their account initially through salary etc hoping to return the amount as much as possible and also trying to keep the account balance above average.</a:t>
            </a:r>
          </a:p>
          <a:p>
            <a:pPr lvl="0" algn="just">
              <a:lnSpc>
                <a:spcPct val="107000"/>
              </a:lnSpc>
              <a:spcAft>
                <a:spcPts val="800"/>
              </a:spcAft>
              <a:buFont typeface="Courier New" panose="02070309020205020404" pitchFamily="49" charset="0"/>
              <a:buChar char="o"/>
            </a:pPr>
            <a:r>
              <a:rPr lang="en-IN" dirty="0">
                <a:effectLst/>
                <a:ea typeface="Calibri" panose="020F0502020204030204" pitchFamily="34" charset="0"/>
                <a:cs typeface="Calibri" panose="020F0502020204030204" pitchFamily="34" charset="0"/>
              </a:rPr>
              <a:t>Also just like in payback 30, here also customers prefer paying as early as possible and delay in payment is as same as in 30 days.</a:t>
            </a:r>
          </a:p>
        </p:txBody>
      </p:sp>
    </p:spTree>
    <p:extLst>
      <p:ext uri="{BB962C8B-B14F-4D97-AF65-F5344CB8AC3E}">
        <p14:creationId xmlns:p14="http://schemas.microsoft.com/office/powerpoint/2010/main" val="1775954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54DEB-0CFC-49A6-8C3C-7331DCEB443D}"/>
              </a:ext>
            </a:extLst>
          </p:cNvPr>
          <p:cNvSpPr>
            <a:spLocks noGrp="1"/>
          </p:cNvSpPr>
          <p:nvPr>
            <p:ph idx="1"/>
          </p:nvPr>
        </p:nvSpPr>
        <p:spPr>
          <a:xfrm>
            <a:off x="940906" y="1305368"/>
            <a:ext cx="10098155" cy="1214548"/>
          </a:xfrm>
        </p:spPr>
        <p:txBody>
          <a:bodyPr>
            <a:normAutofit/>
          </a:bodyPr>
          <a:lstStyle/>
          <a:p>
            <a:pPr algn="just"/>
            <a:r>
              <a:rPr lang="en-US" dirty="0"/>
              <a:t>The following subplot gives us decrease in amount for both 30 and 90 days and how much of average amount balance is left post that.</a:t>
            </a:r>
          </a:p>
          <a:p>
            <a:pPr algn="just"/>
            <a:r>
              <a:rPr lang="en-US" dirty="0"/>
              <a:t>We can see that although defaulters are quite less as per plot, in case of 90 days we can find more defaulters compared to 30 days plot.</a:t>
            </a:r>
          </a:p>
          <a:p>
            <a:pPr algn="just"/>
            <a:endParaRPr lang="en-IN" dirty="0"/>
          </a:p>
        </p:txBody>
      </p:sp>
      <p:pic>
        <p:nvPicPr>
          <p:cNvPr id="4" name="Picture 3">
            <a:extLst>
              <a:ext uri="{FF2B5EF4-FFF2-40B4-BE49-F238E27FC236}">
                <a16:creationId xmlns:a16="http://schemas.microsoft.com/office/drawing/2014/main" id="{1157B976-34BF-4EDA-B848-710F11DA8897}"/>
              </a:ext>
            </a:extLst>
          </p:cNvPr>
          <p:cNvPicPr/>
          <p:nvPr/>
        </p:nvPicPr>
        <p:blipFill rotWithShape="1">
          <a:blip r:embed="rId2">
            <a:extLst>
              <a:ext uri="{28A0092B-C50C-407E-A947-70E740481C1C}">
                <a14:useLocalDpi xmlns:a14="http://schemas.microsoft.com/office/drawing/2010/main" val="0"/>
              </a:ext>
            </a:extLst>
          </a:blip>
          <a:srcRect l="8469"/>
          <a:stretch/>
        </p:blipFill>
        <p:spPr bwMode="auto">
          <a:xfrm>
            <a:off x="4969565" y="2750446"/>
            <a:ext cx="6513446" cy="3078508"/>
          </a:xfrm>
          <a:prstGeom prst="rect">
            <a:avLst/>
          </a:prstGeom>
          <a:noFill/>
          <a:ln>
            <a:noFill/>
          </a:ln>
        </p:spPr>
      </p:pic>
      <p:sp>
        <p:nvSpPr>
          <p:cNvPr id="5" name="Content Placeholder 2">
            <a:extLst>
              <a:ext uri="{FF2B5EF4-FFF2-40B4-BE49-F238E27FC236}">
                <a16:creationId xmlns:a16="http://schemas.microsoft.com/office/drawing/2014/main" id="{F627E7B5-F448-4239-93CB-60709FD78A93}"/>
              </a:ext>
            </a:extLst>
          </p:cNvPr>
          <p:cNvSpPr txBox="1">
            <a:spLocks/>
          </p:cNvSpPr>
          <p:nvPr/>
        </p:nvSpPr>
        <p:spPr>
          <a:xfrm>
            <a:off x="940906" y="2803455"/>
            <a:ext cx="3763616" cy="307388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n-US" dirty="0"/>
              <a:t>Here also we can see outliers more in case of 90 days plot. But they gradually decrease as the account balance is reduced. But in plot 1, outliers are scattered throughout.</a:t>
            </a:r>
          </a:p>
        </p:txBody>
      </p:sp>
    </p:spTree>
    <p:extLst>
      <p:ext uri="{BB962C8B-B14F-4D97-AF65-F5344CB8AC3E}">
        <p14:creationId xmlns:p14="http://schemas.microsoft.com/office/powerpoint/2010/main" val="2533335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54DEB-0CFC-49A6-8C3C-7331DCEB443D}"/>
              </a:ext>
            </a:extLst>
          </p:cNvPr>
          <p:cNvSpPr>
            <a:spLocks noGrp="1"/>
          </p:cNvSpPr>
          <p:nvPr>
            <p:ph idx="1"/>
          </p:nvPr>
        </p:nvSpPr>
        <p:spPr>
          <a:xfrm>
            <a:off x="1000539" y="1211912"/>
            <a:ext cx="9866244" cy="881932"/>
          </a:xfrm>
        </p:spPr>
        <p:txBody>
          <a:bodyPr/>
          <a:lstStyle/>
          <a:p>
            <a:r>
              <a:rPr lang="en-US" dirty="0"/>
              <a:t>From the below plot we can see how frequent customers recharge / or add amount to the account. From 1st plot we can see those customers either recharge in the 2nd month i.e., July compared to June or August. </a:t>
            </a:r>
            <a:endParaRPr lang="en-IN" dirty="0"/>
          </a:p>
        </p:txBody>
      </p:sp>
      <p:pic>
        <p:nvPicPr>
          <p:cNvPr id="4" name="Picture 3">
            <a:extLst>
              <a:ext uri="{FF2B5EF4-FFF2-40B4-BE49-F238E27FC236}">
                <a16:creationId xmlns:a16="http://schemas.microsoft.com/office/drawing/2014/main" id="{A57639E5-1AEC-41DE-A580-1389B4EE5E6E}"/>
              </a:ext>
            </a:extLst>
          </p:cNvPr>
          <p:cNvPicPr/>
          <p:nvPr/>
        </p:nvPicPr>
        <p:blipFill rotWithShape="1">
          <a:blip r:embed="rId2">
            <a:extLst>
              <a:ext uri="{28A0092B-C50C-407E-A947-70E740481C1C}">
                <a14:useLocalDpi xmlns:a14="http://schemas.microsoft.com/office/drawing/2010/main" val="0"/>
              </a:ext>
            </a:extLst>
          </a:blip>
          <a:srcRect l="7038"/>
          <a:stretch/>
        </p:blipFill>
        <p:spPr bwMode="auto">
          <a:xfrm>
            <a:off x="6096000" y="2311845"/>
            <a:ext cx="5327374" cy="3581730"/>
          </a:xfrm>
          <a:prstGeom prst="rect">
            <a:avLst/>
          </a:prstGeom>
          <a:noFill/>
          <a:ln>
            <a:noFill/>
          </a:ln>
        </p:spPr>
      </p:pic>
      <p:sp>
        <p:nvSpPr>
          <p:cNvPr id="5" name="Content Placeholder 2">
            <a:extLst>
              <a:ext uri="{FF2B5EF4-FFF2-40B4-BE49-F238E27FC236}">
                <a16:creationId xmlns:a16="http://schemas.microsoft.com/office/drawing/2014/main" id="{79BCFD9F-4B3F-4791-A7BF-8EF795194D72}"/>
              </a:ext>
            </a:extLst>
          </p:cNvPr>
          <p:cNvSpPr txBox="1">
            <a:spLocks/>
          </p:cNvSpPr>
          <p:nvPr/>
        </p:nvSpPr>
        <p:spPr>
          <a:xfrm>
            <a:off x="1000539" y="2417863"/>
            <a:ext cx="4933122" cy="34757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0" algn="just">
              <a:lnSpc>
                <a:spcPct val="107000"/>
              </a:lnSpc>
              <a:buFont typeface="Courier New" panose="02070309020205020404" pitchFamily="49" charset="0"/>
              <a:buChar char="o"/>
            </a:pPr>
            <a:r>
              <a:rPr lang="en-IN" dirty="0">
                <a:effectLst/>
                <a:ea typeface="Calibri" panose="020F0502020204030204" pitchFamily="34" charset="0"/>
                <a:cs typeface="Times New Roman" panose="02020603050405020304" pitchFamily="18" charset="0"/>
              </a:rPr>
              <a:t>Also, the frequency of recharge seems to reduce in the last month i.e., August. We can also see there are a few customers right in the beginning who may not have recharged at all.</a:t>
            </a:r>
          </a:p>
          <a:p>
            <a:pPr lvl="0" algn="just">
              <a:lnSpc>
                <a:spcPct val="107000"/>
              </a:lnSpc>
              <a:spcAft>
                <a:spcPts val="800"/>
              </a:spcAft>
              <a:buFont typeface="Courier New" panose="02070309020205020404" pitchFamily="49" charset="0"/>
              <a:buChar char="o"/>
            </a:pPr>
            <a:r>
              <a:rPr lang="en-IN" dirty="0">
                <a:effectLst/>
                <a:ea typeface="Calibri" panose="020F0502020204030204" pitchFamily="34" charset="0"/>
                <a:cs typeface="Times New Roman" panose="02020603050405020304" pitchFamily="18" charset="0"/>
              </a:rPr>
              <a:t>From the 2nd plot we can see a person taking 90 days loan, then July and August months seems to have high frequency of recharges done and customers that are paying even at the end of July month have account balance managed till the month end.</a:t>
            </a:r>
          </a:p>
        </p:txBody>
      </p:sp>
    </p:spTree>
    <p:extLst>
      <p:ext uri="{BB962C8B-B14F-4D97-AF65-F5344CB8AC3E}">
        <p14:creationId xmlns:p14="http://schemas.microsoft.com/office/powerpoint/2010/main" val="3751082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54DEB-0CFC-49A6-8C3C-7331DCEB443D}"/>
              </a:ext>
            </a:extLst>
          </p:cNvPr>
          <p:cNvSpPr>
            <a:spLocks noGrp="1"/>
          </p:cNvSpPr>
          <p:nvPr>
            <p:ph idx="1"/>
          </p:nvPr>
        </p:nvSpPr>
        <p:spPr>
          <a:xfrm>
            <a:off x="960783" y="1404730"/>
            <a:ext cx="3730487" cy="4333461"/>
          </a:xfrm>
        </p:spPr>
        <p:txBody>
          <a:bodyPr>
            <a:normAutofit/>
          </a:bodyPr>
          <a:lstStyle/>
          <a:p>
            <a:pPr marL="342900" lvl="0" indent="-342900" algn="just">
              <a:lnSpc>
                <a:spcPct val="107000"/>
              </a:lnSpc>
              <a:spcAft>
                <a:spcPts val="80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From the below plot the daily decrease of account balance is in relation with number of times the account got recharged</a:t>
            </a:r>
          </a:p>
          <a:p>
            <a:pPr marL="342900" lvl="0" indent="-342900" algn="just">
              <a:lnSpc>
                <a:spcPct val="107000"/>
              </a:lnSpc>
              <a:spcAft>
                <a:spcPts val="80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We can see that the more the number of times account got recharged, the less amount started to decrease. This makes sense and it's similar to both 30 days and 90 days.</a:t>
            </a:r>
          </a:p>
          <a:p>
            <a:pPr marL="342900" lvl="0" indent="-342900" algn="just">
              <a:lnSpc>
                <a:spcPct val="107000"/>
              </a:lnSpc>
              <a:spcAft>
                <a:spcPts val="80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We can see the majority of outliers lie in the range 1,50,000 to 2,70,000 Rupiah and defaulters’ counts are also minimum is both cases.</a:t>
            </a:r>
          </a:p>
          <a:p>
            <a:endParaRPr lang="en-IN" dirty="0"/>
          </a:p>
        </p:txBody>
      </p:sp>
      <p:pic>
        <p:nvPicPr>
          <p:cNvPr id="4" name="Picture 3">
            <a:extLst>
              <a:ext uri="{FF2B5EF4-FFF2-40B4-BE49-F238E27FC236}">
                <a16:creationId xmlns:a16="http://schemas.microsoft.com/office/drawing/2014/main" id="{049B2264-43F2-452C-B6B4-FBB28BBD64EC}"/>
              </a:ext>
            </a:extLst>
          </p:cNvPr>
          <p:cNvPicPr/>
          <p:nvPr/>
        </p:nvPicPr>
        <p:blipFill rotWithShape="1">
          <a:blip r:embed="rId2">
            <a:extLst>
              <a:ext uri="{28A0092B-C50C-407E-A947-70E740481C1C}">
                <a14:useLocalDpi xmlns:a14="http://schemas.microsoft.com/office/drawing/2010/main" val="0"/>
              </a:ext>
            </a:extLst>
          </a:blip>
          <a:srcRect l="7879"/>
          <a:stretch/>
        </p:blipFill>
        <p:spPr bwMode="auto">
          <a:xfrm>
            <a:off x="4943061" y="1497495"/>
            <a:ext cx="6694639" cy="3660609"/>
          </a:xfrm>
          <a:prstGeom prst="rect">
            <a:avLst/>
          </a:prstGeom>
          <a:noFill/>
          <a:ln>
            <a:noFill/>
          </a:ln>
        </p:spPr>
      </p:pic>
    </p:spTree>
    <p:extLst>
      <p:ext uri="{BB962C8B-B14F-4D97-AF65-F5344CB8AC3E}">
        <p14:creationId xmlns:p14="http://schemas.microsoft.com/office/powerpoint/2010/main" val="302945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54DEB-0CFC-49A6-8C3C-7331DCEB443D}"/>
              </a:ext>
            </a:extLst>
          </p:cNvPr>
          <p:cNvSpPr>
            <a:spLocks noGrp="1"/>
          </p:cNvSpPr>
          <p:nvPr>
            <p:ph idx="1"/>
          </p:nvPr>
        </p:nvSpPr>
        <p:spPr>
          <a:xfrm>
            <a:off x="1027044" y="1417983"/>
            <a:ext cx="3306417" cy="4161183"/>
          </a:xfrm>
        </p:spPr>
        <p:txBody>
          <a:bodyPr>
            <a:normAutofit/>
          </a:bodyPr>
          <a:lstStyle/>
          <a:p>
            <a:r>
              <a:rPr lang="en-US" dirty="0"/>
              <a:t>The below plot shows us the pattern of payback for both 30 days and 90 days with regards to recharge of amounts.</a:t>
            </a:r>
          </a:p>
          <a:p>
            <a:r>
              <a:rPr lang="en-US" dirty="0"/>
              <a:t>We can see from subplots for both the plots it's consistent. If loan amount / recharge is taken then it's paid immediately in both the cases and few numbers of customers seem to fall under defaulter category.</a:t>
            </a:r>
          </a:p>
          <a:p>
            <a:endParaRPr lang="en-IN" dirty="0"/>
          </a:p>
        </p:txBody>
      </p:sp>
      <p:pic>
        <p:nvPicPr>
          <p:cNvPr id="4" name="Picture 3">
            <a:extLst>
              <a:ext uri="{FF2B5EF4-FFF2-40B4-BE49-F238E27FC236}">
                <a16:creationId xmlns:a16="http://schemas.microsoft.com/office/drawing/2014/main" id="{4A257BC0-E579-410F-8693-6CFFBCB2F5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37044" y="1298713"/>
            <a:ext cx="6490803" cy="3782060"/>
          </a:xfrm>
          <a:prstGeom prst="rect">
            <a:avLst/>
          </a:prstGeom>
          <a:noFill/>
          <a:ln>
            <a:noFill/>
          </a:ln>
        </p:spPr>
      </p:pic>
    </p:spTree>
    <p:extLst>
      <p:ext uri="{BB962C8B-B14F-4D97-AF65-F5344CB8AC3E}">
        <p14:creationId xmlns:p14="http://schemas.microsoft.com/office/powerpoint/2010/main" val="416552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A44E-405C-41B4-AA72-E8C2A1E48595}"/>
              </a:ext>
            </a:extLst>
          </p:cNvPr>
          <p:cNvSpPr>
            <a:spLocks noGrp="1"/>
          </p:cNvSpPr>
          <p:nvPr>
            <p:ph type="title"/>
          </p:nvPr>
        </p:nvSpPr>
        <p:spPr/>
        <p:txBody>
          <a:bodyPr/>
          <a:lstStyle/>
          <a:p>
            <a:r>
              <a:rPr lang="en-IN" dirty="0"/>
              <a:t>EDA Steps / Data Pre-processing Done</a:t>
            </a:r>
          </a:p>
        </p:txBody>
      </p:sp>
      <p:sp>
        <p:nvSpPr>
          <p:cNvPr id="3" name="Content Placeholder 2">
            <a:extLst>
              <a:ext uri="{FF2B5EF4-FFF2-40B4-BE49-F238E27FC236}">
                <a16:creationId xmlns:a16="http://schemas.microsoft.com/office/drawing/2014/main" id="{90DF892D-F909-4B0A-8788-FA585F8B7DE3}"/>
              </a:ext>
            </a:extLst>
          </p:cNvPr>
          <p:cNvSpPr>
            <a:spLocks noGrp="1"/>
          </p:cNvSpPr>
          <p:nvPr>
            <p:ph idx="1"/>
          </p:nvPr>
        </p:nvSpPr>
        <p:spPr>
          <a:xfrm>
            <a:off x="1066800" y="2103120"/>
            <a:ext cx="8819322" cy="3303767"/>
          </a:xfrm>
        </p:spPr>
        <p:txBody>
          <a:bodyPr/>
          <a:lstStyle/>
          <a:p>
            <a:pPr marL="342900" indent="-342900">
              <a:buFont typeface="+mj-lt"/>
              <a:buAutoNum type="arabicPeriod"/>
            </a:pPr>
            <a:r>
              <a:rPr lang="en-IN" sz="1800" b="1" dirty="0"/>
              <a:t>Acquire the dataset</a:t>
            </a:r>
          </a:p>
          <a:p>
            <a:pPr marL="342900" indent="-342900">
              <a:buFont typeface="+mj-lt"/>
              <a:buAutoNum type="arabicPeriod"/>
            </a:pPr>
            <a:endParaRPr lang="en-IN" b="1" dirty="0"/>
          </a:p>
          <a:p>
            <a:pPr marL="342900" indent="-342900">
              <a:buFont typeface="+mj-lt"/>
              <a:buAutoNum type="arabicPeriod"/>
            </a:pPr>
            <a:endParaRPr lang="en-IN" dirty="0"/>
          </a:p>
          <a:p>
            <a:r>
              <a:rPr lang="en-US" dirty="0"/>
              <a:t>We have received this dataset from </a:t>
            </a:r>
            <a:r>
              <a:rPr lang="en-US" dirty="0" err="1"/>
              <a:t>FlipRobo</a:t>
            </a:r>
            <a:r>
              <a:rPr lang="en-US" dirty="0"/>
              <a:t> Technologies which is related to a Micro Finance bank supporting Telecom sectors in Indonesia.</a:t>
            </a:r>
          </a:p>
          <a:p>
            <a:r>
              <a:rPr lang="en-US" dirty="0"/>
              <a:t>The sample data is provided to us from our client database. It is hereby given for this exercise. In order to improve the selection of customers for the credit, the client wants some predictions that could help them in further investment and improvement in selection of customers.</a:t>
            </a:r>
          </a:p>
          <a:p>
            <a:pPr marL="0" indent="0">
              <a:buNone/>
            </a:pPr>
            <a:endParaRPr lang="en-IN" dirty="0"/>
          </a:p>
        </p:txBody>
      </p:sp>
    </p:spTree>
    <p:extLst>
      <p:ext uri="{BB962C8B-B14F-4D97-AF65-F5344CB8AC3E}">
        <p14:creationId xmlns:p14="http://schemas.microsoft.com/office/powerpoint/2010/main" val="3697529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FC7B2-E719-466A-80DB-5A57FB422A78}"/>
              </a:ext>
            </a:extLst>
          </p:cNvPr>
          <p:cNvSpPr>
            <a:spLocks noGrp="1"/>
          </p:cNvSpPr>
          <p:nvPr>
            <p:ph idx="1"/>
          </p:nvPr>
        </p:nvSpPr>
        <p:spPr>
          <a:xfrm>
            <a:off x="836101" y="1400092"/>
            <a:ext cx="4372003" cy="2276393"/>
          </a:xfrm>
        </p:spPr>
        <p:txBody>
          <a:bodyPr>
            <a:normAutofit/>
          </a:bodyPr>
          <a:lstStyle/>
          <a:p>
            <a:r>
              <a:rPr lang="en-IN" dirty="0">
                <a:effectLst/>
                <a:ea typeface="Calibri" panose="020F0502020204030204" pitchFamily="34" charset="0"/>
                <a:cs typeface="Calibri" panose="020F0502020204030204" pitchFamily="34" charset="0"/>
              </a:rPr>
              <a:t>The following plot on the right side shows us the telecom circle that is associated with the MFI institutions. In this case its only UPW which is one of the telecom providers of Indonesia.</a:t>
            </a:r>
          </a:p>
          <a:p>
            <a:endParaRPr lang="en-IN" dirty="0">
              <a:cs typeface="Calibri" panose="020F0502020204030204" pitchFamily="34" charset="0"/>
            </a:endParaRPr>
          </a:p>
        </p:txBody>
      </p:sp>
      <p:pic>
        <p:nvPicPr>
          <p:cNvPr id="4" name="Picture 3">
            <a:extLst>
              <a:ext uri="{FF2B5EF4-FFF2-40B4-BE49-F238E27FC236}">
                <a16:creationId xmlns:a16="http://schemas.microsoft.com/office/drawing/2014/main" id="{778F5CEB-DF45-462D-8F8A-8A41D67A95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97216" y="808383"/>
            <a:ext cx="5660777" cy="2868102"/>
          </a:xfrm>
          <a:prstGeom prst="rect">
            <a:avLst/>
          </a:prstGeom>
          <a:noFill/>
          <a:ln>
            <a:noFill/>
          </a:ln>
        </p:spPr>
      </p:pic>
      <p:sp>
        <p:nvSpPr>
          <p:cNvPr id="5" name="Content Placeholder 2">
            <a:extLst>
              <a:ext uri="{FF2B5EF4-FFF2-40B4-BE49-F238E27FC236}">
                <a16:creationId xmlns:a16="http://schemas.microsoft.com/office/drawing/2014/main" id="{38A19CAD-DE6A-4E31-B67C-906867C5E884}"/>
              </a:ext>
            </a:extLst>
          </p:cNvPr>
          <p:cNvSpPr txBox="1">
            <a:spLocks/>
          </p:cNvSpPr>
          <p:nvPr/>
        </p:nvSpPr>
        <p:spPr>
          <a:xfrm>
            <a:off x="5751444" y="4317226"/>
            <a:ext cx="5433392" cy="130169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ea typeface="Calibri" panose="020F0502020204030204" pitchFamily="34" charset="0"/>
                <a:cs typeface="Calibri" panose="020F0502020204030204" pitchFamily="34" charset="0"/>
              </a:rPr>
              <a:t>From the below plot we can see there is no much difference in the median amount of loan taken in both 30 and 90 days and with minor variations with respect to default loans.</a:t>
            </a:r>
            <a:endParaRPr lang="en-IN" dirty="0">
              <a:cs typeface="Calibri" panose="020F0502020204030204" pitchFamily="34" charset="0"/>
            </a:endParaRPr>
          </a:p>
        </p:txBody>
      </p:sp>
      <p:pic>
        <p:nvPicPr>
          <p:cNvPr id="6" name="Picture 5">
            <a:extLst>
              <a:ext uri="{FF2B5EF4-FFF2-40B4-BE49-F238E27FC236}">
                <a16:creationId xmlns:a16="http://schemas.microsoft.com/office/drawing/2014/main" id="{8B306996-0381-45A0-970B-E387B01F5F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4007" y="3201987"/>
            <a:ext cx="4826635" cy="2983865"/>
          </a:xfrm>
          <a:prstGeom prst="rect">
            <a:avLst/>
          </a:prstGeom>
          <a:noFill/>
          <a:ln>
            <a:noFill/>
          </a:ln>
        </p:spPr>
      </p:pic>
    </p:spTree>
    <p:extLst>
      <p:ext uri="{BB962C8B-B14F-4D97-AF65-F5344CB8AC3E}">
        <p14:creationId xmlns:p14="http://schemas.microsoft.com/office/powerpoint/2010/main" val="2228687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D6B04-6B44-40C5-851F-E3EF0473FDDA}"/>
              </a:ext>
            </a:extLst>
          </p:cNvPr>
          <p:cNvSpPr>
            <a:spLocks noGrp="1"/>
          </p:cNvSpPr>
          <p:nvPr>
            <p:ph idx="1"/>
          </p:nvPr>
        </p:nvSpPr>
        <p:spPr>
          <a:xfrm>
            <a:off x="894521" y="1431003"/>
            <a:ext cx="4141304" cy="4174434"/>
          </a:xfrm>
        </p:spPr>
        <p:txBody>
          <a:bodyPr>
            <a:normAutofit lnSpcReduction="10000"/>
          </a:bodyPr>
          <a:lstStyle/>
          <a:p>
            <a:r>
              <a:rPr lang="en-US" dirty="0"/>
              <a:t>From the following plot we can observe the maximum amount returned is 6 Rupiah and 12 Rupiah.</a:t>
            </a:r>
          </a:p>
          <a:p>
            <a:endParaRPr lang="en-US" dirty="0"/>
          </a:p>
          <a:p>
            <a:r>
              <a:rPr lang="en-US" dirty="0"/>
              <a:t>This shows that this amount was paid as a fine for defaulting the payment by long time or simply because they delayed it by 5 days.</a:t>
            </a:r>
          </a:p>
          <a:p>
            <a:pPr marL="0" indent="0">
              <a:buNone/>
            </a:pPr>
            <a:endParaRPr lang="en-US" dirty="0"/>
          </a:p>
          <a:p>
            <a:r>
              <a:rPr lang="en-US" dirty="0"/>
              <a:t>Since the bulge is high at Rupiah 6 because the amount recharged was Rupiah 5 compared to Rupiah 10. Not many people prefer getting recharge of more amount hence we can find customers with Rupiah 5.</a:t>
            </a:r>
          </a:p>
          <a:p>
            <a:endParaRPr lang="en-IN" dirty="0"/>
          </a:p>
        </p:txBody>
      </p:sp>
      <p:pic>
        <p:nvPicPr>
          <p:cNvPr id="4" name="Picture 3">
            <a:extLst>
              <a:ext uri="{FF2B5EF4-FFF2-40B4-BE49-F238E27FC236}">
                <a16:creationId xmlns:a16="http://schemas.microsoft.com/office/drawing/2014/main" id="{0869110E-BECC-4BBE-A7D1-2C31BA7A9A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12904" y="1192696"/>
            <a:ext cx="6215270" cy="4651048"/>
          </a:xfrm>
          <a:prstGeom prst="rect">
            <a:avLst/>
          </a:prstGeom>
          <a:noFill/>
          <a:ln>
            <a:noFill/>
          </a:ln>
        </p:spPr>
      </p:pic>
    </p:spTree>
    <p:extLst>
      <p:ext uri="{BB962C8B-B14F-4D97-AF65-F5344CB8AC3E}">
        <p14:creationId xmlns:p14="http://schemas.microsoft.com/office/powerpoint/2010/main" val="2869674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D43AD-52B7-4A1C-AAF5-672971258EBF}"/>
              </a:ext>
            </a:extLst>
          </p:cNvPr>
          <p:cNvSpPr>
            <a:spLocks noGrp="1"/>
          </p:cNvSpPr>
          <p:nvPr>
            <p:ph idx="1"/>
          </p:nvPr>
        </p:nvSpPr>
        <p:spPr>
          <a:xfrm>
            <a:off x="801755" y="2328407"/>
            <a:ext cx="4658139" cy="1209923"/>
          </a:xfrm>
        </p:spPr>
        <p:txBody>
          <a:bodyPr/>
          <a:lstStyle/>
          <a:p>
            <a:r>
              <a:rPr lang="en-US" dirty="0"/>
              <a:t>Majority if features are not normally distributed. Since we have multiple features, let’s try to identify the distribution.</a:t>
            </a:r>
            <a:endParaRPr lang="en-IN" dirty="0"/>
          </a:p>
        </p:txBody>
      </p:sp>
      <p:pic>
        <p:nvPicPr>
          <p:cNvPr id="6" name="Picture 5">
            <a:extLst>
              <a:ext uri="{FF2B5EF4-FFF2-40B4-BE49-F238E27FC236}">
                <a16:creationId xmlns:a16="http://schemas.microsoft.com/office/drawing/2014/main" id="{7CDEA240-8FE4-414A-ADEE-E75A9A19F5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03378" y="651827"/>
            <a:ext cx="5554345" cy="5554345"/>
          </a:xfrm>
          <a:prstGeom prst="rect">
            <a:avLst/>
          </a:prstGeom>
          <a:noFill/>
          <a:ln>
            <a:noFill/>
          </a:ln>
        </p:spPr>
      </p:pic>
    </p:spTree>
    <p:extLst>
      <p:ext uri="{BB962C8B-B14F-4D97-AF65-F5344CB8AC3E}">
        <p14:creationId xmlns:p14="http://schemas.microsoft.com/office/powerpoint/2010/main" val="4145526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F7A49-0239-45D0-9F30-0E0392522765}"/>
              </a:ext>
            </a:extLst>
          </p:cNvPr>
          <p:cNvSpPr>
            <a:spLocks noGrp="1"/>
          </p:cNvSpPr>
          <p:nvPr>
            <p:ph idx="1"/>
          </p:nvPr>
        </p:nvSpPr>
        <p:spPr>
          <a:xfrm>
            <a:off x="828260" y="1889914"/>
            <a:ext cx="3796749" cy="2574897"/>
          </a:xfrm>
        </p:spPr>
        <p:txBody>
          <a:bodyPr/>
          <a:lstStyle/>
          <a:p>
            <a:r>
              <a:rPr lang="en-US" dirty="0"/>
              <a:t>Let’s us now examine correlation using a "heatmap" for further clarification</a:t>
            </a:r>
          </a:p>
          <a:p>
            <a:r>
              <a:rPr lang="en-US" dirty="0"/>
              <a:t>Since there are multiple features, going through this plot may seem difficult.</a:t>
            </a:r>
          </a:p>
          <a:p>
            <a:endParaRPr lang="en-IN" dirty="0"/>
          </a:p>
        </p:txBody>
      </p:sp>
      <p:pic>
        <p:nvPicPr>
          <p:cNvPr id="4" name="Picture 3">
            <a:extLst>
              <a:ext uri="{FF2B5EF4-FFF2-40B4-BE49-F238E27FC236}">
                <a16:creationId xmlns:a16="http://schemas.microsoft.com/office/drawing/2014/main" id="{B135D6EB-84F1-4B96-88DE-5B2145FBD057}"/>
              </a:ext>
            </a:extLst>
          </p:cNvPr>
          <p:cNvPicPr/>
          <p:nvPr/>
        </p:nvPicPr>
        <p:blipFill rotWithShape="1">
          <a:blip r:embed="rId2">
            <a:extLst>
              <a:ext uri="{28A0092B-C50C-407E-A947-70E740481C1C}">
                <a14:useLocalDpi xmlns:a14="http://schemas.microsoft.com/office/drawing/2010/main" val="0"/>
              </a:ext>
            </a:extLst>
          </a:blip>
          <a:srcRect l="4048" r="2365"/>
          <a:stretch/>
        </p:blipFill>
        <p:spPr bwMode="auto">
          <a:xfrm>
            <a:off x="4625009" y="1126434"/>
            <a:ext cx="6847453" cy="41018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450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432C3-F64F-4EAB-B447-2C7B4B952411}"/>
              </a:ext>
            </a:extLst>
          </p:cNvPr>
          <p:cNvSpPr>
            <a:spLocks noGrp="1"/>
          </p:cNvSpPr>
          <p:nvPr>
            <p:ph idx="1"/>
          </p:nvPr>
        </p:nvSpPr>
        <p:spPr>
          <a:xfrm>
            <a:off x="1093304" y="1349983"/>
            <a:ext cx="6579704" cy="1024393"/>
          </a:xfrm>
        </p:spPr>
        <p:txBody>
          <a:bodyPr/>
          <a:lstStyle/>
          <a:p>
            <a:r>
              <a:rPr lang="en-US" dirty="0"/>
              <a:t>Distribution after skewness is removed to some extent.</a:t>
            </a:r>
            <a:endParaRPr lang="en-IN" dirty="0"/>
          </a:p>
        </p:txBody>
      </p:sp>
      <p:pic>
        <p:nvPicPr>
          <p:cNvPr id="4" name="Picture 3">
            <a:extLst>
              <a:ext uri="{FF2B5EF4-FFF2-40B4-BE49-F238E27FC236}">
                <a16:creationId xmlns:a16="http://schemas.microsoft.com/office/drawing/2014/main" id="{F90ADA05-27CE-4F67-81BD-D6EB84756BE3}"/>
              </a:ext>
            </a:extLst>
          </p:cNvPr>
          <p:cNvPicPr/>
          <p:nvPr/>
        </p:nvPicPr>
        <p:blipFill rotWithShape="1">
          <a:blip r:embed="rId2">
            <a:extLst>
              <a:ext uri="{28A0092B-C50C-407E-A947-70E740481C1C}">
                <a14:useLocalDpi xmlns:a14="http://schemas.microsoft.com/office/drawing/2010/main" val="0"/>
              </a:ext>
            </a:extLst>
          </a:blip>
          <a:srcRect b="31055"/>
          <a:stretch/>
        </p:blipFill>
        <p:spPr bwMode="auto">
          <a:xfrm>
            <a:off x="2910963" y="2109333"/>
            <a:ext cx="5415915" cy="36995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65010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92DA-BC60-49D6-BBB1-2E3C8C7C212C}"/>
              </a:ext>
            </a:extLst>
          </p:cNvPr>
          <p:cNvSpPr>
            <a:spLocks noGrp="1"/>
          </p:cNvSpPr>
          <p:nvPr>
            <p:ph type="title"/>
          </p:nvPr>
        </p:nvSpPr>
        <p:spPr/>
        <p:txBody>
          <a:bodyPr>
            <a:normAutofit fontScale="90000"/>
          </a:bodyPr>
          <a:lstStyle/>
          <a:p>
            <a:r>
              <a:rPr lang="en-IN" sz="4000" dirty="0">
                <a:effectLst/>
                <a:latin typeface="Calibri" panose="020F0502020204030204" pitchFamily="34" charset="0"/>
                <a:ea typeface="Calibri" panose="020F0502020204030204" pitchFamily="34" charset="0"/>
                <a:cs typeface="Times New Roman" panose="02020603050405020304" pitchFamily="18" charset="0"/>
              </a:rPr>
              <a:t>For the model building I have considered the following 6 algorithms for the training and testing.</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51FE145-13E4-40A8-B1CC-C97A53472922}"/>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ExtraTreeClassifier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ExtraTreesClassifier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HistGradientBoostingClassifier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2936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CD0-6B51-4B6C-8A16-0C99D828394B}"/>
              </a:ext>
            </a:extLst>
          </p:cNvPr>
          <p:cNvSpPr>
            <a:spLocks noGrp="1"/>
          </p:cNvSpPr>
          <p:nvPr>
            <p:ph type="title"/>
          </p:nvPr>
        </p:nvSpPr>
        <p:spPr/>
        <p:txBody>
          <a:bodyPr/>
          <a:lstStyle/>
          <a:p>
            <a:r>
              <a:rPr lang="en-US" dirty="0"/>
              <a:t>Run and Evaluate selected models</a:t>
            </a:r>
            <a:endParaRPr lang="en-IN" dirty="0"/>
          </a:p>
        </p:txBody>
      </p:sp>
      <p:sp>
        <p:nvSpPr>
          <p:cNvPr id="3" name="Content Placeholder 2">
            <a:extLst>
              <a:ext uri="{FF2B5EF4-FFF2-40B4-BE49-F238E27FC236}">
                <a16:creationId xmlns:a16="http://schemas.microsoft.com/office/drawing/2014/main" id="{3FFD029C-1408-4E9F-94A4-008D7524EBF4}"/>
              </a:ext>
            </a:extLst>
          </p:cNvPr>
          <p:cNvSpPr>
            <a:spLocks noGrp="1"/>
          </p:cNvSpPr>
          <p:nvPr>
            <p:ph idx="1"/>
          </p:nvPr>
        </p:nvSpPr>
        <p:spPr>
          <a:xfrm>
            <a:off x="921026" y="2365782"/>
            <a:ext cx="7586870" cy="3849624"/>
          </a:xfrm>
        </p:spPr>
        <p:txBody>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used a total of 6 machine learning algorithms to find the best and suited model which also includes ensemble algorithms.</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used all 4 metrics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Precision, Recall and AUC-ROC for all the algorithms.</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we cannot simply rely on these scores as we cannot have any scope for assumption. Hence post this I have also performed Cross Validation for all these algorithms to find the estimated performance metric when it’s actually used in production.</a:t>
            </a:r>
          </a:p>
          <a:p>
            <a:endParaRPr lang="en-IN" dirty="0"/>
          </a:p>
        </p:txBody>
      </p:sp>
    </p:spTree>
    <p:extLst>
      <p:ext uri="{BB962C8B-B14F-4D97-AF65-F5344CB8AC3E}">
        <p14:creationId xmlns:p14="http://schemas.microsoft.com/office/powerpoint/2010/main" val="3456698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CD0-6B51-4B6C-8A16-0C99D828394B}"/>
              </a:ext>
            </a:extLst>
          </p:cNvPr>
          <p:cNvSpPr>
            <a:spLocks noGrp="1"/>
          </p:cNvSpPr>
          <p:nvPr>
            <p:ph type="title"/>
          </p:nvPr>
        </p:nvSpPr>
        <p:spPr/>
        <p:txBody>
          <a:bodyPr/>
          <a:lstStyle/>
          <a:p>
            <a:r>
              <a:rPr lang="en-IN" dirty="0"/>
              <a:t>1)	</a:t>
            </a:r>
            <a:r>
              <a:rPr lang="en-IN" dirty="0" err="1"/>
              <a:t>ExtraTreeClassifier</a:t>
            </a:r>
            <a:endParaRPr lang="en-IN" dirty="0"/>
          </a:p>
        </p:txBody>
      </p:sp>
      <p:sp>
        <p:nvSpPr>
          <p:cNvPr id="3" name="Content Placeholder 2">
            <a:extLst>
              <a:ext uri="{FF2B5EF4-FFF2-40B4-BE49-F238E27FC236}">
                <a16:creationId xmlns:a16="http://schemas.microsoft.com/office/drawing/2014/main" id="{3FFD029C-1408-4E9F-94A4-008D7524EBF4}"/>
              </a:ext>
            </a:extLst>
          </p:cNvPr>
          <p:cNvSpPr>
            <a:spLocks noGrp="1"/>
          </p:cNvSpPr>
          <p:nvPr>
            <p:ph idx="1"/>
          </p:nvPr>
        </p:nvSpPr>
        <p:spPr>
          <a:xfrm>
            <a:off x="1066800" y="2103119"/>
            <a:ext cx="5029200" cy="3237507"/>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below algorithm we can see the accuracy score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ExtraTreeClassifier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approximately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88.23%</a:t>
            </a:r>
            <a:r>
              <a:rPr lang="en-IN" sz="1800" dirty="0">
                <a:effectLst/>
                <a:latin typeface="Calibri" panose="020F0502020204030204" pitchFamily="34" charset="0"/>
                <a:ea typeface="Calibri" panose="020F0502020204030204" pitchFamily="34" charset="0"/>
                <a:cs typeface="Times New Roman" panose="02020603050405020304" pitchFamily="18" charset="0"/>
              </a:rPr>
              <a:t> better.</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Precision, Recall and f1-score are also used as a part of confusion matrix</a:t>
            </a:r>
            <a:endParaRPr lang="en-IN" dirty="0"/>
          </a:p>
        </p:txBody>
      </p:sp>
      <p:pic>
        <p:nvPicPr>
          <p:cNvPr id="4" name="Picture 3">
            <a:extLst>
              <a:ext uri="{FF2B5EF4-FFF2-40B4-BE49-F238E27FC236}">
                <a16:creationId xmlns:a16="http://schemas.microsoft.com/office/drawing/2014/main" id="{31FF865D-4BA2-494F-89E9-EC6F6F4EFDE2}"/>
              </a:ext>
            </a:extLst>
          </p:cNvPr>
          <p:cNvPicPr/>
          <p:nvPr/>
        </p:nvPicPr>
        <p:blipFill rotWithShape="1">
          <a:blip r:embed="rId2">
            <a:extLst>
              <a:ext uri="{28A0092B-C50C-407E-A947-70E740481C1C}">
                <a14:useLocalDpi xmlns:a14="http://schemas.microsoft.com/office/drawing/2010/main" val="0"/>
              </a:ext>
            </a:extLst>
          </a:blip>
          <a:srcRect t="9051"/>
          <a:stretch/>
        </p:blipFill>
        <p:spPr bwMode="auto">
          <a:xfrm>
            <a:off x="6732104" y="1759722"/>
            <a:ext cx="4682890" cy="3924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1701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CD0-6B51-4B6C-8A16-0C99D828394B}"/>
              </a:ext>
            </a:extLst>
          </p:cNvPr>
          <p:cNvSpPr>
            <a:spLocks noGrp="1"/>
          </p:cNvSpPr>
          <p:nvPr>
            <p:ph type="title"/>
          </p:nvPr>
        </p:nvSpPr>
        <p:spPr/>
        <p:txBody>
          <a:bodyPr/>
          <a:lstStyle/>
          <a:p>
            <a:r>
              <a:rPr lang="en-IN" dirty="0"/>
              <a:t>2)	</a:t>
            </a:r>
            <a:r>
              <a:rPr lang="en-IN" dirty="0" err="1"/>
              <a:t>DecisionTreeClassifier</a:t>
            </a:r>
            <a:endParaRPr lang="en-IN" dirty="0"/>
          </a:p>
        </p:txBody>
      </p:sp>
      <p:sp>
        <p:nvSpPr>
          <p:cNvPr id="3" name="Content Placeholder 2">
            <a:extLst>
              <a:ext uri="{FF2B5EF4-FFF2-40B4-BE49-F238E27FC236}">
                <a16:creationId xmlns:a16="http://schemas.microsoft.com/office/drawing/2014/main" id="{3FFD029C-1408-4E9F-94A4-008D7524EBF4}"/>
              </a:ext>
            </a:extLst>
          </p:cNvPr>
          <p:cNvSpPr>
            <a:spLocks noGrp="1"/>
          </p:cNvSpPr>
          <p:nvPr>
            <p:ph idx="1"/>
          </p:nvPr>
        </p:nvSpPr>
        <p:spPr>
          <a:xfrm>
            <a:off x="798127" y="2496846"/>
            <a:ext cx="5390638" cy="2128163"/>
          </a:xfrm>
        </p:spPr>
        <p:txBody>
          <a:bodyPr>
            <a:normAutofit/>
          </a:bodyPr>
          <a:lstStyle/>
          <a:p>
            <a:r>
              <a:rPr lang="en-US" sz="1800" dirty="0"/>
              <a:t>From the below algorithm we can see the accuracy score for </a:t>
            </a:r>
            <a:r>
              <a:rPr lang="en-US" sz="1800" dirty="0" err="1"/>
              <a:t>DecisionTreeClassifier</a:t>
            </a:r>
            <a:r>
              <a:rPr lang="en-US" sz="1800" dirty="0"/>
              <a:t> is approximately </a:t>
            </a:r>
            <a:r>
              <a:rPr lang="en-US" sz="1800" b="1" dirty="0"/>
              <a:t>90.97% </a:t>
            </a:r>
            <a:r>
              <a:rPr lang="en-US" sz="1800" dirty="0"/>
              <a:t>better.</a:t>
            </a:r>
          </a:p>
          <a:p>
            <a:r>
              <a:rPr lang="en-US" sz="1800" dirty="0"/>
              <a:t>Precision, Recall and f1-score are also used as a part of confusion matrix.</a:t>
            </a:r>
          </a:p>
          <a:p>
            <a:endParaRPr lang="en-IN" sz="1800" dirty="0"/>
          </a:p>
        </p:txBody>
      </p:sp>
      <p:pic>
        <p:nvPicPr>
          <p:cNvPr id="4" name="Picture 3">
            <a:extLst>
              <a:ext uri="{FF2B5EF4-FFF2-40B4-BE49-F238E27FC236}">
                <a16:creationId xmlns:a16="http://schemas.microsoft.com/office/drawing/2014/main" id="{BBC5C08E-240A-449D-97F3-540D5B1B76EA}"/>
              </a:ext>
            </a:extLst>
          </p:cNvPr>
          <p:cNvPicPr/>
          <p:nvPr/>
        </p:nvPicPr>
        <p:blipFill>
          <a:blip r:embed="rId2">
            <a:extLst>
              <a:ext uri="{28A0092B-C50C-407E-A947-70E740481C1C}">
                <a14:useLocalDpi xmlns:a14="http://schemas.microsoft.com/office/drawing/2010/main" val="0"/>
              </a:ext>
            </a:extLst>
          </a:blip>
          <a:stretch>
            <a:fillRect/>
          </a:stretch>
        </p:blipFill>
        <p:spPr>
          <a:xfrm>
            <a:off x="6983895" y="2103120"/>
            <a:ext cx="4409978" cy="3933825"/>
          </a:xfrm>
          <a:prstGeom prst="rect">
            <a:avLst/>
          </a:prstGeom>
        </p:spPr>
      </p:pic>
    </p:spTree>
    <p:extLst>
      <p:ext uri="{BB962C8B-B14F-4D97-AF65-F5344CB8AC3E}">
        <p14:creationId xmlns:p14="http://schemas.microsoft.com/office/powerpoint/2010/main" val="2906053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157D-27E2-4B1F-A271-BBE1C3530A3F}"/>
              </a:ext>
            </a:extLst>
          </p:cNvPr>
          <p:cNvSpPr>
            <a:spLocks noGrp="1"/>
          </p:cNvSpPr>
          <p:nvPr>
            <p:ph type="title"/>
          </p:nvPr>
        </p:nvSpPr>
        <p:spPr/>
        <p:txBody>
          <a:bodyPr/>
          <a:lstStyle/>
          <a:p>
            <a:r>
              <a:rPr lang="en-IN" dirty="0"/>
              <a:t>3)	</a:t>
            </a:r>
            <a:r>
              <a:rPr lang="en-IN" dirty="0" err="1"/>
              <a:t>RandomForestClassifier</a:t>
            </a:r>
            <a:endParaRPr lang="en-IN" dirty="0"/>
          </a:p>
        </p:txBody>
      </p:sp>
      <p:sp>
        <p:nvSpPr>
          <p:cNvPr id="3" name="Content Placeholder 2">
            <a:extLst>
              <a:ext uri="{FF2B5EF4-FFF2-40B4-BE49-F238E27FC236}">
                <a16:creationId xmlns:a16="http://schemas.microsoft.com/office/drawing/2014/main" id="{1DC268B6-585A-41E6-B47D-AFB2F8BB1C1F}"/>
              </a:ext>
            </a:extLst>
          </p:cNvPr>
          <p:cNvSpPr>
            <a:spLocks noGrp="1"/>
          </p:cNvSpPr>
          <p:nvPr>
            <p:ph idx="1"/>
          </p:nvPr>
        </p:nvSpPr>
        <p:spPr>
          <a:xfrm>
            <a:off x="1066800" y="2348423"/>
            <a:ext cx="5638800" cy="2495384"/>
          </a:xfrm>
        </p:spPr>
        <p:txBody>
          <a:bodyPr>
            <a:normAutofit/>
          </a:bodyPr>
          <a:lstStyle/>
          <a:p>
            <a:r>
              <a:rPr lang="en-US" sz="1800" dirty="0"/>
              <a:t>From the below algorithm we can see the accuracy score for </a:t>
            </a:r>
            <a:r>
              <a:rPr lang="en-US" sz="1800" dirty="0" err="1"/>
              <a:t>RandomForestClassifier</a:t>
            </a:r>
            <a:r>
              <a:rPr lang="en-US" sz="1800" dirty="0"/>
              <a:t> is approximately </a:t>
            </a:r>
            <a:r>
              <a:rPr lang="en-US" sz="1800" b="1" dirty="0"/>
              <a:t>94.40% </a:t>
            </a:r>
            <a:r>
              <a:rPr lang="en-US" sz="1800" dirty="0"/>
              <a:t>better.</a:t>
            </a:r>
          </a:p>
          <a:p>
            <a:r>
              <a:rPr lang="en-US" sz="1800" dirty="0"/>
              <a:t>Precision, Recall and f1-score are also used as a part of confusion matrix.</a:t>
            </a:r>
          </a:p>
          <a:p>
            <a:endParaRPr lang="en-IN" sz="1800" dirty="0"/>
          </a:p>
        </p:txBody>
      </p:sp>
      <p:pic>
        <p:nvPicPr>
          <p:cNvPr id="4" name="Picture 3">
            <a:extLst>
              <a:ext uri="{FF2B5EF4-FFF2-40B4-BE49-F238E27FC236}">
                <a16:creationId xmlns:a16="http://schemas.microsoft.com/office/drawing/2014/main" id="{947DF796-A272-4B11-B910-89D934C8BAC0}"/>
              </a:ext>
            </a:extLst>
          </p:cNvPr>
          <p:cNvPicPr/>
          <p:nvPr/>
        </p:nvPicPr>
        <p:blipFill rotWithShape="1">
          <a:blip r:embed="rId2">
            <a:extLst>
              <a:ext uri="{28A0092B-C50C-407E-A947-70E740481C1C}">
                <a14:useLocalDpi xmlns:a14="http://schemas.microsoft.com/office/drawing/2010/main" val="0"/>
              </a:ext>
            </a:extLst>
          </a:blip>
          <a:srcRect t="2069" b="48003"/>
          <a:stretch/>
        </p:blipFill>
        <p:spPr bwMode="auto">
          <a:xfrm>
            <a:off x="6705600" y="2014194"/>
            <a:ext cx="4838065" cy="200660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F8E2198-68DE-479F-91C0-ED5293B98F4C}"/>
              </a:ext>
            </a:extLst>
          </p:cNvPr>
          <p:cNvPicPr/>
          <p:nvPr/>
        </p:nvPicPr>
        <p:blipFill rotWithShape="1">
          <a:blip r:embed="rId2">
            <a:extLst>
              <a:ext uri="{28A0092B-C50C-407E-A947-70E740481C1C}">
                <a14:useLocalDpi xmlns:a14="http://schemas.microsoft.com/office/drawing/2010/main" val="0"/>
              </a:ext>
            </a:extLst>
          </a:blip>
          <a:srcRect t="51111"/>
          <a:stretch/>
        </p:blipFill>
        <p:spPr bwMode="auto">
          <a:xfrm>
            <a:off x="6705600" y="3990452"/>
            <a:ext cx="4838065" cy="17691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803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276B-8F60-4DEC-9C69-B04E28B99263}"/>
              </a:ext>
            </a:extLst>
          </p:cNvPr>
          <p:cNvSpPr>
            <a:spLocks noGrp="1"/>
          </p:cNvSpPr>
          <p:nvPr>
            <p:ph type="title"/>
          </p:nvPr>
        </p:nvSpPr>
        <p:spPr/>
        <p:txBody>
          <a:bodyPr>
            <a:normAutofit/>
          </a:bodyPr>
          <a:lstStyle/>
          <a:p>
            <a:r>
              <a:rPr lang="en-US" sz="1800" b="1" dirty="0"/>
              <a:t>2. Import all the crucial libraries</a:t>
            </a:r>
            <a:endParaRPr lang="en-IN" sz="1800" b="1" dirty="0"/>
          </a:p>
        </p:txBody>
      </p:sp>
      <p:sp>
        <p:nvSpPr>
          <p:cNvPr id="3" name="Content Placeholder 2">
            <a:extLst>
              <a:ext uri="{FF2B5EF4-FFF2-40B4-BE49-F238E27FC236}">
                <a16:creationId xmlns:a16="http://schemas.microsoft.com/office/drawing/2014/main" id="{E45BC95B-C400-482B-98D5-28891E768BF1}"/>
              </a:ext>
            </a:extLst>
          </p:cNvPr>
          <p:cNvSpPr>
            <a:spLocks noGrp="1"/>
          </p:cNvSpPr>
          <p:nvPr>
            <p:ph idx="1"/>
          </p:nvPr>
        </p:nvSpPr>
        <p:spPr>
          <a:xfrm>
            <a:off x="921026" y="2446351"/>
            <a:ext cx="4724400" cy="1965297"/>
          </a:xfrm>
        </p:spPr>
        <p:txBody>
          <a:bodyPr/>
          <a:lstStyle/>
          <a:p>
            <a:r>
              <a:rPr lang="en-US" dirty="0"/>
              <a:t>For this project I have used the following major libraries like Pandas-profiling, Pandas, Matplotlib and Seaborn that are used for EDA or any other pre-processing done in this scenario.</a:t>
            </a:r>
            <a:endParaRPr lang="en-IN" dirty="0"/>
          </a:p>
        </p:txBody>
      </p:sp>
      <p:pic>
        <p:nvPicPr>
          <p:cNvPr id="4" name="Picture 3">
            <a:extLst>
              <a:ext uri="{FF2B5EF4-FFF2-40B4-BE49-F238E27FC236}">
                <a16:creationId xmlns:a16="http://schemas.microsoft.com/office/drawing/2014/main" id="{454C0006-AB38-4144-A9C3-78B3C408872F}"/>
              </a:ext>
            </a:extLst>
          </p:cNvPr>
          <p:cNvPicPr/>
          <p:nvPr/>
        </p:nvPicPr>
        <p:blipFill>
          <a:blip r:embed="rId2">
            <a:extLst>
              <a:ext uri="{28A0092B-C50C-407E-A947-70E740481C1C}">
                <a14:useLocalDpi xmlns:a14="http://schemas.microsoft.com/office/drawing/2010/main" val="0"/>
              </a:ext>
            </a:extLst>
          </a:blip>
          <a:stretch>
            <a:fillRect/>
          </a:stretch>
        </p:blipFill>
        <p:spPr>
          <a:xfrm>
            <a:off x="5817760" y="1921428"/>
            <a:ext cx="5731510" cy="3449320"/>
          </a:xfrm>
          <a:prstGeom prst="rect">
            <a:avLst/>
          </a:prstGeom>
        </p:spPr>
      </p:pic>
    </p:spTree>
    <p:extLst>
      <p:ext uri="{BB962C8B-B14F-4D97-AF65-F5344CB8AC3E}">
        <p14:creationId xmlns:p14="http://schemas.microsoft.com/office/powerpoint/2010/main" val="3132642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034B-3FEA-42FF-8495-80B0C9D58E8E}"/>
              </a:ext>
            </a:extLst>
          </p:cNvPr>
          <p:cNvSpPr>
            <a:spLocks noGrp="1"/>
          </p:cNvSpPr>
          <p:nvPr>
            <p:ph type="title"/>
          </p:nvPr>
        </p:nvSpPr>
        <p:spPr/>
        <p:txBody>
          <a:bodyPr/>
          <a:lstStyle/>
          <a:p>
            <a:r>
              <a:rPr lang="en-IN" dirty="0"/>
              <a:t>4)	</a:t>
            </a:r>
            <a:r>
              <a:rPr lang="en-IN" dirty="0" err="1"/>
              <a:t>ExtraTreesClassifier</a:t>
            </a:r>
            <a:endParaRPr lang="en-IN" dirty="0"/>
          </a:p>
        </p:txBody>
      </p:sp>
      <p:sp>
        <p:nvSpPr>
          <p:cNvPr id="3" name="Content Placeholder 2">
            <a:extLst>
              <a:ext uri="{FF2B5EF4-FFF2-40B4-BE49-F238E27FC236}">
                <a16:creationId xmlns:a16="http://schemas.microsoft.com/office/drawing/2014/main" id="{73AFF6E4-BD54-4212-A9E0-E25785D0BF46}"/>
              </a:ext>
            </a:extLst>
          </p:cNvPr>
          <p:cNvSpPr>
            <a:spLocks noGrp="1"/>
          </p:cNvSpPr>
          <p:nvPr>
            <p:ph idx="1"/>
          </p:nvPr>
        </p:nvSpPr>
        <p:spPr>
          <a:xfrm>
            <a:off x="1066800" y="2323699"/>
            <a:ext cx="5731565" cy="2210601"/>
          </a:xfrm>
        </p:spPr>
        <p:txBody>
          <a:bodyPr>
            <a:normAutofit/>
          </a:bodyPr>
          <a:lstStyle/>
          <a:p>
            <a:r>
              <a:rPr lang="en-US" sz="1800" dirty="0"/>
              <a:t>From the below algorithm we can see the accuracy score for </a:t>
            </a:r>
            <a:r>
              <a:rPr lang="en-US" sz="1800" dirty="0" err="1"/>
              <a:t>ExtraTreesClassifier</a:t>
            </a:r>
            <a:r>
              <a:rPr lang="en-US" sz="1800" dirty="0"/>
              <a:t> is approximately </a:t>
            </a:r>
            <a:r>
              <a:rPr lang="en-US" sz="1800" b="1" dirty="0"/>
              <a:t>94.49% </a:t>
            </a:r>
            <a:r>
              <a:rPr lang="en-US" sz="1800" dirty="0"/>
              <a:t>better.</a:t>
            </a:r>
          </a:p>
          <a:p>
            <a:r>
              <a:rPr lang="en-US" sz="1800" dirty="0"/>
              <a:t>Precision, Recall and f1-score are also used as a part of confusion matrix.</a:t>
            </a:r>
          </a:p>
          <a:p>
            <a:endParaRPr lang="en-IN" sz="1800" dirty="0"/>
          </a:p>
        </p:txBody>
      </p:sp>
      <p:pic>
        <p:nvPicPr>
          <p:cNvPr id="4" name="Picture 3">
            <a:extLst>
              <a:ext uri="{FF2B5EF4-FFF2-40B4-BE49-F238E27FC236}">
                <a16:creationId xmlns:a16="http://schemas.microsoft.com/office/drawing/2014/main" id="{8933A263-E3B8-4C91-8AD7-C4254512CD5A}"/>
              </a:ext>
            </a:extLst>
          </p:cNvPr>
          <p:cNvPicPr/>
          <p:nvPr/>
        </p:nvPicPr>
        <p:blipFill>
          <a:blip r:embed="rId2">
            <a:extLst>
              <a:ext uri="{28A0092B-C50C-407E-A947-70E740481C1C}">
                <a14:useLocalDpi xmlns:a14="http://schemas.microsoft.com/office/drawing/2010/main" val="0"/>
              </a:ext>
            </a:extLst>
          </a:blip>
          <a:stretch>
            <a:fillRect/>
          </a:stretch>
        </p:blipFill>
        <p:spPr>
          <a:xfrm>
            <a:off x="7063408" y="1887252"/>
            <a:ext cx="4459467" cy="3616230"/>
          </a:xfrm>
          <a:prstGeom prst="rect">
            <a:avLst/>
          </a:prstGeom>
        </p:spPr>
      </p:pic>
    </p:spTree>
    <p:extLst>
      <p:ext uri="{BB962C8B-B14F-4D97-AF65-F5344CB8AC3E}">
        <p14:creationId xmlns:p14="http://schemas.microsoft.com/office/powerpoint/2010/main" val="1131111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FF50-C818-4EEE-A649-59BA40A4487D}"/>
              </a:ext>
            </a:extLst>
          </p:cNvPr>
          <p:cNvSpPr>
            <a:spLocks noGrp="1"/>
          </p:cNvSpPr>
          <p:nvPr>
            <p:ph type="title"/>
          </p:nvPr>
        </p:nvSpPr>
        <p:spPr/>
        <p:txBody>
          <a:bodyPr/>
          <a:lstStyle/>
          <a:p>
            <a:r>
              <a:rPr lang="en-IN" dirty="0"/>
              <a:t>5)	</a:t>
            </a:r>
            <a:r>
              <a:rPr lang="en-IN" dirty="0" err="1"/>
              <a:t>HistGradientBoostingClassifier</a:t>
            </a:r>
            <a:endParaRPr lang="en-IN" dirty="0"/>
          </a:p>
        </p:txBody>
      </p:sp>
      <p:sp>
        <p:nvSpPr>
          <p:cNvPr id="3" name="Content Placeholder 2">
            <a:extLst>
              <a:ext uri="{FF2B5EF4-FFF2-40B4-BE49-F238E27FC236}">
                <a16:creationId xmlns:a16="http://schemas.microsoft.com/office/drawing/2014/main" id="{0DC43C92-30F4-4B3F-BDDA-9AB0A5E1AA6C}"/>
              </a:ext>
            </a:extLst>
          </p:cNvPr>
          <p:cNvSpPr>
            <a:spLocks noGrp="1"/>
          </p:cNvSpPr>
          <p:nvPr>
            <p:ph idx="1"/>
          </p:nvPr>
        </p:nvSpPr>
        <p:spPr>
          <a:xfrm>
            <a:off x="1066800" y="2407916"/>
            <a:ext cx="5320748" cy="2323106"/>
          </a:xfrm>
        </p:spPr>
        <p:txBody>
          <a:bodyPr>
            <a:normAutofit/>
          </a:bodyPr>
          <a:lstStyle/>
          <a:p>
            <a:r>
              <a:rPr lang="en-US" sz="1800" dirty="0"/>
              <a:t>From the below algorithm we can see the accuracy score for </a:t>
            </a:r>
            <a:r>
              <a:rPr lang="en-US" sz="1800" dirty="0" err="1"/>
              <a:t>HistGradientBoostingClassifier</a:t>
            </a:r>
            <a:r>
              <a:rPr lang="en-US" sz="1800" dirty="0"/>
              <a:t> is approximately </a:t>
            </a:r>
            <a:r>
              <a:rPr lang="en-US" sz="1800" b="1" dirty="0"/>
              <a:t>93.75% </a:t>
            </a:r>
            <a:r>
              <a:rPr lang="en-US" sz="1800" dirty="0"/>
              <a:t>better.</a:t>
            </a:r>
          </a:p>
          <a:p>
            <a:r>
              <a:rPr lang="en-US" sz="1800" dirty="0"/>
              <a:t>Precision, Recall and f1-score are also used as a part of confusion matrix.</a:t>
            </a:r>
          </a:p>
          <a:p>
            <a:endParaRPr lang="en-IN" sz="1800" dirty="0"/>
          </a:p>
        </p:txBody>
      </p:sp>
      <p:pic>
        <p:nvPicPr>
          <p:cNvPr id="4" name="Picture 3">
            <a:extLst>
              <a:ext uri="{FF2B5EF4-FFF2-40B4-BE49-F238E27FC236}">
                <a16:creationId xmlns:a16="http://schemas.microsoft.com/office/drawing/2014/main" id="{849576F3-90A2-4980-8E5C-C7EADB1BAD40}"/>
              </a:ext>
            </a:extLst>
          </p:cNvPr>
          <p:cNvPicPr/>
          <p:nvPr/>
        </p:nvPicPr>
        <p:blipFill>
          <a:blip r:embed="rId2">
            <a:extLst>
              <a:ext uri="{28A0092B-C50C-407E-A947-70E740481C1C}">
                <a14:useLocalDpi xmlns:a14="http://schemas.microsoft.com/office/drawing/2010/main" val="0"/>
              </a:ext>
            </a:extLst>
          </a:blip>
          <a:stretch>
            <a:fillRect/>
          </a:stretch>
        </p:blipFill>
        <p:spPr>
          <a:xfrm>
            <a:off x="6665844" y="2014194"/>
            <a:ext cx="4762141" cy="3748431"/>
          </a:xfrm>
          <a:prstGeom prst="rect">
            <a:avLst/>
          </a:prstGeom>
        </p:spPr>
      </p:pic>
    </p:spTree>
    <p:extLst>
      <p:ext uri="{BB962C8B-B14F-4D97-AF65-F5344CB8AC3E}">
        <p14:creationId xmlns:p14="http://schemas.microsoft.com/office/powerpoint/2010/main" val="1523948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B188-69F8-47B6-B5DD-277DEE56BE85}"/>
              </a:ext>
            </a:extLst>
          </p:cNvPr>
          <p:cNvSpPr>
            <a:spLocks noGrp="1"/>
          </p:cNvSpPr>
          <p:nvPr>
            <p:ph type="title"/>
          </p:nvPr>
        </p:nvSpPr>
        <p:spPr/>
        <p:txBody>
          <a:bodyPr/>
          <a:lstStyle/>
          <a:p>
            <a:r>
              <a:rPr lang="en-IN" dirty="0"/>
              <a:t>6)	</a:t>
            </a:r>
            <a:r>
              <a:rPr lang="en-IN" dirty="0" err="1"/>
              <a:t>XGBClassifier</a:t>
            </a:r>
            <a:endParaRPr lang="en-IN" dirty="0"/>
          </a:p>
        </p:txBody>
      </p:sp>
      <p:sp>
        <p:nvSpPr>
          <p:cNvPr id="3" name="Content Placeholder 2">
            <a:extLst>
              <a:ext uri="{FF2B5EF4-FFF2-40B4-BE49-F238E27FC236}">
                <a16:creationId xmlns:a16="http://schemas.microsoft.com/office/drawing/2014/main" id="{32A9FC6F-A12D-46EB-BF35-6490864002E7}"/>
              </a:ext>
            </a:extLst>
          </p:cNvPr>
          <p:cNvSpPr>
            <a:spLocks noGrp="1"/>
          </p:cNvSpPr>
          <p:nvPr>
            <p:ph idx="1"/>
          </p:nvPr>
        </p:nvSpPr>
        <p:spPr>
          <a:xfrm>
            <a:off x="1066800" y="2580197"/>
            <a:ext cx="5506278" cy="1965299"/>
          </a:xfrm>
        </p:spPr>
        <p:txBody>
          <a:bodyPr>
            <a:normAutofit/>
          </a:bodyPr>
          <a:lstStyle/>
          <a:p>
            <a:r>
              <a:rPr lang="en-US" sz="1800" dirty="0"/>
              <a:t>From the below algorithm we can see the accuracy score for </a:t>
            </a:r>
            <a:r>
              <a:rPr lang="en-US" sz="1800" dirty="0" err="1"/>
              <a:t>XGBClassifier</a:t>
            </a:r>
            <a:r>
              <a:rPr lang="en-US" sz="1800" dirty="0"/>
              <a:t> is approximately </a:t>
            </a:r>
            <a:r>
              <a:rPr lang="en-US" sz="1800" b="1" dirty="0"/>
              <a:t>94.42% </a:t>
            </a:r>
            <a:r>
              <a:rPr lang="en-US" sz="1800" dirty="0"/>
              <a:t>better.</a:t>
            </a:r>
          </a:p>
          <a:p>
            <a:r>
              <a:rPr lang="en-US" sz="1800" dirty="0"/>
              <a:t>Precision, Recall and f1-score are also used as a part of confusion matrix.</a:t>
            </a:r>
          </a:p>
          <a:p>
            <a:endParaRPr lang="en-IN" sz="1800" dirty="0"/>
          </a:p>
        </p:txBody>
      </p:sp>
      <p:pic>
        <p:nvPicPr>
          <p:cNvPr id="4" name="Picture 3">
            <a:extLst>
              <a:ext uri="{FF2B5EF4-FFF2-40B4-BE49-F238E27FC236}">
                <a16:creationId xmlns:a16="http://schemas.microsoft.com/office/drawing/2014/main" id="{32B906B3-18BF-4BE3-8672-2289F83BEE24}"/>
              </a:ext>
            </a:extLst>
          </p:cNvPr>
          <p:cNvPicPr/>
          <p:nvPr/>
        </p:nvPicPr>
        <p:blipFill>
          <a:blip r:embed="rId2">
            <a:extLst>
              <a:ext uri="{28A0092B-C50C-407E-A947-70E740481C1C}">
                <a14:useLocalDpi xmlns:a14="http://schemas.microsoft.com/office/drawing/2010/main" val="0"/>
              </a:ext>
            </a:extLst>
          </a:blip>
          <a:stretch>
            <a:fillRect/>
          </a:stretch>
        </p:blipFill>
        <p:spPr>
          <a:xfrm>
            <a:off x="7036905" y="1921428"/>
            <a:ext cx="4443840" cy="3424789"/>
          </a:xfrm>
          <a:prstGeom prst="rect">
            <a:avLst/>
          </a:prstGeom>
        </p:spPr>
      </p:pic>
    </p:spTree>
    <p:extLst>
      <p:ext uri="{BB962C8B-B14F-4D97-AF65-F5344CB8AC3E}">
        <p14:creationId xmlns:p14="http://schemas.microsoft.com/office/powerpoint/2010/main" val="2942074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EF73-5AE9-430F-A5E9-F58277199112}"/>
              </a:ext>
            </a:extLst>
          </p:cNvPr>
          <p:cNvSpPr>
            <a:spLocks noGrp="1"/>
          </p:cNvSpPr>
          <p:nvPr>
            <p:ph type="title"/>
          </p:nvPr>
        </p:nvSpPr>
        <p:spPr>
          <a:xfrm>
            <a:off x="754298" y="311289"/>
            <a:ext cx="10058400" cy="1371600"/>
          </a:xfrm>
        </p:spPr>
        <p:txBody>
          <a:bodyPr/>
          <a:lstStyle/>
          <a:p>
            <a:r>
              <a:rPr lang="en-US" dirty="0"/>
              <a:t>AUC - ROC</a:t>
            </a:r>
            <a:endParaRPr lang="en-IN" dirty="0"/>
          </a:p>
        </p:txBody>
      </p:sp>
      <p:sp>
        <p:nvSpPr>
          <p:cNvPr id="3" name="Content Placeholder 2">
            <a:extLst>
              <a:ext uri="{FF2B5EF4-FFF2-40B4-BE49-F238E27FC236}">
                <a16:creationId xmlns:a16="http://schemas.microsoft.com/office/drawing/2014/main" id="{3BDB9B36-EB83-4688-9ABD-0602371DE574}"/>
              </a:ext>
            </a:extLst>
          </p:cNvPr>
          <p:cNvSpPr>
            <a:spLocks noGrp="1"/>
          </p:cNvSpPr>
          <p:nvPr>
            <p:ph idx="1"/>
          </p:nvPr>
        </p:nvSpPr>
        <p:spPr>
          <a:xfrm>
            <a:off x="1066800" y="2103120"/>
            <a:ext cx="4737652" cy="613576"/>
          </a:xfrm>
        </p:spPr>
        <p:txBody>
          <a:bodyPr/>
          <a:lstStyle/>
          <a:p>
            <a:r>
              <a:rPr lang="en-US" dirty="0"/>
              <a:t>AUC – ROC plots are also mapped for further clarification as below. </a:t>
            </a:r>
            <a:endParaRPr lang="en-IN" dirty="0"/>
          </a:p>
        </p:txBody>
      </p:sp>
      <p:pic>
        <p:nvPicPr>
          <p:cNvPr id="4" name="Picture 3">
            <a:extLst>
              <a:ext uri="{FF2B5EF4-FFF2-40B4-BE49-F238E27FC236}">
                <a16:creationId xmlns:a16="http://schemas.microsoft.com/office/drawing/2014/main" id="{4E7CC2AE-3E32-477A-8546-363E0B0D9645}"/>
              </a:ext>
            </a:extLst>
          </p:cNvPr>
          <p:cNvPicPr/>
          <p:nvPr/>
        </p:nvPicPr>
        <p:blipFill>
          <a:blip r:embed="rId2">
            <a:extLst>
              <a:ext uri="{28A0092B-C50C-407E-A947-70E740481C1C}">
                <a14:useLocalDpi xmlns:a14="http://schemas.microsoft.com/office/drawing/2010/main" val="0"/>
              </a:ext>
            </a:extLst>
          </a:blip>
          <a:stretch>
            <a:fillRect/>
          </a:stretch>
        </p:blipFill>
        <p:spPr>
          <a:xfrm>
            <a:off x="7103165" y="519112"/>
            <a:ext cx="4553613" cy="5819775"/>
          </a:xfrm>
          <a:prstGeom prst="rect">
            <a:avLst/>
          </a:prstGeom>
        </p:spPr>
      </p:pic>
      <p:pic>
        <p:nvPicPr>
          <p:cNvPr id="5" name="Picture 4">
            <a:extLst>
              <a:ext uri="{FF2B5EF4-FFF2-40B4-BE49-F238E27FC236}">
                <a16:creationId xmlns:a16="http://schemas.microsoft.com/office/drawing/2014/main" id="{C98C7A0A-9B0E-4223-B660-B145B6F07AFD}"/>
              </a:ext>
            </a:extLst>
          </p:cNvPr>
          <p:cNvPicPr/>
          <p:nvPr/>
        </p:nvPicPr>
        <p:blipFill rotWithShape="1">
          <a:blip r:embed="rId3">
            <a:extLst>
              <a:ext uri="{28A0092B-C50C-407E-A947-70E740481C1C}">
                <a14:useLocalDpi xmlns:a14="http://schemas.microsoft.com/office/drawing/2010/main" val="0"/>
              </a:ext>
            </a:extLst>
          </a:blip>
          <a:srcRect b="49895"/>
          <a:stretch/>
        </p:blipFill>
        <p:spPr>
          <a:xfrm>
            <a:off x="1066800" y="3264179"/>
            <a:ext cx="4737652" cy="2155962"/>
          </a:xfrm>
          <a:prstGeom prst="rect">
            <a:avLst/>
          </a:prstGeom>
        </p:spPr>
      </p:pic>
    </p:spTree>
    <p:extLst>
      <p:ext uri="{BB962C8B-B14F-4D97-AF65-F5344CB8AC3E}">
        <p14:creationId xmlns:p14="http://schemas.microsoft.com/office/powerpoint/2010/main" val="1289452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5086-8212-46C2-885F-D1FE7E2ECFCA}"/>
              </a:ext>
            </a:extLst>
          </p:cNvPr>
          <p:cNvSpPr>
            <a:spLocks noGrp="1"/>
          </p:cNvSpPr>
          <p:nvPr>
            <p:ph type="title"/>
          </p:nvPr>
        </p:nvSpPr>
        <p:spPr/>
        <p:txBody>
          <a:bodyPr/>
          <a:lstStyle/>
          <a:p>
            <a:r>
              <a:rPr lang="en-US" dirty="0"/>
              <a:t>AUC - ROC</a:t>
            </a:r>
            <a:endParaRPr lang="en-IN" dirty="0"/>
          </a:p>
        </p:txBody>
      </p:sp>
      <p:pic>
        <p:nvPicPr>
          <p:cNvPr id="4" name="Content Placeholder 3">
            <a:extLst>
              <a:ext uri="{FF2B5EF4-FFF2-40B4-BE49-F238E27FC236}">
                <a16:creationId xmlns:a16="http://schemas.microsoft.com/office/drawing/2014/main" id="{45668FBD-65C6-4351-A6E0-7587143BA2C6}"/>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4401" t="49666" r="5675"/>
          <a:stretch/>
        </p:blipFill>
        <p:spPr>
          <a:xfrm>
            <a:off x="2067338" y="2014194"/>
            <a:ext cx="7328453" cy="3896138"/>
          </a:xfrm>
          <a:prstGeom prst="rect">
            <a:avLst/>
          </a:prstGeom>
        </p:spPr>
      </p:pic>
    </p:spTree>
    <p:extLst>
      <p:ext uri="{BB962C8B-B14F-4D97-AF65-F5344CB8AC3E}">
        <p14:creationId xmlns:p14="http://schemas.microsoft.com/office/powerpoint/2010/main" val="2824503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9EAD-A7B1-40CB-960E-062C7910400F}"/>
              </a:ext>
            </a:extLst>
          </p:cNvPr>
          <p:cNvSpPr>
            <a:spLocks noGrp="1"/>
          </p:cNvSpPr>
          <p:nvPr>
            <p:ph type="title"/>
          </p:nvPr>
        </p:nvSpPr>
        <p:spPr/>
        <p:txBody>
          <a:bodyPr/>
          <a:lstStyle/>
          <a:p>
            <a:r>
              <a:rPr lang="en-US" dirty="0"/>
              <a:t>Cross Validation</a:t>
            </a:r>
            <a:endParaRPr lang="en-IN" dirty="0"/>
          </a:p>
        </p:txBody>
      </p:sp>
      <p:sp>
        <p:nvSpPr>
          <p:cNvPr id="3" name="Content Placeholder 2">
            <a:extLst>
              <a:ext uri="{FF2B5EF4-FFF2-40B4-BE49-F238E27FC236}">
                <a16:creationId xmlns:a16="http://schemas.microsoft.com/office/drawing/2014/main" id="{D2702AA9-2F3F-4140-BBD2-E17CB7700158}"/>
              </a:ext>
            </a:extLst>
          </p:cNvPr>
          <p:cNvSpPr>
            <a:spLocks noGrp="1"/>
          </p:cNvSpPr>
          <p:nvPr>
            <p:ph idx="1"/>
          </p:nvPr>
        </p:nvSpPr>
        <p:spPr>
          <a:xfrm>
            <a:off x="1066800" y="2103120"/>
            <a:ext cx="4366591" cy="3849624"/>
          </a:xfrm>
        </p:spPr>
        <p:txBody>
          <a:bodyPr>
            <a:normAutofit/>
          </a:bodyPr>
          <a:lstStyle/>
          <a:p>
            <a:r>
              <a:rPr lang="en-US" sz="1800" dirty="0"/>
              <a:t>The below code shows us the cross validation performed over all the algorithms and I have used the CV values as 5.</a:t>
            </a:r>
          </a:p>
          <a:p>
            <a:r>
              <a:rPr lang="en-US" sz="1800" dirty="0"/>
              <a:t>If you observe the below screenshot, we get the difference in the values.</a:t>
            </a:r>
          </a:p>
          <a:p>
            <a:endParaRPr lang="en-IN" sz="1800" dirty="0"/>
          </a:p>
        </p:txBody>
      </p:sp>
      <p:pic>
        <p:nvPicPr>
          <p:cNvPr id="4" name="Picture 3">
            <a:extLst>
              <a:ext uri="{FF2B5EF4-FFF2-40B4-BE49-F238E27FC236}">
                <a16:creationId xmlns:a16="http://schemas.microsoft.com/office/drawing/2014/main" id="{566F2486-3D7D-475A-8141-71EB4F2302A4}"/>
              </a:ext>
            </a:extLst>
          </p:cNvPr>
          <p:cNvPicPr/>
          <p:nvPr/>
        </p:nvPicPr>
        <p:blipFill>
          <a:blip r:embed="rId2">
            <a:extLst>
              <a:ext uri="{28A0092B-C50C-407E-A947-70E740481C1C}">
                <a14:useLocalDpi xmlns:a14="http://schemas.microsoft.com/office/drawing/2010/main" val="0"/>
              </a:ext>
            </a:extLst>
          </a:blip>
          <a:stretch>
            <a:fillRect/>
          </a:stretch>
        </p:blipFill>
        <p:spPr>
          <a:xfrm>
            <a:off x="5844554" y="1328394"/>
            <a:ext cx="5883275" cy="4726305"/>
          </a:xfrm>
          <a:prstGeom prst="rect">
            <a:avLst/>
          </a:prstGeom>
        </p:spPr>
      </p:pic>
    </p:spTree>
    <p:extLst>
      <p:ext uri="{BB962C8B-B14F-4D97-AF65-F5344CB8AC3E}">
        <p14:creationId xmlns:p14="http://schemas.microsoft.com/office/powerpoint/2010/main" val="2090037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E22B-DD5E-43A3-BDC7-3AE195D139B0}"/>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439B857C-5A16-4E2E-A23D-B50372D1DDDF}"/>
              </a:ext>
            </a:extLst>
          </p:cNvPr>
          <p:cNvSpPr>
            <a:spLocks noGrp="1"/>
          </p:cNvSpPr>
          <p:nvPr>
            <p:ph idx="1"/>
          </p:nvPr>
        </p:nvSpPr>
        <p:spPr>
          <a:xfrm>
            <a:off x="1066800" y="2103120"/>
            <a:ext cx="3796748" cy="3849624"/>
          </a:xfrm>
        </p:spPr>
        <p:txBody>
          <a:bodyPr>
            <a:normAutofit/>
          </a:bodyPr>
          <a:lstStyle/>
          <a:p>
            <a:r>
              <a:rPr lang="en-US" sz="1800" dirty="0"/>
              <a:t>From the above algorithms </a:t>
            </a:r>
            <a:r>
              <a:rPr lang="en-US" sz="1800" b="1" dirty="0" err="1"/>
              <a:t>ExtraTreeClassifier</a:t>
            </a:r>
            <a:r>
              <a:rPr lang="en-US" sz="1800" dirty="0"/>
              <a:t> seems to be an ideal algorithm in this scenario and for this type of dataset.</a:t>
            </a:r>
          </a:p>
          <a:p>
            <a:r>
              <a:rPr lang="en-US" sz="1800" dirty="0"/>
              <a:t>The difference between the </a:t>
            </a:r>
            <a:r>
              <a:rPr lang="en-US" sz="1800" b="1" dirty="0"/>
              <a:t>accuracy</a:t>
            </a:r>
            <a:r>
              <a:rPr lang="en-US" sz="1800" dirty="0"/>
              <a:t> </a:t>
            </a:r>
            <a:r>
              <a:rPr lang="en-US" sz="1800" b="1" dirty="0"/>
              <a:t>score</a:t>
            </a:r>
            <a:r>
              <a:rPr lang="en-US" sz="1800" dirty="0"/>
              <a:t> and </a:t>
            </a:r>
            <a:r>
              <a:rPr lang="en-US" sz="1800" b="1" dirty="0"/>
              <a:t>cross</a:t>
            </a:r>
            <a:r>
              <a:rPr lang="en-US" sz="1800" dirty="0"/>
              <a:t> </a:t>
            </a:r>
            <a:r>
              <a:rPr lang="en-US" sz="1800" b="1" dirty="0"/>
              <a:t>validation</a:t>
            </a:r>
            <a:r>
              <a:rPr lang="en-US" sz="1800" dirty="0"/>
              <a:t> for this model is very less compared to other models.</a:t>
            </a:r>
          </a:p>
          <a:p>
            <a:endParaRPr lang="en-IN" sz="1800" dirty="0"/>
          </a:p>
        </p:txBody>
      </p:sp>
      <p:pic>
        <p:nvPicPr>
          <p:cNvPr id="4" name="Content Placeholder 3">
            <a:extLst>
              <a:ext uri="{FF2B5EF4-FFF2-40B4-BE49-F238E27FC236}">
                <a16:creationId xmlns:a16="http://schemas.microsoft.com/office/drawing/2014/main" id="{44CE32CB-6771-472C-9182-2CD55AFE126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088835" y="2103120"/>
            <a:ext cx="6431455" cy="2956166"/>
          </a:xfrm>
          <a:prstGeom prst="rect">
            <a:avLst/>
          </a:prstGeom>
        </p:spPr>
      </p:pic>
    </p:spTree>
    <p:extLst>
      <p:ext uri="{BB962C8B-B14F-4D97-AF65-F5344CB8AC3E}">
        <p14:creationId xmlns:p14="http://schemas.microsoft.com/office/powerpoint/2010/main" val="34672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5B0D-20E2-4D74-BD8C-9C2454AF2485}"/>
              </a:ext>
            </a:extLst>
          </p:cNvPr>
          <p:cNvSpPr>
            <a:spLocks noGrp="1"/>
          </p:cNvSpPr>
          <p:nvPr>
            <p:ph type="title"/>
          </p:nvPr>
        </p:nvSpPr>
        <p:spPr>
          <a:xfrm>
            <a:off x="1066800" y="245029"/>
            <a:ext cx="10058400" cy="1371600"/>
          </a:xfrm>
        </p:spPr>
        <p:txBody>
          <a:bodyPr/>
          <a:lstStyle/>
          <a:p>
            <a:r>
              <a:rPr lang="en-US" dirty="0"/>
              <a:t>Hyperparameter Tuning</a:t>
            </a:r>
            <a:endParaRPr lang="en-IN" dirty="0"/>
          </a:p>
        </p:txBody>
      </p:sp>
      <p:sp>
        <p:nvSpPr>
          <p:cNvPr id="3" name="Content Placeholder 2">
            <a:extLst>
              <a:ext uri="{FF2B5EF4-FFF2-40B4-BE49-F238E27FC236}">
                <a16:creationId xmlns:a16="http://schemas.microsoft.com/office/drawing/2014/main" id="{3E289148-14A4-4E1F-8E9B-A8371124F905}"/>
              </a:ext>
            </a:extLst>
          </p:cNvPr>
          <p:cNvSpPr>
            <a:spLocks noGrp="1"/>
          </p:cNvSpPr>
          <p:nvPr>
            <p:ph idx="1"/>
          </p:nvPr>
        </p:nvSpPr>
        <p:spPr>
          <a:xfrm>
            <a:off x="662609" y="1740606"/>
            <a:ext cx="5844207" cy="1514723"/>
          </a:xfrm>
        </p:spPr>
        <p:txBody>
          <a:bodyPr>
            <a:normAutofit/>
          </a:bodyPr>
          <a:lstStyle/>
          <a:p>
            <a:r>
              <a:rPr lang="en-US" dirty="0"/>
              <a:t>Let us try to tune the proposed model (</a:t>
            </a:r>
            <a:r>
              <a:rPr lang="en-US" b="1" dirty="0" err="1"/>
              <a:t>ExtraTreeClassifier</a:t>
            </a:r>
            <a:r>
              <a:rPr lang="en-US" dirty="0"/>
              <a:t>) to get better accuracy, if possible.</a:t>
            </a:r>
          </a:p>
          <a:p>
            <a:r>
              <a:rPr lang="en-US" dirty="0"/>
              <a:t>The "parameters" have been selected from the </a:t>
            </a:r>
            <a:r>
              <a:rPr lang="en-US" b="1" dirty="0" err="1"/>
              <a:t>skicit</a:t>
            </a:r>
            <a:r>
              <a:rPr lang="en-US" dirty="0"/>
              <a:t> library and I have considered </a:t>
            </a:r>
            <a:r>
              <a:rPr lang="en-US" b="1" dirty="0"/>
              <a:t>7 parameters.</a:t>
            </a:r>
          </a:p>
          <a:p>
            <a:endParaRPr lang="en-IN" dirty="0"/>
          </a:p>
        </p:txBody>
      </p:sp>
      <p:pic>
        <p:nvPicPr>
          <p:cNvPr id="4" name="Picture 3">
            <a:extLst>
              <a:ext uri="{FF2B5EF4-FFF2-40B4-BE49-F238E27FC236}">
                <a16:creationId xmlns:a16="http://schemas.microsoft.com/office/drawing/2014/main" id="{423FE618-4602-4A85-9F3A-8EDC2C9E258C}"/>
              </a:ext>
            </a:extLst>
          </p:cNvPr>
          <p:cNvPicPr/>
          <p:nvPr/>
        </p:nvPicPr>
        <p:blipFill rotWithShape="1">
          <a:blip r:embed="rId2">
            <a:extLst>
              <a:ext uri="{28A0092B-C50C-407E-A947-70E740481C1C}">
                <a14:useLocalDpi xmlns:a14="http://schemas.microsoft.com/office/drawing/2010/main" val="0"/>
              </a:ext>
            </a:extLst>
          </a:blip>
          <a:srcRect r="22568"/>
          <a:stretch/>
        </p:blipFill>
        <p:spPr>
          <a:xfrm>
            <a:off x="6732104" y="1563623"/>
            <a:ext cx="4797287" cy="1815684"/>
          </a:xfrm>
          <a:prstGeom prst="rect">
            <a:avLst/>
          </a:prstGeom>
        </p:spPr>
      </p:pic>
      <p:pic>
        <p:nvPicPr>
          <p:cNvPr id="5" name="Picture 4">
            <a:extLst>
              <a:ext uri="{FF2B5EF4-FFF2-40B4-BE49-F238E27FC236}">
                <a16:creationId xmlns:a16="http://schemas.microsoft.com/office/drawing/2014/main" id="{DB2AF715-9979-4E99-8869-97ECBDF05827}"/>
              </a:ext>
            </a:extLst>
          </p:cNvPr>
          <p:cNvPicPr/>
          <p:nvPr/>
        </p:nvPicPr>
        <p:blipFill>
          <a:blip r:embed="rId3">
            <a:extLst>
              <a:ext uri="{28A0092B-C50C-407E-A947-70E740481C1C}">
                <a14:useLocalDpi xmlns:a14="http://schemas.microsoft.com/office/drawing/2010/main" val="0"/>
              </a:ext>
            </a:extLst>
          </a:blip>
          <a:stretch>
            <a:fillRect/>
          </a:stretch>
        </p:blipFill>
        <p:spPr>
          <a:xfrm>
            <a:off x="669180" y="3505201"/>
            <a:ext cx="5731510" cy="2694723"/>
          </a:xfrm>
          <a:prstGeom prst="rect">
            <a:avLst/>
          </a:prstGeom>
        </p:spPr>
      </p:pic>
      <p:sp>
        <p:nvSpPr>
          <p:cNvPr id="6" name="Content Placeholder 2">
            <a:extLst>
              <a:ext uri="{FF2B5EF4-FFF2-40B4-BE49-F238E27FC236}">
                <a16:creationId xmlns:a16="http://schemas.microsoft.com/office/drawing/2014/main" id="{AFFB31ED-816D-42FF-90D8-29FF9E404DA7}"/>
              </a:ext>
            </a:extLst>
          </p:cNvPr>
          <p:cNvSpPr txBox="1">
            <a:spLocks/>
          </p:cNvSpPr>
          <p:nvPr/>
        </p:nvSpPr>
        <p:spPr>
          <a:xfrm>
            <a:off x="6506817" y="4404760"/>
            <a:ext cx="4618384" cy="101566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25387CD1-841D-44AA-9B1F-C424252B4E87}"/>
              </a:ext>
            </a:extLst>
          </p:cNvPr>
          <p:cNvSpPr txBox="1"/>
          <p:nvPr/>
        </p:nvSpPr>
        <p:spPr>
          <a:xfrm>
            <a:off x="6413889" y="4119237"/>
            <a:ext cx="5360666" cy="1015663"/>
          </a:xfrm>
          <a:prstGeom prst="rect">
            <a:avLst/>
          </a:prstGeom>
          <a:noFill/>
        </p:spPr>
        <p:txBody>
          <a:bodyPr wrap="square">
            <a:spAutoFit/>
          </a:bodyPr>
          <a:lstStyle/>
          <a:p>
            <a:pPr marL="285750" indent="-285750">
              <a:buFont typeface="Courier New" panose="02070309020205020404" pitchFamily="49" charset="0"/>
              <a:buChar char="o"/>
            </a:pPr>
            <a:r>
              <a:rPr lang="en-US" sz="1500" b="1" dirty="0" err="1"/>
              <a:t>RandomizedSearchCV</a:t>
            </a:r>
            <a:r>
              <a:rPr lang="en-US" sz="1500" dirty="0"/>
              <a:t> is used to tune the parameters by fitting the same to the training dataset and used the best parameters after selection.</a:t>
            </a:r>
          </a:p>
        </p:txBody>
      </p:sp>
    </p:spTree>
    <p:extLst>
      <p:ext uri="{BB962C8B-B14F-4D97-AF65-F5344CB8AC3E}">
        <p14:creationId xmlns:p14="http://schemas.microsoft.com/office/powerpoint/2010/main" val="945133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9C82-B0B4-4226-87C2-EE62C07C973B}"/>
              </a:ext>
            </a:extLst>
          </p:cNvPr>
          <p:cNvSpPr>
            <a:spLocks noGrp="1"/>
          </p:cNvSpPr>
          <p:nvPr>
            <p:ph type="title"/>
          </p:nvPr>
        </p:nvSpPr>
        <p:spPr/>
        <p:txBody>
          <a:bodyPr/>
          <a:lstStyle/>
          <a:p>
            <a:r>
              <a:rPr lang="en-US" dirty="0"/>
              <a:t>Final Model </a:t>
            </a:r>
            <a:r>
              <a:rPr lang="en-US" sz="2400" dirty="0"/>
              <a:t>( post Hyperparameter Tuning)</a:t>
            </a:r>
            <a:endParaRPr lang="en-IN" sz="2400" dirty="0"/>
          </a:p>
        </p:txBody>
      </p:sp>
      <p:sp>
        <p:nvSpPr>
          <p:cNvPr id="6" name="Content Placeholder 5">
            <a:extLst>
              <a:ext uri="{FF2B5EF4-FFF2-40B4-BE49-F238E27FC236}">
                <a16:creationId xmlns:a16="http://schemas.microsoft.com/office/drawing/2014/main" id="{44658E56-A1E9-4E42-8EF2-EB7592BA49A8}"/>
              </a:ext>
            </a:extLst>
          </p:cNvPr>
          <p:cNvSpPr>
            <a:spLocks noGrp="1"/>
          </p:cNvSpPr>
          <p:nvPr>
            <p:ph idx="1"/>
          </p:nvPr>
        </p:nvSpPr>
        <p:spPr>
          <a:xfrm>
            <a:off x="748748" y="2373270"/>
            <a:ext cx="3650974" cy="4001161"/>
          </a:xfrm>
        </p:spPr>
        <p:txBody>
          <a:bodyPr>
            <a:noAutofit/>
          </a:bodyPr>
          <a:lstStyle/>
          <a:p>
            <a:r>
              <a:rPr lang="en-US" sz="1800" dirty="0"/>
              <a:t>Rebuild the model using the appropriate params we received from </a:t>
            </a:r>
            <a:r>
              <a:rPr lang="en-US" sz="1800" b="1" dirty="0" err="1"/>
              <a:t>best_params</a:t>
            </a:r>
            <a:r>
              <a:rPr lang="en-US" sz="1800" b="1" dirty="0"/>
              <a:t>_</a:t>
            </a:r>
          </a:p>
          <a:p>
            <a:endParaRPr lang="en-US" sz="1800" b="1" dirty="0"/>
          </a:p>
          <a:p>
            <a:r>
              <a:rPr lang="en-US" sz="1800" dirty="0"/>
              <a:t>It’s observed that the model accuracy was approximately </a:t>
            </a:r>
            <a:r>
              <a:rPr lang="en-US" sz="1800" b="1" dirty="0"/>
              <a:t>88.23% </a:t>
            </a:r>
            <a:r>
              <a:rPr lang="en-US" sz="1800" dirty="0"/>
              <a:t>earlier and post </a:t>
            </a:r>
            <a:r>
              <a:rPr lang="en-US" sz="1800" b="1" dirty="0"/>
              <a:t>Hyper Parameter tuning </a:t>
            </a:r>
            <a:r>
              <a:rPr lang="en-US" sz="1800" dirty="0"/>
              <a:t>its now approximately </a:t>
            </a:r>
            <a:r>
              <a:rPr lang="en-US" sz="1800" b="1" dirty="0"/>
              <a:t>90.07%</a:t>
            </a:r>
            <a:r>
              <a:rPr lang="en-US" sz="1800" dirty="0"/>
              <a:t> better.</a:t>
            </a:r>
          </a:p>
          <a:p>
            <a:endParaRPr lang="en-IN" sz="1800" dirty="0"/>
          </a:p>
        </p:txBody>
      </p:sp>
      <p:pic>
        <p:nvPicPr>
          <p:cNvPr id="9" name="Picture 8">
            <a:extLst>
              <a:ext uri="{FF2B5EF4-FFF2-40B4-BE49-F238E27FC236}">
                <a16:creationId xmlns:a16="http://schemas.microsoft.com/office/drawing/2014/main" id="{ECF9EA97-99C6-4B92-B7DE-476F9144E150}"/>
              </a:ext>
            </a:extLst>
          </p:cNvPr>
          <p:cNvPicPr>
            <a:picLocks noChangeAspect="1"/>
          </p:cNvPicPr>
          <p:nvPr/>
        </p:nvPicPr>
        <p:blipFill>
          <a:blip r:embed="rId2"/>
          <a:stretch>
            <a:fillRect/>
          </a:stretch>
        </p:blipFill>
        <p:spPr>
          <a:xfrm>
            <a:off x="4545496" y="2373270"/>
            <a:ext cx="7136296" cy="3086625"/>
          </a:xfrm>
          <a:prstGeom prst="rect">
            <a:avLst/>
          </a:prstGeom>
        </p:spPr>
      </p:pic>
    </p:spTree>
    <p:extLst>
      <p:ext uri="{BB962C8B-B14F-4D97-AF65-F5344CB8AC3E}">
        <p14:creationId xmlns:p14="http://schemas.microsoft.com/office/powerpoint/2010/main" val="1815620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3088-BDFA-4DE4-8955-99A627AF54E5}"/>
              </a:ext>
            </a:extLst>
          </p:cNvPr>
          <p:cNvSpPr>
            <a:spLocks noGrp="1"/>
          </p:cNvSpPr>
          <p:nvPr>
            <p:ph type="title"/>
          </p:nvPr>
        </p:nvSpPr>
        <p:spPr/>
        <p:txBody>
          <a:bodyPr/>
          <a:lstStyle/>
          <a:p>
            <a:r>
              <a:rPr lang="en-US" dirty="0"/>
              <a:t>Model Dashboard</a:t>
            </a:r>
            <a:endParaRPr lang="en-IN" dirty="0"/>
          </a:p>
        </p:txBody>
      </p:sp>
      <p:sp>
        <p:nvSpPr>
          <p:cNvPr id="3" name="Content Placeholder 2">
            <a:extLst>
              <a:ext uri="{FF2B5EF4-FFF2-40B4-BE49-F238E27FC236}">
                <a16:creationId xmlns:a16="http://schemas.microsoft.com/office/drawing/2014/main" id="{1FAB5FCA-B9B8-4487-A799-66F436D0D48A}"/>
              </a:ext>
            </a:extLst>
          </p:cNvPr>
          <p:cNvSpPr>
            <a:spLocks noGrp="1"/>
          </p:cNvSpPr>
          <p:nvPr>
            <p:ph idx="1"/>
          </p:nvPr>
        </p:nvSpPr>
        <p:spPr>
          <a:xfrm>
            <a:off x="881269" y="2778981"/>
            <a:ext cx="3518452" cy="1912289"/>
          </a:xfrm>
        </p:spPr>
        <p:txBody>
          <a:bodyPr>
            <a:normAutofit/>
          </a:bodyPr>
          <a:lstStyle/>
          <a:p>
            <a:r>
              <a:rPr lang="en-US" sz="1800" dirty="0"/>
              <a:t>With the help of python library </a:t>
            </a:r>
            <a:r>
              <a:rPr lang="en-US" sz="1800" b="1" dirty="0" err="1"/>
              <a:t>explainerdashboard</a:t>
            </a:r>
            <a:r>
              <a:rPr lang="en-US" sz="1800" dirty="0"/>
              <a:t> I have managed to create  a final model dashboard for your reference.</a:t>
            </a:r>
          </a:p>
          <a:p>
            <a:endParaRPr lang="en-US" sz="1800" dirty="0"/>
          </a:p>
          <a:p>
            <a:pPr marL="0" indent="0">
              <a:buNone/>
            </a:pPr>
            <a:endParaRPr lang="en-IN" sz="1800" dirty="0"/>
          </a:p>
        </p:txBody>
      </p:sp>
      <p:pic>
        <p:nvPicPr>
          <p:cNvPr id="5" name="Picture 4">
            <a:extLst>
              <a:ext uri="{FF2B5EF4-FFF2-40B4-BE49-F238E27FC236}">
                <a16:creationId xmlns:a16="http://schemas.microsoft.com/office/drawing/2014/main" id="{A03F8417-911D-4C59-A5C2-B893BB0F3B22}"/>
              </a:ext>
            </a:extLst>
          </p:cNvPr>
          <p:cNvPicPr>
            <a:picLocks noChangeAspect="1"/>
          </p:cNvPicPr>
          <p:nvPr/>
        </p:nvPicPr>
        <p:blipFill>
          <a:blip r:embed="rId2"/>
          <a:stretch>
            <a:fillRect/>
          </a:stretch>
        </p:blipFill>
        <p:spPr>
          <a:xfrm>
            <a:off x="4797287" y="2014195"/>
            <a:ext cx="6851374" cy="3938550"/>
          </a:xfrm>
          <a:prstGeom prst="rect">
            <a:avLst/>
          </a:prstGeom>
        </p:spPr>
      </p:pic>
    </p:spTree>
    <p:extLst>
      <p:ext uri="{BB962C8B-B14F-4D97-AF65-F5344CB8AC3E}">
        <p14:creationId xmlns:p14="http://schemas.microsoft.com/office/powerpoint/2010/main" val="274199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276B-8F60-4DEC-9C69-B04E28B99263}"/>
              </a:ext>
            </a:extLst>
          </p:cNvPr>
          <p:cNvSpPr>
            <a:spLocks noGrp="1"/>
          </p:cNvSpPr>
          <p:nvPr>
            <p:ph type="title"/>
          </p:nvPr>
        </p:nvSpPr>
        <p:spPr/>
        <p:txBody>
          <a:bodyPr>
            <a:normAutofit/>
          </a:bodyPr>
          <a:lstStyle/>
          <a:p>
            <a:r>
              <a:rPr lang="en-US" sz="1800" b="1" dirty="0"/>
              <a:t>3. Import the dataset</a:t>
            </a:r>
            <a:endParaRPr lang="en-IN" sz="1800" b="1" dirty="0"/>
          </a:p>
        </p:txBody>
      </p:sp>
      <p:sp>
        <p:nvSpPr>
          <p:cNvPr id="3" name="Content Placeholder 2">
            <a:extLst>
              <a:ext uri="{FF2B5EF4-FFF2-40B4-BE49-F238E27FC236}">
                <a16:creationId xmlns:a16="http://schemas.microsoft.com/office/drawing/2014/main" id="{E45BC95B-C400-482B-98D5-28891E768BF1}"/>
              </a:ext>
            </a:extLst>
          </p:cNvPr>
          <p:cNvSpPr>
            <a:spLocks noGrp="1"/>
          </p:cNvSpPr>
          <p:nvPr>
            <p:ph idx="1"/>
          </p:nvPr>
        </p:nvSpPr>
        <p:spPr>
          <a:xfrm>
            <a:off x="934278" y="2398508"/>
            <a:ext cx="4724400" cy="2995128"/>
          </a:xfrm>
        </p:spPr>
        <p:txBody>
          <a:bodyPr>
            <a:normAutofit/>
          </a:bodyPr>
          <a:lstStyle/>
          <a:p>
            <a:r>
              <a:rPr lang="en-US" dirty="0"/>
              <a:t>The dataset is in </a:t>
            </a:r>
            <a:r>
              <a:rPr lang="en-US" b="1" dirty="0"/>
              <a:t>CSV</a:t>
            </a:r>
            <a:r>
              <a:rPr lang="en-US" dirty="0"/>
              <a:t> format and it is imported using </a:t>
            </a:r>
            <a:r>
              <a:rPr lang="en-US" b="1" dirty="0"/>
              <a:t>Pandas</a:t>
            </a:r>
            <a:r>
              <a:rPr lang="en-US" dirty="0"/>
              <a:t> library in </a:t>
            </a:r>
            <a:r>
              <a:rPr lang="en-US" b="1" dirty="0" err="1"/>
              <a:t>Jupyter</a:t>
            </a:r>
            <a:r>
              <a:rPr lang="en-US" dirty="0"/>
              <a:t> </a:t>
            </a:r>
            <a:r>
              <a:rPr lang="en-US" b="1" dirty="0"/>
              <a:t>Notebook</a:t>
            </a:r>
            <a:r>
              <a:rPr lang="en-US" dirty="0"/>
              <a:t>.</a:t>
            </a:r>
          </a:p>
          <a:p>
            <a:r>
              <a:rPr lang="en-US" dirty="0"/>
              <a:t>The statement </a:t>
            </a:r>
            <a:r>
              <a:rPr lang="en-US" b="1" dirty="0"/>
              <a:t>pd. </a:t>
            </a:r>
            <a:r>
              <a:rPr lang="en-US" b="1" dirty="0" err="1"/>
              <a:t>set_option</a:t>
            </a:r>
            <a:r>
              <a:rPr lang="en-US" b="1" dirty="0"/>
              <a:t>("</a:t>
            </a:r>
            <a:r>
              <a:rPr lang="en-US" b="1" dirty="0" err="1"/>
              <a:t>display.max_columns</a:t>
            </a:r>
            <a:r>
              <a:rPr lang="en-US" b="1" dirty="0"/>
              <a:t>", None)  </a:t>
            </a:r>
            <a:r>
              <a:rPr lang="en-US" dirty="0"/>
              <a:t>simply allows us to physically see all the feature columns. </a:t>
            </a:r>
          </a:p>
          <a:p>
            <a:r>
              <a:rPr lang="en-US" dirty="0"/>
              <a:t>By default, </a:t>
            </a:r>
            <a:r>
              <a:rPr lang="en-US" b="1" dirty="0" err="1"/>
              <a:t>Jupyter</a:t>
            </a:r>
            <a:r>
              <a:rPr lang="en-US" b="1" dirty="0"/>
              <a:t> Notebook </a:t>
            </a:r>
            <a:r>
              <a:rPr lang="en-US" dirty="0"/>
              <a:t>doesn’t display all the rows and columns at the same time and only selected portion from starting and ending of dataset are displayed.</a:t>
            </a:r>
          </a:p>
          <a:p>
            <a:endParaRPr lang="en-IN" dirty="0"/>
          </a:p>
        </p:txBody>
      </p:sp>
      <p:pic>
        <p:nvPicPr>
          <p:cNvPr id="5" name="Picture 4">
            <a:extLst>
              <a:ext uri="{FF2B5EF4-FFF2-40B4-BE49-F238E27FC236}">
                <a16:creationId xmlns:a16="http://schemas.microsoft.com/office/drawing/2014/main" id="{12725DD1-885B-4779-AA6A-2AB849968887}"/>
              </a:ext>
            </a:extLst>
          </p:cNvPr>
          <p:cNvPicPr/>
          <p:nvPr/>
        </p:nvPicPr>
        <p:blipFill rotWithShape="1">
          <a:blip r:embed="rId2">
            <a:extLst>
              <a:ext uri="{28A0092B-C50C-407E-A947-70E740481C1C}">
                <a14:useLocalDpi xmlns:a14="http://schemas.microsoft.com/office/drawing/2010/main" val="0"/>
              </a:ext>
            </a:extLst>
          </a:blip>
          <a:srcRect r="44448"/>
          <a:stretch/>
        </p:blipFill>
        <p:spPr bwMode="auto">
          <a:xfrm>
            <a:off x="5989982" y="2014194"/>
            <a:ext cx="5486400" cy="37239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4827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7F0C5B-2A7B-4EBD-B141-86617CC4E6AD}"/>
              </a:ext>
            </a:extLst>
          </p:cNvPr>
          <p:cNvPicPr/>
          <p:nvPr/>
        </p:nvPicPr>
        <p:blipFill>
          <a:blip r:embed="rId2">
            <a:extLst>
              <a:ext uri="{28A0092B-C50C-407E-A947-70E740481C1C}">
                <a14:useLocalDpi xmlns:a14="http://schemas.microsoft.com/office/drawing/2010/main" val="0"/>
              </a:ext>
            </a:extLst>
          </a:blip>
          <a:stretch>
            <a:fillRect/>
          </a:stretch>
        </p:blipFill>
        <p:spPr>
          <a:xfrm>
            <a:off x="524111" y="642593"/>
            <a:ext cx="5320099" cy="2647949"/>
          </a:xfrm>
          <a:prstGeom prst="rect">
            <a:avLst/>
          </a:prstGeom>
        </p:spPr>
      </p:pic>
      <p:pic>
        <p:nvPicPr>
          <p:cNvPr id="5" name="Picture 4">
            <a:extLst>
              <a:ext uri="{FF2B5EF4-FFF2-40B4-BE49-F238E27FC236}">
                <a16:creationId xmlns:a16="http://schemas.microsoft.com/office/drawing/2014/main" id="{9CC39B7B-B2A5-47B5-8DAE-C469CD79EF8A}"/>
              </a:ext>
            </a:extLst>
          </p:cNvPr>
          <p:cNvPicPr/>
          <p:nvPr/>
        </p:nvPicPr>
        <p:blipFill>
          <a:blip r:embed="rId3">
            <a:extLst>
              <a:ext uri="{28A0092B-C50C-407E-A947-70E740481C1C}">
                <a14:useLocalDpi xmlns:a14="http://schemas.microsoft.com/office/drawing/2010/main" val="0"/>
              </a:ext>
            </a:extLst>
          </a:blip>
          <a:stretch>
            <a:fillRect/>
          </a:stretch>
        </p:blipFill>
        <p:spPr>
          <a:xfrm>
            <a:off x="6096000" y="642594"/>
            <a:ext cx="5571889" cy="2647948"/>
          </a:xfrm>
          <a:prstGeom prst="rect">
            <a:avLst/>
          </a:prstGeom>
        </p:spPr>
      </p:pic>
      <p:pic>
        <p:nvPicPr>
          <p:cNvPr id="6" name="Picture 5">
            <a:extLst>
              <a:ext uri="{FF2B5EF4-FFF2-40B4-BE49-F238E27FC236}">
                <a16:creationId xmlns:a16="http://schemas.microsoft.com/office/drawing/2014/main" id="{40DE5212-119F-47CB-B565-D0E552876CDF}"/>
              </a:ext>
            </a:extLst>
          </p:cNvPr>
          <p:cNvPicPr/>
          <p:nvPr/>
        </p:nvPicPr>
        <p:blipFill>
          <a:blip r:embed="rId4">
            <a:extLst>
              <a:ext uri="{28A0092B-C50C-407E-A947-70E740481C1C}">
                <a14:useLocalDpi xmlns:a14="http://schemas.microsoft.com/office/drawing/2010/main" val="0"/>
              </a:ext>
            </a:extLst>
          </a:blip>
          <a:stretch>
            <a:fillRect/>
          </a:stretch>
        </p:blipFill>
        <p:spPr>
          <a:xfrm>
            <a:off x="524111" y="3567456"/>
            <a:ext cx="5320099" cy="2647950"/>
          </a:xfrm>
          <a:prstGeom prst="rect">
            <a:avLst/>
          </a:prstGeom>
        </p:spPr>
      </p:pic>
      <p:pic>
        <p:nvPicPr>
          <p:cNvPr id="7" name="Picture 6">
            <a:extLst>
              <a:ext uri="{FF2B5EF4-FFF2-40B4-BE49-F238E27FC236}">
                <a16:creationId xmlns:a16="http://schemas.microsoft.com/office/drawing/2014/main" id="{3829B46A-C485-460B-B01E-AC37798EB985}"/>
              </a:ext>
            </a:extLst>
          </p:cNvPr>
          <p:cNvPicPr/>
          <p:nvPr/>
        </p:nvPicPr>
        <p:blipFill>
          <a:blip r:embed="rId5">
            <a:extLst>
              <a:ext uri="{28A0092B-C50C-407E-A947-70E740481C1C}">
                <a14:useLocalDpi xmlns:a14="http://schemas.microsoft.com/office/drawing/2010/main" val="0"/>
              </a:ext>
            </a:extLst>
          </a:blip>
          <a:stretch>
            <a:fillRect/>
          </a:stretch>
        </p:blipFill>
        <p:spPr>
          <a:xfrm>
            <a:off x="6096000" y="3567455"/>
            <a:ext cx="5571889" cy="2647950"/>
          </a:xfrm>
          <a:prstGeom prst="rect">
            <a:avLst/>
          </a:prstGeom>
        </p:spPr>
      </p:pic>
    </p:spTree>
    <p:extLst>
      <p:ext uri="{BB962C8B-B14F-4D97-AF65-F5344CB8AC3E}">
        <p14:creationId xmlns:p14="http://schemas.microsoft.com/office/powerpoint/2010/main" val="4133629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ADC4-8FC8-489F-8FAD-C093CCFDFD0B}"/>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A3C3E0CB-F422-499F-96D6-D325DD56788F}"/>
              </a:ext>
            </a:extLst>
          </p:cNvPr>
          <p:cNvSpPr>
            <a:spLocks noGrp="1"/>
          </p:cNvSpPr>
          <p:nvPr>
            <p:ph idx="1"/>
          </p:nvPr>
        </p:nvSpPr>
        <p:spPr>
          <a:xfrm>
            <a:off x="1066800" y="2103120"/>
            <a:ext cx="10058400" cy="4112286"/>
          </a:xfrm>
        </p:spPr>
        <p:txBody>
          <a:bodyPr>
            <a:normAutofit/>
          </a:bodyPr>
          <a:lstStyle/>
          <a:p>
            <a:pPr algn="just"/>
            <a:r>
              <a:rPr lang="en-US" dirty="0"/>
              <a:t>With the help of this dataset, I was able to work on multiple classification algorithms and also got to work on large real-world dataset.</a:t>
            </a:r>
          </a:p>
          <a:p>
            <a:pPr algn="just"/>
            <a:r>
              <a:rPr lang="en-US" dirty="0"/>
              <a:t>I also got some understating on how a company would provide datasets and not necessarily datasets are perfect all the time. </a:t>
            </a:r>
          </a:p>
          <a:p>
            <a:pPr algn="just"/>
            <a:r>
              <a:rPr lang="en-US" dirty="0"/>
              <a:t>I realized the importance of working on datasets that have too many outliers and we have to take a decision whether we need to remove those completely or not.</a:t>
            </a:r>
          </a:p>
          <a:p>
            <a:pPr algn="just"/>
            <a:r>
              <a:rPr lang="en-US" dirty="0"/>
              <a:t>I built multiple models several times where in one scenario I have considered model with 22% data loss, in one scenario I have considered model by dropping columns based on Variation Inflation Factors.</a:t>
            </a:r>
          </a:p>
          <a:p>
            <a:pPr algn="just"/>
            <a:r>
              <a:rPr lang="en-US" dirty="0"/>
              <a:t>At one point I got into confusion if I need to consider only continuous or also discrete values for outlier and skewness removal and upon confirmation and doubt clearance from my SME I got better understanding about this dataset.</a:t>
            </a:r>
          </a:p>
          <a:p>
            <a:pPr algn="just"/>
            <a:r>
              <a:rPr lang="en-US" dirty="0"/>
              <a:t>But the final model was considered that gave better accuracy after hyper tuning and model with 7 to 8% data loss is an ideal model.</a:t>
            </a:r>
          </a:p>
          <a:p>
            <a:pPr algn="just"/>
            <a:endParaRPr lang="en-IN" dirty="0"/>
          </a:p>
        </p:txBody>
      </p:sp>
    </p:spTree>
    <p:extLst>
      <p:ext uri="{BB962C8B-B14F-4D97-AF65-F5344CB8AC3E}">
        <p14:creationId xmlns:p14="http://schemas.microsoft.com/office/powerpoint/2010/main" val="903389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3088-BDFA-4DE4-8955-99A627AF54E5}"/>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1FAB5FCA-B9B8-4487-A799-66F436D0D48A}"/>
              </a:ext>
            </a:extLst>
          </p:cNvPr>
          <p:cNvSpPr>
            <a:spLocks noGrp="1"/>
          </p:cNvSpPr>
          <p:nvPr>
            <p:ph idx="1"/>
          </p:nvPr>
        </p:nvSpPr>
        <p:spPr>
          <a:xfrm>
            <a:off x="1066800" y="2103120"/>
            <a:ext cx="10356574" cy="4112286"/>
          </a:xfrm>
        </p:spPr>
        <p:txBody>
          <a:bodyPr/>
          <a:lstStyle/>
          <a:p>
            <a:pPr algn="just"/>
            <a:r>
              <a:rPr lang="en-US" dirty="0"/>
              <a:t>This dataset has multiple outliers and since based on management’s advice only up to certain percent of outliers are removed, I am not able to predict how this model would give output on different type of similar datasets.</a:t>
            </a:r>
          </a:p>
          <a:p>
            <a:pPr algn="just"/>
            <a:r>
              <a:rPr lang="en-US" dirty="0"/>
              <a:t>Also this dataset contains information only for 3 months of the year 2016 and I believe having at least an annual information can help in formulating even better approaches.</a:t>
            </a:r>
          </a:p>
          <a:p>
            <a:pPr algn="just"/>
            <a:r>
              <a:rPr lang="en-US" dirty="0"/>
              <a:t>As per one of the articles I referred to, the government is investing heavily in Spectrum Holding, IoT Markets and Digital Infrastructure (</a:t>
            </a:r>
            <a:r>
              <a:rPr lang="en-US" dirty="0" err="1"/>
              <a:t>Fibre</a:t>
            </a:r>
            <a:r>
              <a:rPr lang="en-US" dirty="0"/>
              <a:t>, Telecom Towers, Data </a:t>
            </a:r>
            <a:r>
              <a:rPr lang="en-US" dirty="0" err="1"/>
              <a:t>Centres</a:t>
            </a:r>
            <a:r>
              <a:rPr lang="en-US" dirty="0"/>
              <a:t>, Submarine Cables) are being innovated in Indonesia as part of 2021 to 2026 (5-year plan project).</a:t>
            </a:r>
          </a:p>
          <a:p>
            <a:pPr algn="just"/>
            <a:r>
              <a:rPr lang="en-US" dirty="0"/>
              <a:t>Due to this there are multiple Telecom operators offering similar or better financial assistance due to the availability of 5G, M&amp;A and e-Commerce.</a:t>
            </a:r>
          </a:p>
          <a:p>
            <a:pPr algn="just"/>
            <a:r>
              <a:rPr lang="en-US" dirty="0"/>
              <a:t>Since this dataset is of the year 2016, I think due to lot of changes there could be some or major impacts in how prediction would work.</a:t>
            </a:r>
          </a:p>
          <a:p>
            <a:pPr algn="just"/>
            <a:endParaRPr lang="en-IN" dirty="0"/>
          </a:p>
        </p:txBody>
      </p:sp>
    </p:spTree>
    <p:extLst>
      <p:ext uri="{BB962C8B-B14F-4D97-AF65-F5344CB8AC3E}">
        <p14:creationId xmlns:p14="http://schemas.microsoft.com/office/powerpoint/2010/main" val="10327793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FCB0-D381-4940-B96D-0E57D8E2ABF4}"/>
              </a:ext>
            </a:extLst>
          </p:cNvPr>
          <p:cNvSpPr>
            <a:spLocks noGrp="1"/>
          </p:cNvSpPr>
          <p:nvPr>
            <p:ph type="title"/>
          </p:nvPr>
        </p:nvSpPr>
        <p:spPr>
          <a:xfrm>
            <a:off x="4137991" y="2557669"/>
            <a:ext cx="3916018" cy="1371600"/>
          </a:xfrm>
        </p:spPr>
        <p:txBody>
          <a:bodyPr/>
          <a:lstStyle/>
          <a:p>
            <a:r>
              <a:rPr lang="en-US" dirty="0"/>
              <a:t>Thank You…</a:t>
            </a:r>
            <a:endParaRPr lang="en-IN" dirty="0"/>
          </a:p>
        </p:txBody>
      </p:sp>
    </p:spTree>
    <p:extLst>
      <p:ext uri="{BB962C8B-B14F-4D97-AF65-F5344CB8AC3E}">
        <p14:creationId xmlns:p14="http://schemas.microsoft.com/office/powerpoint/2010/main" val="365244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276B-8F60-4DEC-9C69-B04E28B99263}"/>
              </a:ext>
            </a:extLst>
          </p:cNvPr>
          <p:cNvSpPr>
            <a:spLocks noGrp="1"/>
          </p:cNvSpPr>
          <p:nvPr>
            <p:ph type="title"/>
          </p:nvPr>
        </p:nvSpPr>
        <p:spPr/>
        <p:txBody>
          <a:bodyPr>
            <a:normAutofit/>
          </a:bodyPr>
          <a:lstStyle/>
          <a:p>
            <a:r>
              <a:rPr lang="en-US" sz="1800" b="1" dirty="0"/>
              <a:t>4. Identifying and handling the missing values</a:t>
            </a:r>
            <a:endParaRPr lang="en-IN" sz="1800" b="1" dirty="0"/>
          </a:p>
        </p:txBody>
      </p:sp>
      <p:sp>
        <p:nvSpPr>
          <p:cNvPr id="3" name="Content Placeholder 2">
            <a:extLst>
              <a:ext uri="{FF2B5EF4-FFF2-40B4-BE49-F238E27FC236}">
                <a16:creationId xmlns:a16="http://schemas.microsoft.com/office/drawing/2014/main" id="{E45BC95B-C400-482B-98D5-28891E768BF1}"/>
              </a:ext>
            </a:extLst>
          </p:cNvPr>
          <p:cNvSpPr>
            <a:spLocks noGrp="1"/>
          </p:cNvSpPr>
          <p:nvPr>
            <p:ph idx="1"/>
          </p:nvPr>
        </p:nvSpPr>
        <p:spPr>
          <a:xfrm>
            <a:off x="934277" y="2514532"/>
            <a:ext cx="5254487" cy="863729"/>
          </a:xfrm>
        </p:spPr>
        <p:txBody>
          <a:bodyPr>
            <a:normAutofit/>
          </a:bodyPr>
          <a:lstStyle/>
          <a:p>
            <a:r>
              <a:rPr lang="en-US" dirty="0"/>
              <a:t>It's just a serial number which is same as the index number and hence this column is dropped in the beginning itself.</a:t>
            </a:r>
          </a:p>
          <a:p>
            <a:endParaRPr lang="en-IN" dirty="0"/>
          </a:p>
        </p:txBody>
      </p:sp>
      <p:pic>
        <p:nvPicPr>
          <p:cNvPr id="6" name="Picture 5">
            <a:extLst>
              <a:ext uri="{FF2B5EF4-FFF2-40B4-BE49-F238E27FC236}">
                <a16:creationId xmlns:a16="http://schemas.microsoft.com/office/drawing/2014/main" id="{1FDD4E8B-7E52-45F6-9321-E56869C0654A}"/>
              </a:ext>
            </a:extLst>
          </p:cNvPr>
          <p:cNvPicPr/>
          <p:nvPr/>
        </p:nvPicPr>
        <p:blipFill>
          <a:blip r:embed="rId2">
            <a:extLst>
              <a:ext uri="{28A0092B-C50C-407E-A947-70E740481C1C}">
                <a14:useLocalDpi xmlns:a14="http://schemas.microsoft.com/office/drawing/2010/main" val="0"/>
              </a:ext>
            </a:extLst>
          </a:blip>
          <a:stretch>
            <a:fillRect/>
          </a:stretch>
        </p:blipFill>
        <p:spPr>
          <a:xfrm>
            <a:off x="6188764" y="2487406"/>
            <a:ext cx="4906010" cy="812938"/>
          </a:xfrm>
          <a:prstGeom prst="rect">
            <a:avLst/>
          </a:prstGeom>
        </p:spPr>
      </p:pic>
      <p:sp>
        <p:nvSpPr>
          <p:cNvPr id="7" name="Content Placeholder 2">
            <a:extLst>
              <a:ext uri="{FF2B5EF4-FFF2-40B4-BE49-F238E27FC236}">
                <a16:creationId xmlns:a16="http://schemas.microsoft.com/office/drawing/2014/main" id="{E485A86D-9C94-4B71-B4A9-B243099ABC5F}"/>
              </a:ext>
            </a:extLst>
          </p:cNvPr>
          <p:cNvSpPr txBox="1">
            <a:spLocks/>
          </p:cNvSpPr>
          <p:nvPr/>
        </p:nvSpPr>
        <p:spPr>
          <a:xfrm>
            <a:off x="934277" y="3429000"/>
            <a:ext cx="10442714" cy="81293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column "</a:t>
            </a:r>
            <a:r>
              <a:rPr lang="en-US" dirty="0" err="1"/>
              <a:t>msisdn</a:t>
            </a:r>
            <a:r>
              <a:rPr lang="en-US" dirty="0"/>
              <a:t>" is the mobile number of the person and it doesn't really add any value in the analysis as well hence it's dropped.</a:t>
            </a:r>
          </a:p>
          <a:p>
            <a:endParaRPr lang="en-IN" dirty="0"/>
          </a:p>
        </p:txBody>
      </p:sp>
      <p:sp>
        <p:nvSpPr>
          <p:cNvPr id="8" name="Content Placeholder 2">
            <a:extLst>
              <a:ext uri="{FF2B5EF4-FFF2-40B4-BE49-F238E27FC236}">
                <a16:creationId xmlns:a16="http://schemas.microsoft.com/office/drawing/2014/main" id="{E5768086-6891-49AD-BA36-0971CA1D7AE1}"/>
              </a:ext>
            </a:extLst>
          </p:cNvPr>
          <p:cNvSpPr txBox="1">
            <a:spLocks/>
          </p:cNvSpPr>
          <p:nvPr/>
        </p:nvSpPr>
        <p:spPr>
          <a:xfrm>
            <a:off x="917710" y="4106447"/>
            <a:ext cx="10442714" cy="81293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IN" dirty="0"/>
          </a:p>
        </p:txBody>
      </p:sp>
      <p:sp>
        <p:nvSpPr>
          <p:cNvPr id="9" name="TextBox 8">
            <a:extLst>
              <a:ext uri="{FF2B5EF4-FFF2-40B4-BE49-F238E27FC236}">
                <a16:creationId xmlns:a16="http://schemas.microsoft.com/office/drawing/2014/main" id="{8EB84FF1-609E-4720-997A-B3655EEE04EB}"/>
              </a:ext>
            </a:extLst>
          </p:cNvPr>
          <p:cNvSpPr txBox="1"/>
          <p:nvPr/>
        </p:nvSpPr>
        <p:spPr>
          <a:xfrm>
            <a:off x="901143" y="4411593"/>
            <a:ext cx="3869640" cy="1015663"/>
          </a:xfrm>
          <a:prstGeom prst="rect">
            <a:avLst/>
          </a:prstGeom>
          <a:noFill/>
        </p:spPr>
        <p:txBody>
          <a:bodyPr wrap="square">
            <a:spAutoFit/>
          </a:bodyPr>
          <a:lstStyle/>
          <a:p>
            <a:pPr marL="285750" indent="-285750">
              <a:buFont typeface="Courier New" panose="02070309020205020404" pitchFamily="49" charset="0"/>
              <a:buChar char="o"/>
            </a:pPr>
            <a:r>
              <a:rPr lang="en-US" sz="1500" dirty="0"/>
              <a:t>The dataset appears to have a total of 209593 records (rows) and 35 features (columns) including 1 target column "label"</a:t>
            </a:r>
            <a:endParaRPr lang="en-IN" sz="1500" dirty="0"/>
          </a:p>
        </p:txBody>
      </p:sp>
      <p:pic>
        <p:nvPicPr>
          <p:cNvPr id="10" name="Picture 9">
            <a:extLst>
              <a:ext uri="{FF2B5EF4-FFF2-40B4-BE49-F238E27FC236}">
                <a16:creationId xmlns:a16="http://schemas.microsoft.com/office/drawing/2014/main" id="{52FA2F16-15A3-4D6D-8B4E-1DB1C9D91913}"/>
              </a:ext>
            </a:extLst>
          </p:cNvPr>
          <p:cNvPicPr/>
          <p:nvPr/>
        </p:nvPicPr>
        <p:blipFill>
          <a:blip r:embed="rId3">
            <a:extLst>
              <a:ext uri="{28A0092B-C50C-407E-A947-70E740481C1C}">
                <a14:useLocalDpi xmlns:a14="http://schemas.microsoft.com/office/drawing/2010/main" val="0"/>
              </a:ext>
            </a:extLst>
          </a:blip>
          <a:stretch>
            <a:fillRect/>
          </a:stretch>
        </p:blipFill>
        <p:spPr>
          <a:xfrm>
            <a:off x="2751483" y="5289714"/>
            <a:ext cx="2019300" cy="734060"/>
          </a:xfrm>
          <a:prstGeom prst="rect">
            <a:avLst/>
          </a:prstGeom>
        </p:spPr>
      </p:pic>
      <p:pic>
        <p:nvPicPr>
          <p:cNvPr id="11" name="Picture 10">
            <a:extLst>
              <a:ext uri="{FF2B5EF4-FFF2-40B4-BE49-F238E27FC236}">
                <a16:creationId xmlns:a16="http://schemas.microsoft.com/office/drawing/2014/main" id="{0301867E-9186-4E0B-975C-D3E8A25C3E4E}"/>
              </a:ext>
            </a:extLst>
          </p:cNvPr>
          <p:cNvPicPr/>
          <p:nvPr/>
        </p:nvPicPr>
        <p:blipFill>
          <a:blip r:embed="rId4">
            <a:extLst>
              <a:ext uri="{28A0092B-C50C-407E-A947-70E740481C1C}">
                <a14:useLocalDpi xmlns:a14="http://schemas.microsoft.com/office/drawing/2010/main" val="0"/>
              </a:ext>
            </a:extLst>
          </a:blip>
          <a:stretch>
            <a:fillRect/>
          </a:stretch>
        </p:blipFill>
        <p:spPr>
          <a:xfrm>
            <a:off x="6239510" y="5289714"/>
            <a:ext cx="4885690" cy="734060"/>
          </a:xfrm>
          <a:prstGeom prst="rect">
            <a:avLst/>
          </a:prstGeom>
        </p:spPr>
      </p:pic>
      <p:sp>
        <p:nvSpPr>
          <p:cNvPr id="12" name="TextBox 11">
            <a:extLst>
              <a:ext uri="{FF2B5EF4-FFF2-40B4-BE49-F238E27FC236}">
                <a16:creationId xmlns:a16="http://schemas.microsoft.com/office/drawing/2014/main" id="{88B89E1A-0D2D-44CE-BC0D-C0D21333E9E2}"/>
              </a:ext>
            </a:extLst>
          </p:cNvPr>
          <p:cNvSpPr txBox="1"/>
          <p:nvPr/>
        </p:nvSpPr>
        <p:spPr>
          <a:xfrm>
            <a:off x="6053758" y="4448546"/>
            <a:ext cx="5071441" cy="784830"/>
          </a:xfrm>
          <a:prstGeom prst="rect">
            <a:avLst/>
          </a:prstGeom>
          <a:noFill/>
        </p:spPr>
        <p:txBody>
          <a:bodyPr wrap="square">
            <a:spAutoFit/>
          </a:bodyPr>
          <a:lstStyle/>
          <a:p>
            <a:pPr marL="285750" indent="-285750">
              <a:buFont typeface="Courier New" panose="02070309020205020404" pitchFamily="49" charset="0"/>
              <a:buChar char="o"/>
            </a:pPr>
            <a:r>
              <a:rPr lang="en-US" sz="1500" dirty="0"/>
              <a:t>I have not considered year to be split because this dataset by default is for the year 2016 and has no other years included.</a:t>
            </a:r>
            <a:endParaRPr lang="en-IN" sz="1500" dirty="0"/>
          </a:p>
        </p:txBody>
      </p:sp>
      <p:sp>
        <p:nvSpPr>
          <p:cNvPr id="13" name="Content Placeholder 2">
            <a:extLst>
              <a:ext uri="{FF2B5EF4-FFF2-40B4-BE49-F238E27FC236}">
                <a16:creationId xmlns:a16="http://schemas.microsoft.com/office/drawing/2014/main" id="{FF13949E-069D-4046-AA64-46E10F631776}"/>
              </a:ext>
            </a:extLst>
          </p:cNvPr>
          <p:cNvSpPr txBox="1">
            <a:spLocks/>
          </p:cNvSpPr>
          <p:nvPr/>
        </p:nvSpPr>
        <p:spPr>
          <a:xfrm>
            <a:off x="934277" y="2064365"/>
            <a:ext cx="8560075" cy="39999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 column "Unnamed: 0" has no significance of any kind.</a:t>
            </a:r>
          </a:p>
          <a:p>
            <a:pPr marL="0" indent="0">
              <a:buNone/>
            </a:pPr>
            <a:endParaRPr lang="en-IN" dirty="0"/>
          </a:p>
        </p:txBody>
      </p:sp>
    </p:spTree>
    <p:extLst>
      <p:ext uri="{BB962C8B-B14F-4D97-AF65-F5344CB8AC3E}">
        <p14:creationId xmlns:p14="http://schemas.microsoft.com/office/powerpoint/2010/main" val="75741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BC95B-C400-482B-98D5-28891E768BF1}"/>
              </a:ext>
            </a:extLst>
          </p:cNvPr>
          <p:cNvSpPr>
            <a:spLocks noGrp="1"/>
          </p:cNvSpPr>
          <p:nvPr>
            <p:ph idx="1"/>
          </p:nvPr>
        </p:nvSpPr>
        <p:spPr>
          <a:xfrm>
            <a:off x="841514" y="1001339"/>
            <a:ext cx="5691808" cy="1633398"/>
          </a:xfrm>
        </p:spPr>
        <p:txBody>
          <a:bodyPr>
            <a:normAutofit/>
          </a:bodyPr>
          <a:lstStyle/>
          <a:p>
            <a:r>
              <a:rPr lang="en-US" dirty="0"/>
              <a:t>The dataset appears to have all the information intact and as </a:t>
            </a:r>
            <a:r>
              <a:rPr lang="en-US" b="1" dirty="0"/>
              <a:t>209593</a:t>
            </a:r>
            <a:r>
              <a:rPr lang="en-US" dirty="0"/>
              <a:t> </a:t>
            </a:r>
            <a:r>
              <a:rPr lang="en-US" b="1" dirty="0"/>
              <a:t>non-null</a:t>
            </a:r>
            <a:r>
              <a:rPr lang="en-US" dirty="0"/>
              <a:t> out of 209593 rows.</a:t>
            </a:r>
          </a:p>
          <a:p>
            <a:r>
              <a:rPr lang="en-US" dirty="0"/>
              <a:t>We have a total of </a:t>
            </a:r>
            <a:r>
              <a:rPr lang="en-US" b="1" dirty="0"/>
              <a:t>21 float64 </a:t>
            </a:r>
            <a:r>
              <a:rPr lang="en-US" dirty="0"/>
              <a:t>features, </a:t>
            </a:r>
            <a:r>
              <a:rPr lang="en-US" b="1" dirty="0"/>
              <a:t>14 int64 </a:t>
            </a:r>
            <a:r>
              <a:rPr lang="en-US" dirty="0"/>
              <a:t>type features and </a:t>
            </a:r>
            <a:r>
              <a:rPr lang="en-US" b="1" dirty="0"/>
              <a:t>2 object </a:t>
            </a:r>
            <a:r>
              <a:rPr lang="en-US" dirty="0"/>
              <a:t>type features.</a:t>
            </a:r>
          </a:p>
          <a:p>
            <a:endParaRPr lang="en-IN" dirty="0"/>
          </a:p>
        </p:txBody>
      </p:sp>
      <p:pic>
        <p:nvPicPr>
          <p:cNvPr id="14" name="Picture 13">
            <a:extLst>
              <a:ext uri="{FF2B5EF4-FFF2-40B4-BE49-F238E27FC236}">
                <a16:creationId xmlns:a16="http://schemas.microsoft.com/office/drawing/2014/main" id="{B36AA588-9C48-49DD-8947-80A70F0D44EE}"/>
              </a:ext>
            </a:extLst>
          </p:cNvPr>
          <p:cNvPicPr/>
          <p:nvPr/>
        </p:nvPicPr>
        <p:blipFill>
          <a:blip r:embed="rId2">
            <a:extLst>
              <a:ext uri="{28A0092B-C50C-407E-A947-70E740481C1C}">
                <a14:useLocalDpi xmlns:a14="http://schemas.microsoft.com/office/drawing/2010/main" val="0"/>
              </a:ext>
            </a:extLst>
          </a:blip>
          <a:stretch>
            <a:fillRect/>
          </a:stretch>
        </p:blipFill>
        <p:spPr>
          <a:xfrm>
            <a:off x="6693674" y="794600"/>
            <a:ext cx="4817910" cy="4055696"/>
          </a:xfrm>
          <a:prstGeom prst="rect">
            <a:avLst/>
          </a:prstGeom>
        </p:spPr>
      </p:pic>
      <p:pic>
        <p:nvPicPr>
          <p:cNvPr id="15" name="Picture 14">
            <a:extLst>
              <a:ext uri="{FF2B5EF4-FFF2-40B4-BE49-F238E27FC236}">
                <a16:creationId xmlns:a16="http://schemas.microsoft.com/office/drawing/2014/main" id="{AAEE9B22-ECD7-471B-B04D-1D82146DCF3C}"/>
              </a:ext>
            </a:extLst>
          </p:cNvPr>
          <p:cNvPicPr/>
          <p:nvPr/>
        </p:nvPicPr>
        <p:blipFill rotWithShape="1">
          <a:blip r:embed="rId3">
            <a:extLst>
              <a:ext uri="{28A0092B-C50C-407E-A947-70E740481C1C}">
                <a14:useLocalDpi xmlns:a14="http://schemas.microsoft.com/office/drawing/2010/main" val="0"/>
              </a:ext>
            </a:extLst>
          </a:blip>
          <a:srcRect r="9982"/>
          <a:stretch/>
        </p:blipFill>
        <p:spPr bwMode="auto">
          <a:xfrm>
            <a:off x="680418" y="3595052"/>
            <a:ext cx="4817910" cy="2715895"/>
          </a:xfrm>
          <a:prstGeom prst="rect">
            <a:avLst/>
          </a:prstGeom>
          <a:noFill/>
          <a:ln>
            <a:noFill/>
          </a:ln>
        </p:spPr>
      </p:pic>
      <p:sp>
        <p:nvSpPr>
          <p:cNvPr id="17" name="TextBox 16">
            <a:extLst>
              <a:ext uri="{FF2B5EF4-FFF2-40B4-BE49-F238E27FC236}">
                <a16:creationId xmlns:a16="http://schemas.microsoft.com/office/drawing/2014/main" id="{88C4670D-4722-4E13-83EC-E0CF96DA29B3}"/>
              </a:ext>
            </a:extLst>
          </p:cNvPr>
          <p:cNvSpPr txBox="1"/>
          <p:nvPr/>
        </p:nvSpPr>
        <p:spPr>
          <a:xfrm>
            <a:off x="4116869" y="5027467"/>
            <a:ext cx="6096000" cy="323165"/>
          </a:xfrm>
          <a:prstGeom prst="rect">
            <a:avLst/>
          </a:prstGeom>
          <a:noFill/>
        </p:spPr>
        <p:txBody>
          <a:bodyPr wrap="square">
            <a:spAutoFit/>
          </a:bodyPr>
          <a:lstStyle/>
          <a:p>
            <a:pPr marL="285750" indent="-285750">
              <a:buFont typeface="Courier New" panose="02070309020205020404" pitchFamily="49" charset="0"/>
              <a:buChar char="o"/>
            </a:pPr>
            <a:r>
              <a:rPr lang="en-US" sz="1500" dirty="0"/>
              <a:t>We don't have any null / missing values in any columns.</a:t>
            </a:r>
            <a:endParaRPr lang="en-IN" sz="1500" dirty="0"/>
          </a:p>
        </p:txBody>
      </p:sp>
    </p:spTree>
    <p:extLst>
      <p:ext uri="{BB962C8B-B14F-4D97-AF65-F5344CB8AC3E}">
        <p14:creationId xmlns:p14="http://schemas.microsoft.com/office/powerpoint/2010/main" val="415781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BC95B-C400-482B-98D5-28891E768BF1}"/>
              </a:ext>
            </a:extLst>
          </p:cNvPr>
          <p:cNvSpPr>
            <a:spLocks noGrp="1"/>
          </p:cNvSpPr>
          <p:nvPr>
            <p:ph idx="1"/>
          </p:nvPr>
        </p:nvSpPr>
        <p:spPr>
          <a:xfrm>
            <a:off x="589724" y="1125592"/>
            <a:ext cx="5161720" cy="3168112"/>
          </a:xfrm>
        </p:spPr>
        <p:txBody>
          <a:bodyPr>
            <a:normAutofit/>
          </a:bodyPr>
          <a:lstStyle/>
          <a:p>
            <a:pPr algn="just"/>
            <a:r>
              <a:rPr lang="en-US" dirty="0"/>
              <a:t>But if we observe, the std values are higher than the mean values for almost all the features and it's not correct.</a:t>
            </a:r>
          </a:p>
          <a:p>
            <a:pPr algn="just"/>
            <a:r>
              <a:rPr lang="en-US" dirty="0"/>
              <a:t>We can assume that some human error may have happened and due to this we surely will find a lot of outliers and skewness in dataset.</a:t>
            </a:r>
          </a:p>
          <a:p>
            <a:pPr algn="just"/>
            <a:r>
              <a:rPr lang="en-US" dirty="0"/>
              <a:t>Since it's a Bank dataset, there could be a possibility where certain number is actually genuine but all the features with similar issue is likely impossible just by coincidence and the data may not be accurate as seen.</a:t>
            </a:r>
          </a:p>
          <a:p>
            <a:pPr algn="just"/>
            <a:endParaRPr lang="en-IN" dirty="0"/>
          </a:p>
        </p:txBody>
      </p:sp>
      <p:pic>
        <p:nvPicPr>
          <p:cNvPr id="6" name="Picture 5">
            <a:extLst>
              <a:ext uri="{FF2B5EF4-FFF2-40B4-BE49-F238E27FC236}">
                <a16:creationId xmlns:a16="http://schemas.microsoft.com/office/drawing/2014/main" id="{6B785B15-5A7E-4588-8031-F2AE59F38224}"/>
              </a:ext>
            </a:extLst>
          </p:cNvPr>
          <p:cNvPicPr/>
          <p:nvPr/>
        </p:nvPicPr>
        <p:blipFill rotWithShape="1">
          <a:blip r:embed="rId2">
            <a:extLst>
              <a:ext uri="{28A0092B-C50C-407E-A947-70E740481C1C}">
                <a14:useLocalDpi xmlns:a14="http://schemas.microsoft.com/office/drawing/2010/main" val="0"/>
              </a:ext>
            </a:extLst>
          </a:blip>
          <a:srcRect l="13276"/>
          <a:stretch/>
        </p:blipFill>
        <p:spPr>
          <a:xfrm>
            <a:off x="5936974" y="1218356"/>
            <a:ext cx="5741725" cy="2810304"/>
          </a:xfrm>
          <a:prstGeom prst="rect">
            <a:avLst/>
          </a:prstGeom>
        </p:spPr>
      </p:pic>
      <p:sp>
        <p:nvSpPr>
          <p:cNvPr id="7" name="Content Placeholder 2">
            <a:extLst>
              <a:ext uri="{FF2B5EF4-FFF2-40B4-BE49-F238E27FC236}">
                <a16:creationId xmlns:a16="http://schemas.microsoft.com/office/drawing/2014/main" id="{1E807E7C-8ABC-481D-94FA-7313D81B5D88}"/>
              </a:ext>
            </a:extLst>
          </p:cNvPr>
          <p:cNvSpPr txBox="1">
            <a:spLocks/>
          </p:cNvSpPr>
          <p:nvPr/>
        </p:nvSpPr>
        <p:spPr>
          <a:xfrm>
            <a:off x="661061" y="4346712"/>
            <a:ext cx="10894832" cy="143870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n-US" dirty="0"/>
              <a:t>For </a:t>
            </a:r>
            <a:r>
              <a:rPr lang="en-US" dirty="0" err="1"/>
              <a:t>Eg</a:t>
            </a:r>
            <a:r>
              <a:rPr lang="en-US" dirty="0"/>
              <a:t>: if you consider column "</a:t>
            </a:r>
            <a:r>
              <a:rPr lang="en-US" dirty="0" err="1"/>
              <a:t>aon</a:t>
            </a:r>
            <a:r>
              <a:rPr lang="en-US" dirty="0"/>
              <a:t>" we have values from min increasing gradually with some gap which is similar as it approaches higher quartiles, but the max value for the same is suddenly jumped to 999860.75 which is not accurate.</a:t>
            </a:r>
          </a:p>
          <a:p>
            <a:pPr algn="just"/>
            <a:r>
              <a:rPr lang="en-US" dirty="0"/>
              <a:t>It's same for majority of features if not all and we have to reduce the outliers.</a:t>
            </a:r>
          </a:p>
          <a:p>
            <a:pPr algn="just"/>
            <a:endParaRPr lang="en-IN" dirty="0"/>
          </a:p>
        </p:txBody>
      </p:sp>
    </p:spTree>
    <p:extLst>
      <p:ext uri="{BB962C8B-B14F-4D97-AF65-F5344CB8AC3E}">
        <p14:creationId xmlns:p14="http://schemas.microsoft.com/office/powerpoint/2010/main" val="304238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8C915-B7E3-408D-A7F8-2275B7EB2DE1}"/>
              </a:ext>
            </a:extLst>
          </p:cNvPr>
          <p:cNvSpPr>
            <a:spLocks noGrp="1"/>
          </p:cNvSpPr>
          <p:nvPr>
            <p:ph idx="1"/>
          </p:nvPr>
        </p:nvSpPr>
        <p:spPr>
          <a:xfrm>
            <a:off x="788504" y="844163"/>
            <a:ext cx="5137622" cy="1421959"/>
          </a:xfrm>
        </p:spPr>
        <p:txBody>
          <a:bodyPr/>
          <a:lstStyle/>
          <a:p>
            <a:r>
              <a:rPr lang="en-US" dirty="0"/>
              <a:t>By splitting the date column to "Day' and "Month" the results were effective. Hence this "</a:t>
            </a:r>
            <a:r>
              <a:rPr lang="en-US" dirty="0" err="1"/>
              <a:t>pdate</a:t>
            </a:r>
            <a:r>
              <a:rPr lang="en-US" dirty="0"/>
              <a:t>" column is dropped as it will be a redundant column.</a:t>
            </a:r>
            <a:endParaRPr lang="en-IN" dirty="0"/>
          </a:p>
        </p:txBody>
      </p:sp>
      <p:pic>
        <p:nvPicPr>
          <p:cNvPr id="4" name="Picture 3">
            <a:extLst>
              <a:ext uri="{FF2B5EF4-FFF2-40B4-BE49-F238E27FC236}">
                <a16:creationId xmlns:a16="http://schemas.microsoft.com/office/drawing/2014/main" id="{69DC482D-20F6-4054-91F6-1CD617B27C4E}"/>
              </a:ext>
            </a:extLst>
          </p:cNvPr>
          <p:cNvPicPr/>
          <p:nvPr/>
        </p:nvPicPr>
        <p:blipFill>
          <a:blip r:embed="rId2">
            <a:extLst>
              <a:ext uri="{28A0092B-C50C-407E-A947-70E740481C1C}">
                <a14:useLocalDpi xmlns:a14="http://schemas.microsoft.com/office/drawing/2010/main" val="0"/>
              </a:ext>
            </a:extLst>
          </a:blip>
          <a:stretch>
            <a:fillRect/>
          </a:stretch>
        </p:blipFill>
        <p:spPr>
          <a:xfrm>
            <a:off x="6265875" y="989577"/>
            <a:ext cx="4799689" cy="786213"/>
          </a:xfrm>
          <a:prstGeom prst="rect">
            <a:avLst/>
          </a:prstGeom>
        </p:spPr>
      </p:pic>
      <p:sp>
        <p:nvSpPr>
          <p:cNvPr id="5" name="Content Placeholder 2">
            <a:extLst>
              <a:ext uri="{FF2B5EF4-FFF2-40B4-BE49-F238E27FC236}">
                <a16:creationId xmlns:a16="http://schemas.microsoft.com/office/drawing/2014/main" id="{9B149B44-C5F1-451F-98A6-2ADCD258DACF}"/>
              </a:ext>
            </a:extLst>
          </p:cNvPr>
          <p:cNvSpPr txBox="1">
            <a:spLocks/>
          </p:cNvSpPr>
          <p:nvPr/>
        </p:nvSpPr>
        <p:spPr>
          <a:xfrm>
            <a:off x="5035827" y="3660252"/>
            <a:ext cx="5137622" cy="14219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IN" dirty="0"/>
          </a:p>
        </p:txBody>
      </p:sp>
      <p:pic>
        <p:nvPicPr>
          <p:cNvPr id="6" name="Picture 5">
            <a:extLst>
              <a:ext uri="{FF2B5EF4-FFF2-40B4-BE49-F238E27FC236}">
                <a16:creationId xmlns:a16="http://schemas.microsoft.com/office/drawing/2014/main" id="{7BAB2DA3-4F93-49CC-970A-1EE506DD13CA}"/>
              </a:ext>
            </a:extLst>
          </p:cNvPr>
          <p:cNvPicPr/>
          <p:nvPr/>
        </p:nvPicPr>
        <p:blipFill>
          <a:blip r:embed="rId3">
            <a:extLst>
              <a:ext uri="{28A0092B-C50C-407E-A947-70E740481C1C}">
                <a14:useLocalDpi xmlns:a14="http://schemas.microsoft.com/office/drawing/2010/main" val="0"/>
              </a:ext>
            </a:extLst>
          </a:blip>
          <a:stretch>
            <a:fillRect/>
          </a:stretch>
        </p:blipFill>
        <p:spPr>
          <a:xfrm>
            <a:off x="5618923" y="2765843"/>
            <a:ext cx="4419600" cy="759460"/>
          </a:xfrm>
          <a:prstGeom prst="rect">
            <a:avLst/>
          </a:prstGeom>
        </p:spPr>
      </p:pic>
      <p:pic>
        <p:nvPicPr>
          <p:cNvPr id="7" name="Picture 6">
            <a:extLst>
              <a:ext uri="{FF2B5EF4-FFF2-40B4-BE49-F238E27FC236}">
                <a16:creationId xmlns:a16="http://schemas.microsoft.com/office/drawing/2014/main" id="{27FD5655-0BF0-46B2-B505-58CD834803B2}"/>
              </a:ext>
            </a:extLst>
          </p:cNvPr>
          <p:cNvPicPr/>
          <p:nvPr/>
        </p:nvPicPr>
        <p:blipFill>
          <a:blip r:embed="rId4">
            <a:extLst>
              <a:ext uri="{28A0092B-C50C-407E-A947-70E740481C1C}">
                <a14:useLocalDpi xmlns:a14="http://schemas.microsoft.com/office/drawing/2010/main" val="0"/>
              </a:ext>
            </a:extLst>
          </a:blip>
          <a:stretch>
            <a:fillRect/>
          </a:stretch>
        </p:blipFill>
        <p:spPr>
          <a:xfrm>
            <a:off x="934276" y="2504662"/>
            <a:ext cx="3791941" cy="3781562"/>
          </a:xfrm>
          <a:prstGeom prst="rect">
            <a:avLst/>
          </a:prstGeom>
        </p:spPr>
      </p:pic>
      <p:sp>
        <p:nvSpPr>
          <p:cNvPr id="9" name="TextBox 8">
            <a:extLst>
              <a:ext uri="{FF2B5EF4-FFF2-40B4-BE49-F238E27FC236}">
                <a16:creationId xmlns:a16="http://schemas.microsoft.com/office/drawing/2014/main" id="{85D5F67D-956C-4CA0-8112-06651CD6C311}"/>
              </a:ext>
            </a:extLst>
          </p:cNvPr>
          <p:cNvSpPr txBox="1"/>
          <p:nvPr/>
        </p:nvSpPr>
        <p:spPr>
          <a:xfrm>
            <a:off x="5047876" y="3997298"/>
            <a:ext cx="6508926" cy="2169825"/>
          </a:xfrm>
          <a:prstGeom prst="rect">
            <a:avLst/>
          </a:prstGeom>
          <a:noFill/>
        </p:spPr>
        <p:txBody>
          <a:bodyPr wrap="square">
            <a:spAutoFit/>
          </a:bodyPr>
          <a:lstStyle/>
          <a:p>
            <a:pPr marL="285750" indent="-285750">
              <a:buFont typeface="Courier New" panose="02070309020205020404" pitchFamily="49" charset="0"/>
              <a:buChar char="o"/>
            </a:pPr>
            <a:r>
              <a:rPr lang="en-IN" sz="1500" dirty="0"/>
              <a:t>Correlation of the features with the dependent variable "label“</a:t>
            </a:r>
          </a:p>
          <a:p>
            <a:endParaRPr lang="en-IN" sz="1500" dirty="0"/>
          </a:p>
          <a:p>
            <a:pPr marL="285750" indent="-285750">
              <a:buFont typeface="Courier New" panose="02070309020205020404" pitchFamily="49" charset="0"/>
              <a:buChar char="o"/>
            </a:pPr>
            <a:r>
              <a:rPr lang="en-IN" sz="1500" dirty="0"/>
              <a:t>We can observe that  "cnt_ma_rech30", "cnt_ma_rech90", "sumamnt_ma_rech90", "sumamnt_ma_rech30", "cnt_loans90", "amnt_loans90", "amnt_loans30", "cnt_loans30", "daily_decr30", "daily_decr90", "Month", "medianamnt_ma_rech30", "</a:t>
            </a:r>
            <a:r>
              <a:rPr lang="en-IN" sz="1500" dirty="0" err="1"/>
              <a:t>last_rech_amt_ma</a:t>
            </a:r>
            <a:r>
              <a:rPr lang="en-IN" sz="1500" dirty="0"/>
              <a:t>", "payback30", "medianamnt_ma_rech90"  and  "payback90" seem to have a strong correlation with the output variable.</a:t>
            </a:r>
          </a:p>
        </p:txBody>
      </p:sp>
    </p:spTree>
    <p:extLst>
      <p:ext uri="{BB962C8B-B14F-4D97-AF65-F5344CB8AC3E}">
        <p14:creationId xmlns:p14="http://schemas.microsoft.com/office/powerpoint/2010/main" val="2193913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{4912C340-41BD-4A2A-839E-3786A4F0841F}tf78438558_win32</Template>
  <TotalTime>152</TotalTime>
  <Words>3729</Words>
  <Application>Microsoft Office PowerPoint</Application>
  <PresentationFormat>Widescreen</PresentationFormat>
  <Paragraphs>194</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Calibri</vt:lpstr>
      <vt:lpstr>Century Gothic</vt:lpstr>
      <vt:lpstr>Courier New</vt:lpstr>
      <vt:lpstr>Garamond</vt:lpstr>
      <vt:lpstr>Symbol</vt:lpstr>
      <vt:lpstr>SavonVTI</vt:lpstr>
      <vt:lpstr>Micro-Credit Defaulter Model</vt:lpstr>
      <vt:lpstr>Problem Statement:</vt:lpstr>
      <vt:lpstr>EDA Steps / Data Pre-processing Done</vt:lpstr>
      <vt:lpstr>2. Import all the crucial libraries</vt:lpstr>
      <vt:lpstr>3. Import the dataset</vt:lpstr>
      <vt:lpstr>4. Identifying and handling the missing values</vt:lpstr>
      <vt:lpstr>PowerPoint Presentation</vt:lpstr>
      <vt:lpstr>PowerPoint Presentation</vt:lpstr>
      <vt:lpstr>PowerPoint Presentation</vt:lpstr>
      <vt:lpstr>5. Encoding the categorical data</vt:lpstr>
      <vt:lpstr>6. Splitting the dataset</vt:lpstr>
      <vt:lpstr>7. Feature scaling</vt:lpstr>
      <vt:lpstr>8. Standardization / skewness removal</vt:lpstr>
      <vt:lpstr>PowerPoint Presentation</vt:lpstr>
      <vt:lpstr>Data Inputs- Logic- Output Relationships</vt:lpstr>
      <vt:lpstr>PowerPoint Presentation</vt:lpstr>
      <vt:lpstr>Assumptions considered</vt:lpstr>
      <vt:lpstr>Explore the dataset with Pandas Profiling</vt:lpstr>
      <vt:lpstr>PowerPoint Presentation</vt:lpstr>
      <vt:lpstr>PowerPoint Presentation</vt:lpstr>
      <vt:lpstr>PowerPoint Presentation</vt:lpstr>
      <vt:lpstr>PowerPoint Presentation</vt:lpstr>
      <vt:lpstr>From the below plot we can see the count of days and status of loan amount.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the model building I have considered the following 6 algorithms for the training and testing. </vt:lpstr>
      <vt:lpstr>Run and Evaluate selected models</vt:lpstr>
      <vt:lpstr>1) ExtraTreeClassifier</vt:lpstr>
      <vt:lpstr>2) DecisionTreeClassifier</vt:lpstr>
      <vt:lpstr>3) RandomForestClassifier</vt:lpstr>
      <vt:lpstr>4) ExtraTreesClassifier</vt:lpstr>
      <vt:lpstr>5) HistGradientBoostingClassifier</vt:lpstr>
      <vt:lpstr>6) XGBClassifier</vt:lpstr>
      <vt:lpstr>AUC - ROC</vt:lpstr>
      <vt:lpstr>AUC - ROC</vt:lpstr>
      <vt:lpstr>Cross Validation</vt:lpstr>
      <vt:lpstr>Model Selection</vt:lpstr>
      <vt:lpstr>Hyperparameter Tuning</vt:lpstr>
      <vt:lpstr>Final Model ( post Hyperparameter Tuning)</vt:lpstr>
      <vt:lpstr>Model Dashboard</vt:lpstr>
      <vt:lpstr>PowerPoint Presentation</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vijay rdorigues</dc:creator>
  <cp:lastModifiedBy>vijay rdorigues</cp:lastModifiedBy>
  <cp:revision>4</cp:revision>
  <dcterms:created xsi:type="dcterms:W3CDTF">2021-08-29T11:59:06Z</dcterms:created>
  <dcterms:modified xsi:type="dcterms:W3CDTF">2021-08-30T14:59:09Z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