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6" r:id="rId4"/>
    <p:sldId id="267" r:id="rId5"/>
    <p:sldId id="268" r:id="rId6"/>
    <p:sldId id="269" r:id="rId7"/>
    <p:sldId id="270" r:id="rId8"/>
    <p:sldId id="258" r:id="rId9"/>
    <p:sldId id="260" r:id="rId10"/>
    <p:sldId id="261" r:id="rId11"/>
    <p:sldId id="262" r:id="rId12"/>
    <p:sldId id="264" r:id="rId13"/>
    <p:sldId id="265" r:id="rId14"/>
    <p:sldId id="259" r:id="rId15"/>
  </p:sldIdLst>
  <p:sldSz cx="12192000" cy="6858000"/>
  <p:notesSz cx="6858000" cy="9144000"/>
  <p:embeddedFontLst>
    <p:embeddedFont>
      <p:font typeface="Verdana" pitchFamily="34" charset="0"/>
      <p:regular r:id="rId17"/>
      <p:bold r:id="rId18"/>
      <p:italic r:id="rId19"/>
      <p:boldItalic r:id="rId20"/>
    </p:embeddedFont>
    <p:embeddedFont>
      <p:font typeface="Lato Black" charset="0"/>
      <p:bold r:id="rId21"/>
      <p:boldItalic r:id="rId22"/>
    </p:embeddedFont>
    <p:embeddedFont>
      <p:font typeface="Calibri" pitchFamily="34" charset="0"/>
      <p:regular r:id="rId23"/>
      <p:bold r:id="rId24"/>
      <p:italic r:id="rId25"/>
      <p:boldItalic r:id="rId26"/>
    </p:embeddedFont>
    <p:embeddedFont>
      <p:font typeface="Libre Baskerville"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21158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VijayShinde1996/AI_Powered_Assistant_Visually_Impaired_Individual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www.linkedin.com/in/vijay-shinde-09820213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609600" y="3717986"/>
            <a:ext cx="10972800" cy="1569620"/>
          </a:xfrm>
          <a:prstGeom prst="rect">
            <a:avLst/>
          </a:prstGeom>
          <a:ln w="3175"/>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p>
            <a:pPr lvl="0" algn="ctr"/>
            <a:r>
              <a:rPr lang="en-US" sz="3200" dirty="0">
                <a:solidFill>
                  <a:srgbClr val="00B050"/>
                </a:solidFill>
                <a:latin typeface="Verdana" pitchFamily="34" charset="0"/>
                <a:ea typeface="Verdana" pitchFamily="34" charset="0"/>
              </a:rPr>
              <a:t>AI-Powered Solution for Assisting Visually Impaired Individuals Leveraging Generative AI for </a:t>
            </a:r>
            <a:r>
              <a:rPr lang="en-US" sz="3200" dirty="0" smtClean="0">
                <a:solidFill>
                  <a:srgbClr val="00B050"/>
                </a:solidFill>
                <a:latin typeface="Verdana" pitchFamily="34" charset="0"/>
                <a:ea typeface="Verdana" pitchFamily="34" charset="0"/>
              </a:rPr>
              <a:t>Accessibility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lvl="0">
              <a:buClr>
                <a:srgbClr val="FF0000"/>
              </a:buClr>
              <a:buSzPts val="4400"/>
            </a:pPr>
            <a:r>
              <a:rPr lang="en-US" b="1" dirty="0" smtClean="0">
                <a:solidFill>
                  <a:srgbClr val="FF0000"/>
                </a:solidFill>
              </a:rPr>
              <a:t>Tasks &amp; Features</a:t>
            </a:r>
            <a:endParaRPr b="1" dirty="0">
              <a:solidFill>
                <a:srgbClr val="FF0000"/>
              </a:solidFill>
            </a:endParaRPr>
          </a:p>
        </p:txBody>
      </p:sp>
      <p:sp>
        <p:nvSpPr>
          <p:cNvPr id="111" name="Google Shape;111;p4"/>
          <p:cNvSpPr txBox="1">
            <a:spLocks noGrp="1"/>
          </p:cNvSpPr>
          <p:nvPr>
            <p:ph type="body" idx="1"/>
          </p:nvPr>
        </p:nvSpPr>
        <p:spPr>
          <a:xfrm>
            <a:off x="685800" y="1295400"/>
            <a:ext cx="10515600" cy="4724400"/>
          </a:xfrm>
          <a:prstGeom prst="rect">
            <a:avLst/>
          </a:prstGeom>
          <a:noFill/>
          <a:ln>
            <a:noFill/>
          </a:ln>
        </p:spPr>
        <p:txBody>
          <a:bodyPr spcFirstLastPara="1" wrap="square" lIns="91425" tIns="45700" rIns="91425" bIns="45700" anchor="t" anchorCtr="0">
            <a:normAutofit/>
          </a:bodyPr>
          <a:lstStyle/>
          <a:p>
            <a:pPr marL="114300" indent="0">
              <a:buNone/>
            </a:pPr>
            <a:r>
              <a:rPr lang="en-US" sz="2000" dirty="0" smtClean="0"/>
              <a:t>The </a:t>
            </a:r>
            <a:r>
              <a:rPr lang="en-US" sz="2000" dirty="0"/>
              <a:t>app is designed to offer the following core functionalities using AI and </a:t>
            </a:r>
            <a:r>
              <a:rPr lang="en-US" sz="2000" dirty="0" err="1"/>
              <a:t>Streamlit</a:t>
            </a:r>
            <a:r>
              <a:rPr lang="en-US" sz="2000" dirty="0"/>
              <a:t>:</a:t>
            </a:r>
          </a:p>
          <a:p>
            <a:r>
              <a:rPr lang="en-US" sz="2000" b="1" dirty="0"/>
              <a:t>Real-Time Scene Understanding:</a:t>
            </a:r>
            <a:r>
              <a:rPr lang="en-US" sz="2000" dirty="0"/>
              <a:t> The app generates a textual description of the scene in the uploaded or captured image, helping users understand their surroundings.</a:t>
            </a:r>
          </a:p>
          <a:p>
            <a:r>
              <a:rPr lang="en-US" sz="2000" b="1" dirty="0"/>
              <a:t>Text-to-Speech Conversion for Visual Content:</a:t>
            </a:r>
            <a:r>
              <a:rPr lang="en-US" sz="2000" dirty="0"/>
              <a:t> Extracts text from images using OCR techniques and converts it into audible speech, allowing users to hear any visual text or labels present.</a:t>
            </a:r>
          </a:p>
          <a:p>
            <a:r>
              <a:rPr lang="en-US" sz="2000" b="1" dirty="0"/>
              <a:t>Object and Obstacle Detection:</a:t>
            </a:r>
            <a:r>
              <a:rPr lang="en-US" sz="2000" dirty="0"/>
              <a:t> Identifies objects and obstacles within the image, helping visually impaired users navigate safely.</a:t>
            </a:r>
          </a:p>
          <a:p>
            <a:r>
              <a:rPr lang="en-US" sz="2000" b="1" dirty="0"/>
              <a:t>Personalized Assistance for Daily Tasks:</a:t>
            </a:r>
            <a:r>
              <a:rPr lang="en-US" sz="2000" dirty="0"/>
              <a:t> Provides task-specific guidance based on the image, such as recognizing objects, reading labels, or giving directions for daily tasks.</a:t>
            </a:r>
          </a:p>
        </p:txBody>
      </p:sp>
    </p:spTree>
    <p:extLst>
      <p:ext uri="{BB962C8B-B14F-4D97-AF65-F5344CB8AC3E}">
        <p14:creationId xmlns:p14="http://schemas.microsoft.com/office/powerpoint/2010/main" val="2355970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lvl="0">
              <a:buClr>
                <a:srgbClr val="FF0000"/>
              </a:buClr>
              <a:buSzPts val="4400"/>
            </a:pPr>
            <a:r>
              <a:rPr lang="en-US" b="1" dirty="0" smtClean="0">
                <a:solidFill>
                  <a:srgbClr val="FF0000"/>
                </a:solidFill>
              </a:rPr>
              <a:t>Code Walkthrough</a:t>
            </a:r>
            <a:endParaRPr b="1" dirty="0">
              <a:solidFill>
                <a:srgbClr val="FF0000"/>
              </a:solidFill>
            </a:endParaRPr>
          </a:p>
        </p:txBody>
      </p:sp>
      <p:sp>
        <p:nvSpPr>
          <p:cNvPr id="111" name="Google Shape;111;p4"/>
          <p:cNvSpPr txBox="1">
            <a:spLocks noGrp="1"/>
          </p:cNvSpPr>
          <p:nvPr>
            <p:ph type="body" idx="1"/>
          </p:nvPr>
        </p:nvSpPr>
        <p:spPr>
          <a:xfrm>
            <a:off x="381000" y="990600"/>
            <a:ext cx="11430000" cy="5715000"/>
          </a:xfrm>
          <a:prstGeom prst="rect">
            <a:avLst/>
          </a:prstGeom>
          <a:noFill/>
          <a:ln>
            <a:noFill/>
          </a:ln>
        </p:spPr>
        <p:txBody>
          <a:bodyPr spcFirstLastPara="1" wrap="square" lIns="91425" tIns="45700" rIns="91425" bIns="45700" anchor="t" anchorCtr="0">
            <a:noAutofit/>
          </a:bodyPr>
          <a:lstStyle/>
          <a:p>
            <a:r>
              <a:rPr lang="en-US" sz="1000" b="1" dirty="0"/>
              <a:t>Import Libraries</a:t>
            </a:r>
            <a:r>
              <a:rPr lang="en-US" sz="1000" dirty="0"/>
              <a:t>:</a:t>
            </a:r>
          </a:p>
          <a:p>
            <a:r>
              <a:rPr lang="en-US" sz="1000" dirty="0"/>
              <a:t>The necessary libraries are imported, including </a:t>
            </a:r>
            <a:r>
              <a:rPr lang="en-US" sz="1000" b="1" dirty="0" err="1"/>
              <a:t>Streamlit</a:t>
            </a:r>
            <a:r>
              <a:rPr lang="en-US" sz="1000" dirty="0"/>
              <a:t> for the web interface, </a:t>
            </a:r>
            <a:r>
              <a:rPr lang="en-US" sz="1000" b="1" dirty="0"/>
              <a:t>Pillow</a:t>
            </a:r>
            <a:r>
              <a:rPr lang="en-US" sz="1000" dirty="0"/>
              <a:t> for image processing, </a:t>
            </a:r>
            <a:r>
              <a:rPr lang="en-US" sz="1000" b="1" dirty="0" err="1"/>
              <a:t>gTTS</a:t>
            </a:r>
            <a:r>
              <a:rPr lang="en-US" sz="1000" dirty="0"/>
              <a:t> for text-to-speech conversion, </a:t>
            </a:r>
            <a:r>
              <a:rPr lang="en-US" sz="1000" b="1" dirty="0"/>
              <a:t>Google Vision</a:t>
            </a:r>
            <a:r>
              <a:rPr lang="en-US" sz="1000" dirty="0"/>
              <a:t> for image analysis, and </a:t>
            </a:r>
            <a:r>
              <a:rPr lang="en-US" sz="1000" b="1" dirty="0" err="1"/>
              <a:t>Langchain</a:t>
            </a:r>
            <a:r>
              <a:rPr lang="en-US" sz="1000" dirty="0"/>
              <a:t> for using generative AI models.</a:t>
            </a:r>
          </a:p>
          <a:p>
            <a:r>
              <a:rPr lang="en-US" sz="1000" b="1" dirty="0"/>
              <a:t>API Initialization</a:t>
            </a:r>
            <a:r>
              <a:rPr lang="en-US" sz="1000" dirty="0"/>
              <a:t>:</a:t>
            </a:r>
          </a:p>
          <a:p>
            <a:r>
              <a:rPr lang="en-US" sz="1000" dirty="0"/>
              <a:t>API keys are set for accessing Google’s Generative AI and Vision models.</a:t>
            </a:r>
          </a:p>
          <a:p>
            <a:r>
              <a:rPr lang="en-US" sz="1000" dirty="0" err="1"/>
              <a:t>Langchain’s</a:t>
            </a:r>
            <a:r>
              <a:rPr lang="en-US" sz="1000" dirty="0"/>
              <a:t> </a:t>
            </a:r>
            <a:r>
              <a:rPr lang="en-US" sz="1000" dirty="0" err="1"/>
              <a:t>ChatGoogleGenerativeAI</a:t>
            </a:r>
            <a:r>
              <a:rPr lang="en-US" sz="1000" dirty="0"/>
              <a:t> is initialized to process image analysis requests.</a:t>
            </a:r>
          </a:p>
          <a:p>
            <a:r>
              <a:rPr lang="en-US" sz="1000" b="1" dirty="0"/>
              <a:t>Error Handling</a:t>
            </a:r>
            <a:r>
              <a:rPr lang="en-US" sz="1000" dirty="0"/>
              <a:t>:</a:t>
            </a:r>
          </a:p>
          <a:p>
            <a:r>
              <a:rPr lang="en-US" sz="1000" dirty="0"/>
              <a:t>A function is defined to handle and log any errors that occur during the execution.</a:t>
            </a:r>
          </a:p>
          <a:p>
            <a:r>
              <a:rPr lang="en-US" sz="1000" b="1" dirty="0"/>
              <a:t>Image Analysis</a:t>
            </a:r>
            <a:r>
              <a:rPr lang="en-US" sz="1000" dirty="0"/>
              <a:t>:</a:t>
            </a:r>
          </a:p>
          <a:p>
            <a:r>
              <a:rPr lang="en-US" sz="1000" dirty="0"/>
              <a:t>The function converts the uploaded image into a byte stream and sends it to the Google Generative AI model to process and return content like scene descriptions, object detection, or task-specific information.</a:t>
            </a:r>
          </a:p>
          <a:p>
            <a:r>
              <a:rPr lang="en-US" sz="1000" b="1" dirty="0"/>
              <a:t>Text-to-Speech Conversion</a:t>
            </a:r>
            <a:r>
              <a:rPr lang="en-US" sz="1000" dirty="0"/>
              <a:t>:</a:t>
            </a:r>
          </a:p>
          <a:p>
            <a:r>
              <a:rPr lang="en-US" sz="1000" dirty="0"/>
              <a:t>The extracted text (like scene descriptions or object details) is converted into speech using the </a:t>
            </a:r>
            <a:r>
              <a:rPr lang="en-US" sz="1000" b="1" dirty="0" err="1"/>
              <a:t>gTTS</a:t>
            </a:r>
            <a:r>
              <a:rPr lang="en-US" sz="1000" dirty="0"/>
              <a:t> library and returned as an audio file.</a:t>
            </a:r>
          </a:p>
          <a:p>
            <a:r>
              <a:rPr lang="en-US" sz="1000" b="1" dirty="0"/>
              <a:t>Webcam Capture</a:t>
            </a:r>
            <a:r>
              <a:rPr lang="en-US" sz="1000" dirty="0"/>
              <a:t>:</a:t>
            </a:r>
          </a:p>
          <a:p>
            <a:r>
              <a:rPr lang="en-US" sz="1000" dirty="0"/>
              <a:t>A class is defined to use </a:t>
            </a:r>
            <a:r>
              <a:rPr lang="en-US" sz="1000" b="1" dirty="0" err="1"/>
              <a:t>Streamlit</a:t>
            </a:r>
            <a:r>
              <a:rPr lang="en-US" sz="1000" b="1" dirty="0"/>
              <a:t> </a:t>
            </a:r>
            <a:r>
              <a:rPr lang="en-US" sz="1000" b="1" dirty="0" err="1"/>
              <a:t>WebRTC</a:t>
            </a:r>
            <a:r>
              <a:rPr lang="en-US" sz="1000" dirty="0"/>
              <a:t> for capturing an image from the webcam. The first captured frame is saved for analysis.</a:t>
            </a:r>
          </a:p>
          <a:p>
            <a:r>
              <a:rPr lang="en-US" sz="1000" b="1" dirty="0"/>
              <a:t>Voice Command Listener</a:t>
            </a:r>
            <a:r>
              <a:rPr lang="en-US" sz="1000" dirty="0"/>
              <a:t>:</a:t>
            </a:r>
          </a:p>
          <a:p>
            <a:r>
              <a:rPr lang="en-US" sz="1000" dirty="0"/>
              <a:t>The app listens for the voice command "Hello VRS" using </a:t>
            </a:r>
            <a:r>
              <a:rPr lang="en-US" sz="1000" b="1" dirty="0" err="1"/>
              <a:t>SpeechRecognition</a:t>
            </a:r>
            <a:r>
              <a:rPr lang="en-US" sz="1000" dirty="0"/>
              <a:t>, which triggers the app’s main functionality.</a:t>
            </a:r>
          </a:p>
          <a:p>
            <a:r>
              <a:rPr lang="en-US" sz="1000" b="1" dirty="0"/>
              <a:t>Main App Logic</a:t>
            </a:r>
            <a:r>
              <a:rPr lang="en-US" sz="1000" dirty="0"/>
              <a:t>:</a:t>
            </a:r>
          </a:p>
          <a:p>
            <a:r>
              <a:rPr lang="en-US" sz="1000" dirty="0"/>
              <a:t>The app greets the user and displays options to either capture an image using the webcam or upload one manually.</a:t>
            </a:r>
          </a:p>
          <a:p>
            <a:r>
              <a:rPr lang="en-US" sz="1000" dirty="0"/>
              <a:t>After selecting an image, the user can choose from features such as </a:t>
            </a:r>
            <a:r>
              <a:rPr lang="en-US" sz="1000" b="1" dirty="0"/>
              <a:t>Scene Description</a:t>
            </a:r>
            <a:r>
              <a:rPr lang="en-US" sz="1000" dirty="0"/>
              <a:t>, </a:t>
            </a:r>
            <a:r>
              <a:rPr lang="en-US" sz="1000" b="1" dirty="0"/>
              <a:t>Object Detection</a:t>
            </a:r>
            <a:r>
              <a:rPr lang="en-US" sz="1000" dirty="0"/>
              <a:t>, or </a:t>
            </a:r>
            <a:r>
              <a:rPr lang="en-US" sz="1000" b="1" dirty="0"/>
              <a:t>Task Assistance</a:t>
            </a:r>
            <a:r>
              <a:rPr lang="en-US" sz="1000" dirty="0"/>
              <a:t>.</a:t>
            </a:r>
          </a:p>
          <a:p>
            <a:r>
              <a:rPr lang="en-US" sz="1000" dirty="0"/>
              <a:t>The app then analyzes the image based on the selected feature and provides both text and audio output.</a:t>
            </a:r>
          </a:p>
          <a:p>
            <a:r>
              <a:rPr lang="en-US" sz="1000" dirty="0"/>
              <a:t>Voice commands are continuously monitored to allow hands-free interaction.</a:t>
            </a:r>
          </a:p>
        </p:txBody>
      </p:sp>
    </p:spTree>
    <p:extLst>
      <p:ext uri="{BB962C8B-B14F-4D97-AF65-F5344CB8AC3E}">
        <p14:creationId xmlns:p14="http://schemas.microsoft.com/office/powerpoint/2010/main" val="104767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lvl="0">
              <a:buClr>
                <a:srgbClr val="FF0000"/>
              </a:buClr>
              <a:buSzPts val="4400"/>
            </a:pPr>
            <a:r>
              <a:rPr lang="en-US" b="1" dirty="0" smtClean="0">
                <a:solidFill>
                  <a:srgbClr val="FF0000"/>
                </a:solidFill>
              </a:rPr>
              <a:t>Conclusion</a:t>
            </a:r>
            <a:endParaRPr b="1" dirty="0">
              <a:solidFill>
                <a:srgbClr val="FF0000"/>
              </a:solidFill>
            </a:endParaRPr>
          </a:p>
        </p:txBody>
      </p:sp>
      <p:sp>
        <p:nvSpPr>
          <p:cNvPr id="111" name="Google Shape;111;p4"/>
          <p:cNvSpPr txBox="1">
            <a:spLocks noGrp="1"/>
          </p:cNvSpPr>
          <p:nvPr>
            <p:ph type="body" idx="1"/>
          </p:nvPr>
        </p:nvSpPr>
        <p:spPr>
          <a:xfrm>
            <a:off x="685800" y="1295400"/>
            <a:ext cx="10515600" cy="4724400"/>
          </a:xfrm>
          <a:prstGeom prst="rect">
            <a:avLst/>
          </a:prstGeom>
          <a:noFill/>
          <a:ln>
            <a:noFill/>
          </a:ln>
        </p:spPr>
        <p:txBody>
          <a:bodyPr spcFirstLastPara="1" wrap="square" lIns="91425" tIns="45700" rIns="91425" bIns="45700" anchor="t" anchorCtr="0">
            <a:normAutofit/>
          </a:bodyPr>
          <a:lstStyle/>
          <a:p>
            <a:r>
              <a:rPr lang="en-US" sz="2000" dirty="0"/>
              <a:t>This AI-powered assistive application, developed using </a:t>
            </a:r>
            <a:r>
              <a:rPr lang="en-US" sz="2000" b="1" dirty="0" err="1"/>
              <a:t>Streamlit</a:t>
            </a:r>
            <a:r>
              <a:rPr lang="en-US" sz="2000" dirty="0"/>
              <a:t>, </a:t>
            </a:r>
            <a:r>
              <a:rPr lang="en-US" sz="2000" b="1" dirty="0"/>
              <a:t>Google Generative AI</a:t>
            </a:r>
            <a:r>
              <a:rPr lang="en-US" sz="2000" dirty="0"/>
              <a:t>, </a:t>
            </a:r>
            <a:r>
              <a:rPr lang="en-US" sz="2000" b="1" dirty="0" err="1"/>
              <a:t>Langchain</a:t>
            </a:r>
            <a:r>
              <a:rPr lang="en-US" sz="2000" dirty="0"/>
              <a:t>, and </a:t>
            </a:r>
            <a:r>
              <a:rPr lang="en-US" sz="2000" b="1" dirty="0"/>
              <a:t>Text-to-Speech</a:t>
            </a:r>
            <a:r>
              <a:rPr lang="en-US" sz="2000" dirty="0"/>
              <a:t>, provides valuable functionalities to visually impaired users. By offering scene descriptions, object detection, text reading, and task assistance, this app empowers users to interact more effectively with their environment and navigate safely. Voice activation further enhances user interaction, creating a seamless experience.</a:t>
            </a:r>
          </a:p>
          <a:p>
            <a:r>
              <a:rPr lang="en-US" sz="2000" dirty="0"/>
              <a:t>With potential future improvements like personalized assistance and multi-language support, this app could become a powerful tool for improving the independence and quality of life for visually impaired individuals.</a:t>
            </a:r>
          </a:p>
        </p:txBody>
      </p:sp>
    </p:spTree>
    <p:extLst>
      <p:ext uri="{BB962C8B-B14F-4D97-AF65-F5344CB8AC3E}">
        <p14:creationId xmlns:p14="http://schemas.microsoft.com/office/powerpoint/2010/main" val="1466953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lvl="0">
              <a:buClr>
                <a:srgbClr val="FF0000"/>
              </a:buClr>
              <a:buSzPts val="4400"/>
            </a:pPr>
            <a:r>
              <a:rPr lang="en-US" b="1" dirty="0" smtClean="0">
                <a:solidFill>
                  <a:srgbClr val="FF0000"/>
                </a:solidFill>
              </a:rPr>
              <a:t>Future Scope</a:t>
            </a:r>
            <a:endParaRPr b="1" dirty="0">
              <a:solidFill>
                <a:srgbClr val="FF0000"/>
              </a:solidFill>
            </a:endParaRPr>
          </a:p>
        </p:txBody>
      </p:sp>
      <p:sp>
        <p:nvSpPr>
          <p:cNvPr id="111" name="Google Shape;111;p4"/>
          <p:cNvSpPr txBox="1">
            <a:spLocks noGrp="1"/>
          </p:cNvSpPr>
          <p:nvPr>
            <p:ph type="body" idx="1"/>
          </p:nvPr>
        </p:nvSpPr>
        <p:spPr>
          <a:xfrm>
            <a:off x="685800" y="1295400"/>
            <a:ext cx="10515600" cy="4724400"/>
          </a:xfrm>
          <a:prstGeom prst="rect">
            <a:avLst/>
          </a:prstGeom>
          <a:noFill/>
          <a:ln>
            <a:noFill/>
          </a:ln>
        </p:spPr>
        <p:txBody>
          <a:bodyPr spcFirstLastPara="1" wrap="square" lIns="91425" tIns="45700" rIns="91425" bIns="45700" anchor="t" anchorCtr="0">
            <a:normAutofit fontScale="70000" lnSpcReduction="20000"/>
          </a:bodyPr>
          <a:lstStyle/>
          <a:p>
            <a:pPr marL="114300" indent="0">
              <a:buNone/>
            </a:pPr>
            <a:r>
              <a:rPr lang="en-US" dirty="0"/>
              <a:t>The current app offers a robust solution, but there are several areas for improvement and new features that could be added to enhance the experience for visually impaired users:</a:t>
            </a:r>
          </a:p>
          <a:p>
            <a:r>
              <a:rPr lang="en-US" b="1" dirty="0"/>
              <a:t>Personalization</a:t>
            </a:r>
            <a:r>
              <a:rPr lang="en-US" dirty="0"/>
              <a:t>:</a:t>
            </a:r>
          </a:p>
          <a:p>
            <a:pPr lvl="1"/>
            <a:r>
              <a:rPr lang="en-US" dirty="0"/>
              <a:t>Introduce user profiles to save preferences, such as preferred speech speed or tone.</a:t>
            </a:r>
          </a:p>
          <a:p>
            <a:pPr lvl="1"/>
            <a:r>
              <a:rPr lang="en-US" dirty="0"/>
              <a:t>Customizable settings for object detection to focus on specific items like food or common household objects.</a:t>
            </a:r>
          </a:p>
          <a:p>
            <a:r>
              <a:rPr lang="en-US" b="1" dirty="0"/>
              <a:t>Real-time Navigation</a:t>
            </a:r>
            <a:r>
              <a:rPr lang="en-US" dirty="0"/>
              <a:t>:</a:t>
            </a:r>
          </a:p>
          <a:p>
            <a:pPr lvl="1"/>
            <a:r>
              <a:rPr lang="en-US" dirty="0"/>
              <a:t>Implement real-time navigation assistance using a mobile phone camera to detect obstacles and guide the user through their environment.</a:t>
            </a:r>
          </a:p>
          <a:p>
            <a:pPr lvl="1"/>
            <a:r>
              <a:rPr lang="en-US" dirty="0"/>
              <a:t>Integrate with a GPS system for location-based assistance (e.g., guiding through a building or outdoor spaces).</a:t>
            </a:r>
          </a:p>
          <a:p>
            <a:r>
              <a:rPr lang="en-US" b="1" dirty="0"/>
              <a:t>Multi-language Support</a:t>
            </a:r>
            <a:r>
              <a:rPr lang="en-US" dirty="0"/>
              <a:t>:</a:t>
            </a:r>
          </a:p>
          <a:p>
            <a:pPr lvl="1"/>
            <a:r>
              <a:rPr lang="en-US" dirty="0"/>
              <a:t>Add multi-language capabilities, allowing users to interact in their native language.</a:t>
            </a:r>
          </a:p>
          <a:p>
            <a:r>
              <a:rPr lang="en-US" b="1" dirty="0"/>
              <a:t>Enhanced Object Detection</a:t>
            </a:r>
            <a:r>
              <a:rPr lang="en-US" dirty="0"/>
              <a:t>:</a:t>
            </a:r>
          </a:p>
          <a:p>
            <a:pPr lvl="1"/>
            <a:r>
              <a:rPr lang="en-US" dirty="0"/>
              <a:t>Improve object detection by training custom models for specific use cases, like identifying medical equipment, currency notes, or reading labels in different fonts.</a:t>
            </a:r>
          </a:p>
          <a:p>
            <a:r>
              <a:rPr lang="en-US" dirty="0"/>
              <a:t>**Integration with Smart Devices</a:t>
            </a:r>
          </a:p>
        </p:txBody>
      </p:sp>
    </p:spTree>
    <p:extLst>
      <p:ext uri="{BB962C8B-B14F-4D97-AF65-F5344CB8AC3E}">
        <p14:creationId xmlns:p14="http://schemas.microsoft.com/office/powerpoint/2010/main" val="34019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996988" cy="2677616"/>
          </a:xfrm>
          <a:prstGeom prst="rect">
            <a:avLst/>
          </a:prstGeom>
          <a:ln w="3175"/>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defPPr marR="0" lvl="0" algn="l" rtl="0">
              <a:lnSpc>
                <a:spcPct val="100000"/>
              </a:lnSpc>
              <a:spcBef>
                <a:spcPts val="0"/>
              </a:spcBef>
              <a:spcAft>
                <a:spcPts val="0"/>
              </a:spcAft>
            </a:defPPr>
            <a:lvl1pPr algn="ctr">
              <a:defRPr sz="3200">
                <a:solidFill>
                  <a:srgbClr val="00B050"/>
                </a:solidFill>
                <a:latin typeface="Verdana" pitchFamily="34" charset="0"/>
                <a:ea typeface="Verdana" pitchFamily="34" charset="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lnSpc>
                <a:spcPct val="150000"/>
              </a:lnSpc>
            </a:pPr>
            <a:r>
              <a:rPr lang="en-US" sz="1400" dirty="0"/>
              <a:t>Student Name: Vijay </a:t>
            </a:r>
            <a:r>
              <a:rPr lang="en-US" sz="1400" dirty="0" err="1"/>
              <a:t>Rawasaheb</a:t>
            </a:r>
            <a:r>
              <a:rPr lang="en-US" sz="1400" dirty="0"/>
              <a:t> </a:t>
            </a:r>
            <a:r>
              <a:rPr lang="en-US" sz="1400" dirty="0" err="1"/>
              <a:t>Shinde</a:t>
            </a:r>
            <a:endParaRPr lang="en-US" sz="1400" dirty="0"/>
          </a:p>
          <a:p>
            <a:pPr algn="l">
              <a:lnSpc>
                <a:spcPct val="150000"/>
              </a:lnSpc>
            </a:pPr>
            <a:r>
              <a:rPr lang="en-US" sz="1400" dirty="0"/>
              <a:t>Internship ID: IN9240777 </a:t>
            </a:r>
            <a:endParaRPr lang="en-US" sz="1400" dirty="0" smtClean="0"/>
          </a:p>
          <a:p>
            <a:pPr algn="l">
              <a:lnSpc>
                <a:spcPct val="150000"/>
              </a:lnSpc>
            </a:pPr>
            <a:r>
              <a:rPr lang="en-US" sz="1400" dirty="0" smtClean="0"/>
              <a:t>Email ID: shindevijay595@gmail.com</a:t>
            </a:r>
            <a:endParaRPr lang="en-US" sz="1400" dirty="0"/>
          </a:p>
          <a:p>
            <a:pPr algn="l">
              <a:lnSpc>
                <a:spcPct val="150000"/>
              </a:lnSpc>
            </a:pPr>
            <a:r>
              <a:rPr lang="en-US" sz="1400" dirty="0" err="1"/>
              <a:t>Github</a:t>
            </a:r>
            <a:r>
              <a:rPr lang="en-US" sz="1400" dirty="0"/>
              <a:t>: </a:t>
            </a:r>
            <a:r>
              <a:rPr lang="en-US" sz="1400" dirty="0">
                <a:hlinkClick r:id="rId3"/>
              </a:rPr>
              <a:t>https://github.com/VijayShinde1996/AI_Powered_Assistant_Visually_Impaired_Individuals</a:t>
            </a:r>
            <a:endParaRPr lang="en-US" sz="1400" dirty="0"/>
          </a:p>
          <a:p>
            <a:pPr algn="l">
              <a:lnSpc>
                <a:spcPct val="150000"/>
              </a:lnSpc>
            </a:pPr>
            <a:r>
              <a:rPr lang="en-US" sz="1400" dirty="0" err="1"/>
              <a:t>Linkedin</a:t>
            </a:r>
            <a:r>
              <a:rPr lang="en-US" sz="1400" dirty="0"/>
              <a:t> Profile: </a:t>
            </a:r>
            <a:r>
              <a:rPr lang="en-US" sz="1400" dirty="0">
                <a:hlinkClick r:id="rId4"/>
              </a:rPr>
              <a:t>www.linkedin.com/in/vijay-shinde-098202133</a:t>
            </a:r>
            <a:endParaRPr lang="en-US" sz="1400" dirty="0"/>
          </a:p>
          <a:p>
            <a:pPr algn="l">
              <a:lnSpc>
                <a:spcPct val="150000"/>
              </a:lnSpc>
            </a:pPr>
            <a:r>
              <a:rPr lang="en-US" sz="1400" dirty="0"/>
              <a:t>Project: </a:t>
            </a:r>
            <a:r>
              <a:rPr lang="en-US" sz="1400" dirty="0"/>
              <a:t>Project Submission - Building AI Powered Solution for Assisting Visually Impaired </a:t>
            </a:r>
            <a:r>
              <a:rPr lang="en-US" sz="1400" dirty="0"/>
              <a:t>Individuals</a:t>
            </a:r>
            <a:endParaRPr lang="en-US" sz="1400" dirty="0"/>
          </a:p>
          <a:p>
            <a:pPr algn="l">
              <a:lnSpc>
                <a:spcPct val="150000"/>
              </a:lnSpc>
            </a:pPr>
            <a:r>
              <a:rPr lang="en-US" sz="1400" dirty="0"/>
              <a:t>Under the guidance of: </a:t>
            </a:r>
            <a:r>
              <a:rPr lang="en-US" sz="1400" dirty="0" err="1"/>
              <a:t>Kanav</a:t>
            </a:r>
            <a:r>
              <a:rPr lang="en-US" sz="1400" dirty="0"/>
              <a:t> </a:t>
            </a:r>
            <a:r>
              <a:rPr lang="en-US" sz="1400" dirty="0" err="1"/>
              <a:t>Bansal</a:t>
            </a:r>
            <a:r>
              <a:rPr lang="en-US" sz="1400" dirty="0"/>
              <a:t> (</a:t>
            </a:r>
            <a:r>
              <a:rPr lang="en-US" sz="1400" dirty="0" err="1"/>
              <a:t>Innomatics</a:t>
            </a:r>
            <a:r>
              <a:rPr lang="en-US" sz="1400" dirty="0"/>
              <a:t> Research Labs)</a:t>
            </a:r>
          </a:p>
          <a:p>
            <a:pPr algn="l">
              <a:lnSpc>
                <a:spcPct val="150000"/>
              </a:lnSpc>
            </a:pPr>
            <a:r>
              <a:rPr lang="en-US" sz="1400" dirty="0"/>
              <a:t>Project Submit Date: 30th November 2024</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rgbClr val="FF0000"/>
                </a:solidFill>
                <a:latin typeface="Lato Black"/>
                <a:ea typeface="Lato Black"/>
                <a:cs typeface="Lato Black"/>
                <a:sym typeface="Lato Black"/>
              </a:rPr>
              <a:t>Project Demo: Home UI</a:t>
            </a:r>
            <a:endParaRPr sz="1800" b="0" i="0" u="none" strike="noStrike" cap="none" dirty="0">
              <a:solidFill>
                <a:srgbClr val="FF0000"/>
              </a:solidFill>
              <a:latin typeface="Calibri"/>
              <a:ea typeface="Calibri"/>
              <a:cs typeface="Calibri"/>
              <a:sym typeface="Calibri"/>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10439400" cy="4929292"/>
          </a:xfrm>
          <a:prstGeom prst="rect">
            <a:avLst/>
          </a:prstGeom>
          <a:solidFill>
            <a:srgbClr val="000000">
              <a:shade val="95000"/>
            </a:srgbClr>
          </a:solidFill>
          <a:ln w="9525">
            <a:solidFill>
              <a:schemeClr val="tx1"/>
            </a:solidFill>
            <a:miter lim="800000"/>
            <a:headEnd/>
            <a:tailEnd/>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94783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rgbClr val="FF0000"/>
                </a:solidFill>
                <a:latin typeface="Lato Black"/>
                <a:ea typeface="Lato Black"/>
                <a:cs typeface="Lato Black"/>
                <a:sym typeface="Lato Black"/>
              </a:rPr>
              <a:t>Project Demo: Camera &amp; Audio Device Selection</a:t>
            </a:r>
            <a:endParaRPr sz="1800" b="0" i="0" u="none" strike="noStrike" cap="none" dirty="0">
              <a:solidFill>
                <a:srgbClr val="FF0000"/>
              </a:solidFill>
              <a:latin typeface="Calibri"/>
              <a:ea typeface="Calibri"/>
              <a:cs typeface="Calibri"/>
              <a:sym typeface="Calibri"/>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10363200" cy="4900898"/>
          </a:xfrm>
          <a:prstGeom prst="rect">
            <a:avLst/>
          </a:prstGeom>
          <a:solidFill>
            <a:srgbClr val="000000">
              <a:shade val="95000"/>
            </a:srgbClr>
          </a:solidFill>
          <a:ln w="9525">
            <a:solidFill>
              <a:schemeClr val="tx1"/>
            </a:solidFill>
            <a:miter lim="800000"/>
            <a:headEnd/>
            <a:tailEnd/>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46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5" name="Google Shape;105;p3"/>
          <p:cNvSpPr txBox="1"/>
          <p:nvPr/>
        </p:nvSpPr>
        <p:spPr>
          <a:xfrm>
            <a:off x="427656" y="416554"/>
            <a:ext cx="94783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rgbClr val="FF0000"/>
                </a:solidFill>
                <a:latin typeface="Lato Black"/>
                <a:ea typeface="Lato Black"/>
                <a:cs typeface="Lato Black"/>
                <a:sym typeface="Lato Black"/>
              </a:rPr>
              <a:t>Project Demo: Analyse the Image Data</a:t>
            </a:r>
            <a:endParaRPr sz="1800" b="0" i="0" u="none" strike="noStrike" cap="none" dirty="0">
              <a:solidFill>
                <a:srgbClr val="FF0000"/>
              </a:solidFill>
              <a:latin typeface="Calibri"/>
              <a:ea typeface="Calibri"/>
              <a:cs typeface="Calibri"/>
              <a:sym typeface="Calibri"/>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11353800" cy="4604921"/>
          </a:xfrm>
          <a:prstGeom prst="rect">
            <a:avLst/>
          </a:prstGeom>
          <a:solidFill>
            <a:srgbClr val="000000">
              <a:shade val="95000"/>
            </a:srgbClr>
          </a:solidFill>
          <a:ln w="9525">
            <a:solidFill>
              <a:schemeClr val="tx1"/>
            </a:solidFill>
            <a:miter lim="800000"/>
            <a:headEnd/>
            <a:tailEnd/>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36095"/>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94783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rgbClr val="FF0000"/>
                </a:solidFill>
                <a:latin typeface="Lato Black"/>
                <a:ea typeface="Lato Black"/>
                <a:cs typeface="Lato Black"/>
                <a:sym typeface="Lato Black"/>
              </a:rPr>
              <a:t>Project Demo: Navigate based on Camera Image</a:t>
            </a:r>
            <a:endParaRPr sz="1800" b="0" i="0" u="none" strike="noStrike" cap="none" dirty="0">
              <a:solidFill>
                <a:srgbClr val="FF0000"/>
              </a:solidFill>
              <a:latin typeface="Calibri"/>
              <a:ea typeface="Calibri"/>
              <a:cs typeface="Calibri"/>
              <a:sym typeface="Calibri"/>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0" y="990600"/>
            <a:ext cx="11334750" cy="5116977"/>
          </a:xfrm>
          <a:prstGeom prst="rect">
            <a:avLst/>
          </a:prstGeom>
          <a:solidFill>
            <a:srgbClr val="000000">
              <a:shade val="95000"/>
            </a:srgbClr>
          </a:solidFill>
          <a:ln w="9525">
            <a:solidFill>
              <a:schemeClr val="tx1"/>
            </a:solidFill>
            <a:miter lim="800000"/>
            <a:headEnd/>
            <a:tailEnd/>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17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94783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rgbClr val="FF0000"/>
                </a:solidFill>
                <a:latin typeface="Lato Black"/>
                <a:ea typeface="Lato Black"/>
                <a:cs typeface="Lato Black"/>
                <a:sym typeface="Lato Black"/>
              </a:rPr>
              <a:t>Project Demo: Voice Assistance </a:t>
            </a:r>
            <a:endParaRPr sz="1800" b="0" i="0" u="none" strike="noStrike" cap="none" dirty="0">
              <a:solidFill>
                <a:srgbClr val="FF0000"/>
              </a:solidFill>
              <a:latin typeface="Calibri"/>
              <a:ea typeface="Calibri"/>
              <a:cs typeface="Calibri"/>
              <a:sym typeface="Calibri"/>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56" y="935160"/>
            <a:ext cx="11182350" cy="5222796"/>
          </a:xfrm>
          <a:prstGeom prst="rect">
            <a:avLst/>
          </a:prstGeom>
          <a:solidFill>
            <a:srgbClr val="000000">
              <a:shade val="95000"/>
            </a:srgbClr>
          </a:solidFill>
          <a:ln w="9525">
            <a:solidFill>
              <a:schemeClr val="tx1"/>
            </a:solidFill>
            <a:miter lim="800000"/>
            <a:headEnd/>
            <a:tailEnd/>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032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smtClean="0">
                <a:solidFill>
                  <a:srgbClr val="FF0000"/>
                </a:solidFill>
              </a:rPr>
              <a:t>Problem Statement</a:t>
            </a:r>
            <a:endParaRPr b="1" dirty="0">
              <a:solidFill>
                <a:srgbClr val="FF0000"/>
              </a:solidFill>
            </a:endParaRPr>
          </a:p>
        </p:txBody>
      </p:sp>
      <p:sp>
        <p:nvSpPr>
          <p:cNvPr id="111" name="Google Shape;111;p4"/>
          <p:cNvSpPr txBox="1">
            <a:spLocks noGrp="1"/>
          </p:cNvSpPr>
          <p:nvPr>
            <p:ph type="body" idx="1"/>
          </p:nvPr>
        </p:nvSpPr>
        <p:spPr>
          <a:xfrm>
            <a:off x="685800" y="1295400"/>
            <a:ext cx="10515600" cy="4724400"/>
          </a:xfrm>
          <a:prstGeom prst="rect">
            <a:avLst/>
          </a:prstGeom>
          <a:noFill/>
          <a:ln>
            <a:noFill/>
          </a:ln>
        </p:spPr>
        <p:txBody>
          <a:bodyPr spcFirstLastPara="1" wrap="square" lIns="91425" tIns="45700" rIns="91425" bIns="45700" anchor="t" anchorCtr="0">
            <a:normAutofit/>
          </a:bodyPr>
          <a:lstStyle/>
          <a:p>
            <a:pPr marL="114300" indent="0">
              <a:buNone/>
            </a:pPr>
            <a:r>
              <a:rPr lang="en-US" sz="2000" dirty="0"/>
              <a:t>Visually impaired individuals face significant challenges in perceiving and interacting with their environment. Everyday tasks that rely on sight, such as recognizing objects, reading text, and understanding surroundings, become barriers. Therefore, there is an urgent need for an intelligent, adaptable, and user-friendly solution that can offer:</a:t>
            </a:r>
          </a:p>
          <a:p>
            <a:r>
              <a:rPr lang="en-US" sz="2000" b="1" dirty="0"/>
              <a:t>Real-time scene understanding:</a:t>
            </a:r>
            <a:r>
              <a:rPr lang="en-US" sz="2000" dirty="0"/>
              <a:t> Interpretation of surroundings and scene context for better awareness.</a:t>
            </a:r>
          </a:p>
          <a:p>
            <a:r>
              <a:rPr lang="en-US" sz="2000" b="1" dirty="0"/>
              <a:t>Text-to-speech conversion:</a:t>
            </a:r>
            <a:r>
              <a:rPr lang="en-US" sz="2000" dirty="0"/>
              <a:t> Reading visual content to enhance accessibility.</a:t>
            </a:r>
          </a:p>
          <a:p>
            <a:r>
              <a:rPr lang="en-US" sz="2000" b="1" dirty="0"/>
              <a:t>Object and obstacle detection:</a:t>
            </a:r>
            <a:r>
              <a:rPr lang="en-US" sz="2000" dirty="0"/>
              <a:t> Helping individuals safely navigate by identifying obstacles and objects.</a:t>
            </a:r>
          </a:p>
          <a:p>
            <a:r>
              <a:rPr lang="en-US" sz="2000" b="1" dirty="0"/>
              <a:t>Personalized task assistance:</a:t>
            </a:r>
            <a:r>
              <a:rPr lang="en-US" sz="2000" dirty="0"/>
              <a:t> Providing support for daily activities, such as identifying items and reading labels.</a:t>
            </a:r>
          </a:p>
          <a:p>
            <a:r>
              <a:rPr lang="en-US" sz="2000" dirty="0"/>
              <a:t>This project seeks to build an AI-powered application that offers these functionalities through a seamless interface, enabling visually impaired users to interact with the world more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smtClean="0">
                <a:solidFill>
                  <a:srgbClr val="FF0000"/>
                </a:solidFill>
              </a:rPr>
              <a:t>Process Flow</a:t>
            </a:r>
            <a:endParaRPr b="1" dirty="0">
              <a:solidFill>
                <a:srgbClr val="FF0000"/>
              </a:solidFill>
            </a:endParaRPr>
          </a:p>
        </p:txBody>
      </p:sp>
      <p:sp>
        <p:nvSpPr>
          <p:cNvPr id="111" name="Google Shape;111;p4"/>
          <p:cNvSpPr txBox="1">
            <a:spLocks noGrp="1"/>
          </p:cNvSpPr>
          <p:nvPr>
            <p:ph type="body" idx="1"/>
          </p:nvPr>
        </p:nvSpPr>
        <p:spPr>
          <a:xfrm>
            <a:off x="685800" y="1295400"/>
            <a:ext cx="10515600" cy="4724400"/>
          </a:xfrm>
          <a:prstGeom prst="rect">
            <a:avLst/>
          </a:prstGeom>
          <a:noFill/>
          <a:ln>
            <a:noFill/>
          </a:ln>
        </p:spPr>
        <p:txBody>
          <a:bodyPr spcFirstLastPara="1" wrap="square" lIns="91425" tIns="45700" rIns="91425" bIns="45700" anchor="t" anchorCtr="0">
            <a:normAutofit/>
          </a:bodyPr>
          <a:lstStyle/>
          <a:p>
            <a:r>
              <a:rPr lang="en-US" sz="2000" b="1" dirty="0"/>
              <a:t>Opening the App:</a:t>
            </a:r>
            <a:r>
              <a:rPr lang="en-US" sz="2000" dirty="0"/>
              <a:t> The user is greeted with a welcome message, "Welcome to VRS Foundation</a:t>
            </a:r>
            <a:r>
              <a:rPr lang="en-US" sz="2000" dirty="0" smtClean="0"/>
              <a:t>.“</a:t>
            </a:r>
          </a:p>
          <a:p>
            <a:r>
              <a:rPr lang="en-US" sz="2000" b="1" dirty="0" smtClean="0"/>
              <a:t>Capturing </a:t>
            </a:r>
            <a:r>
              <a:rPr lang="en-US" sz="2000" b="1" dirty="0"/>
              <a:t>Image:</a:t>
            </a:r>
            <a:r>
              <a:rPr lang="en-US" sz="2000" dirty="0"/>
              <a:t> The camera opens automatically, and the user is prompted to take a photo</a:t>
            </a:r>
            <a:r>
              <a:rPr lang="en-US" sz="2000" dirty="0" smtClean="0"/>
              <a:t>.</a:t>
            </a:r>
          </a:p>
          <a:p>
            <a:r>
              <a:rPr lang="en-US" sz="2000" b="1" dirty="0" smtClean="0"/>
              <a:t>Selecting </a:t>
            </a:r>
            <a:r>
              <a:rPr lang="en-US" sz="2000" b="1" dirty="0"/>
              <a:t>Action:</a:t>
            </a:r>
            <a:r>
              <a:rPr lang="en-US" sz="2000" dirty="0"/>
              <a:t> After capturing the image, the user is asked what they would like to do with the image. Available options </a:t>
            </a:r>
            <a:r>
              <a:rPr lang="en-US" sz="2000" dirty="0" err="1"/>
              <a:t>include:Scene</a:t>
            </a:r>
            <a:r>
              <a:rPr lang="en-US" sz="2000" dirty="0"/>
              <a:t> </a:t>
            </a:r>
            <a:r>
              <a:rPr lang="en-US" sz="2000" dirty="0" smtClean="0"/>
              <a:t>Description</a:t>
            </a:r>
          </a:p>
          <a:p>
            <a:pPr lvl="1"/>
            <a:r>
              <a:rPr lang="en-US" sz="1600" dirty="0" smtClean="0"/>
              <a:t>Object </a:t>
            </a:r>
            <a:r>
              <a:rPr lang="en-US" sz="1600" dirty="0"/>
              <a:t>Detection</a:t>
            </a:r>
          </a:p>
          <a:p>
            <a:pPr lvl="1"/>
            <a:r>
              <a:rPr lang="en-US" sz="1600" dirty="0"/>
              <a:t>Task Assistance</a:t>
            </a:r>
          </a:p>
          <a:p>
            <a:r>
              <a:rPr lang="en-US" sz="2000" b="1" dirty="0"/>
              <a:t>Providing Results:</a:t>
            </a:r>
            <a:r>
              <a:rPr lang="en-US" sz="2000" dirty="0"/>
              <a:t> The app processes the image based on the selected action and provides either an audio description or </a:t>
            </a:r>
            <a:r>
              <a:rPr lang="en-US" sz="2000" dirty="0" err="1"/>
              <a:t>guidance.</a:t>
            </a:r>
            <a:r>
              <a:rPr lang="en-US" sz="2000" b="1" dirty="0" err="1"/>
              <a:t>Voice</a:t>
            </a:r>
            <a:r>
              <a:rPr lang="en-US" sz="2000" b="1" dirty="0"/>
              <a:t> Command Activation:</a:t>
            </a:r>
            <a:r>
              <a:rPr lang="en-US" sz="2000" dirty="0"/>
              <a:t> The app can also be triggered by saying "Hello VRS," allowing the user to perform the same tasks without touching the interface</a:t>
            </a:r>
            <a:r>
              <a:rPr lang="en-US" sz="2000" dirty="0" smtClean="0"/>
              <a:t>.</a:t>
            </a:r>
          </a:p>
          <a:p>
            <a:r>
              <a:rPr lang="en-US" sz="2000" b="1" dirty="0"/>
              <a:t>Voice Command Activation:</a:t>
            </a:r>
            <a:r>
              <a:rPr lang="en-US" sz="2000" dirty="0"/>
              <a:t> The app can also be triggered by saying "Hello VRS," allowing the user to perform the same tasks without touching the interface.</a:t>
            </a:r>
            <a:endParaRPr sz="2000" dirty="0"/>
          </a:p>
        </p:txBody>
      </p:sp>
    </p:spTree>
    <p:extLst>
      <p:ext uri="{BB962C8B-B14F-4D97-AF65-F5344CB8AC3E}">
        <p14:creationId xmlns:p14="http://schemas.microsoft.com/office/powerpoint/2010/main" val="289546598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57</TotalTime>
  <Words>1037</Words>
  <Application>Microsoft Office PowerPoint</Application>
  <PresentationFormat>Custom</PresentationFormat>
  <Paragraphs>74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Verdana</vt:lpstr>
      <vt:lpstr>Lato Black</vt:lpstr>
      <vt:lpstr>Calibri</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Process Flow</vt:lpstr>
      <vt:lpstr>Tasks &amp; Features</vt:lpstr>
      <vt:lpstr>Code Walkthrough</vt:lpstr>
      <vt:lpstr>Conclusion</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om</cp:lastModifiedBy>
  <cp:revision>9</cp:revision>
  <dcterms:created xsi:type="dcterms:W3CDTF">2021-02-16T05:19:01Z</dcterms:created>
  <dcterms:modified xsi:type="dcterms:W3CDTF">2024-11-30T12:39:19Z</dcterms:modified>
</cp:coreProperties>
</file>