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60" r:id="rId5"/>
    <p:sldId id="262" r:id="rId6"/>
    <p:sldId id="263" r:id="rId7"/>
    <p:sldId id="265" r:id="rId8"/>
    <p:sldId id="264" r:id="rId9"/>
    <p:sldId id="259" r:id="rId10"/>
  </p:sldIdLst>
  <p:sldSz cx="12192000" cy="6858000"/>
  <p:notesSz cx="6858000" cy="9144000"/>
  <p:embeddedFontLst>
    <p:embeddedFont>
      <p:font typeface="Libre Baskerville" charset="0"/>
      <p:regular r:id="rId12"/>
      <p:bold r:id="rId13"/>
      <p:italic r:id="rId14"/>
    </p:embeddedFont>
    <p:embeddedFont>
      <p:font typeface="Calibri" pitchFamily="34" charset="0"/>
      <p:regular r:id="rId15"/>
      <p:bold r:id="rId16"/>
      <p:italic r:id="rId17"/>
      <p:boldItalic r:id="rId18"/>
    </p:embeddedFont>
    <p:embeddedFont>
      <p:font typeface="Lato Black" charset="0"/>
      <p:bold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1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0630361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3" y="3717986"/>
            <a:ext cx="7246189" cy="2123618"/>
          </a:xfrm>
          <a:prstGeom prst="rect">
            <a:avLst/>
          </a:prstGeom>
          <a:noFill/>
          <a:ln>
            <a:noFill/>
          </a:ln>
        </p:spPr>
        <p:txBody>
          <a:bodyPr spcFirstLastPara="1" wrap="square" lIns="91425" tIns="45700" rIns="91425" bIns="45700" anchor="t" anchorCtr="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ctr" rtl="0">
              <a:spcBef>
                <a:spcPts val="0"/>
              </a:spcBef>
              <a:spcAft>
                <a:spcPts val="0"/>
              </a:spcAft>
              <a:buNone/>
            </a:pPr>
            <a:r>
              <a:rPr lang="en-IN" sz="4400" b="1" i="0" u="none" strike="noStrik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a:ea typeface="Calibri"/>
                <a:cs typeface="Calibri"/>
                <a:sym typeface="Calibri"/>
              </a:rPr>
              <a:t/>
            </a:r>
            <a:br>
              <a:rPr lang="en-IN" sz="4400" b="1" i="0" u="none" strike="noStrik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a:ea typeface="Calibri"/>
                <a:cs typeface="Calibri"/>
                <a:sym typeface="Calibri"/>
              </a:rPr>
            </a:br>
            <a:r>
              <a:rPr lang="en-IN" sz="4400" b="1" i="0" u="none" strike="noStrik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a:ea typeface="Calibri"/>
                <a:cs typeface="Calibri"/>
                <a:sym typeface="Calibri"/>
              </a:rPr>
              <a:t># </a:t>
            </a:r>
            <a:r>
              <a:rPr lang="en-IN" sz="4400" b="1" i="0" u="none" strike="noStrik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a:ea typeface="Calibri"/>
                <a:cs typeface="Calibri"/>
                <a:sym typeface="Calibri"/>
              </a:rPr>
              <a:t>EDA Project: AMCAT Data Analysis</a:t>
            </a:r>
            <a:endParaRPr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7007400" cy="2308284"/>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IN" sz="1800" b="1" i="0" u="none" strike="noStrike" cap="none" dirty="0" smtClean="0">
                <a:solidFill>
                  <a:schemeClr val="dk1"/>
                </a:solidFill>
                <a:latin typeface="Calibri"/>
                <a:ea typeface="Calibri"/>
                <a:cs typeface="Calibri"/>
                <a:sym typeface="Calibri"/>
              </a:rPr>
              <a:t>Name: Vijay </a:t>
            </a:r>
            <a:r>
              <a:rPr lang="en-IN" sz="1800" b="1" i="0" u="none" strike="noStrike" cap="none" dirty="0" err="1" smtClean="0">
                <a:solidFill>
                  <a:schemeClr val="dk1"/>
                </a:solidFill>
                <a:latin typeface="Calibri"/>
                <a:ea typeface="Calibri"/>
                <a:cs typeface="Calibri"/>
                <a:sym typeface="Calibri"/>
              </a:rPr>
              <a:t>Rawasaheb</a:t>
            </a:r>
            <a:r>
              <a:rPr lang="en-IN" sz="1800" b="1" i="0" u="none" strike="noStrike" cap="none" dirty="0" smtClean="0">
                <a:solidFill>
                  <a:schemeClr val="dk1"/>
                </a:solidFill>
                <a:latin typeface="Calibri"/>
                <a:ea typeface="Calibri"/>
                <a:cs typeface="Calibri"/>
                <a:sym typeface="Calibri"/>
              </a:rPr>
              <a:t> </a:t>
            </a:r>
            <a:r>
              <a:rPr lang="en-IN" sz="1800" b="1" i="0" u="none" strike="noStrike" cap="none" dirty="0" err="1" smtClean="0">
                <a:solidFill>
                  <a:schemeClr val="dk1"/>
                </a:solidFill>
                <a:latin typeface="Calibri"/>
                <a:ea typeface="Calibri"/>
                <a:cs typeface="Calibri"/>
                <a:sym typeface="Calibri"/>
              </a:rPr>
              <a:t>Shinde</a:t>
            </a:r>
            <a:endParaRPr lang="en-IN" sz="1800" b="1" i="0" u="none" strike="noStrike" cap="none" dirty="0" smtClean="0">
              <a:solidFill>
                <a:schemeClr val="dk1"/>
              </a:solidFill>
              <a:latin typeface="Calibri"/>
              <a:ea typeface="Calibri"/>
              <a:cs typeface="Calibri"/>
              <a:sym typeface="Calibri"/>
            </a:endParaRPr>
          </a:p>
          <a:p>
            <a:pPr marL="285750" lvl="0" indent="-285750">
              <a:buClr>
                <a:schemeClr val="dk1"/>
              </a:buClr>
              <a:buSzPts val="1800"/>
              <a:buFont typeface="Arial"/>
              <a:buChar char="•"/>
            </a:pPr>
            <a:r>
              <a:rPr lang="en-IN" sz="1800" b="1" dirty="0">
                <a:solidFill>
                  <a:schemeClr val="dk1"/>
                </a:solidFill>
                <a:latin typeface="Calibri"/>
                <a:ea typeface="Calibri"/>
                <a:cs typeface="Calibri"/>
                <a:sym typeface="Calibri"/>
              </a:rPr>
              <a:t>Background </a:t>
            </a:r>
            <a:r>
              <a:rPr lang="en-IN" sz="1800" b="1" dirty="0" smtClean="0">
                <a:solidFill>
                  <a:schemeClr val="dk1"/>
                </a:solidFill>
                <a:latin typeface="Calibri"/>
                <a:ea typeface="Calibri"/>
                <a:cs typeface="Calibri"/>
                <a:sym typeface="Calibri"/>
              </a:rPr>
              <a:t>: BE – Mechanical </a:t>
            </a:r>
          </a:p>
          <a:p>
            <a:pPr marL="285750" lvl="0" indent="-285750">
              <a:buClr>
                <a:schemeClr val="dk1"/>
              </a:buClr>
              <a:buSzPts val="1800"/>
              <a:buFont typeface="Arial"/>
              <a:buChar char="•"/>
            </a:pPr>
            <a:r>
              <a:rPr lang="en-IN" sz="1800" b="1" i="0" u="none" strike="noStrike" cap="none" dirty="0" smtClean="0">
                <a:solidFill>
                  <a:schemeClr val="dk1"/>
                </a:solidFill>
                <a:latin typeface="Calibri"/>
                <a:ea typeface="Calibri"/>
                <a:cs typeface="Calibri"/>
                <a:sym typeface="Calibri"/>
              </a:rPr>
              <a:t>Why </a:t>
            </a:r>
            <a:r>
              <a:rPr lang="en-IN" sz="1800" b="1" i="0" u="none" strike="noStrike" cap="none" dirty="0">
                <a:solidFill>
                  <a:schemeClr val="dk1"/>
                </a:solidFill>
                <a:latin typeface="Calibri"/>
                <a:ea typeface="Calibri"/>
                <a:cs typeface="Calibri"/>
                <a:sym typeface="Calibri"/>
              </a:rPr>
              <a:t>you want to learn Data </a:t>
            </a:r>
            <a:r>
              <a:rPr lang="en-IN" sz="1800" b="1" i="0" u="none" strike="noStrike" cap="none" dirty="0" smtClean="0">
                <a:solidFill>
                  <a:schemeClr val="dk1"/>
                </a:solidFill>
                <a:latin typeface="Calibri"/>
                <a:ea typeface="Calibri"/>
                <a:cs typeface="Calibri"/>
                <a:sym typeface="Calibri"/>
              </a:rPr>
              <a:t>Science</a:t>
            </a:r>
          </a:p>
          <a:p>
            <a:pPr lvl="0">
              <a:buClr>
                <a:schemeClr val="dk1"/>
              </a:buClr>
              <a:buSzPts val="1800"/>
            </a:pPr>
            <a:r>
              <a:rPr lang="en-IN" sz="1800" b="1" dirty="0" smtClean="0">
                <a:solidFill>
                  <a:schemeClr val="dk1"/>
                </a:solidFill>
                <a:latin typeface="Calibri"/>
                <a:ea typeface="Calibri"/>
                <a:cs typeface="Calibri"/>
                <a:sym typeface="Calibri"/>
              </a:rPr>
              <a:t>Answer: I am a data scientist &amp; TA  but usually working on ML &amp; NLP projects 	but now I’m curious to learn </a:t>
            </a:r>
            <a:r>
              <a:rPr lang="en-IN" sz="1800" b="1" dirty="0" err="1" smtClean="0">
                <a:solidFill>
                  <a:schemeClr val="dk1"/>
                </a:solidFill>
                <a:latin typeface="Calibri"/>
                <a:ea typeface="Calibri"/>
                <a:cs typeface="Calibri"/>
                <a:sym typeface="Calibri"/>
              </a:rPr>
              <a:t>GenAI</a:t>
            </a:r>
            <a:r>
              <a:rPr lang="en-IN" sz="1800" b="1" dirty="0" smtClean="0">
                <a:solidFill>
                  <a:schemeClr val="dk1"/>
                </a:solidFill>
                <a:latin typeface="Calibri"/>
                <a:ea typeface="Calibri"/>
                <a:cs typeface="Calibri"/>
                <a:sym typeface="Calibri"/>
              </a:rPr>
              <a:t> and need to implement 	some projects in the same</a:t>
            </a:r>
            <a:endParaRPr sz="1800" b="1"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Any work </a:t>
            </a:r>
            <a:r>
              <a:rPr lang="en-IN" sz="1800" b="1" i="0" u="none" strike="noStrike" cap="none" dirty="0" smtClean="0">
                <a:solidFill>
                  <a:schemeClr val="dk1"/>
                </a:solidFill>
                <a:latin typeface="Calibri"/>
                <a:ea typeface="Calibri"/>
                <a:cs typeface="Calibri"/>
                <a:sym typeface="Calibri"/>
              </a:rPr>
              <a:t>experience: 2 Years</a:t>
            </a:r>
            <a:endParaRPr sz="1800" b="1" i="0" u="none" strike="noStrike" cap="none" dirty="0">
              <a:solidFill>
                <a:schemeClr val="dk1"/>
              </a:solidFill>
              <a:latin typeface="Calibri"/>
              <a:ea typeface="Calibri"/>
              <a:cs typeface="Calibri"/>
              <a:sym typeface="Calibri"/>
            </a:endParaRPr>
          </a:p>
          <a:p>
            <a:pPr marL="285750" lvl="0" indent="-285750">
              <a:buClr>
                <a:schemeClr val="dk1"/>
              </a:buClr>
              <a:buSzPts val="1800"/>
              <a:buFont typeface="Calibri"/>
              <a:buChar char="•"/>
            </a:pPr>
            <a:r>
              <a:rPr lang="en-IN" sz="1800" b="1" smtClean="0">
                <a:solidFill>
                  <a:schemeClr val="dk1"/>
                </a:solidFill>
                <a:latin typeface="Calibri"/>
                <a:ea typeface="Calibri"/>
                <a:cs typeface="Calibri"/>
                <a:sym typeface="Calibri"/>
              </a:rPr>
              <a:t>Github</a:t>
            </a:r>
            <a:r>
              <a:rPr lang="en-IN" sz="1800" b="1" dirty="0">
                <a:solidFill>
                  <a:schemeClr val="dk1"/>
                </a:solidFill>
                <a:latin typeface="Calibri"/>
                <a:ea typeface="Calibri"/>
                <a:cs typeface="Calibri"/>
                <a:sym typeface="Calibri"/>
              </a:rPr>
              <a:t>: https://github.com/VijayShinde1996</a:t>
            </a:r>
            <a:endParaRPr sz="1800" b="1"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a:buClr>
                <a:srgbClr val="FF0000"/>
              </a:buClr>
              <a:buSzPts val="4400"/>
            </a:pPr>
            <a:r>
              <a:rPr lang="en-IN" sz="2400" b="1" dirty="0">
                <a:solidFill>
                  <a:srgbClr val="FF0000"/>
                </a:solidFill>
              </a:rPr>
              <a:t>Objective of the Project</a:t>
            </a:r>
          </a:p>
        </p:txBody>
      </p:sp>
      <p:sp>
        <p:nvSpPr>
          <p:cNvPr id="111" name="Google Shape;111;p4"/>
          <p:cNvSpPr txBox="1">
            <a:spLocks noGrp="1"/>
          </p:cNvSpPr>
          <p:nvPr>
            <p:ph type="body" idx="1"/>
          </p:nvPr>
        </p:nvSpPr>
        <p:spPr>
          <a:xfrm>
            <a:off x="838200" y="1371600"/>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ct val="100000"/>
              <a:buNone/>
            </a:pPr>
            <a:endParaRPr dirty="0"/>
          </a:p>
          <a:p>
            <a:pPr marL="554990" lvl="0" indent="-457200">
              <a:buSzPct val="100000"/>
              <a:buFont typeface="Wingdings" pitchFamily="2" charset="2"/>
              <a:buChar char="Ø"/>
            </a:pPr>
            <a:r>
              <a:rPr lang="en-US" dirty="0"/>
              <a:t>To explore the relationships between salary, educational background, and demographics</a:t>
            </a:r>
            <a:r>
              <a:rPr lang="en-US" dirty="0" smtClean="0"/>
              <a:t>.</a:t>
            </a:r>
          </a:p>
          <a:p>
            <a:pPr marL="554990" lvl="0" indent="-457200">
              <a:buSzPct val="100000"/>
              <a:buFont typeface="Wingdings" pitchFamily="2" charset="2"/>
              <a:buChar char="Ø"/>
            </a:pPr>
            <a:r>
              <a:rPr lang="en-US" dirty="0" smtClean="0"/>
              <a:t>To </a:t>
            </a:r>
            <a:r>
              <a:rPr lang="en-US" dirty="0"/>
              <a:t>test the claim that fresh Computer Science Engineering graduates earn between 2.5-3 lakhs</a:t>
            </a:r>
            <a:r>
              <a:rPr lang="en-US" dirty="0" smtClean="0"/>
              <a:t>.</a:t>
            </a:r>
          </a:p>
          <a:p>
            <a:pPr marL="554990" lvl="0" indent="-457200">
              <a:buSzPct val="100000"/>
              <a:buFont typeface="Wingdings" pitchFamily="2" charset="2"/>
              <a:buChar char="Ø"/>
            </a:pPr>
            <a:r>
              <a:rPr lang="en-US" dirty="0" smtClean="0"/>
              <a:t>To </a:t>
            </a:r>
            <a:r>
              <a:rPr lang="en-US" dirty="0"/>
              <a:t>investigate gender preferences for specializations.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896145"/>
          </a:xfrm>
          <a:prstGeom prst="rect">
            <a:avLst/>
          </a:prstGeom>
          <a:noFill/>
          <a:ln>
            <a:noFill/>
          </a:ln>
        </p:spPr>
        <p:txBody>
          <a:bodyPr spcFirstLastPara="1" wrap="square" lIns="91425" tIns="45700" rIns="91425" bIns="45700" anchor="ctr" anchorCtr="0">
            <a:normAutofit/>
          </a:bodyPr>
          <a:lstStyle/>
          <a:p>
            <a:pPr marL="228600" lvl="0" indent="-228600">
              <a:spcBef>
                <a:spcPts val="1000"/>
              </a:spcBef>
            </a:pPr>
            <a:r>
              <a:rPr lang="en-IN" sz="2400" b="1" dirty="0" smtClean="0">
                <a:solidFill>
                  <a:srgbClr val="FF0000"/>
                </a:solidFill>
              </a:rPr>
              <a:t>Summary </a:t>
            </a:r>
            <a:r>
              <a:rPr lang="en-IN" sz="2400" b="1" dirty="0">
                <a:solidFill>
                  <a:srgbClr val="FF0000"/>
                </a:solidFill>
              </a:rPr>
              <a:t>of the Data </a:t>
            </a:r>
          </a:p>
        </p:txBody>
      </p:sp>
      <p:sp>
        <p:nvSpPr>
          <p:cNvPr id="111" name="Google Shape;111;p4"/>
          <p:cNvSpPr txBox="1">
            <a:spLocks noGrp="1"/>
          </p:cNvSpPr>
          <p:nvPr>
            <p:ph type="body" idx="1"/>
          </p:nvPr>
        </p:nvSpPr>
        <p:spPr>
          <a:xfrm>
            <a:off x="304800" y="914400"/>
            <a:ext cx="10515600" cy="5257800"/>
          </a:xfrm>
          <a:prstGeom prst="rect">
            <a:avLst/>
          </a:prstGeom>
          <a:noFill/>
          <a:ln>
            <a:noFill/>
          </a:ln>
        </p:spPr>
        <p:txBody>
          <a:bodyPr spcFirstLastPara="1" wrap="square" lIns="91425" tIns="45700" rIns="91425" bIns="45700" anchor="t" anchorCtr="0">
            <a:noAutofit/>
          </a:bodyPr>
          <a:lstStyle/>
          <a:p>
            <a:r>
              <a:rPr lang="en-US" sz="1600" b="1" dirty="0" smtClean="0"/>
              <a:t>Business </a:t>
            </a:r>
            <a:r>
              <a:rPr lang="en-US" sz="1600" b="1" dirty="0"/>
              <a:t>Problem Understanding</a:t>
            </a:r>
            <a:endParaRPr lang="en-US" sz="1600" dirty="0"/>
          </a:p>
          <a:p>
            <a:r>
              <a:rPr lang="en-US" sz="1600" dirty="0"/>
              <a:t>Objective: Analyze employee data to evaluate salary distributions and relationships among key factors.</a:t>
            </a:r>
          </a:p>
          <a:p>
            <a:r>
              <a:rPr lang="en-US" sz="1600" b="1" dirty="0"/>
              <a:t>Data Collection</a:t>
            </a:r>
            <a:endParaRPr lang="en-US" sz="1600" dirty="0"/>
          </a:p>
          <a:p>
            <a:r>
              <a:rPr lang="en-US" sz="1600" dirty="0"/>
              <a:t>Loaded employee dataset for analysis.</a:t>
            </a:r>
          </a:p>
          <a:p>
            <a:r>
              <a:rPr lang="en-US" sz="1600" b="1" dirty="0"/>
              <a:t>Data Preprocessing &amp; Cleaning</a:t>
            </a:r>
            <a:endParaRPr lang="en-US" sz="1600" dirty="0"/>
          </a:p>
          <a:p>
            <a:r>
              <a:rPr lang="en-US" sz="1600" dirty="0"/>
              <a:t>Handled missing data and detected outliers.</a:t>
            </a:r>
          </a:p>
          <a:p>
            <a:r>
              <a:rPr lang="en-US" sz="1600" dirty="0"/>
              <a:t>Converted categorical variables for analysis.</a:t>
            </a:r>
          </a:p>
          <a:p>
            <a:r>
              <a:rPr lang="en-US" sz="1600" b="1" dirty="0"/>
              <a:t>Data Manipulation</a:t>
            </a:r>
            <a:endParaRPr lang="en-US" sz="1600" dirty="0"/>
          </a:p>
          <a:p>
            <a:r>
              <a:rPr lang="en-US" sz="1600" dirty="0"/>
              <a:t>Normalized numerical data and aggregated by categorical variables.</a:t>
            </a:r>
          </a:p>
          <a:p>
            <a:r>
              <a:rPr lang="en-US" sz="1600" b="1" dirty="0" err="1"/>
              <a:t>Univariate</a:t>
            </a:r>
            <a:r>
              <a:rPr lang="en-US" sz="1600" b="1" dirty="0"/>
              <a:t> Analysis</a:t>
            </a:r>
            <a:endParaRPr lang="en-US" sz="1600" dirty="0"/>
          </a:p>
          <a:p>
            <a:r>
              <a:rPr lang="en-US" sz="1600" dirty="0"/>
              <a:t>Explored distributions of numerical and categorical variables using PDFs, histograms, and count plots.</a:t>
            </a:r>
          </a:p>
          <a:p>
            <a:r>
              <a:rPr lang="en-US" sz="1600" dirty="0"/>
              <a:t>Identified outliers in numerical columns.</a:t>
            </a:r>
          </a:p>
          <a:p>
            <a:r>
              <a:rPr lang="en-US" sz="1600" b="1" dirty="0"/>
              <a:t>Bivariate Analysis</a:t>
            </a:r>
            <a:endParaRPr lang="en-US" sz="1600" dirty="0"/>
          </a:p>
          <a:p>
            <a:r>
              <a:rPr lang="en-US" sz="1600" dirty="0"/>
              <a:t>Investigated relationships using scatter plots and pair plots for numerical variables.</a:t>
            </a:r>
          </a:p>
          <a:p>
            <a:r>
              <a:rPr lang="en-US" sz="1600" dirty="0"/>
              <a:t>Used box plots and bar plots for categorical </a:t>
            </a:r>
            <a:r>
              <a:rPr lang="en-US" sz="1600" dirty="0" err="1"/>
              <a:t>vs</a:t>
            </a:r>
            <a:r>
              <a:rPr lang="en-US" sz="1600" dirty="0"/>
              <a:t> numerical analysis.</a:t>
            </a:r>
          </a:p>
          <a:p>
            <a:r>
              <a:rPr lang="en-US" sz="1600" dirty="0"/>
              <a:t>Explored relationships between categorical variables with stacked bar plots</a:t>
            </a:r>
            <a:r>
              <a:rPr lang="en-US" sz="1600" dirty="0" smtClean="0"/>
              <a:t>.</a:t>
            </a:r>
            <a:endParaRPr lang="en-US" sz="1600" dirty="0"/>
          </a:p>
        </p:txBody>
      </p:sp>
    </p:spTree>
    <p:extLst>
      <p:ext uri="{BB962C8B-B14F-4D97-AF65-F5344CB8AC3E}">
        <p14:creationId xmlns:p14="http://schemas.microsoft.com/office/powerpoint/2010/main" val="1857329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896145"/>
          </a:xfrm>
          <a:prstGeom prst="rect">
            <a:avLst/>
          </a:prstGeom>
          <a:noFill/>
          <a:ln>
            <a:noFill/>
          </a:ln>
        </p:spPr>
        <p:txBody>
          <a:bodyPr spcFirstLastPara="1" wrap="square" lIns="91425" tIns="45700" rIns="91425" bIns="45700" anchor="ctr" anchorCtr="0">
            <a:normAutofit/>
          </a:bodyPr>
          <a:lstStyle/>
          <a:p>
            <a:pPr>
              <a:buClr>
                <a:srgbClr val="FF0000"/>
              </a:buClr>
              <a:buSzPts val="4400"/>
            </a:pPr>
            <a:r>
              <a:rPr lang="en-US" sz="2400" b="1" dirty="0" smtClean="0">
                <a:solidFill>
                  <a:srgbClr val="FF0000"/>
                </a:solidFill>
              </a:rPr>
              <a:t>Process </a:t>
            </a:r>
            <a:r>
              <a:rPr lang="en-US" sz="2400" b="1" dirty="0">
                <a:solidFill>
                  <a:srgbClr val="FF0000"/>
                </a:solidFill>
              </a:rPr>
              <a:t>Flow</a:t>
            </a:r>
            <a:endParaRPr sz="2400" b="1" dirty="0">
              <a:solidFill>
                <a:srgbClr val="FF0000"/>
              </a:solidFill>
            </a:endParaRPr>
          </a:p>
        </p:txBody>
      </p:sp>
      <p:sp>
        <p:nvSpPr>
          <p:cNvPr id="111" name="Google Shape;111;p4"/>
          <p:cNvSpPr txBox="1">
            <a:spLocks noGrp="1"/>
          </p:cNvSpPr>
          <p:nvPr>
            <p:ph type="body" idx="1"/>
          </p:nvPr>
        </p:nvSpPr>
        <p:spPr>
          <a:xfrm>
            <a:off x="304800" y="914400"/>
            <a:ext cx="10515600" cy="5257800"/>
          </a:xfrm>
          <a:prstGeom prst="rect">
            <a:avLst/>
          </a:prstGeom>
          <a:noFill/>
          <a:ln>
            <a:noFill/>
          </a:ln>
        </p:spPr>
        <p:txBody>
          <a:bodyPr spcFirstLastPara="1" wrap="square" lIns="91425" tIns="45700" rIns="91425" bIns="45700" anchor="t" anchorCtr="0">
            <a:noAutofit/>
          </a:bodyPr>
          <a:lstStyle/>
          <a:p>
            <a:r>
              <a:rPr lang="en-US" sz="1600" b="1" dirty="0" smtClean="0"/>
              <a:t>Hypothesis Testing</a:t>
            </a:r>
            <a:endParaRPr lang="en-US" sz="1600" dirty="0" smtClean="0"/>
          </a:p>
          <a:p>
            <a:r>
              <a:rPr lang="en-US" sz="1600" dirty="0" smtClean="0"/>
              <a:t>Tested salary claims for fresh graduates.</a:t>
            </a:r>
          </a:p>
          <a:p>
            <a:r>
              <a:rPr lang="en-US" sz="1600" dirty="0" smtClean="0"/>
              <a:t>Analyzed gender and specialization relationship using Chi-square test.</a:t>
            </a:r>
          </a:p>
          <a:p>
            <a:r>
              <a:rPr lang="en-US" sz="1600" b="1" dirty="0" smtClean="0"/>
              <a:t>Conclusion &amp; Key Findings</a:t>
            </a:r>
            <a:endParaRPr lang="en-US" sz="1600" dirty="0" smtClean="0"/>
          </a:p>
          <a:p>
            <a:r>
              <a:rPr lang="en-US" sz="1600" dirty="0" smtClean="0"/>
              <a:t>Summarized insights on salary distributions, education impact, and job market trends.</a:t>
            </a:r>
          </a:p>
          <a:p>
            <a:r>
              <a:rPr lang="en-US" sz="1600" b="1" dirty="0" smtClean="0"/>
              <a:t>Insights &amp; Recommendations</a:t>
            </a:r>
            <a:endParaRPr lang="en-US" sz="1600" dirty="0" smtClean="0"/>
          </a:p>
          <a:p>
            <a:r>
              <a:rPr lang="en-US" sz="1600" dirty="0" smtClean="0"/>
              <a:t>Suggested further analysis based on observed patterns and outliers.</a:t>
            </a:r>
          </a:p>
          <a:p>
            <a:pPr marL="0" lvl="0" indent="0" algn="l" rtl="0">
              <a:lnSpc>
                <a:spcPct val="90000"/>
              </a:lnSpc>
              <a:spcBef>
                <a:spcPts val="1000"/>
              </a:spcBef>
              <a:spcAft>
                <a:spcPts val="0"/>
              </a:spcAft>
              <a:buClr>
                <a:schemeClr val="dk1"/>
              </a:buClr>
              <a:buSzPct val="100000"/>
              <a:buNone/>
            </a:pPr>
            <a:endParaRPr sz="1600" dirty="0" smtClean="0"/>
          </a:p>
          <a:p>
            <a:pPr marL="228600" lvl="0" indent="-130810" algn="l" rtl="0">
              <a:lnSpc>
                <a:spcPct val="90000"/>
              </a:lnSpc>
              <a:spcBef>
                <a:spcPts val="1000"/>
              </a:spcBef>
              <a:spcAft>
                <a:spcPts val="0"/>
              </a:spcAft>
              <a:buClr>
                <a:schemeClr val="dk1"/>
              </a:buClr>
              <a:buSzPct val="100000"/>
              <a:buNone/>
            </a:pPr>
            <a:endParaRPr sz="1600" dirty="0"/>
          </a:p>
        </p:txBody>
      </p:sp>
    </p:spTree>
    <p:extLst>
      <p:ext uri="{BB962C8B-B14F-4D97-AF65-F5344CB8AC3E}">
        <p14:creationId xmlns:p14="http://schemas.microsoft.com/office/powerpoint/2010/main" val="2672347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896145"/>
          </a:xfrm>
          <a:prstGeom prst="rect">
            <a:avLst/>
          </a:prstGeom>
          <a:noFill/>
          <a:ln>
            <a:noFill/>
          </a:ln>
        </p:spPr>
        <p:txBody>
          <a:bodyPr spcFirstLastPara="1" wrap="square" lIns="91425" tIns="45700" rIns="91425" bIns="45700" anchor="ctr" anchorCtr="0">
            <a:normAutofit/>
          </a:bodyPr>
          <a:lstStyle/>
          <a:p>
            <a:pPr marL="228600" lvl="0" indent="-228600">
              <a:spcBef>
                <a:spcPts val="1000"/>
              </a:spcBef>
            </a:pPr>
            <a:r>
              <a:rPr lang="en-IN" sz="2400" b="1" dirty="0" smtClean="0">
                <a:solidFill>
                  <a:srgbClr val="FF0000"/>
                </a:solidFill>
              </a:rPr>
              <a:t>Summary </a:t>
            </a:r>
            <a:r>
              <a:rPr lang="en-IN" sz="2400" b="1" dirty="0">
                <a:solidFill>
                  <a:srgbClr val="FF0000"/>
                </a:solidFill>
              </a:rPr>
              <a:t>of the Data </a:t>
            </a:r>
          </a:p>
        </p:txBody>
      </p:sp>
      <p:sp>
        <p:nvSpPr>
          <p:cNvPr id="5" name="Google Shape;111;p4"/>
          <p:cNvSpPr txBox="1">
            <a:spLocks/>
          </p:cNvSpPr>
          <p:nvPr/>
        </p:nvSpPr>
        <p:spPr>
          <a:xfrm>
            <a:off x="304800" y="914400"/>
            <a:ext cx="10515600" cy="52578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z="1600" b="1" dirty="0"/>
              <a:t>Total Records:</a:t>
            </a:r>
            <a:r>
              <a:rPr lang="en-US" sz="1600" dirty="0"/>
              <a:t> </a:t>
            </a:r>
            <a:r>
              <a:rPr lang="en-US" sz="1600" dirty="0" smtClean="0"/>
              <a:t>3998</a:t>
            </a:r>
            <a:endParaRPr lang="en-US" sz="1600" dirty="0"/>
          </a:p>
          <a:p>
            <a:r>
              <a:rPr lang="en-US" sz="1600" b="1" dirty="0"/>
              <a:t>Columns:</a:t>
            </a:r>
            <a:endParaRPr lang="en-US" sz="1600" dirty="0"/>
          </a:p>
          <a:p>
            <a:r>
              <a:rPr lang="en-US" sz="1600" b="1" dirty="0"/>
              <a:t>Numerical Variables:</a:t>
            </a:r>
            <a:endParaRPr lang="en-US" sz="1600" dirty="0"/>
          </a:p>
          <a:p>
            <a:pPr lvl="1"/>
            <a:r>
              <a:rPr lang="en-US" sz="1600" dirty="0"/>
              <a:t>Salary, GPA, Exam Scores (English, Logical, Quant), Age-related attributes.</a:t>
            </a:r>
          </a:p>
          <a:p>
            <a:r>
              <a:rPr lang="en-US" sz="1600" b="1" dirty="0"/>
              <a:t>Categorical Variables:</a:t>
            </a:r>
            <a:endParaRPr lang="en-US" sz="1600" dirty="0"/>
          </a:p>
          <a:p>
            <a:pPr lvl="1"/>
            <a:r>
              <a:rPr lang="en-US" sz="1600" dirty="0"/>
              <a:t>Designation, Job City, Gender, College Tier, Degree, Specialization, College State.</a:t>
            </a:r>
          </a:p>
          <a:p>
            <a:r>
              <a:rPr lang="en-US" sz="1600" b="1" dirty="0"/>
              <a:t>Key Observations:</a:t>
            </a:r>
            <a:endParaRPr lang="en-US" sz="1600" dirty="0"/>
          </a:p>
          <a:p>
            <a:r>
              <a:rPr lang="en-US" sz="1600" b="1" dirty="0"/>
              <a:t>Salary:</a:t>
            </a:r>
            <a:r>
              <a:rPr lang="en-US" sz="1600" dirty="0"/>
              <a:t> </a:t>
            </a:r>
            <a:r>
              <a:rPr lang="en-US" sz="1600" dirty="0" smtClean="0"/>
              <a:t>Some outliers are there.</a:t>
            </a:r>
            <a:endParaRPr lang="en-US" sz="1600" dirty="0"/>
          </a:p>
          <a:p>
            <a:r>
              <a:rPr lang="en-US" sz="1600" b="1" dirty="0"/>
              <a:t>GPA:</a:t>
            </a:r>
            <a:r>
              <a:rPr lang="en-US" sz="1600" dirty="0"/>
              <a:t> Generally, higher GPA correlates with higher salaries.</a:t>
            </a:r>
          </a:p>
          <a:p>
            <a:r>
              <a:rPr lang="en-US" sz="1600" b="1" dirty="0"/>
              <a:t>Designation:</a:t>
            </a:r>
            <a:r>
              <a:rPr lang="en-US" sz="1600" dirty="0"/>
              <a:t> Most common designations are Senior Software Engineer and Assistant Manager.</a:t>
            </a:r>
          </a:p>
          <a:p>
            <a:r>
              <a:rPr lang="en-US" sz="1600" b="1" dirty="0"/>
              <a:t>Job City:</a:t>
            </a:r>
            <a:r>
              <a:rPr lang="en-US" sz="1600" dirty="0"/>
              <a:t> Major employment hubs include Bangalore, Gurgaon, and Chennai.</a:t>
            </a:r>
          </a:p>
          <a:p>
            <a:r>
              <a:rPr lang="en-US" sz="1600" b="1" dirty="0"/>
              <a:t>Gender Distribution:</a:t>
            </a:r>
            <a:r>
              <a:rPr lang="en-US" sz="1600" dirty="0"/>
              <a:t> Male employees outnumber females, indicating a gender imbalance.</a:t>
            </a:r>
          </a:p>
          <a:p>
            <a:r>
              <a:rPr lang="en-US" sz="1600" b="1" dirty="0"/>
              <a:t>College Tier:</a:t>
            </a:r>
            <a:r>
              <a:rPr lang="en-US" sz="1600" dirty="0"/>
              <a:t> Majority of employees graduated from Tier 2 colleges.</a:t>
            </a:r>
          </a:p>
        </p:txBody>
      </p:sp>
    </p:spTree>
    <p:extLst>
      <p:ext uri="{BB962C8B-B14F-4D97-AF65-F5344CB8AC3E}">
        <p14:creationId xmlns:p14="http://schemas.microsoft.com/office/powerpoint/2010/main" val="3511103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896145"/>
          </a:xfrm>
          <a:prstGeom prst="rect">
            <a:avLst/>
          </a:prstGeom>
          <a:noFill/>
          <a:ln>
            <a:noFill/>
          </a:ln>
        </p:spPr>
        <p:txBody>
          <a:bodyPr spcFirstLastPara="1" wrap="square" lIns="91425" tIns="45700" rIns="91425" bIns="45700" anchor="ctr" anchorCtr="0">
            <a:normAutofit/>
          </a:bodyPr>
          <a:lstStyle/>
          <a:p>
            <a:pPr marL="228600" lvl="0" indent="-228600">
              <a:spcBef>
                <a:spcPts val="1000"/>
              </a:spcBef>
            </a:pPr>
            <a:r>
              <a:rPr lang="en-IN" sz="2400" b="1" dirty="0" smtClean="0">
                <a:solidFill>
                  <a:srgbClr val="FF0000"/>
                </a:solidFill>
              </a:rPr>
              <a:t>Conclusion</a:t>
            </a:r>
            <a:endParaRPr lang="en-IN" sz="2400" b="1" dirty="0">
              <a:solidFill>
                <a:srgbClr val="FF0000"/>
              </a:solidFill>
            </a:endParaRPr>
          </a:p>
        </p:txBody>
      </p:sp>
      <p:sp>
        <p:nvSpPr>
          <p:cNvPr id="5" name="Google Shape;111;p4"/>
          <p:cNvSpPr txBox="1">
            <a:spLocks/>
          </p:cNvSpPr>
          <p:nvPr/>
        </p:nvSpPr>
        <p:spPr>
          <a:xfrm>
            <a:off x="304800" y="914400"/>
            <a:ext cx="10515600" cy="52578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z="1400" b="1" dirty="0"/>
              <a:t>Salary Trends:</a:t>
            </a:r>
            <a:endParaRPr lang="en-US" sz="1400" dirty="0"/>
          </a:p>
          <a:p>
            <a:r>
              <a:rPr lang="en-US" sz="1400" dirty="0"/>
              <a:t>A positive correlation exists between college GPA and salary, indicating that higher academic performance can lead to better-paying jobs. However, some outliers reflect exceptions to this trend.</a:t>
            </a:r>
          </a:p>
          <a:p>
            <a:r>
              <a:rPr lang="en-US" sz="1400" b="1" dirty="0"/>
              <a:t>Designation Insights:</a:t>
            </a:r>
            <a:endParaRPr lang="en-US" sz="1400" dirty="0"/>
          </a:p>
          <a:p>
            <a:r>
              <a:rPr lang="en-US" sz="1400" dirty="0"/>
              <a:t>Certain designations, particularly Senior Software Engineer and Assistant Manager, dominate the job market, highlighting the demand for these roles. Salary variations within designations suggest differences based on experience and skill levels.</a:t>
            </a:r>
          </a:p>
          <a:p>
            <a:r>
              <a:rPr lang="en-US" sz="1400" b="1" dirty="0"/>
              <a:t>Geographic Distribution:</a:t>
            </a:r>
            <a:endParaRPr lang="en-US" sz="1400" dirty="0"/>
          </a:p>
          <a:p>
            <a:r>
              <a:rPr lang="en-US" sz="1400" dirty="0"/>
              <a:t>Major employment hubs such as Bangalore, Gurgaon, and Chennai offer more opportunities and higher salaries, indicating regional preferences in job placement.</a:t>
            </a:r>
          </a:p>
          <a:p>
            <a:r>
              <a:rPr lang="en-US" sz="1400" b="1" dirty="0"/>
              <a:t>Gender Disparities:</a:t>
            </a:r>
            <a:endParaRPr lang="en-US" sz="1400" dirty="0"/>
          </a:p>
          <a:p>
            <a:r>
              <a:rPr lang="en-US" sz="1400" dirty="0"/>
              <a:t>The data reveals a notable gender imbalance in employment, with significantly more male employees than female. This suggests potential barriers or biases in hiring practices within the industry.</a:t>
            </a:r>
          </a:p>
          <a:p>
            <a:r>
              <a:rPr lang="en-US" sz="1400" b="1" dirty="0"/>
              <a:t>College Tier Influence:</a:t>
            </a:r>
            <a:endParaRPr lang="en-US" sz="1400" dirty="0"/>
          </a:p>
          <a:p>
            <a:r>
              <a:rPr lang="en-US" sz="1400" dirty="0"/>
              <a:t>Graduates from Tier 1 colleges tend to earn higher salaries compared to those from Tier 2 colleges, indicating that college reputation may play a crucial role in initial salary offers.</a:t>
            </a:r>
          </a:p>
          <a:p>
            <a:r>
              <a:rPr lang="en-US" sz="1400" b="1" dirty="0"/>
              <a:t>Specialization and Gender Relationship:</a:t>
            </a:r>
            <a:endParaRPr lang="en-US" sz="1400" dirty="0"/>
          </a:p>
          <a:p>
            <a:r>
              <a:rPr lang="en-US" sz="1400" dirty="0"/>
              <a:t>A significant relationship was found between gender and specialization preferences, rejecting the null hypothesis. This implies that gender influences the choice of specialization in engineering fields.</a:t>
            </a:r>
          </a:p>
        </p:txBody>
      </p:sp>
    </p:spTree>
    <p:extLst>
      <p:ext uri="{BB962C8B-B14F-4D97-AF65-F5344CB8AC3E}">
        <p14:creationId xmlns:p14="http://schemas.microsoft.com/office/powerpoint/2010/main" val="207758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896145"/>
          </a:xfrm>
          <a:prstGeom prst="rect">
            <a:avLst/>
          </a:prstGeom>
          <a:noFill/>
          <a:ln>
            <a:noFill/>
          </a:ln>
        </p:spPr>
        <p:txBody>
          <a:bodyPr spcFirstLastPara="1" wrap="square" lIns="91425" tIns="45700" rIns="91425" bIns="45700" anchor="ctr" anchorCtr="0">
            <a:normAutofit/>
          </a:bodyPr>
          <a:lstStyle/>
          <a:p>
            <a:pPr marL="228600" lvl="0" indent="-228600">
              <a:spcBef>
                <a:spcPts val="1000"/>
              </a:spcBef>
            </a:pPr>
            <a:r>
              <a:rPr lang="en-IN" sz="2400" b="1" dirty="0" smtClean="0">
                <a:solidFill>
                  <a:srgbClr val="FF0000"/>
                </a:solidFill>
              </a:rPr>
              <a:t>Summary </a:t>
            </a:r>
            <a:r>
              <a:rPr lang="en-IN" sz="2400" b="1" dirty="0">
                <a:solidFill>
                  <a:srgbClr val="FF0000"/>
                </a:solidFill>
              </a:rPr>
              <a:t>of the Data </a:t>
            </a:r>
          </a:p>
        </p:txBody>
      </p:sp>
      <p:sp>
        <p:nvSpPr>
          <p:cNvPr id="5" name="Google Shape;111;p4"/>
          <p:cNvSpPr txBox="1">
            <a:spLocks/>
          </p:cNvSpPr>
          <p:nvPr/>
        </p:nvSpPr>
        <p:spPr>
          <a:xfrm>
            <a:off x="304800" y="914400"/>
            <a:ext cx="10515600" cy="52578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z="1600" b="1" dirty="0"/>
              <a:t>Total Records:</a:t>
            </a:r>
            <a:r>
              <a:rPr lang="en-US" sz="1600" dirty="0"/>
              <a:t> </a:t>
            </a:r>
            <a:r>
              <a:rPr lang="en-US" sz="1600" dirty="0" smtClean="0"/>
              <a:t>3998</a:t>
            </a:r>
            <a:endParaRPr lang="en-US" sz="1600" dirty="0"/>
          </a:p>
          <a:p>
            <a:r>
              <a:rPr lang="en-US" sz="1600" b="1" dirty="0"/>
              <a:t>Columns:</a:t>
            </a:r>
            <a:endParaRPr lang="en-US" sz="1600" dirty="0"/>
          </a:p>
          <a:p>
            <a:r>
              <a:rPr lang="en-US" sz="1600" b="1" dirty="0"/>
              <a:t>Numerical Variables:</a:t>
            </a:r>
            <a:endParaRPr lang="en-US" sz="1600" dirty="0"/>
          </a:p>
          <a:p>
            <a:pPr lvl="1"/>
            <a:r>
              <a:rPr lang="en-US" sz="1600" dirty="0"/>
              <a:t>Salary, GPA, Exam Scores (English, Logical, Quant), Age-related attributes.</a:t>
            </a:r>
          </a:p>
          <a:p>
            <a:r>
              <a:rPr lang="en-US" sz="1600" b="1" dirty="0"/>
              <a:t>Categorical Variables:</a:t>
            </a:r>
            <a:endParaRPr lang="en-US" sz="1600" dirty="0"/>
          </a:p>
          <a:p>
            <a:pPr lvl="1"/>
            <a:r>
              <a:rPr lang="en-US" sz="1600" dirty="0"/>
              <a:t>Designation, Job City, Gender, College Tier, Degree, Specialization, College State.</a:t>
            </a:r>
          </a:p>
          <a:p>
            <a:r>
              <a:rPr lang="en-US" sz="1600" b="1" dirty="0"/>
              <a:t>Key Observations:</a:t>
            </a:r>
            <a:endParaRPr lang="en-US" sz="1600" dirty="0"/>
          </a:p>
          <a:p>
            <a:r>
              <a:rPr lang="en-US" sz="1600" b="1" dirty="0"/>
              <a:t>Salary:</a:t>
            </a:r>
            <a:r>
              <a:rPr lang="en-US" sz="1600" dirty="0"/>
              <a:t> </a:t>
            </a:r>
            <a:r>
              <a:rPr lang="en-US" sz="1600" dirty="0" smtClean="0"/>
              <a:t>Some outliers are there.</a:t>
            </a:r>
            <a:endParaRPr lang="en-US" sz="1600" dirty="0"/>
          </a:p>
          <a:p>
            <a:r>
              <a:rPr lang="en-US" sz="1600" b="1" dirty="0"/>
              <a:t>GPA:</a:t>
            </a:r>
            <a:r>
              <a:rPr lang="en-US" sz="1600" dirty="0"/>
              <a:t> Generally, higher GPA correlates with higher salaries.</a:t>
            </a:r>
          </a:p>
          <a:p>
            <a:r>
              <a:rPr lang="en-US" sz="1600" b="1" dirty="0"/>
              <a:t>Designation:</a:t>
            </a:r>
            <a:r>
              <a:rPr lang="en-US" sz="1600" dirty="0"/>
              <a:t> Most common designations are Senior Software Engineer and Assistant Manager.</a:t>
            </a:r>
          </a:p>
          <a:p>
            <a:r>
              <a:rPr lang="en-US" sz="1600" b="1" dirty="0"/>
              <a:t>Job City:</a:t>
            </a:r>
            <a:r>
              <a:rPr lang="en-US" sz="1600" dirty="0"/>
              <a:t> Major employment hubs include Bangalore, Gurgaon, and Chennai.</a:t>
            </a:r>
          </a:p>
          <a:p>
            <a:r>
              <a:rPr lang="en-US" sz="1600" b="1" dirty="0"/>
              <a:t>Gender Distribution:</a:t>
            </a:r>
            <a:r>
              <a:rPr lang="en-US" sz="1600" dirty="0"/>
              <a:t> Male employees outnumber females, indicating a gender imbalance.</a:t>
            </a:r>
          </a:p>
          <a:p>
            <a:r>
              <a:rPr lang="en-US" sz="1600" b="1" dirty="0"/>
              <a:t>College Tier:</a:t>
            </a:r>
            <a:r>
              <a:rPr lang="en-US" sz="1600" dirty="0"/>
              <a:t> Majority of employees graduated from Tier 2 colleges.</a:t>
            </a:r>
          </a:p>
        </p:txBody>
      </p:sp>
    </p:spTree>
    <p:extLst>
      <p:ext uri="{BB962C8B-B14F-4D97-AF65-F5344CB8AC3E}">
        <p14:creationId xmlns:p14="http://schemas.microsoft.com/office/powerpoint/2010/main" val="207758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696</Words>
  <Application>Microsoft Office PowerPoint</Application>
  <PresentationFormat>Custom</PresentationFormat>
  <Paragraphs>80</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Wingdings</vt:lpstr>
      <vt:lpstr>Libre Baskerville</vt:lpstr>
      <vt:lpstr>Calibri</vt:lpstr>
      <vt:lpstr>Lato Black</vt:lpstr>
      <vt:lpstr>Office Theme</vt:lpstr>
      <vt:lpstr>PowerPoint Presentation</vt:lpstr>
      <vt:lpstr>PowerPoint Presentation</vt:lpstr>
      <vt:lpstr>Objective of the Project</vt:lpstr>
      <vt:lpstr>Summary of the Data </vt:lpstr>
      <vt:lpstr>Process Flow</vt:lpstr>
      <vt:lpstr>Summary of the Data </vt:lpstr>
      <vt:lpstr>Conclusion</vt:lpstr>
      <vt:lpstr>Summary of the Data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om</cp:lastModifiedBy>
  <cp:revision>5</cp:revision>
  <dcterms:created xsi:type="dcterms:W3CDTF">2021-02-16T05:19:01Z</dcterms:created>
  <dcterms:modified xsi:type="dcterms:W3CDTF">2024-09-27T19:49:45Z</dcterms:modified>
</cp:coreProperties>
</file>