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4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48442-9B58-413A-B904-1C41455DBC19}"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BC1DF-9E2F-4E9C-B965-1A632D4C3F69}" type="slidenum">
              <a:rPr lang="en-IN" smtClean="0"/>
              <a:t>‹#›</a:t>
            </a:fld>
            <a:endParaRPr lang="en-IN"/>
          </a:p>
        </p:txBody>
      </p:sp>
    </p:spTree>
    <p:extLst>
      <p:ext uri="{BB962C8B-B14F-4D97-AF65-F5344CB8AC3E}">
        <p14:creationId xmlns:p14="http://schemas.microsoft.com/office/powerpoint/2010/main" val="158226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07378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75518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2805838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EDDA0-7DA0-4E06-B012-0EDA605D326A}"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896287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72EDDA0-7DA0-4E06-B012-0EDA605D326A}"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768902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EDDA0-7DA0-4E06-B012-0EDA605D326A}"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87971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EDDA0-7DA0-4E06-B012-0EDA605D326A}"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6674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EDDA0-7DA0-4E06-B012-0EDA605D326A}"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97932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EDDA0-7DA0-4E06-B012-0EDA605D326A}"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2762372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EDDA0-7DA0-4E06-B012-0EDA605D326A}"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1063887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2EDDA0-7DA0-4E06-B012-0EDA605D326A}"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42FD5B-96EA-4246-BB28-7C2D0840AF8C}" type="slidenum">
              <a:rPr lang="en-IN" smtClean="0"/>
              <a:t>‹#›</a:t>
            </a:fld>
            <a:endParaRPr lang="en-IN"/>
          </a:p>
        </p:txBody>
      </p:sp>
    </p:spTree>
    <p:extLst>
      <p:ext uri="{BB962C8B-B14F-4D97-AF65-F5344CB8AC3E}">
        <p14:creationId xmlns:p14="http://schemas.microsoft.com/office/powerpoint/2010/main" val="3840165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2EDDA0-7DA0-4E06-B012-0EDA605D326A}" type="datetimeFigureOut">
              <a:rPr lang="en-IN" smtClean="0"/>
              <a:t>10-04-2025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2FD5B-96EA-4246-BB28-7C2D0840AF8C}" type="slidenum">
              <a:rPr lang="en-IN" smtClean="0"/>
              <a:t>‹#›</a:t>
            </a:fld>
            <a:endParaRPr lang="en-IN"/>
          </a:p>
        </p:txBody>
      </p:sp>
    </p:spTree>
    <p:extLst>
      <p:ext uri="{BB962C8B-B14F-4D97-AF65-F5344CB8AC3E}">
        <p14:creationId xmlns:p14="http://schemas.microsoft.com/office/powerpoint/2010/main" val="3912045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p@0.5"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6043"/>
            <a:ext cx="12192000" cy="615553"/>
          </a:xfrm>
          <a:prstGeom prst="rect">
            <a:avLst/>
          </a:prstGeom>
          <a:noFill/>
        </p:spPr>
        <p:txBody>
          <a:bodyPr wrap="square" rtlCol="0">
            <a:spAutoFit/>
          </a:bodyPr>
          <a:lstStyle/>
          <a:p>
            <a:r>
              <a:rPr lang="en-US" b="1" dirty="0">
                <a:solidFill>
                  <a:srgbClr val="003466"/>
                </a:solidFill>
                <a:latin typeface="Helvetica" panose="020B0604020202020204" pitchFamily="34" charset="0"/>
                <a:cs typeface="Helvetica" panose="020B0604020202020204" pitchFamily="34" charset="0"/>
              </a:rPr>
              <a:t>AI-Powered Advanced Driver Assistance System For Ambulances</a:t>
            </a:r>
            <a:endParaRPr lang="en-IN" b="1" dirty="0">
              <a:solidFill>
                <a:srgbClr val="003466"/>
              </a:solidFill>
              <a:latin typeface="Helvetica" panose="020B0604020202020204" pitchFamily="34" charset="0"/>
              <a:cs typeface="Helvetica" panose="020B0604020202020204" pitchFamily="34" charset="0"/>
            </a:endParaRPr>
          </a:p>
          <a:p>
            <a:r>
              <a:rPr lang="en-IN" sz="1600" b="1" dirty="0">
                <a:latin typeface="Helvetica" panose="020B0604020202020204" pitchFamily="34" charset="0"/>
                <a:cs typeface="Helvetica" panose="020B0604020202020204" pitchFamily="34" charset="0"/>
              </a:rPr>
              <a:t>Vijay Shankar Singh(2201229)</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60404" y="0"/>
            <a:ext cx="631596" cy="631596"/>
          </a:xfrm>
          <a:prstGeom prst="rect">
            <a:avLst/>
          </a:prstGeom>
        </p:spPr>
      </p:pic>
      <p:sp>
        <p:nvSpPr>
          <p:cNvPr id="9" name="Footer Placeholder 8"/>
          <p:cNvSpPr>
            <a:spLocks noGrp="1"/>
          </p:cNvSpPr>
          <p:nvPr>
            <p:ph type="ftr" sz="quarter" idx="11"/>
          </p:nvPr>
        </p:nvSpPr>
        <p:spPr>
          <a:xfrm>
            <a:off x="4038600" y="6593693"/>
            <a:ext cx="4114800" cy="365125"/>
          </a:xfrm>
        </p:spPr>
        <p:txBody>
          <a:bodyPr/>
          <a:lstStyle/>
          <a:p>
            <a:r>
              <a:rPr lang="en-US" b="1" dirty="0">
                <a:latin typeface="Helvetica" panose="020B0604020202020204" pitchFamily="34" charset="0"/>
                <a:cs typeface="Helvetica" panose="020B0604020202020204" pitchFamily="34" charset="0"/>
              </a:rPr>
              <a:t>Indian Institute of Information Technology Guwahati</a:t>
            </a:r>
            <a:endParaRPr lang="en-IN" b="1" dirty="0">
              <a:latin typeface="Helvetica" panose="020B0604020202020204" pitchFamily="34" charset="0"/>
              <a:cs typeface="Helvetica" panose="020B0604020202020204" pitchFamily="34" charset="0"/>
            </a:endParaRPr>
          </a:p>
        </p:txBody>
      </p:sp>
      <p:sp>
        <p:nvSpPr>
          <p:cNvPr id="11" name="TextBox 10"/>
          <p:cNvSpPr txBox="1">
            <a:spLocks noChangeAspect="1"/>
          </p:cNvSpPr>
          <p:nvPr/>
        </p:nvSpPr>
        <p:spPr>
          <a:xfrm>
            <a:off x="-1" y="631597"/>
            <a:ext cx="2946507" cy="6035904"/>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IN" sz="1600" b="1" dirty="0">
                <a:solidFill>
                  <a:srgbClr val="003466"/>
                </a:solidFill>
                <a:latin typeface="Helvetica" panose="020B0604020202020204" pitchFamily="34" charset="0"/>
                <a:cs typeface="Helvetica" panose="020B0604020202020204" pitchFamily="34" charset="0"/>
              </a:rPr>
              <a:t>Abstract:</a:t>
            </a:r>
          </a:p>
          <a:p>
            <a:r>
              <a:rPr lang="en-US" sz="1600" dirty="0"/>
              <a:t>This project develops an AI-based ADAS for ambulances that uses video input to detect road conditions, obstacles, and traffic. By applying YOLO, CNN and  segmentation models, it provides driving recommendations like “slow down/up,” “move left/right,” or “change lane.” CCTV footage is used to predict upcoming traffic at that location, enabling safer decisions without changing the route.</a:t>
            </a:r>
          </a:p>
          <a:p>
            <a:endParaRPr lang="en-US" sz="1600" dirty="0"/>
          </a:p>
          <a:p>
            <a:r>
              <a:rPr lang="en-IN" sz="1600" b="1" dirty="0">
                <a:solidFill>
                  <a:srgbClr val="003466"/>
                </a:solidFill>
                <a:latin typeface="Helvetica" panose="020B0604020202020204" pitchFamily="34" charset="0"/>
                <a:cs typeface="Helvetica" panose="020B0604020202020204" pitchFamily="34" charset="0"/>
              </a:rPr>
              <a:t>Objective:</a:t>
            </a:r>
          </a:p>
          <a:p>
            <a:r>
              <a:rPr lang="en-US" sz="1600" dirty="0"/>
              <a:t>To build an AI-driven ADAS that detects road and traffic conditions and gives driving decisions. These decisions would be based on both live video analysis and predictive insights from CCTV footage to give timely decisions on the same route</a:t>
            </a:r>
          </a:p>
          <a:p>
            <a:endParaRPr lang="en-IN" sz="1600" dirty="0">
              <a:latin typeface="Helvetica" panose="020B0604020202020204" pitchFamily="34" charset="0"/>
              <a:cs typeface="Helvetica" panose="020B0604020202020204" pitchFamily="34" charset="0"/>
            </a:endParaRPr>
          </a:p>
        </p:txBody>
      </p:sp>
      <p:sp>
        <p:nvSpPr>
          <p:cNvPr id="12" name="TextBox 11"/>
          <p:cNvSpPr txBox="1">
            <a:spLocks noChangeAspect="1"/>
          </p:cNvSpPr>
          <p:nvPr/>
        </p:nvSpPr>
        <p:spPr>
          <a:xfrm>
            <a:off x="2950871" y="631595"/>
            <a:ext cx="3827228" cy="6035905"/>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US" sz="1600" b="1" dirty="0">
                <a:solidFill>
                  <a:srgbClr val="003466"/>
                </a:solidFill>
                <a:latin typeface="Helvetica" panose="020B0604020202020204" pitchFamily="34" charset="0"/>
                <a:cs typeface="Helvetica" panose="020B0604020202020204" pitchFamily="34" charset="0"/>
              </a:rPr>
              <a:t>Approach:</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1.A Fine tuned </a:t>
            </a:r>
            <a:r>
              <a:rPr lang="en-US" sz="1400" b="1" dirty="0">
                <a:solidFill>
                  <a:schemeClr val="tx1">
                    <a:lumMod val="95000"/>
                    <a:lumOff val="5000"/>
                  </a:schemeClr>
                </a:solidFill>
                <a:latin typeface="Helvetica" panose="020B0604020202020204" pitchFamily="34" charset="0"/>
                <a:cs typeface="Helvetica" panose="020B0604020202020204" pitchFamily="34" charset="0"/>
              </a:rPr>
              <a:t>YOLOv8</a:t>
            </a:r>
            <a:r>
              <a:rPr lang="en-US" sz="1400" dirty="0">
                <a:solidFill>
                  <a:schemeClr val="tx1">
                    <a:lumMod val="95000"/>
                    <a:lumOff val="5000"/>
                  </a:schemeClr>
                </a:solidFill>
                <a:latin typeface="Helvetica" panose="020B0604020202020204" pitchFamily="34" charset="0"/>
                <a:cs typeface="Helvetica" panose="020B0604020202020204" pitchFamily="34" charset="0"/>
              </a:rPr>
              <a:t> model was used to </a:t>
            </a:r>
            <a:r>
              <a:rPr lang="en-US" sz="1400" b="1" dirty="0">
                <a:solidFill>
                  <a:schemeClr val="tx1">
                    <a:lumMod val="95000"/>
                    <a:lumOff val="5000"/>
                  </a:schemeClr>
                </a:solidFill>
                <a:latin typeface="Helvetica" panose="020B0604020202020204" pitchFamily="34" charset="0"/>
                <a:cs typeface="Helvetica" panose="020B0604020202020204" pitchFamily="34" charset="0"/>
              </a:rPr>
              <a:t>detect objects </a:t>
            </a:r>
            <a:r>
              <a:rPr lang="en-US" sz="1400" dirty="0">
                <a:solidFill>
                  <a:schemeClr val="tx1">
                    <a:lumMod val="95000"/>
                    <a:lumOff val="5000"/>
                  </a:schemeClr>
                </a:solidFill>
                <a:latin typeface="Helvetica" panose="020B0604020202020204" pitchFamily="34" charset="0"/>
                <a:cs typeface="Helvetica" panose="020B0604020202020204" pitchFamily="34" charset="0"/>
              </a:rPr>
              <a:t>like vehicles, people, potholes, and speed breakers in real-time video.  </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 </a:t>
            </a:r>
            <a:r>
              <a:rPr lang="en-US" sz="1400" i="1" dirty="0">
                <a:solidFill>
                  <a:schemeClr val="tx1">
                    <a:lumMod val="95000"/>
                    <a:lumOff val="5000"/>
                  </a:schemeClr>
                </a:solidFill>
                <a:latin typeface="Helvetica" panose="020B0604020202020204" pitchFamily="34" charset="0"/>
                <a:cs typeface="Helvetica" panose="020B0604020202020204" pitchFamily="34" charset="0"/>
              </a:rPr>
              <a:t>Dataset</a:t>
            </a:r>
            <a:r>
              <a:rPr lang="en-US" sz="1400" dirty="0">
                <a:solidFill>
                  <a:schemeClr val="tx1">
                    <a:lumMod val="95000"/>
                    <a:lumOff val="5000"/>
                  </a:schemeClr>
                </a:solidFill>
                <a:latin typeface="Helvetica" panose="020B0604020202020204" pitchFamily="34" charset="0"/>
                <a:cs typeface="Helvetica" panose="020B0604020202020204" pitchFamily="34" charset="0"/>
              </a:rPr>
              <a:t>:4000 self-labeled images were used for object detection.</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2.A Fine tuned </a:t>
            </a:r>
            <a:r>
              <a:rPr lang="en-US" sz="1400" b="1" dirty="0">
                <a:solidFill>
                  <a:schemeClr val="tx1">
                    <a:lumMod val="95000"/>
                    <a:lumOff val="5000"/>
                  </a:schemeClr>
                </a:solidFill>
                <a:latin typeface="Helvetica" panose="020B0604020202020204" pitchFamily="34" charset="0"/>
                <a:cs typeface="Helvetica" panose="020B0604020202020204" pitchFamily="34" charset="0"/>
              </a:rPr>
              <a:t>YOLOv8n-seg</a:t>
            </a:r>
            <a:r>
              <a:rPr lang="en-US" sz="1400" dirty="0">
                <a:solidFill>
                  <a:schemeClr val="tx1">
                    <a:lumMod val="95000"/>
                    <a:lumOff val="5000"/>
                  </a:schemeClr>
                </a:solidFill>
                <a:latin typeface="Helvetica" panose="020B0604020202020204" pitchFamily="34" charset="0"/>
                <a:cs typeface="Helvetica" panose="020B0604020202020204" pitchFamily="34" charset="0"/>
              </a:rPr>
              <a:t> was used for </a:t>
            </a:r>
            <a:r>
              <a:rPr lang="en-US" sz="1400" b="1" dirty="0">
                <a:solidFill>
                  <a:schemeClr val="tx1">
                    <a:lumMod val="95000"/>
                    <a:lumOff val="5000"/>
                  </a:schemeClr>
                </a:solidFill>
                <a:latin typeface="Helvetica" panose="020B0604020202020204" pitchFamily="34" charset="0"/>
                <a:cs typeface="Helvetica" panose="020B0604020202020204" pitchFamily="34" charset="0"/>
              </a:rPr>
              <a:t>segmenting</a:t>
            </a:r>
            <a:r>
              <a:rPr lang="en-US" sz="1400" dirty="0">
                <a:solidFill>
                  <a:schemeClr val="tx1">
                    <a:lumMod val="95000"/>
                    <a:lumOff val="5000"/>
                  </a:schemeClr>
                </a:solidFill>
                <a:latin typeface="Helvetica" panose="020B0604020202020204" pitchFamily="34" charset="0"/>
                <a:cs typeface="Helvetica" panose="020B0604020202020204" pitchFamily="34" charset="0"/>
              </a:rPr>
              <a:t> the road area and identifying the safest path.  </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 - </a:t>
            </a:r>
            <a:r>
              <a:rPr lang="en-US" sz="1400" i="1" dirty="0">
                <a:solidFill>
                  <a:schemeClr val="tx1">
                    <a:lumMod val="95000"/>
                    <a:lumOff val="5000"/>
                  </a:schemeClr>
                </a:solidFill>
                <a:latin typeface="Helvetica" panose="020B0604020202020204" pitchFamily="34" charset="0"/>
                <a:cs typeface="Helvetica" panose="020B0604020202020204" pitchFamily="34" charset="0"/>
              </a:rPr>
              <a:t>Dataset</a:t>
            </a:r>
            <a:r>
              <a:rPr lang="en-US" sz="1400" dirty="0">
                <a:solidFill>
                  <a:schemeClr val="tx1">
                    <a:lumMod val="95000"/>
                    <a:lumOff val="5000"/>
                  </a:schemeClr>
                </a:solidFill>
                <a:latin typeface="Helvetica" panose="020B0604020202020204" pitchFamily="34" charset="0"/>
                <a:cs typeface="Helvetica" panose="020B0604020202020204" pitchFamily="34" charset="0"/>
              </a:rPr>
              <a:t>: Road segmentation was trained using the data from </a:t>
            </a:r>
            <a:r>
              <a:rPr lang="en-US" sz="1400" dirty="0" err="1">
                <a:solidFill>
                  <a:schemeClr val="tx1">
                    <a:lumMod val="95000"/>
                    <a:lumOff val="5000"/>
                  </a:schemeClr>
                </a:solidFill>
                <a:latin typeface="Helvetica" panose="020B0604020202020204" pitchFamily="34" charset="0"/>
                <a:cs typeface="Helvetica" panose="020B0604020202020204" pitchFamily="34" charset="0"/>
              </a:rPr>
              <a:t>Roboflow</a:t>
            </a:r>
            <a:r>
              <a:rPr lang="en-US" sz="1400" dirty="0">
                <a:solidFill>
                  <a:schemeClr val="tx1">
                    <a:lumMod val="95000"/>
                    <a:lumOff val="5000"/>
                  </a:schemeClr>
                </a:solidFill>
                <a:latin typeface="Helvetica" panose="020B0604020202020204" pitchFamily="34" charset="0"/>
                <a:cs typeface="Helvetica" panose="020B0604020202020204" pitchFamily="34" charset="0"/>
              </a:rPr>
              <a:t>.</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3. </a:t>
            </a:r>
            <a:r>
              <a:rPr lang="en-US" sz="1400" b="1" dirty="0">
                <a:solidFill>
                  <a:schemeClr val="tx1">
                    <a:lumMod val="95000"/>
                    <a:lumOff val="5000"/>
                  </a:schemeClr>
                </a:solidFill>
                <a:latin typeface="Helvetica" panose="020B0604020202020204" pitchFamily="34" charset="0"/>
                <a:cs typeface="Helvetica" panose="020B0604020202020204" pitchFamily="34" charset="0"/>
              </a:rPr>
              <a:t>Weather</a:t>
            </a:r>
            <a:r>
              <a:rPr lang="en-US" sz="1400" dirty="0">
                <a:solidFill>
                  <a:schemeClr val="tx1">
                    <a:lumMod val="95000"/>
                    <a:lumOff val="5000"/>
                  </a:schemeClr>
                </a:solidFill>
                <a:latin typeface="Helvetica" panose="020B0604020202020204" pitchFamily="34" charset="0"/>
                <a:cs typeface="Helvetica" panose="020B0604020202020204" pitchFamily="34" charset="0"/>
              </a:rPr>
              <a:t> condition detection, </a:t>
            </a:r>
            <a:r>
              <a:rPr lang="en-US" sz="1400" b="1" dirty="0">
                <a:solidFill>
                  <a:schemeClr val="tx1">
                    <a:lumMod val="95000"/>
                    <a:lumOff val="5000"/>
                  </a:schemeClr>
                </a:solidFill>
                <a:latin typeface="Helvetica" panose="020B0604020202020204" pitchFamily="34" charset="0"/>
                <a:cs typeface="Helvetica" panose="020B0604020202020204" pitchFamily="34" charset="0"/>
              </a:rPr>
              <a:t>Road Surface </a:t>
            </a:r>
            <a:r>
              <a:rPr lang="en-US" sz="1400" dirty="0">
                <a:solidFill>
                  <a:schemeClr val="tx1">
                    <a:lumMod val="95000"/>
                    <a:lumOff val="5000"/>
                  </a:schemeClr>
                </a:solidFill>
                <a:latin typeface="Helvetica" panose="020B0604020202020204" pitchFamily="34" charset="0"/>
                <a:cs typeface="Helvetica" panose="020B0604020202020204" pitchFamily="34" charset="0"/>
              </a:rPr>
              <a:t>type classification were performed using fine-tuned CNN models.</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 </a:t>
            </a:r>
            <a:r>
              <a:rPr lang="en-US" sz="1400" i="1" dirty="0">
                <a:solidFill>
                  <a:schemeClr val="tx1">
                    <a:lumMod val="95000"/>
                    <a:lumOff val="5000"/>
                  </a:schemeClr>
                </a:solidFill>
                <a:latin typeface="Helvetica" panose="020B0604020202020204" pitchFamily="34" charset="0"/>
                <a:cs typeface="Helvetica" panose="020B0604020202020204" pitchFamily="34" charset="0"/>
              </a:rPr>
              <a:t>Dataset</a:t>
            </a:r>
            <a:r>
              <a:rPr lang="en-US" sz="1400" dirty="0">
                <a:solidFill>
                  <a:schemeClr val="tx1">
                    <a:lumMod val="95000"/>
                    <a:lumOff val="5000"/>
                  </a:schemeClr>
                </a:solidFill>
                <a:latin typeface="Helvetica" panose="020B0604020202020204" pitchFamily="34" charset="0"/>
                <a:cs typeface="Helvetica" panose="020B0604020202020204" pitchFamily="34" charset="0"/>
              </a:rPr>
              <a:t>: 12,000 images were used for weather model training; RSCD dataset was used for Surface Detection Model.</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4. </a:t>
            </a:r>
            <a:r>
              <a:rPr lang="en-US" sz="1400" b="1" dirty="0">
                <a:solidFill>
                  <a:schemeClr val="tx1">
                    <a:lumMod val="95000"/>
                    <a:lumOff val="5000"/>
                  </a:schemeClr>
                </a:solidFill>
                <a:latin typeface="Helvetica" panose="020B0604020202020204" pitchFamily="34" charset="0"/>
                <a:cs typeface="Helvetica" panose="020B0604020202020204" pitchFamily="34" charset="0"/>
              </a:rPr>
              <a:t>CCTV video</a:t>
            </a:r>
            <a:r>
              <a:rPr lang="en-US" sz="1400" dirty="0">
                <a:solidFill>
                  <a:schemeClr val="tx1">
                    <a:lumMod val="95000"/>
                    <a:lumOff val="5000"/>
                  </a:schemeClr>
                </a:solidFill>
                <a:latin typeface="Helvetica" panose="020B0604020202020204" pitchFamily="34" charset="0"/>
                <a:cs typeface="Helvetica" panose="020B0604020202020204" pitchFamily="34" charset="0"/>
              </a:rPr>
              <a:t>(60 seconds ahead) was used which gives the number of vehicles on both lanes as input to ensemble-based(3 LSTM models)Traffic prediction model ,trained on Synthetic Data . </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5. </a:t>
            </a:r>
            <a:r>
              <a:rPr lang="en-US" sz="1400" b="1" dirty="0">
                <a:solidFill>
                  <a:schemeClr val="tx1">
                    <a:lumMod val="95000"/>
                    <a:lumOff val="5000"/>
                  </a:schemeClr>
                </a:solidFill>
                <a:latin typeface="Helvetica" panose="020B0604020202020204" pitchFamily="34" charset="0"/>
                <a:cs typeface="Helvetica" panose="020B0604020202020204" pitchFamily="34" charset="0"/>
              </a:rPr>
              <a:t>Dashcam</a:t>
            </a:r>
            <a:r>
              <a:rPr lang="en-US" sz="1400" dirty="0">
                <a:solidFill>
                  <a:schemeClr val="tx1">
                    <a:lumMod val="95000"/>
                    <a:lumOff val="5000"/>
                  </a:schemeClr>
                </a:solidFill>
                <a:latin typeface="Helvetica" panose="020B0604020202020204" pitchFamily="34" charset="0"/>
                <a:cs typeface="Helvetica" panose="020B0604020202020204" pitchFamily="34" charset="0"/>
              </a:rPr>
              <a:t> </a:t>
            </a:r>
            <a:r>
              <a:rPr lang="en-US" sz="1400" b="1" dirty="0">
                <a:solidFill>
                  <a:schemeClr val="tx1">
                    <a:lumMod val="95000"/>
                    <a:lumOff val="5000"/>
                  </a:schemeClr>
                </a:solidFill>
                <a:latin typeface="Helvetica" panose="020B0604020202020204" pitchFamily="34" charset="0"/>
                <a:cs typeface="Helvetica" panose="020B0604020202020204" pitchFamily="34" charset="0"/>
              </a:rPr>
              <a:t>video</a:t>
            </a:r>
            <a:r>
              <a:rPr lang="en-US" sz="1400" dirty="0">
                <a:solidFill>
                  <a:schemeClr val="tx1">
                    <a:lumMod val="95000"/>
                    <a:lumOff val="5000"/>
                  </a:schemeClr>
                </a:solidFill>
                <a:latin typeface="Helvetica" panose="020B0604020202020204" pitchFamily="34" charset="0"/>
                <a:cs typeface="Helvetica" panose="020B0604020202020204" pitchFamily="34" charset="0"/>
              </a:rPr>
              <a:t> was given as input to object detection, road segmentation, weather, surface, </a:t>
            </a:r>
          </a:p>
          <a:p>
            <a:r>
              <a:rPr lang="en-US" sz="1400" dirty="0">
                <a:solidFill>
                  <a:schemeClr val="tx1">
                    <a:lumMod val="95000"/>
                    <a:lumOff val="5000"/>
                  </a:schemeClr>
                </a:solidFill>
                <a:latin typeface="Helvetica" panose="020B0604020202020204" pitchFamily="34" charset="0"/>
                <a:cs typeface="Helvetica" panose="020B0604020202020204" pitchFamily="34" charset="0"/>
              </a:rPr>
              <a:t>6. Using the outputs the system suggested actions like “Slow Down/Up”, “Move Left/Right” or “Change Lane” on the Dashcam.</a:t>
            </a:r>
          </a:p>
          <a:p>
            <a:endParaRPr lang="en-US" sz="1400" dirty="0">
              <a:solidFill>
                <a:schemeClr val="tx1">
                  <a:lumMod val="95000"/>
                  <a:lumOff val="5000"/>
                </a:schemeClr>
              </a:solidFill>
              <a:latin typeface="Helvetica" panose="020B0604020202020204" pitchFamily="34" charset="0"/>
              <a:cs typeface="Helvetica" panose="020B0604020202020204" pitchFamily="34" charset="0"/>
            </a:endParaRPr>
          </a:p>
        </p:txBody>
      </p:sp>
      <p:sp>
        <p:nvSpPr>
          <p:cNvPr id="13" name="TextBox 12"/>
          <p:cNvSpPr txBox="1">
            <a:spLocks noChangeAspect="1"/>
          </p:cNvSpPr>
          <p:nvPr/>
        </p:nvSpPr>
        <p:spPr>
          <a:xfrm>
            <a:off x="6782463" y="631596"/>
            <a:ext cx="5409536" cy="6035904"/>
          </a:xfrm>
          <a:prstGeom prst="rect">
            <a:avLst/>
          </a:prstGeom>
          <a:noFill/>
          <a:ln>
            <a:solidFill>
              <a:srgbClr val="003466"/>
            </a:solidFill>
          </a:ln>
          <a:effectLst/>
        </p:spPr>
        <p:style>
          <a:lnRef idx="2">
            <a:schemeClr val="accent3"/>
          </a:lnRef>
          <a:fillRef idx="1">
            <a:schemeClr val="lt1"/>
          </a:fillRef>
          <a:effectRef idx="0">
            <a:schemeClr val="accent3"/>
          </a:effectRef>
          <a:fontRef idx="minor">
            <a:schemeClr val="dk1"/>
          </a:fontRef>
        </p:style>
        <p:txBody>
          <a:bodyPr wrap="square" rtlCol="0">
            <a:noAutofit/>
          </a:bodyPr>
          <a:lstStyle/>
          <a:p>
            <a:r>
              <a:rPr lang="en-US" sz="1600" b="1" dirty="0">
                <a:solidFill>
                  <a:srgbClr val="003466"/>
                </a:solidFill>
                <a:latin typeface="Helvetica" panose="020B0604020202020204" pitchFamily="34" charset="0"/>
                <a:cs typeface="Helvetica" panose="020B0604020202020204" pitchFamily="34" charset="0"/>
              </a:rPr>
              <a:t>Results:</a:t>
            </a:r>
          </a:p>
          <a:p>
            <a:r>
              <a:rPr lang="en-US" sz="1400" dirty="0">
                <a:latin typeface="Helvetica" panose="020B0604020202020204" pitchFamily="34" charset="0"/>
                <a:cs typeface="Helvetica" panose="020B0604020202020204" pitchFamily="34" charset="0"/>
              </a:rPr>
              <a:t>1) Yolov8 model reached a high </a:t>
            </a:r>
            <a:r>
              <a:rPr lang="en-US" sz="1400" dirty="0">
                <a:latin typeface="Helvetica" panose="020B0604020202020204" pitchFamily="34" charset="0"/>
                <a:cs typeface="Helvetica" panose="020B0604020202020204" pitchFamily="34" charset="0"/>
                <a:hlinkClick r:id="rId3"/>
              </a:rPr>
              <a:t>map@0.5</a:t>
            </a:r>
            <a:r>
              <a:rPr lang="en-US" sz="1400" dirty="0">
                <a:latin typeface="Helvetica" panose="020B0604020202020204" pitchFamily="34" charset="0"/>
                <a:cs typeface="Helvetica" panose="020B0604020202020204" pitchFamily="34" charset="0"/>
              </a:rPr>
              <a:t> of 92.5%</a:t>
            </a:r>
          </a:p>
          <a:p>
            <a:r>
              <a:rPr lang="en-US" sz="1400" dirty="0">
                <a:latin typeface="Helvetica" panose="020B0604020202020204" pitchFamily="34" charset="0"/>
                <a:cs typeface="Helvetica" panose="020B0604020202020204" pitchFamily="34" charset="0"/>
              </a:rPr>
              <a:t>2) Yolov8n-seg model reached a </a:t>
            </a:r>
            <a:r>
              <a:rPr lang="en-US" sz="1400" dirty="0">
                <a:latin typeface="Helvetica" panose="020B0604020202020204" pitchFamily="34" charset="0"/>
                <a:cs typeface="Helvetica" panose="020B0604020202020204" pitchFamily="34" charset="0"/>
                <a:hlinkClick r:id="rId3"/>
              </a:rPr>
              <a:t>map@0.5</a:t>
            </a:r>
            <a:r>
              <a:rPr lang="en-US" sz="1400" dirty="0">
                <a:latin typeface="Helvetica" panose="020B0604020202020204" pitchFamily="34" charset="0"/>
                <a:cs typeface="Helvetica" panose="020B0604020202020204" pitchFamily="34" charset="0"/>
              </a:rPr>
              <a:t> of 82.1%</a:t>
            </a:r>
          </a:p>
          <a:p>
            <a:r>
              <a:rPr lang="en-US" sz="1400" dirty="0">
                <a:latin typeface="Helvetica" panose="020B0604020202020204" pitchFamily="34" charset="0"/>
                <a:cs typeface="Helvetica" panose="020B0604020202020204" pitchFamily="34" charset="0"/>
              </a:rPr>
              <a:t>3) Weather detection model had train accuracy of 98.1% and a validation accuracy of  97.6%</a:t>
            </a:r>
          </a:p>
          <a:p>
            <a:r>
              <a:rPr lang="en-US" sz="1400" dirty="0">
                <a:latin typeface="Helvetica" panose="020B0604020202020204" pitchFamily="34" charset="0"/>
                <a:cs typeface="Helvetica" panose="020B0604020202020204" pitchFamily="34" charset="0"/>
              </a:rPr>
              <a:t>4) Surface detection model had train accuracy of 95% and a validation accuracy of  85%</a:t>
            </a:r>
          </a:p>
          <a:p>
            <a:r>
              <a:rPr lang="en-US" sz="1400" dirty="0">
                <a:latin typeface="Helvetica" panose="020B0604020202020204" pitchFamily="34" charset="0"/>
                <a:cs typeface="Helvetica" panose="020B0604020202020204" pitchFamily="34" charset="0"/>
              </a:rPr>
              <a:t>5) Below are the results of traffic prediction model </a:t>
            </a:r>
          </a:p>
          <a:p>
            <a:pPr algn="ctr"/>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a:p>
            <a:endParaRPr lang="en-US" sz="1500" dirty="0">
              <a:latin typeface="Helvetica" panose="020B0604020202020204" pitchFamily="34" charset="0"/>
              <a:cs typeface="Helvetica" panose="020B0604020202020204" pitchFamily="34" charset="0"/>
            </a:endParaRPr>
          </a:p>
          <a:p>
            <a:endParaRPr lang="en-IN" sz="1600" b="1" dirty="0">
              <a:solidFill>
                <a:srgbClr val="003466"/>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Helvetica" panose="020B0604020202020204" pitchFamily="34" charset="0"/>
                <a:cs typeface="Helvetica" panose="020B0604020202020204" pitchFamily="34" charset="0"/>
              </a:rPr>
              <a:t>6</a:t>
            </a:r>
            <a:r>
              <a:rPr kumimoji="0" lang="en-US" sz="1400" b="0" i="0" u="none" strike="noStrike" kern="1200" cap="none" spc="0" normalizeH="0" baseline="0" noProof="0" dirty="0">
                <a:ln>
                  <a:noFill/>
                </a:ln>
                <a:solidFill>
                  <a:prstClr val="black"/>
                </a:solidFill>
                <a:effectLst/>
                <a:uLnTx/>
                <a:uFillTx/>
                <a:latin typeface="Helvetica" panose="020B0604020202020204" pitchFamily="34" charset="0"/>
                <a:ea typeface="+mn-ea"/>
                <a:cs typeface="Helvetica" panose="020B0604020202020204" pitchFamily="34" charset="0"/>
              </a:rPr>
              <a:t>)Successfully integrated all models and they worked well in providing accurate and timely driving recommendations.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Helvetica" panose="020B0604020202020204" pitchFamily="34" charset="0"/>
                <a:cs typeface="Helvetica" panose="020B0604020202020204" pitchFamily="34" charset="0"/>
              </a:rPr>
              <a:t>7) This is one screenshot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Helvetica" panose="020B0604020202020204" pitchFamily="34" charset="0"/>
                <a:cs typeface="Helvetica" panose="020B0604020202020204" pitchFamily="34" charset="0"/>
              </a:rPr>
              <a:t>from the output dashcam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Helvetica" panose="020B0604020202020204" pitchFamily="34" charset="0"/>
                <a:cs typeface="Helvetica" panose="020B0604020202020204" pitchFamily="34" charset="0"/>
              </a:rPr>
              <a:t>video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Helvetica" panose="020B0604020202020204" pitchFamily="34" charset="0"/>
                <a:cs typeface="Helvetica" panose="020B0604020202020204" pitchFamily="34" charset="0"/>
              </a:rPr>
              <a:t>Existing ADAS research focuses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Helvetica" panose="020B0604020202020204" pitchFamily="34" charset="0"/>
                <a:cs typeface="Helvetica" panose="020B0604020202020204" pitchFamily="34" charset="0"/>
              </a:rPr>
              <a:t>on isolated perception modules,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latin typeface="Helvetica" panose="020B0604020202020204" pitchFamily="34" charset="0"/>
                <a:cs typeface="Helvetica" panose="020B0604020202020204" pitchFamily="34" charset="0"/>
              </a:rPr>
              <a:t>but lacks integrated, foresight-driven systems tailored for real-time emergency vehicle navigation</a:t>
            </a:r>
            <a:endParaRPr lang="en-IN" sz="1600" b="1" dirty="0">
              <a:solidFill>
                <a:srgbClr val="003466"/>
              </a:solidFill>
            </a:endParaRPr>
          </a:p>
          <a:p>
            <a:r>
              <a:rPr lang="en-IN" sz="1600" b="1" dirty="0">
                <a:solidFill>
                  <a:srgbClr val="003466"/>
                </a:solidFill>
              </a:rPr>
              <a:t>Significance:</a:t>
            </a:r>
          </a:p>
          <a:p>
            <a:r>
              <a:rPr lang="en-US" sz="1400" dirty="0">
                <a:latin typeface="Helvetica" panose="020B0604020202020204" pitchFamily="34" charset="0"/>
                <a:cs typeface="Helvetica" panose="020B0604020202020204" pitchFamily="34" charset="0"/>
              </a:rPr>
              <a:t>The project offers a reliable AI-based decision support system for ambulances ,it enhances real-time awareness using CCTV foresight and multi-model integration and this can reduce delays and improve safety in emergency response driving.</a:t>
            </a:r>
            <a:endParaRPr lang="en-IN" sz="1400" dirty="0">
              <a:latin typeface="Helvetica" panose="020B0604020202020204" pitchFamily="34" charset="0"/>
              <a:cs typeface="Helvetica" panose="020B0604020202020204" pitchFamily="34" charset="0"/>
            </a:endParaRPr>
          </a:p>
        </p:txBody>
      </p:sp>
      <p:graphicFrame>
        <p:nvGraphicFramePr>
          <p:cNvPr id="48" name="Table 47">
            <a:extLst>
              <a:ext uri="{FF2B5EF4-FFF2-40B4-BE49-F238E27FC236}">
                <a16:creationId xmlns:a16="http://schemas.microsoft.com/office/drawing/2014/main" id="{5A769EC2-5347-BE3C-0B22-887A45AB27BF}"/>
              </a:ext>
            </a:extLst>
          </p:cNvPr>
          <p:cNvGraphicFramePr>
            <a:graphicFrameLocks noGrp="1"/>
          </p:cNvGraphicFramePr>
          <p:nvPr>
            <p:extLst>
              <p:ext uri="{D42A27DB-BD31-4B8C-83A1-F6EECF244321}">
                <p14:modId xmlns:p14="http://schemas.microsoft.com/office/powerpoint/2010/main" val="609723180"/>
              </p:ext>
            </p:extLst>
          </p:nvPr>
        </p:nvGraphicFramePr>
        <p:xfrm>
          <a:off x="7095242" y="2340435"/>
          <a:ext cx="5092393" cy="1280160"/>
        </p:xfrm>
        <a:graphic>
          <a:graphicData uri="http://schemas.openxmlformats.org/drawingml/2006/table">
            <a:tbl>
              <a:tblPr/>
              <a:tblGrid>
                <a:gridCol w="630548">
                  <a:extLst>
                    <a:ext uri="{9D8B030D-6E8A-4147-A177-3AD203B41FA5}">
                      <a16:colId xmlns:a16="http://schemas.microsoft.com/office/drawing/2014/main" val="819783751"/>
                    </a:ext>
                  </a:extLst>
                </a:gridCol>
                <a:gridCol w="892369">
                  <a:extLst>
                    <a:ext uri="{9D8B030D-6E8A-4147-A177-3AD203B41FA5}">
                      <a16:colId xmlns:a16="http://schemas.microsoft.com/office/drawing/2014/main" val="4239611345"/>
                    </a:ext>
                  </a:extLst>
                </a:gridCol>
                <a:gridCol w="892369">
                  <a:extLst>
                    <a:ext uri="{9D8B030D-6E8A-4147-A177-3AD203B41FA5}">
                      <a16:colId xmlns:a16="http://schemas.microsoft.com/office/drawing/2014/main" val="26904628"/>
                    </a:ext>
                  </a:extLst>
                </a:gridCol>
                <a:gridCol w="892369">
                  <a:extLst>
                    <a:ext uri="{9D8B030D-6E8A-4147-A177-3AD203B41FA5}">
                      <a16:colId xmlns:a16="http://schemas.microsoft.com/office/drawing/2014/main" val="253595298"/>
                    </a:ext>
                  </a:extLst>
                </a:gridCol>
                <a:gridCol w="892369">
                  <a:extLst>
                    <a:ext uri="{9D8B030D-6E8A-4147-A177-3AD203B41FA5}">
                      <a16:colId xmlns:a16="http://schemas.microsoft.com/office/drawing/2014/main" val="1632926492"/>
                    </a:ext>
                  </a:extLst>
                </a:gridCol>
                <a:gridCol w="892369">
                  <a:extLst>
                    <a:ext uri="{9D8B030D-6E8A-4147-A177-3AD203B41FA5}">
                      <a16:colId xmlns:a16="http://schemas.microsoft.com/office/drawing/2014/main" val="514040533"/>
                    </a:ext>
                  </a:extLst>
                </a:gridCol>
              </a:tblGrid>
              <a:tr h="514100">
                <a:tc>
                  <a:txBody>
                    <a:bodyPr/>
                    <a:lstStyle/>
                    <a:p>
                      <a:r>
                        <a:rPr lang="en-IN" sz="1000" b="1" dirty="0"/>
                        <a:t>Model</a:t>
                      </a:r>
                      <a:endParaRPr lang="en-IN" sz="1000" dirty="0"/>
                    </a:p>
                  </a:txBody>
                  <a:tcPr anchor="ctr">
                    <a:lnL>
                      <a:noFill/>
                    </a:lnL>
                    <a:lnR>
                      <a:noFill/>
                    </a:lnR>
                    <a:lnT>
                      <a:noFill/>
                    </a:lnT>
                    <a:lnB>
                      <a:noFill/>
                    </a:lnB>
                    <a:noFill/>
                  </a:tcPr>
                </a:tc>
                <a:tc>
                  <a:txBody>
                    <a:bodyPr/>
                    <a:lstStyle/>
                    <a:p>
                      <a:r>
                        <a:rPr lang="en-IN" sz="1000" b="1" dirty="0"/>
                        <a:t>Cases with Red Light</a:t>
                      </a:r>
                    </a:p>
                  </a:txBody>
                  <a:tcPr anchor="ctr">
                    <a:lnL>
                      <a:noFill/>
                    </a:lnL>
                    <a:lnR>
                      <a:noFill/>
                    </a:lnR>
                    <a:lnT>
                      <a:noFill/>
                    </a:lnT>
                    <a:lnB>
                      <a:noFill/>
                    </a:lnB>
                    <a:noFill/>
                  </a:tcPr>
                </a:tc>
                <a:tc>
                  <a:txBody>
                    <a:bodyPr/>
                    <a:lstStyle/>
                    <a:p>
                      <a:r>
                        <a:rPr lang="en-IN" sz="1000" b="1" dirty="0"/>
                        <a:t>RMSE (Red Light)</a:t>
                      </a:r>
                      <a:endParaRPr lang="en-IN" sz="1000" dirty="0"/>
                    </a:p>
                  </a:txBody>
                  <a:tcPr anchor="ctr">
                    <a:lnL>
                      <a:noFill/>
                    </a:lnL>
                    <a:lnR>
                      <a:noFill/>
                    </a:lnR>
                    <a:lnT>
                      <a:noFill/>
                    </a:lnT>
                    <a:lnB>
                      <a:noFill/>
                    </a:lnB>
                    <a:noFill/>
                  </a:tcPr>
                </a:tc>
                <a:tc>
                  <a:txBody>
                    <a:bodyPr/>
                    <a:lstStyle/>
                    <a:p>
                      <a:r>
                        <a:rPr lang="en-IN" sz="1000" b="1"/>
                        <a:t>Cases without Red Light</a:t>
                      </a:r>
                      <a:endParaRPr lang="en-IN" sz="1000"/>
                    </a:p>
                  </a:txBody>
                  <a:tcPr anchor="ctr">
                    <a:lnL>
                      <a:noFill/>
                    </a:lnL>
                    <a:lnR>
                      <a:noFill/>
                    </a:lnR>
                    <a:lnT>
                      <a:noFill/>
                    </a:lnT>
                    <a:lnB>
                      <a:noFill/>
                    </a:lnB>
                    <a:noFill/>
                  </a:tcPr>
                </a:tc>
                <a:tc>
                  <a:txBody>
                    <a:bodyPr/>
                    <a:lstStyle/>
                    <a:p>
                      <a:r>
                        <a:rPr lang="en-IN" sz="1000" b="1"/>
                        <a:t>RMSE (No Red Light)</a:t>
                      </a:r>
                      <a:endParaRPr lang="en-IN" sz="1000"/>
                    </a:p>
                  </a:txBody>
                  <a:tcPr anchor="ctr">
                    <a:lnL>
                      <a:noFill/>
                    </a:lnL>
                    <a:lnR>
                      <a:noFill/>
                    </a:lnR>
                    <a:lnT>
                      <a:noFill/>
                    </a:lnT>
                    <a:lnB>
                      <a:noFill/>
                    </a:lnB>
                    <a:noFill/>
                  </a:tcPr>
                </a:tc>
                <a:tc>
                  <a:txBody>
                    <a:bodyPr/>
                    <a:lstStyle/>
                    <a:p>
                      <a:r>
                        <a:rPr lang="en-IN" sz="1000" b="1"/>
                        <a:t>Final Validation RMSE</a:t>
                      </a:r>
                      <a:endParaRPr lang="en-IN" sz="1000"/>
                    </a:p>
                  </a:txBody>
                  <a:tcPr anchor="ctr">
                    <a:lnL>
                      <a:noFill/>
                    </a:lnL>
                    <a:lnR>
                      <a:noFill/>
                    </a:lnR>
                    <a:lnT>
                      <a:noFill/>
                    </a:lnT>
                    <a:lnB>
                      <a:noFill/>
                    </a:lnB>
                    <a:noFill/>
                  </a:tcPr>
                </a:tc>
                <a:extLst>
                  <a:ext uri="{0D108BD9-81ED-4DB2-BD59-A6C34878D82A}">
                    <a16:rowId xmlns:a16="http://schemas.microsoft.com/office/drawing/2014/main" val="3399953159"/>
                  </a:ext>
                </a:extLst>
              </a:tr>
              <a:tr h="239969">
                <a:tc>
                  <a:txBody>
                    <a:bodyPr/>
                    <a:lstStyle/>
                    <a:p>
                      <a:r>
                        <a:rPr lang="en-IN" sz="1000" b="1"/>
                        <a:t>Model 1</a:t>
                      </a:r>
                      <a:endParaRPr lang="en-IN" sz="1000"/>
                    </a:p>
                  </a:txBody>
                  <a:tcPr anchor="ctr">
                    <a:lnL>
                      <a:noFill/>
                    </a:lnL>
                    <a:lnR>
                      <a:noFill/>
                    </a:lnR>
                    <a:lnT>
                      <a:noFill/>
                    </a:lnT>
                    <a:lnB>
                      <a:noFill/>
                    </a:lnB>
                    <a:noFill/>
                  </a:tcPr>
                </a:tc>
                <a:tc>
                  <a:txBody>
                    <a:bodyPr/>
                    <a:lstStyle/>
                    <a:p>
                      <a:r>
                        <a:rPr lang="en-IN" sz="1000" dirty="0"/>
                        <a:t>1860</a:t>
                      </a:r>
                    </a:p>
                  </a:txBody>
                  <a:tcPr anchor="ctr">
                    <a:lnL>
                      <a:noFill/>
                    </a:lnL>
                    <a:lnR>
                      <a:noFill/>
                    </a:lnR>
                    <a:lnT>
                      <a:noFill/>
                    </a:lnT>
                    <a:lnB>
                      <a:noFill/>
                    </a:lnB>
                    <a:noFill/>
                  </a:tcPr>
                </a:tc>
                <a:tc>
                  <a:txBody>
                    <a:bodyPr/>
                    <a:lstStyle/>
                    <a:p>
                      <a:r>
                        <a:rPr lang="en-IN" sz="1000" dirty="0"/>
                        <a:t>0.2423</a:t>
                      </a:r>
                    </a:p>
                  </a:txBody>
                  <a:tcPr anchor="ctr">
                    <a:lnL>
                      <a:noFill/>
                    </a:lnL>
                    <a:lnR>
                      <a:noFill/>
                    </a:lnR>
                    <a:lnT>
                      <a:noFill/>
                    </a:lnT>
                    <a:lnB>
                      <a:noFill/>
                    </a:lnB>
                    <a:noFill/>
                  </a:tcPr>
                </a:tc>
                <a:tc>
                  <a:txBody>
                    <a:bodyPr/>
                    <a:lstStyle/>
                    <a:p>
                      <a:r>
                        <a:rPr lang="en-IN" sz="1000"/>
                        <a:t>1910</a:t>
                      </a:r>
                    </a:p>
                  </a:txBody>
                  <a:tcPr anchor="ctr">
                    <a:lnL>
                      <a:noFill/>
                    </a:lnL>
                    <a:lnR>
                      <a:noFill/>
                    </a:lnR>
                    <a:lnT>
                      <a:noFill/>
                    </a:lnT>
                    <a:lnB>
                      <a:noFill/>
                    </a:lnB>
                    <a:noFill/>
                  </a:tcPr>
                </a:tc>
                <a:tc>
                  <a:txBody>
                    <a:bodyPr/>
                    <a:lstStyle/>
                    <a:p>
                      <a:r>
                        <a:rPr lang="en-IN" sz="1000"/>
                        <a:t>0.2498</a:t>
                      </a:r>
                    </a:p>
                  </a:txBody>
                  <a:tcPr anchor="ctr">
                    <a:lnL>
                      <a:noFill/>
                    </a:lnL>
                    <a:lnR>
                      <a:noFill/>
                    </a:lnR>
                    <a:lnT>
                      <a:noFill/>
                    </a:lnT>
                    <a:lnB>
                      <a:noFill/>
                    </a:lnB>
                    <a:noFill/>
                  </a:tcPr>
                </a:tc>
                <a:tc>
                  <a:txBody>
                    <a:bodyPr/>
                    <a:lstStyle/>
                    <a:p>
                      <a:r>
                        <a:rPr lang="en-IN" sz="1000" b="1"/>
                        <a:t>0.2464</a:t>
                      </a:r>
                      <a:endParaRPr lang="en-IN" sz="1000"/>
                    </a:p>
                  </a:txBody>
                  <a:tcPr anchor="ctr">
                    <a:lnL>
                      <a:noFill/>
                    </a:lnL>
                    <a:lnR>
                      <a:noFill/>
                    </a:lnR>
                    <a:lnT>
                      <a:noFill/>
                    </a:lnT>
                    <a:lnB>
                      <a:noFill/>
                    </a:lnB>
                    <a:noFill/>
                  </a:tcPr>
                </a:tc>
                <a:extLst>
                  <a:ext uri="{0D108BD9-81ED-4DB2-BD59-A6C34878D82A}">
                    <a16:rowId xmlns:a16="http://schemas.microsoft.com/office/drawing/2014/main" val="3209118810"/>
                  </a:ext>
                </a:extLst>
              </a:tr>
              <a:tr h="239969">
                <a:tc>
                  <a:txBody>
                    <a:bodyPr/>
                    <a:lstStyle/>
                    <a:p>
                      <a:r>
                        <a:rPr lang="en-IN" sz="1000" b="1"/>
                        <a:t>Model 2</a:t>
                      </a:r>
                      <a:endParaRPr lang="en-IN" sz="1000"/>
                    </a:p>
                  </a:txBody>
                  <a:tcPr anchor="ctr">
                    <a:lnL>
                      <a:noFill/>
                    </a:lnL>
                    <a:lnR>
                      <a:noFill/>
                    </a:lnR>
                    <a:lnT>
                      <a:noFill/>
                    </a:lnT>
                    <a:lnB>
                      <a:noFill/>
                    </a:lnB>
                    <a:noFill/>
                  </a:tcPr>
                </a:tc>
                <a:tc>
                  <a:txBody>
                    <a:bodyPr/>
                    <a:lstStyle/>
                    <a:p>
                      <a:r>
                        <a:rPr lang="en-IN" sz="1000"/>
                        <a:t>1860</a:t>
                      </a:r>
                    </a:p>
                  </a:txBody>
                  <a:tcPr anchor="ctr">
                    <a:lnL>
                      <a:noFill/>
                    </a:lnL>
                    <a:lnR>
                      <a:noFill/>
                    </a:lnR>
                    <a:lnT>
                      <a:noFill/>
                    </a:lnT>
                    <a:lnB>
                      <a:noFill/>
                    </a:lnB>
                    <a:noFill/>
                  </a:tcPr>
                </a:tc>
                <a:tc>
                  <a:txBody>
                    <a:bodyPr/>
                    <a:lstStyle/>
                    <a:p>
                      <a:r>
                        <a:rPr lang="en-IN" sz="1000" dirty="0"/>
                        <a:t>0.2423</a:t>
                      </a:r>
                    </a:p>
                  </a:txBody>
                  <a:tcPr anchor="ctr">
                    <a:lnL>
                      <a:noFill/>
                    </a:lnL>
                    <a:lnR>
                      <a:noFill/>
                    </a:lnR>
                    <a:lnT>
                      <a:noFill/>
                    </a:lnT>
                    <a:lnB>
                      <a:noFill/>
                    </a:lnB>
                    <a:noFill/>
                  </a:tcPr>
                </a:tc>
                <a:tc>
                  <a:txBody>
                    <a:bodyPr/>
                    <a:lstStyle/>
                    <a:p>
                      <a:r>
                        <a:rPr lang="en-IN" sz="1000" dirty="0"/>
                        <a:t>1910</a:t>
                      </a:r>
                    </a:p>
                  </a:txBody>
                  <a:tcPr anchor="ctr">
                    <a:lnL>
                      <a:noFill/>
                    </a:lnL>
                    <a:lnR>
                      <a:noFill/>
                    </a:lnR>
                    <a:lnT>
                      <a:noFill/>
                    </a:lnT>
                    <a:lnB>
                      <a:noFill/>
                    </a:lnB>
                    <a:noFill/>
                  </a:tcPr>
                </a:tc>
                <a:tc>
                  <a:txBody>
                    <a:bodyPr/>
                    <a:lstStyle/>
                    <a:p>
                      <a:r>
                        <a:rPr lang="en-IN" sz="1000"/>
                        <a:t>0.2498</a:t>
                      </a:r>
                    </a:p>
                  </a:txBody>
                  <a:tcPr anchor="ctr">
                    <a:lnL>
                      <a:noFill/>
                    </a:lnL>
                    <a:lnR>
                      <a:noFill/>
                    </a:lnR>
                    <a:lnT>
                      <a:noFill/>
                    </a:lnT>
                    <a:lnB>
                      <a:noFill/>
                    </a:lnB>
                    <a:noFill/>
                  </a:tcPr>
                </a:tc>
                <a:tc>
                  <a:txBody>
                    <a:bodyPr/>
                    <a:lstStyle/>
                    <a:p>
                      <a:r>
                        <a:rPr lang="en-IN" sz="1000" b="1" dirty="0"/>
                        <a:t>0.2465</a:t>
                      </a:r>
                      <a:endParaRPr lang="en-IN" sz="1000" dirty="0"/>
                    </a:p>
                  </a:txBody>
                  <a:tcPr anchor="ctr">
                    <a:lnL>
                      <a:noFill/>
                    </a:lnL>
                    <a:lnR>
                      <a:noFill/>
                    </a:lnR>
                    <a:lnT>
                      <a:noFill/>
                    </a:lnT>
                    <a:lnB>
                      <a:noFill/>
                    </a:lnB>
                    <a:noFill/>
                  </a:tcPr>
                </a:tc>
                <a:extLst>
                  <a:ext uri="{0D108BD9-81ED-4DB2-BD59-A6C34878D82A}">
                    <a16:rowId xmlns:a16="http://schemas.microsoft.com/office/drawing/2014/main" val="1672672244"/>
                  </a:ext>
                </a:extLst>
              </a:tr>
              <a:tr h="239969">
                <a:tc>
                  <a:txBody>
                    <a:bodyPr/>
                    <a:lstStyle/>
                    <a:p>
                      <a:r>
                        <a:rPr lang="en-IN" sz="1000" b="1" dirty="0"/>
                        <a:t>Model 3</a:t>
                      </a:r>
                      <a:endParaRPr lang="en-IN" sz="1000" dirty="0"/>
                    </a:p>
                  </a:txBody>
                  <a:tcPr anchor="ctr">
                    <a:lnL>
                      <a:noFill/>
                    </a:lnL>
                    <a:lnR>
                      <a:noFill/>
                    </a:lnR>
                    <a:lnT>
                      <a:noFill/>
                    </a:lnT>
                    <a:lnB>
                      <a:noFill/>
                    </a:lnB>
                    <a:noFill/>
                  </a:tcPr>
                </a:tc>
                <a:tc>
                  <a:txBody>
                    <a:bodyPr/>
                    <a:lstStyle/>
                    <a:p>
                      <a:r>
                        <a:rPr lang="en-IN" sz="1000" dirty="0"/>
                        <a:t>1860</a:t>
                      </a:r>
                    </a:p>
                  </a:txBody>
                  <a:tcPr anchor="ctr">
                    <a:lnL>
                      <a:noFill/>
                    </a:lnL>
                    <a:lnR>
                      <a:noFill/>
                    </a:lnR>
                    <a:lnT>
                      <a:noFill/>
                    </a:lnT>
                    <a:lnB>
                      <a:noFill/>
                    </a:lnB>
                    <a:noFill/>
                  </a:tcPr>
                </a:tc>
                <a:tc>
                  <a:txBody>
                    <a:bodyPr/>
                    <a:lstStyle/>
                    <a:p>
                      <a:r>
                        <a:rPr lang="en-IN" sz="1000" dirty="0"/>
                        <a:t>0.2423</a:t>
                      </a:r>
                    </a:p>
                  </a:txBody>
                  <a:tcPr anchor="ctr">
                    <a:lnL>
                      <a:noFill/>
                    </a:lnL>
                    <a:lnR>
                      <a:noFill/>
                    </a:lnR>
                    <a:lnT>
                      <a:noFill/>
                    </a:lnT>
                    <a:lnB>
                      <a:noFill/>
                    </a:lnB>
                    <a:noFill/>
                  </a:tcPr>
                </a:tc>
                <a:tc>
                  <a:txBody>
                    <a:bodyPr/>
                    <a:lstStyle/>
                    <a:p>
                      <a:r>
                        <a:rPr lang="en-IN" sz="1000" dirty="0"/>
                        <a:t>1910</a:t>
                      </a:r>
                    </a:p>
                  </a:txBody>
                  <a:tcPr anchor="ctr">
                    <a:lnL>
                      <a:noFill/>
                    </a:lnL>
                    <a:lnR>
                      <a:noFill/>
                    </a:lnR>
                    <a:lnT>
                      <a:noFill/>
                    </a:lnT>
                    <a:lnB>
                      <a:noFill/>
                    </a:lnB>
                    <a:noFill/>
                  </a:tcPr>
                </a:tc>
                <a:tc>
                  <a:txBody>
                    <a:bodyPr/>
                    <a:lstStyle/>
                    <a:p>
                      <a:r>
                        <a:rPr lang="en-IN" sz="1000" dirty="0"/>
                        <a:t>0.2497</a:t>
                      </a:r>
                    </a:p>
                  </a:txBody>
                  <a:tcPr anchor="ctr">
                    <a:lnL>
                      <a:noFill/>
                    </a:lnL>
                    <a:lnR>
                      <a:noFill/>
                    </a:lnR>
                    <a:lnT>
                      <a:noFill/>
                    </a:lnT>
                    <a:lnB>
                      <a:noFill/>
                    </a:lnB>
                    <a:noFill/>
                  </a:tcPr>
                </a:tc>
                <a:tc>
                  <a:txBody>
                    <a:bodyPr/>
                    <a:lstStyle/>
                    <a:p>
                      <a:r>
                        <a:rPr lang="en-IN" sz="1000" b="1" dirty="0"/>
                        <a:t>0.2461</a:t>
                      </a:r>
                      <a:endParaRPr lang="en-IN" sz="1000" dirty="0"/>
                    </a:p>
                  </a:txBody>
                  <a:tcPr anchor="ctr">
                    <a:lnL>
                      <a:noFill/>
                    </a:lnL>
                    <a:lnR>
                      <a:noFill/>
                    </a:lnR>
                    <a:lnT>
                      <a:noFill/>
                    </a:lnT>
                    <a:lnB>
                      <a:noFill/>
                    </a:lnB>
                    <a:noFill/>
                  </a:tcPr>
                </a:tc>
                <a:extLst>
                  <a:ext uri="{0D108BD9-81ED-4DB2-BD59-A6C34878D82A}">
                    <a16:rowId xmlns:a16="http://schemas.microsoft.com/office/drawing/2014/main" val="1888155393"/>
                  </a:ext>
                </a:extLst>
              </a:tr>
            </a:tbl>
          </a:graphicData>
        </a:graphic>
      </p:graphicFrame>
      <p:pic>
        <p:nvPicPr>
          <p:cNvPr id="3" name="Picture 2">
            <a:extLst>
              <a:ext uri="{FF2B5EF4-FFF2-40B4-BE49-F238E27FC236}">
                <a16:creationId xmlns:a16="http://schemas.microsoft.com/office/drawing/2014/main" id="{52EFD37B-DAE4-399C-901C-85543CE17F04}"/>
              </a:ext>
            </a:extLst>
          </p:cNvPr>
          <p:cNvPicPr>
            <a:picLocks noChangeAspect="1"/>
          </p:cNvPicPr>
          <p:nvPr/>
        </p:nvPicPr>
        <p:blipFill>
          <a:blip r:embed="rId4"/>
          <a:stretch>
            <a:fillRect/>
          </a:stretch>
        </p:blipFill>
        <p:spPr>
          <a:xfrm>
            <a:off x="9728969" y="4012164"/>
            <a:ext cx="2458665" cy="1082350"/>
          </a:xfrm>
          <a:prstGeom prst="rect">
            <a:avLst/>
          </a:prstGeom>
        </p:spPr>
      </p:pic>
    </p:spTree>
    <p:extLst>
      <p:ext uri="{BB962C8B-B14F-4D97-AF65-F5344CB8AC3E}">
        <p14:creationId xmlns:p14="http://schemas.microsoft.com/office/powerpoint/2010/main" val="2291261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2860</TotalTime>
  <Words>539</Words>
  <Application>Microsoft Office PowerPoint</Application>
  <PresentationFormat>Widescreen</PresentationFormat>
  <Paragraphs>62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Kaustuv Nag</dc:creator>
  <cp:lastModifiedBy>Vijay Shankar Singh</cp:lastModifiedBy>
  <cp:revision>21</cp:revision>
  <dcterms:created xsi:type="dcterms:W3CDTF">2025-03-19T05:36:37Z</dcterms:created>
  <dcterms:modified xsi:type="dcterms:W3CDTF">2025-04-11T08:44:54Z</dcterms:modified>
</cp:coreProperties>
</file>