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Topics Covered</a:t>
            </a:r>
            <a:endParaRPr lang="en-US" dirty="0"/>
          </a:p>
        </p:txBody>
      </p:sp>
      <p:sp>
        <p:nvSpPr>
          <p:cNvPr id="3" name="Subtitle 2"/>
          <p:cNvSpPr>
            <a:spLocks noGrp="1"/>
          </p:cNvSpPr>
          <p:nvPr>
            <p:ph type="subTitle" idx="1"/>
          </p:nvPr>
        </p:nvSpPr>
        <p:spPr>
          <a:xfrm>
            <a:off x="1371600" y="1371600"/>
            <a:ext cx="7315200" cy="4267200"/>
          </a:xfrm>
        </p:spPr>
        <p:txBody>
          <a:bodyPr/>
          <a:lstStyle/>
          <a:p>
            <a:pPr marL="457200" indent="-457200" algn="l">
              <a:buFontTx/>
              <a:buChar char="-"/>
            </a:pPr>
            <a:r>
              <a:rPr lang="en-US" dirty="0" smtClean="0"/>
              <a:t>Variable</a:t>
            </a:r>
          </a:p>
          <a:p>
            <a:pPr marL="457200" indent="-457200" algn="l">
              <a:buFontTx/>
              <a:buChar char="-"/>
            </a:pPr>
            <a:r>
              <a:rPr lang="en-US" dirty="0" smtClean="0"/>
              <a:t>Input / Output Functions</a:t>
            </a:r>
          </a:p>
          <a:p>
            <a:pPr marL="457200" indent="-457200" algn="l">
              <a:buFontTx/>
              <a:buChar char="-"/>
            </a:pPr>
            <a:r>
              <a:rPr lang="en-US" dirty="0" smtClean="0"/>
              <a:t>Data Structures </a:t>
            </a:r>
          </a:p>
          <a:p>
            <a:pPr marL="457200" indent="-457200" algn="l">
              <a:buFontTx/>
              <a:buChar char="-"/>
            </a:pPr>
            <a:r>
              <a:rPr lang="en-US" dirty="0" smtClean="0"/>
              <a:t>Control Statements</a:t>
            </a:r>
          </a:p>
          <a:p>
            <a:pPr marL="457200" indent="-457200" algn="l">
              <a:buFontTx/>
              <a:buChar char="-"/>
            </a:pPr>
            <a:r>
              <a:rPr lang="en-US" dirty="0" smtClean="0"/>
              <a:t>Functions</a:t>
            </a:r>
          </a:p>
          <a:p>
            <a:pPr marL="457200" indent="-457200" algn="l">
              <a:buFontTx/>
              <a:buChar char="-"/>
            </a:pPr>
            <a:r>
              <a:rPr lang="en-US" dirty="0" smtClean="0"/>
              <a:t>Modules</a:t>
            </a:r>
            <a:endParaRPr lang="en-US" dirty="0"/>
          </a:p>
        </p:txBody>
      </p:sp>
    </p:spTree>
    <p:extLst>
      <p:ext uri="{BB962C8B-B14F-4D97-AF65-F5344CB8AC3E}">
        <p14:creationId xmlns:p14="http://schemas.microsoft.com/office/powerpoint/2010/main" val="2746740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 </a:t>
            </a:r>
            <a:endParaRPr lang="en-US" dirty="0"/>
          </a:p>
        </p:txBody>
      </p:sp>
      <p:sp>
        <p:nvSpPr>
          <p:cNvPr id="3" name="Content Placeholder 2"/>
          <p:cNvSpPr>
            <a:spLocks noGrp="1"/>
          </p:cNvSpPr>
          <p:nvPr>
            <p:ph idx="1"/>
          </p:nvPr>
        </p:nvSpPr>
        <p:spPr/>
        <p:txBody>
          <a:bodyPr/>
          <a:lstStyle/>
          <a:p>
            <a:r>
              <a:rPr lang="en-US" sz="2000" b="1" dirty="0"/>
              <a:t>While loop </a:t>
            </a:r>
            <a:r>
              <a:rPr lang="en-US" sz="2000" dirty="0" smtClean="0"/>
              <a:t>– Code </a:t>
            </a:r>
            <a:r>
              <a:rPr lang="en-US" sz="2000" dirty="0"/>
              <a:t>inside while loop is repeatedly executed as long as the condition holds true. </a:t>
            </a:r>
            <a:endParaRPr lang="en-US" sz="2000" dirty="0" smtClean="0"/>
          </a:p>
          <a:p>
            <a:pPr marL="0" indent="0">
              <a:buNone/>
            </a:pPr>
            <a:r>
              <a:rPr lang="en-US" sz="2000" dirty="0"/>
              <a:t> </a:t>
            </a:r>
            <a:r>
              <a:rPr lang="en-US" sz="2000" dirty="0" smtClean="0"/>
              <a:t>                    i = 1</a:t>
            </a:r>
          </a:p>
          <a:p>
            <a:pPr marL="0" indent="0">
              <a:buNone/>
            </a:pPr>
            <a:r>
              <a:rPr lang="en-US" sz="2000" dirty="0"/>
              <a:t> </a:t>
            </a:r>
            <a:r>
              <a:rPr lang="en-US" sz="2000" dirty="0" smtClean="0"/>
              <a:t>                    while i&lt;=5:</a:t>
            </a:r>
          </a:p>
          <a:p>
            <a:pPr marL="0" indent="0">
              <a:buNone/>
            </a:pPr>
            <a:r>
              <a:rPr lang="en-US" sz="2000" dirty="0"/>
              <a:t> </a:t>
            </a:r>
            <a:r>
              <a:rPr lang="en-US" sz="2000" dirty="0" smtClean="0"/>
              <a:t>                          print(i)</a:t>
            </a:r>
          </a:p>
          <a:p>
            <a:pPr marL="0" indent="0">
              <a:buNone/>
            </a:pPr>
            <a:r>
              <a:rPr lang="en-US" sz="2000" dirty="0"/>
              <a:t> </a:t>
            </a:r>
            <a:r>
              <a:rPr lang="en-US" sz="2000" dirty="0" smtClean="0"/>
              <a:t>                          i = i + 1</a:t>
            </a:r>
          </a:p>
          <a:p>
            <a:pPr marL="0" indent="0">
              <a:buNone/>
            </a:pPr>
            <a:r>
              <a:rPr lang="en-US" sz="2000" dirty="0"/>
              <a:t> </a:t>
            </a:r>
            <a:r>
              <a:rPr lang="en-US" sz="2000" dirty="0" smtClean="0"/>
              <a:t>      Output </a:t>
            </a:r>
            <a:r>
              <a:rPr lang="en-US" sz="2000" dirty="0" smtClean="0">
                <a:sym typeface="Wingdings" pitchFamily="2" charset="2"/>
              </a:rPr>
              <a:t> 1,2,3,4,5</a:t>
            </a:r>
          </a:p>
          <a:p>
            <a:pPr marL="0" indent="0">
              <a:buNone/>
            </a:pPr>
            <a:endParaRPr lang="en-US" sz="2000" dirty="0">
              <a:sym typeface="Wingdings" pitchFamily="2" charset="2"/>
            </a:endParaRPr>
          </a:p>
          <a:p>
            <a:r>
              <a:rPr lang="en-US" sz="2000" dirty="0" smtClean="0"/>
              <a:t> </a:t>
            </a:r>
            <a:r>
              <a:rPr lang="en-IN" sz="2000" dirty="0"/>
              <a:t>To end while statement </a:t>
            </a:r>
            <a:r>
              <a:rPr lang="en-IN" sz="2000" dirty="0" smtClean="0"/>
              <a:t>prematurely</a:t>
            </a:r>
            <a:r>
              <a:rPr lang="en-US" sz="2000" dirty="0"/>
              <a:t>, the break statement can be used. </a:t>
            </a:r>
            <a:endParaRPr lang="en-US" sz="2000" dirty="0" smtClean="0"/>
          </a:p>
          <a:p>
            <a:pPr marL="0" indent="0">
              <a:buNone/>
            </a:pPr>
            <a:endParaRPr lang="en-IN" sz="2000" dirty="0" smtClean="0"/>
          </a:p>
          <a:p>
            <a:r>
              <a:rPr lang="en-IN" sz="2000" dirty="0"/>
              <a:t>‘continue’ jumps back to the top of the loop.</a:t>
            </a:r>
            <a:endParaRPr lang="en-US" sz="2000" dirty="0"/>
          </a:p>
        </p:txBody>
      </p:sp>
    </p:spTree>
    <p:extLst>
      <p:ext uri="{BB962C8B-B14F-4D97-AF65-F5344CB8AC3E}">
        <p14:creationId xmlns:p14="http://schemas.microsoft.com/office/powerpoint/2010/main" val="7565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     i = 0</a:t>
            </a:r>
          </a:p>
          <a:p>
            <a:pPr marL="0" indent="0">
              <a:buNone/>
            </a:pPr>
            <a:r>
              <a:rPr lang="en-US" dirty="0"/>
              <a:t> </a:t>
            </a:r>
            <a:r>
              <a:rPr lang="en-US" dirty="0" smtClean="0"/>
              <a:t>    while True:</a:t>
            </a:r>
          </a:p>
          <a:p>
            <a:pPr marL="0" indent="0">
              <a:buNone/>
            </a:pPr>
            <a:r>
              <a:rPr lang="en-US" dirty="0"/>
              <a:t> </a:t>
            </a:r>
            <a:r>
              <a:rPr lang="en-US" dirty="0" smtClean="0"/>
              <a:t>         i = i + 1</a:t>
            </a:r>
          </a:p>
          <a:p>
            <a:pPr marL="0" indent="0">
              <a:buNone/>
            </a:pPr>
            <a:r>
              <a:rPr lang="en-US" dirty="0"/>
              <a:t> </a:t>
            </a:r>
            <a:r>
              <a:rPr lang="en-US" dirty="0" smtClean="0"/>
              <a:t>         if i = = 2:</a:t>
            </a:r>
          </a:p>
          <a:p>
            <a:pPr marL="0" indent="0">
              <a:buNone/>
            </a:pPr>
            <a:r>
              <a:rPr lang="en-US" dirty="0"/>
              <a:t> </a:t>
            </a:r>
            <a:r>
              <a:rPr lang="en-US" dirty="0" smtClean="0"/>
              <a:t>              print (‘Skipping 2’)</a:t>
            </a:r>
          </a:p>
          <a:p>
            <a:pPr marL="0" indent="0">
              <a:buNone/>
            </a:pPr>
            <a:r>
              <a:rPr lang="en-US" dirty="0"/>
              <a:t> </a:t>
            </a:r>
            <a:r>
              <a:rPr lang="en-US" dirty="0" smtClean="0"/>
              <a:t>              continue</a:t>
            </a:r>
          </a:p>
          <a:p>
            <a:pPr marL="0" indent="0">
              <a:buNone/>
            </a:pPr>
            <a:r>
              <a:rPr lang="en-US" dirty="0"/>
              <a:t> </a:t>
            </a:r>
            <a:r>
              <a:rPr lang="en-US" dirty="0" smtClean="0"/>
              <a:t>         if i = = 5:</a:t>
            </a:r>
          </a:p>
          <a:p>
            <a:pPr marL="0" indent="0">
              <a:buNone/>
            </a:pPr>
            <a:r>
              <a:rPr lang="en-US" dirty="0"/>
              <a:t> </a:t>
            </a:r>
            <a:r>
              <a:rPr lang="en-US" dirty="0" smtClean="0"/>
              <a:t>               print (‘Breaking’)</a:t>
            </a:r>
          </a:p>
          <a:p>
            <a:pPr marL="0" indent="0">
              <a:buNone/>
            </a:pPr>
            <a:r>
              <a:rPr lang="en-US" dirty="0"/>
              <a:t> </a:t>
            </a:r>
            <a:r>
              <a:rPr lang="en-US" dirty="0" smtClean="0"/>
              <a:t>               break</a:t>
            </a:r>
          </a:p>
          <a:p>
            <a:pPr marL="0" indent="0">
              <a:buNone/>
            </a:pPr>
            <a:r>
              <a:rPr lang="en-US" dirty="0"/>
              <a:t> </a:t>
            </a:r>
            <a:r>
              <a:rPr lang="en-US" dirty="0" smtClean="0"/>
              <a:t>          print (i)</a:t>
            </a:r>
          </a:p>
          <a:p>
            <a:pPr marL="0" indent="0">
              <a:buNone/>
            </a:pPr>
            <a:endParaRPr lang="en-US" dirty="0"/>
          </a:p>
          <a:p>
            <a:pPr marL="0" indent="0">
              <a:buNone/>
            </a:pPr>
            <a:r>
              <a:rPr lang="en-US" dirty="0" smtClean="0"/>
              <a:t>Output  </a:t>
            </a:r>
            <a:r>
              <a:rPr lang="en-US" dirty="0" smtClean="0">
                <a:sym typeface="Wingdings" pitchFamily="2" charset="2"/>
              </a:rPr>
              <a:t>  1</a:t>
            </a:r>
          </a:p>
          <a:p>
            <a:pPr marL="0" indent="0">
              <a:buNone/>
            </a:pPr>
            <a:r>
              <a:rPr lang="en-US" dirty="0">
                <a:sym typeface="Wingdings" pitchFamily="2" charset="2"/>
              </a:rPr>
              <a:t> </a:t>
            </a:r>
            <a:r>
              <a:rPr lang="en-US" dirty="0" smtClean="0">
                <a:sym typeface="Wingdings" pitchFamily="2" charset="2"/>
              </a:rPr>
              <a:t>                     Skipping 2</a:t>
            </a:r>
          </a:p>
          <a:p>
            <a:pPr marL="0" indent="0">
              <a:buNone/>
            </a:pPr>
            <a:r>
              <a:rPr lang="en-US" dirty="0">
                <a:sym typeface="Wingdings" pitchFamily="2" charset="2"/>
              </a:rPr>
              <a:t> </a:t>
            </a:r>
            <a:r>
              <a:rPr lang="en-US" dirty="0" smtClean="0">
                <a:sym typeface="Wingdings" pitchFamily="2" charset="2"/>
              </a:rPr>
              <a:t>                     3</a:t>
            </a:r>
          </a:p>
          <a:p>
            <a:pPr marL="0" indent="0">
              <a:buNone/>
            </a:pPr>
            <a:r>
              <a:rPr lang="en-US" dirty="0">
                <a:sym typeface="Wingdings" pitchFamily="2" charset="2"/>
              </a:rPr>
              <a:t> </a:t>
            </a:r>
            <a:r>
              <a:rPr lang="en-US" dirty="0" smtClean="0">
                <a:sym typeface="Wingdings" pitchFamily="2" charset="2"/>
              </a:rPr>
              <a:t>                     4</a:t>
            </a:r>
          </a:p>
          <a:p>
            <a:pPr marL="0" indent="0">
              <a:buNone/>
            </a:pPr>
            <a:r>
              <a:rPr lang="en-US" dirty="0">
                <a:sym typeface="Wingdings" pitchFamily="2" charset="2"/>
              </a:rPr>
              <a:t> </a:t>
            </a:r>
            <a:r>
              <a:rPr lang="en-US" dirty="0" smtClean="0">
                <a:sym typeface="Wingdings" pitchFamily="2" charset="2"/>
              </a:rPr>
              <a:t>                     Breaking </a:t>
            </a:r>
            <a:r>
              <a:rPr lang="en-US" dirty="0" smtClean="0"/>
              <a:t> </a:t>
            </a:r>
            <a:endParaRPr lang="en-US" dirty="0"/>
          </a:p>
        </p:txBody>
      </p:sp>
    </p:spTree>
    <p:extLst>
      <p:ext uri="{BB962C8B-B14F-4D97-AF65-F5344CB8AC3E}">
        <p14:creationId xmlns:p14="http://schemas.microsoft.com/office/powerpoint/2010/main" val="250738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 </a:t>
            </a:r>
            <a:endParaRPr lang="en-US" dirty="0"/>
          </a:p>
        </p:txBody>
      </p:sp>
      <p:sp>
        <p:nvSpPr>
          <p:cNvPr id="3" name="Content Placeholder 2"/>
          <p:cNvSpPr>
            <a:spLocks noGrp="1"/>
          </p:cNvSpPr>
          <p:nvPr>
            <p:ph idx="1"/>
          </p:nvPr>
        </p:nvSpPr>
        <p:spPr/>
        <p:txBody>
          <a:bodyPr>
            <a:normAutofit lnSpcReduction="10000"/>
          </a:bodyPr>
          <a:lstStyle/>
          <a:p>
            <a:r>
              <a:rPr lang="en-US" sz="1800" b="1" dirty="0"/>
              <a:t>For loop </a:t>
            </a:r>
            <a:r>
              <a:rPr lang="en-US" sz="1800" dirty="0"/>
              <a:t>– Iterating through a list using while loop requires a lot of code. So python provides for loop</a:t>
            </a:r>
            <a:r>
              <a:rPr lang="en-US" sz="1800" dirty="0" smtClean="0"/>
              <a:t>.</a:t>
            </a:r>
          </a:p>
          <a:p>
            <a:pPr marL="0" indent="0">
              <a:buNone/>
            </a:pPr>
            <a:endParaRPr lang="en-US" sz="1800" dirty="0"/>
          </a:p>
          <a:p>
            <a:pPr marL="0" indent="0">
              <a:buNone/>
            </a:pPr>
            <a:r>
              <a:rPr lang="en-US" sz="1800" dirty="0"/>
              <a:t>    friends = [‘</a:t>
            </a:r>
            <a:r>
              <a:rPr lang="en-US" sz="1800" dirty="0" err="1"/>
              <a:t>Jayant</a:t>
            </a:r>
            <a:r>
              <a:rPr lang="en-US" sz="1800" dirty="0"/>
              <a:t>’, ‘</a:t>
            </a:r>
            <a:r>
              <a:rPr lang="en-US" sz="1800" dirty="0" err="1"/>
              <a:t>Raju</a:t>
            </a:r>
            <a:r>
              <a:rPr lang="en-US" sz="1800" dirty="0"/>
              <a:t>’, ‘John’, ‘Nick’]</a:t>
            </a:r>
          </a:p>
          <a:p>
            <a:pPr marL="0" indent="0">
              <a:buNone/>
            </a:pPr>
            <a:r>
              <a:rPr lang="en-US" sz="1800" dirty="0"/>
              <a:t>    counter = 0</a:t>
            </a:r>
          </a:p>
          <a:p>
            <a:pPr marL="0" indent="0">
              <a:buNone/>
            </a:pPr>
            <a:r>
              <a:rPr lang="en-US" sz="1800" dirty="0"/>
              <a:t>    </a:t>
            </a:r>
            <a:r>
              <a:rPr lang="en-US" sz="1800" dirty="0" err="1"/>
              <a:t>max_index</a:t>
            </a:r>
            <a:r>
              <a:rPr lang="en-US" sz="1800" dirty="0"/>
              <a:t> = </a:t>
            </a:r>
            <a:r>
              <a:rPr lang="en-US" sz="1800" dirty="0" err="1"/>
              <a:t>len</a:t>
            </a:r>
            <a:r>
              <a:rPr lang="en-US" sz="1800" dirty="0"/>
              <a:t>(friends) – 1</a:t>
            </a:r>
          </a:p>
          <a:p>
            <a:pPr marL="0" indent="0">
              <a:buNone/>
            </a:pPr>
            <a:r>
              <a:rPr lang="en-US" sz="1800" dirty="0"/>
              <a:t>    while counter &lt;=</a:t>
            </a:r>
            <a:r>
              <a:rPr lang="en-US" sz="1800" dirty="0" err="1"/>
              <a:t>max_index</a:t>
            </a:r>
            <a:r>
              <a:rPr lang="en-US" sz="1800" dirty="0"/>
              <a:t>:</a:t>
            </a:r>
          </a:p>
          <a:p>
            <a:pPr marL="0" indent="0">
              <a:buNone/>
            </a:pPr>
            <a:r>
              <a:rPr lang="en-US" sz="1800" dirty="0"/>
              <a:t>           temp = friends[counter]</a:t>
            </a:r>
          </a:p>
          <a:p>
            <a:pPr marL="0" indent="0">
              <a:buNone/>
            </a:pPr>
            <a:r>
              <a:rPr lang="en-US" sz="1800" dirty="0"/>
              <a:t>           print (temp + ‘!’)</a:t>
            </a:r>
          </a:p>
          <a:p>
            <a:pPr marL="0" indent="0">
              <a:buNone/>
            </a:pPr>
            <a:r>
              <a:rPr lang="en-US" sz="1800" dirty="0"/>
              <a:t>           </a:t>
            </a:r>
            <a:r>
              <a:rPr lang="en-US" sz="1800" dirty="0" smtClean="0"/>
              <a:t>counter </a:t>
            </a:r>
            <a:r>
              <a:rPr lang="en-US" sz="1800" dirty="0"/>
              <a:t>= counter +</a:t>
            </a:r>
            <a:r>
              <a:rPr lang="en-US" sz="1800" dirty="0" smtClean="0"/>
              <a:t>1</a:t>
            </a:r>
          </a:p>
          <a:p>
            <a:pPr marL="0" indent="0">
              <a:buNone/>
            </a:pPr>
            <a:endParaRPr lang="en-US" sz="1800" dirty="0"/>
          </a:p>
          <a:p>
            <a:pPr marL="0" indent="0">
              <a:buNone/>
            </a:pPr>
            <a:r>
              <a:rPr lang="en-US" sz="1800" dirty="0" smtClean="0"/>
              <a:t>     </a:t>
            </a:r>
            <a:r>
              <a:rPr lang="en-US" sz="1800" dirty="0"/>
              <a:t>friends = [‘</a:t>
            </a:r>
            <a:r>
              <a:rPr lang="en-US" sz="1800" dirty="0" err="1"/>
              <a:t>Jayant</a:t>
            </a:r>
            <a:r>
              <a:rPr lang="en-US" sz="1800" dirty="0"/>
              <a:t>’, ‘</a:t>
            </a:r>
            <a:r>
              <a:rPr lang="en-US" sz="1800" dirty="0" err="1"/>
              <a:t>Raju</a:t>
            </a:r>
            <a:r>
              <a:rPr lang="en-US" sz="1800" dirty="0"/>
              <a:t>’, ‘John’, ‘Nick</a:t>
            </a:r>
            <a:r>
              <a:rPr lang="en-US" sz="1800" dirty="0" smtClean="0"/>
              <a:t>’]</a:t>
            </a:r>
          </a:p>
          <a:p>
            <a:pPr marL="0" indent="0">
              <a:buNone/>
            </a:pPr>
            <a:r>
              <a:rPr lang="en-US" sz="1800" dirty="0"/>
              <a:t> </a:t>
            </a:r>
            <a:r>
              <a:rPr lang="en-US" sz="1800" dirty="0" smtClean="0"/>
              <a:t>    for temp in friends:</a:t>
            </a:r>
          </a:p>
          <a:p>
            <a:pPr marL="0" indent="0">
              <a:buNone/>
            </a:pPr>
            <a:r>
              <a:rPr lang="en-US" sz="1800" dirty="0"/>
              <a:t> </a:t>
            </a:r>
            <a:r>
              <a:rPr lang="en-US" sz="1800" dirty="0" smtClean="0"/>
              <a:t>          print (temp  +  ‘!’)</a:t>
            </a:r>
          </a:p>
          <a:p>
            <a:pPr marL="0" indent="0">
              <a:buNone/>
            </a:pPr>
            <a:endParaRPr lang="en-US" sz="1800" dirty="0"/>
          </a:p>
        </p:txBody>
      </p:sp>
    </p:spTree>
    <p:extLst>
      <p:ext uri="{BB962C8B-B14F-4D97-AF65-F5344CB8AC3E}">
        <p14:creationId xmlns:p14="http://schemas.microsoft.com/office/powerpoint/2010/main" val="367932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p>
            <a:pPr algn="just"/>
            <a:r>
              <a:rPr lang="en-US" sz="2000" dirty="0"/>
              <a:t>To reuse the code again and again, functions are created. </a:t>
            </a:r>
            <a:endParaRPr lang="en-US" sz="2000" dirty="0" smtClean="0"/>
          </a:p>
          <a:p>
            <a:pPr algn="just"/>
            <a:r>
              <a:rPr lang="en-US" sz="2000" dirty="0" smtClean="0"/>
              <a:t>Function definition syntax rules </a:t>
            </a:r>
            <a:r>
              <a:rPr lang="en-US" sz="2000" dirty="0" smtClean="0">
                <a:sym typeface="Wingdings" pitchFamily="2" charset="2"/>
              </a:rPr>
              <a:t></a:t>
            </a:r>
          </a:p>
          <a:p>
            <a:pPr lvl="1" algn="just"/>
            <a:r>
              <a:rPr lang="en-IN" sz="2000" dirty="0"/>
              <a:t>The code block within every function starts with a colon and is indented</a:t>
            </a:r>
            <a:r>
              <a:rPr lang="en-IN" sz="2000" dirty="0" smtClean="0"/>
              <a:t>.</a:t>
            </a:r>
          </a:p>
          <a:p>
            <a:pPr marL="457200" lvl="1" indent="0" algn="just">
              <a:buNone/>
            </a:pPr>
            <a:r>
              <a:rPr lang="en-IN" sz="2000" dirty="0"/>
              <a:t>	</a:t>
            </a:r>
            <a:r>
              <a:rPr lang="en-US" sz="2000" dirty="0" err="1"/>
              <a:t>def</a:t>
            </a:r>
            <a:r>
              <a:rPr lang="en-US" sz="2000" dirty="0"/>
              <a:t> sum(</a:t>
            </a:r>
            <a:r>
              <a:rPr lang="en-US" sz="2000" dirty="0" err="1"/>
              <a:t>x,y</a:t>
            </a:r>
            <a:r>
              <a:rPr lang="en-US" sz="2000" dirty="0"/>
              <a:t>):</a:t>
            </a:r>
          </a:p>
          <a:p>
            <a:pPr marL="457200" lvl="1" indent="0" algn="just">
              <a:buNone/>
            </a:pPr>
            <a:r>
              <a:rPr lang="en-US" sz="2000" dirty="0"/>
              <a:t>       z = x + y</a:t>
            </a:r>
          </a:p>
          <a:p>
            <a:pPr marL="457200" lvl="1" indent="0" algn="just">
              <a:buNone/>
            </a:pPr>
            <a:r>
              <a:rPr lang="en-US" sz="2000" dirty="0"/>
              <a:t>       print (z)</a:t>
            </a:r>
          </a:p>
          <a:p>
            <a:pPr marL="457200" lvl="1" indent="0" algn="just">
              <a:buNone/>
            </a:pPr>
            <a:r>
              <a:rPr lang="en-US" sz="2000" dirty="0"/>
              <a:t>&gt;&gt; sum (2,3)  </a:t>
            </a:r>
            <a:r>
              <a:rPr lang="en-US" sz="2000" dirty="0">
                <a:sym typeface="Wingdings" pitchFamily="2" charset="2"/>
              </a:rPr>
              <a:t> 5</a:t>
            </a:r>
          </a:p>
          <a:p>
            <a:pPr marL="457200" lvl="1" indent="0" algn="just">
              <a:buNone/>
            </a:pPr>
            <a:endParaRPr lang="en-IN" sz="2000" dirty="0" smtClean="0"/>
          </a:p>
          <a:p>
            <a:pPr lvl="1" algn="just"/>
            <a:r>
              <a:rPr lang="en-US" sz="2000" dirty="0"/>
              <a:t>Functions must be defined before they are called</a:t>
            </a:r>
            <a:r>
              <a:rPr lang="en-US" sz="2000" dirty="0" smtClean="0"/>
              <a:t>.</a:t>
            </a:r>
          </a:p>
          <a:p>
            <a:pPr lvl="1" algn="just"/>
            <a:r>
              <a:rPr lang="en-IN" sz="2000" dirty="0">
                <a:sym typeface="Wingdings" pitchFamily="2" charset="2"/>
              </a:rPr>
              <a:t>Function arguments are defined within parentheses. </a:t>
            </a:r>
          </a:p>
          <a:p>
            <a:pPr lvl="1" algn="just"/>
            <a:r>
              <a:rPr lang="en-IN" sz="2000" dirty="0" smtClean="0"/>
              <a:t>Function </a:t>
            </a:r>
            <a:r>
              <a:rPr lang="en-IN" sz="2000" dirty="0"/>
              <a:t>arguments can be used as variables inside the function definition. However they can’t be referenced outside the function definition.</a:t>
            </a:r>
            <a:endParaRPr lang="en-US" sz="2000" dirty="0" smtClean="0"/>
          </a:p>
          <a:p>
            <a:pPr marL="457200" lvl="1" indent="0">
              <a:buNone/>
            </a:pPr>
            <a:endParaRPr lang="en-US" sz="2000" dirty="0">
              <a:sym typeface="Wingdings" pitchFamily="2" charset="2"/>
            </a:endParaRPr>
          </a:p>
          <a:p>
            <a:pPr marL="457200" lvl="1" indent="0">
              <a:buNone/>
            </a:pPr>
            <a:endParaRPr lang="en-US" sz="2000" dirty="0"/>
          </a:p>
        </p:txBody>
      </p:sp>
    </p:spTree>
    <p:extLst>
      <p:ext uri="{BB962C8B-B14F-4D97-AF65-F5344CB8AC3E}">
        <p14:creationId xmlns:p14="http://schemas.microsoft.com/office/powerpoint/2010/main" val="92822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US" dirty="0"/>
          </a:p>
        </p:txBody>
      </p:sp>
      <p:sp>
        <p:nvSpPr>
          <p:cNvPr id="3" name="Content Placeholder 2"/>
          <p:cNvSpPr>
            <a:spLocks noGrp="1"/>
          </p:cNvSpPr>
          <p:nvPr>
            <p:ph idx="1"/>
          </p:nvPr>
        </p:nvSpPr>
        <p:spPr/>
        <p:txBody>
          <a:bodyPr>
            <a:normAutofit/>
          </a:bodyPr>
          <a:lstStyle/>
          <a:p>
            <a:pPr lvl="1"/>
            <a:r>
              <a:rPr lang="en-US" sz="2000" dirty="0"/>
              <a:t>In order to return any value from function, ‘return’ keyword is used.</a:t>
            </a:r>
          </a:p>
          <a:p>
            <a:pPr lvl="1"/>
            <a:r>
              <a:rPr lang="en-US" sz="2000" dirty="0"/>
              <a:t>Once you return a value from a function, it immediately stops executing. Any code after return statement will never get executed</a:t>
            </a:r>
            <a:r>
              <a:rPr lang="en-US" sz="2000" dirty="0" smtClean="0"/>
              <a:t>.</a:t>
            </a:r>
          </a:p>
          <a:p>
            <a:pPr marL="457200" lvl="1" indent="0">
              <a:buNone/>
            </a:pPr>
            <a:r>
              <a:rPr lang="en-US" sz="2000" dirty="0"/>
              <a:t>	</a:t>
            </a:r>
            <a:r>
              <a:rPr lang="en-US" sz="2000" dirty="0" smtClean="0"/>
              <a:t>	</a:t>
            </a:r>
            <a:r>
              <a:rPr lang="en-US" sz="2000" dirty="0"/>
              <a:t> 	</a:t>
            </a:r>
            <a:r>
              <a:rPr lang="en-US" sz="2000" dirty="0" err="1" smtClean="0"/>
              <a:t>def</a:t>
            </a:r>
            <a:r>
              <a:rPr lang="en-US" sz="2000" dirty="0" smtClean="0"/>
              <a:t> </a:t>
            </a:r>
            <a:r>
              <a:rPr lang="en-US" sz="2000" dirty="0"/>
              <a:t>multiply (</a:t>
            </a:r>
            <a:r>
              <a:rPr lang="en-US" sz="2000" dirty="0" err="1"/>
              <a:t>a,b</a:t>
            </a:r>
            <a:r>
              <a:rPr lang="en-US" sz="2000" dirty="0"/>
              <a:t>):</a:t>
            </a:r>
          </a:p>
          <a:p>
            <a:pPr marL="457200" lvl="1" indent="0">
              <a:buNone/>
            </a:pPr>
            <a:r>
              <a:rPr lang="en-US" sz="2000" dirty="0"/>
              <a:t>           		       return (a*b)</a:t>
            </a:r>
          </a:p>
          <a:p>
            <a:pPr marL="457200" lvl="1" indent="0">
              <a:buNone/>
            </a:pPr>
            <a:r>
              <a:rPr lang="en-US" sz="2000" dirty="0"/>
              <a:t>           		       </a:t>
            </a:r>
            <a:r>
              <a:rPr lang="en-US" sz="2000" dirty="0" smtClean="0"/>
              <a:t>print </a:t>
            </a:r>
            <a:r>
              <a:rPr lang="en-US" sz="2000" dirty="0"/>
              <a:t>(‘This won’t get printed’)</a:t>
            </a:r>
          </a:p>
          <a:p>
            <a:pPr marL="457200" lvl="1" indent="0">
              <a:buNone/>
            </a:pPr>
            <a:r>
              <a:rPr lang="en-US" sz="2000" dirty="0"/>
              <a:t>     			z = multiply (2,3)</a:t>
            </a:r>
          </a:p>
          <a:p>
            <a:pPr marL="457200" lvl="1" indent="0">
              <a:buNone/>
            </a:pPr>
            <a:r>
              <a:rPr lang="en-US" sz="2000" dirty="0"/>
              <a:t>     			print (z)</a:t>
            </a:r>
            <a:endParaRPr lang="en-US" sz="2000" dirty="0" smtClean="0"/>
          </a:p>
          <a:p>
            <a:pPr lvl="1"/>
            <a:r>
              <a:rPr lang="en-US" sz="2000" dirty="0"/>
              <a:t>Functions can be treated as normal objects means they can be assigned and reassigned to variables</a:t>
            </a:r>
            <a:r>
              <a:rPr lang="en-US" sz="2000" dirty="0" smtClean="0"/>
              <a:t>.</a:t>
            </a:r>
          </a:p>
          <a:p>
            <a:pPr lvl="1"/>
            <a:r>
              <a:rPr lang="en-US" sz="2000" dirty="0"/>
              <a:t>Functions can also be used as arguments of other functions</a:t>
            </a:r>
            <a:r>
              <a:rPr lang="en-US" sz="2000" dirty="0" smtClean="0"/>
              <a:t>.</a:t>
            </a:r>
            <a:endParaRPr lang="en-US" sz="2000" dirty="0"/>
          </a:p>
          <a:p>
            <a:pPr lvl="1"/>
            <a:endParaRPr lang="en-US" sz="2000" dirty="0"/>
          </a:p>
          <a:p>
            <a:pPr marL="457200" lvl="1" indent="0">
              <a:buNone/>
            </a:pPr>
            <a:endParaRPr lang="en-US" sz="2000" dirty="0"/>
          </a:p>
        </p:txBody>
      </p:sp>
    </p:spTree>
    <p:extLst>
      <p:ext uri="{BB962C8B-B14F-4D97-AF65-F5344CB8AC3E}">
        <p14:creationId xmlns:p14="http://schemas.microsoft.com/office/powerpoint/2010/main" val="2348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        </a:t>
            </a:r>
            <a:r>
              <a:rPr lang="en-US" sz="2000" dirty="0" err="1"/>
              <a:t>def</a:t>
            </a:r>
            <a:r>
              <a:rPr lang="en-US" sz="2000" dirty="0"/>
              <a:t> add(</a:t>
            </a:r>
            <a:r>
              <a:rPr lang="en-US" sz="2000" dirty="0" err="1"/>
              <a:t>x,y</a:t>
            </a:r>
            <a:r>
              <a:rPr lang="en-US" sz="2000" dirty="0"/>
              <a:t>):</a:t>
            </a:r>
          </a:p>
          <a:p>
            <a:pPr marL="0" indent="0">
              <a:buNone/>
            </a:pPr>
            <a:r>
              <a:rPr lang="en-US" sz="2000" dirty="0"/>
              <a:t>               return </a:t>
            </a:r>
            <a:r>
              <a:rPr lang="en-US" sz="2000" dirty="0" err="1"/>
              <a:t>x+y</a:t>
            </a:r>
            <a:endParaRPr lang="en-US" sz="2000" dirty="0"/>
          </a:p>
          <a:p>
            <a:pPr marL="0" indent="0">
              <a:buNone/>
            </a:pPr>
            <a:r>
              <a:rPr lang="en-US" sz="2000" dirty="0"/>
              <a:t>         </a:t>
            </a:r>
            <a:r>
              <a:rPr lang="en-US" sz="2000" dirty="0" err="1"/>
              <a:t>def</a:t>
            </a:r>
            <a:r>
              <a:rPr lang="en-US" sz="2000" dirty="0"/>
              <a:t> </a:t>
            </a:r>
            <a:r>
              <a:rPr lang="en-US" sz="2000" dirty="0" err="1"/>
              <a:t>do_twice</a:t>
            </a:r>
            <a:r>
              <a:rPr lang="en-US" sz="2000" dirty="0"/>
              <a:t>(</a:t>
            </a:r>
            <a:r>
              <a:rPr lang="en-US" sz="2000" dirty="0" err="1"/>
              <a:t>func,x,y</a:t>
            </a:r>
            <a:r>
              <a:rPr lang="en-US" sz="2000" dirty="0"/>
              <a:t>):</a:t>
            </a:r>
          </a:p>
          <a:p>
            <a:pPr marL="0" indent="0">
              <a:buNone/>
            </a:pPr>
            <a:r>
              <a:rPr lang="en-US" sz="2000" dirty="0"/>
              <a:t>               return </a:t>
            </a:r>
            <a:r>
              <a:rPr lang="en-US" sz="2000" dirty="0" err="1"/>
              <a:t>func</a:t>
            </a:r>
            <a:r>
              <a:rPr lang="en-US" sz="2000" dirty="0"/>
              <a:t>(</a:t>
            </a:r>
            <a:r>
              <a:rPr lang="en-US" sz="2000" dirty="0" err="1"/>
              <a:t>func</a:t>
            </a:r>
            <a:r>
              <a:rPr lang="en-US" sz="2000" dirty="0"/>
              <a:t>(</a:t>
            </a:r>
            <a:r>
              <a:rPr lang="en-US" sz="2000" dirty="0" err="1"/>
              <a:t>x,y</a:t>
            </a:r>
            <a:r>
              <a:rPr lang="en-US" sz="2000" dirty="0"/>
              <a:t>), </a:t>
            </a:r>
            <a:r>
              <a:rPr lang="en-US" sz="2000" dirty="0" err="1"/>
              <a:t>func</a:t>
            </a:r>
            <a:r>
              <a:rPr lang="en-US" sz="2000" dirty="0"/>
              <a:t>(</a:t>
            </a:r>
            <a:r>
              <a:rPr lang="en-US" sz="2000" dirty="0" err="1"/>
              <a:t>x,y</a:t>
            </a:r>
            <a:r>
              <a:rPr lang="en-US" sz="2000" dirty="0" smtClean="0"/>
              <a:t>))</a:t>
            </a:r>
          </a:p>
          <a:p>
            <a:pPr marL="0" indent="0">
              <a:buNone/>
            </a:pPr>
            <a:endParaRPr lang="en-US" sz="2000" dirty="0"/>
          </a:p>
          <a:p>
            <a:pPr marL="0" indent="0">
              <a:buNone/>
            </a:pPr>
            <a:r>
              <a:rPr lang="en-US" sz="2000" dirty="0"/>
              <a:t>&gt;&gt; print (</a:t>
            </a:r>
            <a:r>
              <a:rPr lang="en-US" sz="2000" dirty="0" err="1"/>
              <a:t>do_twice</a:t>
            </a:r>
            <a:r>
              <a:rPr lang="en-US" sz="2000" dirty="0"/>
              <a:t>(add,2,3))  </a:t>
            </a:r>
            <a:r>
              <a:rPr lang="en-US" sz="2000" dirty="0">
                <a:sym typeface="Wingdings" pitchFamily="2" charset="2"/>
              </a:rPr>
              <a:t> 10</a:t>
            </a:r>
            <a:endParaRPr lang="en-US" sz="2000" dirty="0"/>
          </a:p>
        </p:txBody>
      </p:sp>
    </p:spTree>
    <p:extLst>
      <p:ext uri="{BB962C8B-B14F-4D97-AF65-F5344CB8AC3E}">
        <p14:creationId xmlns:p14="http://schemas.microsoft.com/office/powerpoint/2010/main" val="411032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sz="2000" dirty="0"/>
              <a:t>Modules are pieces of code that other people have written to fulfill common tasks.</a:t>
            </a:r>
          </a:p>
          <a:p>
            <a:pPr lvl="0"/>
            <a:r>
              <a:rPr lang="en-US" sz="2000" dirty="0"/>
              <a:t>The basic way to use module is to add ‘import </a:t>
            </a:r>
            <a:r>
              <a:rPr lang="en-US" sz="2000" dirty="0" err="1"/>
              <a:t>module_name</a:t>
            </a:r>
            <a:r>
              <a:rPr lang="en-US" sz="2000" dirty="0"/>
              <a:t>’ at the top of your code and then using ‘</a:t>
            </a:r>
            <a:r>
              <a:rPr lang="en-US" sz="2000" dirty="0" err="1"/>
              <a:t>module_name.var</a:t>
            </a:r>
            <a:r>
              <a:rPr lang="en-US" sz="2000" dirty="0"/>
              <a:t>’ to access functions and values with the name ‘</a:t>
            </a:r>
            <a:r>
              <a:rPr lang="en-US" sz="2000" dirty="0" err="1"/>
              <a:t>var</a:t>
            </a:r>
            <a:r>
              <a:rPr lang="en-US" sz="2000" dirty="0"/>
              <a:t>’ in the </a:t>
            </a:r>
            <a:r>
              <a:rPr lang="en-US" sz="2000" dirty="0" smtClean="0"/>
              <a:t>module.</a:t>
            </a:r>
            <a:r>
              <a:rPr lang="en-IN" sz="2000" dirty="0"/>
              <a:t> </a:t>
            </a:r>
            <a:endParaRPr lang="en-IN" sz="2000" dirty="0" smtClean="0"/>
          </a:p>
          <a:p>
            <a:pPr marL="0" lvl="0" indent="0">
              <a:buNone/>
            </a:pPr>
            <a:r>
              <a:rPr lang="en-IN" sz="2000" dirty="0"/>
              <a:t>	</a:t>
            </a:r>
            <a:r>
              <a:rPr lang="en-IN" sz="2000" dirty="0" smtClean="0"/>
              <a:t>import </a:t>
            </a:r>
            <a:r>
              <a:rPr lang="en-IN" sz="2000" dirty="0"/>
              <a:t>random </a:t>
            </a:r>
          </a:p>
          <a:p>
            <a:pPr marL="0" lvl="0" indent="0">
              <a:buNone/>
            </a:pPr>
            <a:r>
              <a:rPr lang="en-IN" sz="2000" dirty="0" smtClean="0"/>
              <a:t>	for </a:t>
            </a:r>
            <a:r>
              <a:rPr lang="en-IN" sz="2000" dirty="0"/>
              <a:t>i in range (5):</a:t>
            </a:r>
          </a:p>
          <a:p>
            <a:pPr marL="0" lvl="0" indent="0">
              <a:buNone/>
            </a:pPr>
            <a:r>
              <a:rPr lang="en-IN" sz="2000" dirty="0"/>
              <a:t> 	</a:t>
            </a:r>
            <a:r>
              <a:rPr lang="en-IN" sz="2000" dirty="0" smtClean="0"/>
              <a:t>      value=</a:t>
            </a:r>
            <a:r>
              <a:rPr lang="en-IN" sz="2000" dirty="0" err="1" smtClean="0"/>
              <a:t>random.randint</a:t>
            </a:r>
            <a:r>
              <a:rPr lang="en-IN" sz="2000" dirty="0" smtClean="0"/>
              <a:t>(1,6</a:t>
            </a:r>
            <a:r>
              <a:rPr lang="en-IN" sz="2000" dirty="0"/>
              <a:t>)</a:t>
            </a:r>
          </a:p>
          <a:p>
            <a:pPr marL="0" lvl="0" indent="0">
              <a:buNone/>
            </a:pPr>
            <a:r>
              <a:rPr lang="en-IN" sz="2000" dirty="0"/>
              <a:t> </a:t>
            </a:r>
            <a:r>
              <a:rPr lang="en-IN" sz="2000" dirty="0" smtClean="0"/>
              <a:t>	      print </a:t>
            </a:r>
            <a:r>
              <a:rPr lang="en-IN" sz="2000" dirty="0"/>
              <a:t>(value)</a:t>
            </a:r>
            <a:endParaRPr lang="en-US" sz="2000" dirty="0" smtClean="0"/>
          </a:p>
          <a:p>
            <a:pPr marL="0" lvl="0" indent="0">
              <a:buNone/>
            </a:pPr>
            <a:endParaRPr lang="en-US" sz="2000" dirty="0" smtClean="0"/>
          </a:p>
          <a:p>
            <a:pPr lvl="0"/>
            <a:r>
              <a:rPr lang="en-IN" sz="2000" dirty="0" smtClean="0"/>
              <a:t>If </a:t>
            </a:r>
            <a:r>
              <a:rPr lang="en-IN" sz="2000" dirty="0"/>
              <a:t>user need only certain function from the module then it take the form as ‘from </a:t>
            </a:r>
            <a:r>
              <a:rPr lang="en-IN" sz="2000" dirty="0" err="1"/>
              <a:t>module_name</a:t>
            </a:r>
            <a:r>
              <a:rPr lang="en-IN" sz="2000" dirty="0"/>
              <a:t> import </a:t>
            </a:r>
            <a:r>
              <a:rPr lang="en-IN" sz="2000" dirty="0" err="1"/>
              <a:t>var</a:t>
            </a:r>
            <a:r>
              <a:rPr lang="en-IN" sz="2000" dirty="0"/>
              <a:t>’ and then </a:t>
            </a:r>
            <a:r>
              <a:rPr lang="en-IN" sz="2000" dirty="0" err="1"/>
              <a:t>var</a:t>
            </a:r>
            <a:r>
              <a:rPr lang="en-IN" sz="2000" dirty="0"/>
              <a:t> can be used as it is defined normally in the code.</a:t>
            </a:r>
            <a:endParaRPr lang="en-US" sz="2000" dirty="0" smtClean="0"/>
          </a:p>
          <a:p>
            <a:endParaRPr lang="en-US" dirty="0"/>
          </a:p>
        </p:txBody>
      </p:sp>
    </p:spTree>
    <p:extLst>
      <p:ext uri="{BB962C8B-B14F-4D97-AF65-F5344CB8AC3E}">
        <p14:creationId xmlns:p14="http://schemas.microsoft.com/office/powerpoint/2010/main" val="68765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lstStyle/>
          <a:p>
            <a:pPr marL="0" indent="0">
              <a:buNone/>
            </a:pPr>
            <a:r>
              <a:rPr lang="en-IN" sz="2000" dirty="0" smtClean="0"/>
              <a:t>	from </a:t>
            </a:r>
            <a:r>
              <a:rPr lang="en-IN" sz="2000" dirty="0"/>
              <a:t>math import pi</a:t>
            </a:r>
          </a:p>
          <a:p>
            <a:pPr marL="0" indent="0">
              <a:buNone/>
            </a:pPr>
            <a:r>
              <a:rPr lang="en-IN" sz="2000" dirty="0" smtClean="0"/>
              <a:t>	print </a:t>
            </a:r>
            <a:r>
              <a:rPr lang="en-IN" sz="2000" dirty="0"/>
              <a:t>(pi)</a:t>
            </a:r>
          </a:p>
          <a:p>
            <a:endParaRPr lang="en-US" dirty="0" smtClean="0"/>
          </a:p>
          <a:p>
            <a:pPr lvl="0"/>
            <a:r>
              <a:rPr lang="en-US" sz="2000" dirty="0"/>
              <a:t>User can import a module or object under a different name using ‘as’ keyword. This is mainly used when module or object has a long or confusing name</a:t>
            </a:r>
            <a:r>
              <a:rPr lang="en-US" sz="2000" dirty="0" smtClean="0"/>
              <a:t>.</a:t>
            </a:r>
          </a:p>
          <a:p>
            <a:pPr marL="0" indent="0">
              <a:buNone/>
            </a:pPr>
            <a:r>
              <a:rPr lang="en-US" sz="2000" dirty="0" smtClean="0"/>
              <a:t>		from </a:t>
            </a:r>
            <a:r>
              <a:rPr lang="en-US" sz="2000" dirty="0"/>
              <a:t>math import </a:t>
            </a:r>
            <a:r>
              <a:rPr lang="en-US" sz="2000" dirty="0" err="1"/>
              <a:t>sqrt</a:t>
            </a:r>
            <a:r>
              <a:rPr lang="en-US" sz="2000" dirty="0"/>
              <a:t> as </a:t>
            </a:r>
            <a:r>
              <a:rPr lang="en-US" sz="2000" dirty="0" err="1"/>
              <a:t>square_root</a:t>
            </a:r>
            <a:endParaRPr lang="en-US" sz="2000" dirty="0"/>
          </a:p>
          <a:p>
            <a:pPr marL="0" indent="0">
              <a:buNone/>
            </a:pPr>
            <a:r>
              <a:rPr lang="en-US" sz="2000" smtClean="0"/>
              <a:t>		print </a:t>
            </a:r>
            <a:r>
              <a:rPr lang="en-US" sz="2000" dirty="0"/>
              <a:t>(</a:t>
            </a:r>
            <a:r>
              <a:rPr lang="en-US" sz="2000" dirty="0" err="1"/>
              <a:t>square_root</a:t>
            </a:r>
            <a:r>
              <a:rPr lang="en-US" sz="2000" dirty="0"/>
              <a:t>(100))</a:t>
            </a:r>
          </a:p>
          <a:p>
            <a:pPr lvl="0"/>
            <a:endParaRPr lang="en-US" sz="2000" dirty="0"/>
          </a:p>
          <a:p>
            <a:endParaRPr lang="en-US" dirty="0"/>
          </a:p>
        </p:txBody>
      </p:sp>
    </p:spTree>
    <p:extLst>
      <p:ext uri="{BB962C8B-B14F-4D97-AF65-F5344CB8AC3E}">
        <p14:creationId xmlns:p14="http://schemas.microsoft.com/office/powerpoint/2010/main" val="287098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lstStyle/>
          <a:p>
            <a:r>
              <a:rPr lang="en-US" sz="2000" dirty="0" smtClean="0"/>
              <a:t>Variables allow users to store a value by assigning it to a name.</a:t>
            </a:r>
          </a:p>
          <a:p>
            <a:r>
              <a:rPr lang="en-US" sz="2000" dirty="0" smtClean="0"/>
              <a:t>Syntax </a:t>
            </a:r>
            <a:r>
              <a:rPr lang="en-US" sz="2000" dirty="0" smtClean="0">
                <a:sym typeface="Wingdings" pitchFamily="2" charset="2"/>
              </a:rPr>
              <a:t> It</a:t>
            </a:r>
            <a:r>
              <a:rPr lang="en-US" sz="2000" dirty="0" smtClean="0"/>
              <a:t> consist of numbers, latters, underscores and it cant start with numbers.</a:t>
            </a:r>
          </a:p>
          <a:p>
            <a:pPr marL="0" indent="0">
              <a:buNone/>
            </a:pPr>
            <a:r>
              <a:rPr lang="en-US" sz="2000" dirty="0" smtClean="0"/>
              <a:t>		E.g</a:t>
            </a:r>
            <a:r>
              <a:rPr lang="en-US" sz="2000" dirty="0"/>
              <a:t>. </a:t>
            </a:r>
            <a:r>
              <a:rPr lang="en-US" sz="2000" dirty="0">
                <a:sym typeface="Wingdings" pitchFamily="2" charset="2"/>
              </a:rPr>
              <a:t> </a:t>
            </a:r>
            <a:r>
              <a:rPr lang="en-US" sz="2000" dirty="0" smtClean="0">
                <a:sym typeface="Wingdings" pitchFamily="2" charset="2"/>
              </a:rPr>
              <a:t> a5_A </a:t>
            </a:r>
            <a:r>
              <a:rPr lang="en-US" sz="2000" dirty="0">
                <a:sym typeface="Wingdings" pitchFamily="2" charset="2"/>
              </a:rPr>
              <a:t>= 12.6      _X9_P = </a:t>
            </a:r>
            <a:r>
              <a:rPr lang="en-US" sz="2000" dirty="0" smtClean="0">
                <a:sym typeface="Wingdings" pitchFamily="2" charset="2"/>
              </a:rPr>
              <a:t>‘Hello’</a:t>
            </a:r>
          </a:p>
          <a:p>
            <a:pPr marL="0" indent="0">
              <a:buNone/>
            </a:pPr>
            <a:endParaRPr lang="en-US" sz="2000" dirty="0">
              <a:sym typeface="Wingdings" pitchFamily="2" charset="2"/>
            </a:endParaRPr>
          </a:p>
          <a:p>
            <a:r>
              <a:rPr lang="en-US" sz="2000" dirty="0" smtClean="0">
                <a:sym typeface="Wingdings" pitchFamily="2" charset="2"/>
              </a:rPr>
              <a:t>Python is case sensitive language. So ‘a’ and ‘A’ are different.</a:t>
            </a:r>
            <a:endParaRPr lang="en-US" sz="2000" dirty="0">
              <a:sym typeface="Wingdings" pitchFamily="2" charset="2"/>
            </a:endParaRPr>
          </a:p>
          <a:p>
            <a:r>
              <a:rPr lang="en-US" sz="2000" dirty="0">
                <a:sym typeface="Wingdings" pitchFamily="2" charset="2"/>
              </a:rPr>
              <a:t>No need to define before using them (like C, C++), gets defined during runtime. Also it don’t have any specific type</a:t>
            </a:r>
            <a:r>
              <a:rPr lang="en-US" sz="2000" dirty="0" smtClean="0">
                <a:sym typeface="Wingdings" pitchFamily="2" charset="2"/>
              </a:rPr>
              <a:t>. </a:t>
            </a:r>
          </a:p>
          <a:p>
            <a:r>
              <a:rPr lang="en-US" sz="2000" dirty="0" smtClean="0">
                <a:sym typeface="Wingdings" pitchFamily="2" charset="2"/>
              </a:rPr>
              <a:t>x=3      x = True     </a:t>
            </a:r>
            <a:r>
              <a:rPr lang="en-US" sz="2000" dirty="0">
                <a:sym typeface="Wingdings" pitchFamily="2" charset="2"/>
              </a:rPr>
              <a:t>x=[1,2,4,9</a:t>
            </a:r>
            <a:r>
              <a:rPr lang="en-US" sz="2000" dirty="0" smtClean="0">
                <a:sym typeface="Wingdings" pitchFamily="2" charset="2"/>
              </a:rPr>
              <a:t>]</a:t>
            </a:r>
          </a:p>
          <a:p>
            <a:pPr marL="0" indent="0">
              <a:buNone/>
            </a:pPr>
            <a:endParaRPr lang="en-US" sz="2000" dirty="0" smtClean="0">
              <a:sym typeface="Wingdings" pitchFamily="2" charset="2"/>
            </a:endParaRPr>
          </a:p>
          <a:p>
            <a:r>
              <a:rPr lang="en-US" sz="2000" dirty="0" smtClean="0">
                <a:sym typeface="Wingdings" pitchFamily="2" charset="2"/>
              </a:rPr>
              <a:t>Type function can be used to check type of variable.</a:t>
            </a:r>
          </a:p>
          <a:p>
            <a:pPr marL="0" indent="0">
              <a:buNone/>
            </a:pPr>
            <a:r>
              <a:rPr lang="en-US" sz="2000" dirty="0" smtClean="0">
                <a:sym typeface="Wingdings" pitchFamily="2" charset="2"/>
              </a:rPr>
              <a:t> 		&gt;&gt; print type(x)   &lt;type, ‘list’&gt;</a:t>
            </a:r>
            <a:endParaRPr lang="en-US" sz="2000" dirty="0">
              <a:sym typeface="Wingdings" pitchFamily="2" charset="2"/>
            </a:endParaRPr>
          </a:p>
        </p:txBody>
      </p:sp>
    </p:spTree>
    <p:extLst>
      <p:ext uri="{BB962C8B-B14F-4D97-AF65-F5344CB8AC3E}">
        <p14:creationId xmlns:p14="http://schemas.microsoft.com/office/powerpoint/2010/main" val="94888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 Output Functions</a:t>
            </a:r>
            <a:endParaRPr lang="en-US" dirty="0"/>
          </a:p>
        </p:txBody>
      </p:sp>
      <p:sp>
        <p:nvSpPr>
          <p:cNvPr id="3" name="Content Placeholder 2"/>
          <p:cNvSpPr>
            <a:spLocks noGrp="1"/>
          </p:cNvSpPr>
          <p:nvPr>
            <p:ph idx="1"/>
          </p:nvPr>
        </p:nvSpPr>
        <p:spPr/>
        <p:txBody>
          <a:bodyPr>
            <a:normAutofit/>
          </a:bodyPr>
          <a:lstStyle/>
          <a:p>
            <a:r>
              <a:rPr lang="en-US" sz="2000" dirty="0"/>
              <a:t>To accept input from user, ‘input’ function is used.</a:t>
            </a:r>
          </a:p>
          <a:p>
            <a:pPr marL="0" indent="0">
              <a:buNone/>
            </a:pPr>
            <a:r>
              <a:rPr lang="en-US" sz="2000" dirty="0"/>
              <a:t>  	E.g.    x = input(‘Enter some value</a:t>
            </a:r>
            <a:r>
              <a:rPr lang="en-US" sz="2000" dirty="0" smtClean="0"/>
              <a:t>’)</a:t>
            </a:r>
          </a:p>
          <a:p>
            <a:pPr marL="0" indent="0">
              <a:buNone/>
            </a:pPr>
            <a:endParaRPr lang="en-US" sz="2000" dirty="0"/>
          </a:p>
          <a:p>
            <a:r>
              <a:rPr lang="en-US" sz="2000" dirty="0"/>
              <a:t>‘print’ function is used to produce output.</a:t>
            </a:r>
          </a:p>
          <a:p>
            <a:pPr marL="0" indent="0">
              <a:buNone/>
            </a:pPr>
            <a:r>
              <a:rPr lang="en-US" sz="2000" dirty="0"/>
              <a:t>	E.g.    print (x</a:t>
            </a:r>
            <a:r>
              <a:rPr lang="en-US" sz="2000" dirty="0" smtClean="0"/>
              <a:t>)</a:t>
            </a:r>
          </a:p>
          <a:p>
            <a:pPr marL="0" indent="0">
              <a:buNone/>
            </a:pPr>
            <a:endParaRPr lang="en-US" sz="2000" dirty="0"/>
          </a:p>
          <a:p>
            <a:pPr marL="0" indent="0">
              <a:buNone/>
            </a:pPr>
            <a:r>
              <a:rPr lang="en-US" sz="2000" dirty="0"/>
              <a:t>Note : Latest version of python (like Python 3.0) treats python as function. In earlier versions  (like Python 2.7) it was just a statement like ‘print x’</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381632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2200" dirty="0"/>
              <a:t>Lists are created using square brackets with commas separating them.</a:t>
            </a:r>
          </a:p>
          <a:p>
            <a:pPr marL="0" indent="0">
              <a:buFont typeface="Arial" pitchFamily="34" charset="0"/>
              <a:buNone/>
            </a:pPr>
            <a:r>
              <a:rPr lang="en-US" sz="2200" dirty="0"/>
              <a:t>		A = [1,85,36,7,94</a:t>
            </a:r>
            <a:r>
              <a:rPr lang="en-US" sz="2200" dirty="0" smtClean="0"/>
              <a:t>]</a:t>
            </a:r>
          </a:p>
          <a:p>
            <a:pPr marL="0" indent="0">
              <a:buFont typeface="Arial" pitchFamily="34" charset="0"/>
              <a:buNone/>
            </a:pPr>
            <a:endParaRPr lang="en-US" sz="2200" dirty="0"/>
          </a:p>
          <a:p>
            <a:r>
              <a:rPr lang="en-US" sz="2200" dirty="0"/>
              <a:t>May contain items of different types.</a:t>
            </a:r>
          </a:p>
          <a:p>
            <a:pPr marL="0" indent="0">
              <a:buFont typeface="Arial" pitchFamily="34" charset="0"/>
              <a:buNone/>
            </a:pPr>
            <a:r>
              <a:rPr lang="en-US" sz="2200" dirty="0"/>
              <a:t>		new = [‘hello’, 4.56, [1,6,8], 854]</a:t>
            </a:r>
          </a:p>
          <a:p>
            <a:pPr marL="0" indent="0">
              <a:buFont typeface="Arial" pitchFamily="34" charset="0"/>
              <a:buNone/>
            </a:pPr>
            <a:endParaRPr lang="en-US" sz="2200" dirty="0" smtClean="0"/>
          </a:p>
          <a:p>
            <a:r>
              <a:rPr lang="en-US" sz="2200" dirty="0" smtClean="0"/>
              <a:t>Lists can be accessed by using its index in square brackets.</a:t>
            </a:r>
          </a:p>
          <a:p>
            <a:pPr marL="0" indent="0">
              <a:buNone/>
            </a:pPr>
            <a:r>
              <a:rPr lang="en-US" sz="2200" dirty="0"/>
              <a:t>	</a:t>
            </a:r>
            <a:r>
              <a:rPr lang="en-US" sz="2200" dirty="0" smtClean="0"/>
              <a:t>	print (new[1])  </a:t>
            </a:r>
            <a:r>
              <a:rPr lang="en-US" sz="2200" dirty="0" smtClean="0">
                <a:sym typeface="Wingdings" pitchFamily="2" charset="2"/>
              </a:rPr>
              <a:t>  4.56</a:t>
            </a:r>
          </a:p>
          <a:p>
            <a:pPr marL="0" indent="0">
              <a:buNone/>
            </a:pPr>
            <a:endParaRPr lang="en-US" sz="2200" dirty="0"/>
          </a:p>
          <a:p>
            <a:pPr lvl="0"/>
            <a:r>
              <a:rPr lang="en-US" sz="2200" dirty="0"/>
              <a:t>Lists are mutable means </a:t>
            </a:r>
            <a:r>
              <a:rPr lang="en-US" sz="2200" dirty="0" smtClean="0"/>
              <a:t>can </a:t>
            </a:r>
            <a:r>
              <a:rPr lang="en-US" sz="2200" dirty="0"/>
              <a:t>be changed using different </a:t>
            </a:r>
            <a:r>
              <a:rPr lang="en-US" sz="2200" dirty="0" smtClean="0"/>
              <a:t>operations / functions</a:t>
            </a:r>
            <a:r>
              <a:rPr lang="en-US" sz="2200" dirty="0"/>
              <a:t>.</a:t>
            </a:r>
          </a:p>
          <a:p>
            <a:pPr marL="457200" lvl="1" indent="0">
              <a:buNone/>
            </a:pPr>
            <a:r>
              <a:rPr lang="en-US" sz="2200" dirty="0"/>
              <a:t>&gt;&gt; new[2] = 5</a:t>
            </a:r>
          </a:p>
          <a:p>
            <a:pPr marL="457200" lvl="1" indent="0">
              <a:buNone/>
            </a:pPr>
            <a:r>
              <a:rPr lang="en-US" sz="2200" dirty="0"/>
              <a:t>&gt;&gt; print (new)  </a:t>
            </a:r>
            <a:r>
              <a:rPr lang="en-US" sz="2200" dirty="0">
                <a:sym typeface="Wingdings" pitchFamily="2" charset="2"/>
              </a:rPr>
              <a:t> [‘hello’, 4.56, 5, 854]</a:t>
            </a:r>
            <a:endParaRPr lang="en-US" sz="2200" dirty="0"/>
          </a:p>
          <a:p>
            <a:endParaRPr lang="en-US" dirty="0"/>
          </a:p>
        </p:txBody>
      </p:sp>
    </p:spTree>
    <p:extLst>
      <p:ext uri="{BB962C8B-B14F-4D97-AF65-F5344CB8AC3E}">
        <p14:creationId xmlns:p14="http://schemas.microsoft.com/office/powerpoint/2010/main" val="314378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To check if an item is in a list, the ‘in’ operator can be used.</a:t>
            </a:r>
          </a:p>
          <a:p>
            <a:pPr marL="0" indent="0">
              <a:buNone/>
            </a:pPr>
            <a:r>
              <a:rPr lang="en-US" sz="2000" dirty="0"/>
              <a:t>&gt;&gt; print (5 in new) </a:t>
            </a:r>
            <a:r>
              <a:rPr lang="en-US" sz="2000" dirty="0">
                <a:sym typeface="Wingdings" pitchFamily="2" charset="2"/>
              </a:rPr>
              <a:t> </a:t>
            </a:r>
            <a:r>
              <a:rPr lang="en-US" sz="2000" dirty="0" smtClean="0">
                <a:sym typeface="Wingdings" pitchFamily="2" charset="2"/>
              </a:rPr>
              <a:t>True</a:t>
            </a:r>
          </a:p>
          <a:p>
            <a:pPr marL="0" indent="0">
              <a:buNone/>
            </a:pPr>
            <a:endParaRPr lang="en-US" sz="2000" dirty="0">
              <a:sym typeface="Wingdings" pitchFamily="2" charset="2"/>
            </a:endParaRPr>
          </a:p>
          <a:p>
            <a:r>
              <a:rPr lang="en-US" sz="2000" dirty="0" smtClean="0"/>
              <a:t>To add an item to the end of an existing list, ‘append’ method is used.</a:t>
            </a:r>
            <a:endParaRPr lang="en-US" sz="2000" dirty="0"/>
          </a:p>
          <a:p>
            <a:pPr marL="0" indent="0">
              <a:buNone/>
            </a:pPr>
            <a:r>
              <a:rPr lang="en-US" sz="2000" dirty="0" smtClean="0"/>
              <a:t>&gt;&gt; </a:t>
            </a:r>
            <a:r>
              <a:rPr lang="en-US" sz="2000" dirty="0" err="1" smtClean="0"/>
              <a:t>new.append</a:t>
            </a:r>
            <a:r>
              <a:rPr lang="en-US" sz="2000" dirty="0" smtClean="0"/>
              <a:t>(7.41)</a:t>
            </a:r>
          </a:p>
          <a:p>
            <a:pPr marL="0" lvl="1" indent="0">
              <a:buNone/>
            </a:pPr>
            <a:r>
              <a:rPr lang="en-US" sz="2000" dirty="0" smtClean="0"/>
              <a:t>&gt;&gt; </a:t>
            </a:r>
            <a:r>
              <a:rPr lang="en-US" sz="2000" dirty="0"/>
              <a:t>print (new)  </a:t>
            </a:r>
            <a:r>
              <a:rPr lang="en-US" sz="2000" dirty="0">
                <a:sym typeface="Wingdings" pitchFamily="2" charset="2"/>
              </a:rPr>
              <a:t> [‘hello’, 4.56, 5, 854, 7.41]</a:t>
            </a:r>
          </a:p>
          <a:p>
            <a:pPr marL="0" lvl="1" indent="0">
              <a:buNone/>
            </a:pPr>
            <a:endParaRPr lang="en-US" sz="2000" dirty="0">
              <a:sym typeface="Wingdings" pitchFamily="2" charset="2"/>
            </a:endParaRPr>
          </a:p>
          <a:p>
            <a:pPr marL="342900" lvl="1" indent="-342900">
              <a:buFont typeface="Arial" pitchFamily="34" charset="0"/>
              <a:buChar char="•"/>
            </a:pPr>
            <a:r>
              <a:rPr lang="en-US" sz="2000" dirty="0"/>
              <a:t>To get number of an item in a list, ‘</a:t>
            </a:r>
            <a:r>
              <a:rPr lang="en-US" sz="2000" dirty="0" err="1"/>
              <a:t>len</a:t>
            </a:r>
            <a:r>
              <a:rPr lang="en-US" sz="2000" dirty="0"/>
              <a:t>’ function is used.</a:t>
            </a:r>
          </a:p>
          <a:p>
            <a:pPr marL="0" lvl="1" indent="0">
              <a:buNone/>
            </a:pPr>
            <a:r>
              <a:rPr lang="en-US" sz="2000" dirty="0"/>
              <a:t>&gt;&gt; print (</a:t>
            </a:r>
            <a:r>
              <a:rPr lang="en-US" sz="2000" dirty="0" err="1"/>
              <a:t>len</a:t>
            </a:r>
            <a:r>
              <a:rPr lang="en-US" sz="2000" dirty="0"/>
              <a:t>(new))  </a:t>
            </a:r>
            <a:r>
              <a:rPr lang="en-US" sz="2000" dirty="0">
                <a:sym typeface="Wingdings" pitchFamily="2" charset="2"/>
              </a:rPr>
              <a:t>  </a:t>
            </a:r>
            <a:r>
              <a:rPr lang="en-US" sz="2000" dirty="0" smtClean="0">
                <a:sym typeface="Wingdings" pitchFamily="2" charset="2"/>
              </a:rPr>
              <a:t>5</a:t>
            </a:r>
          </a:p>
          <a:p>
            <a:pPr marL="0" lvl="1" indent="0">
              <a:buNone/>
            </a:pPr>
            <a:endParaRPr lang="en-US" sz="2000" dirty="0">
              <a:sym typeface="Wingdings" pitchFamily="2" charset="2"/>
            </a:endParaRPr>
          </a:p>
          <a:p>
            <a:pPr marL="342900" lvl="1" indent="-342900">
              <a:buFont typeface="Arial" pitchFamily="34" charset="0"/>
              <a:buChar char="•"/>
            </a:pPr>
            <a:r>
              <a:rPr lang="en-US" sz="2000" dirty="0" smtClean="0">
                <a:sym typeface="Wingdings" pitchFamily="2" charset="2"/>
              </a:rPr>
              <a:t>The ‘insert’ method is similar to append, except that it allows to insert new item at any position. Function accepts two arguments, first is index number and other one is item to be inserted</a:t>
            </a:r>
          </a:p>
          <a:p>
            <a:pPr marL="0" lvl="1" indent="0">
              <a:buNone/>
            </a:pPr>
            <a:r>
              <a:rPr lang="en-US" sz="2000" dirty="0" smtClean="0">
                <a:sym typeface="Wingdings" pitchFamily="2" charset="2"/>
              </a:rPr>
              <a:t>&gt;&gt; </a:t>
            </a:r>
            <a:r>
              <a:rPr lang="en-US" sz="2000" dirty="0" err="1" smtClean="0">
                <a:sym typeface="Wingdings" pitchFamily="2" charset="2"/>
              </a:rPr>
              <a:t>new.insert</a:t>
            </a:r>
            <a:r>
              <a:rPr lang="en-US" sz="2000" dirty="0" smtClean="0">
                <a:sym typeface="Wingdings" pitchFamily="2" charset="2"/>
              </a:rPr>
              <a:t>(2, ‘hi’) </a:t>
            </a:r>
          </a:p>
          <a:p>
            <a:pPr marL="0" lvl="1" indent="0">
              <a:buNone/>
            </a:pPr>
            <a:r>
              <a:rPr lang="en-US" sz="2000" dirty="0" smtClean="0">
                <a:sym typeface="Wingdings" pitchFamily="2" charset="2"/>
              </a:rPr>
              <a:t>&gt;&gt; print (new)  [‘hello’, 4.56, ‘hi’, 5, 854, 7.41]</a:t>
            </a:r>
            <a:endParaRPr lang="en-US" sz="2000" dirty="0">
              <a:sym typeface="Wingdings" pitchFamily="2" charset="2"/>
            </a:endParaRPr>
          </a:p>
          <a:p>
            <a:pPr marL="0" lvl="1" indent="0">
              <a:buNone/>
            </a:pPr>
            <a:endParaRPr lang="en-US" sz="2200" dirty="0"/>
          </a:p>
          <a:p>
            <a:pPr marL="0" indent="0">
              <a:buNone/>
            </a:pPr>
            <a:endParaRPr lang="en-US" sz="2000" dirty="0" smtClean="0"/>
          </a:p>
        </p:txBody>
      </p:sp>
    </p:spTree>
    <p:extLst>
      <p:ext uri="{BB962C8B-B14F-4D97-AF65-F5344CB8AC3E}">
        <p14:creationId xmlns:p14="http://schemas.microsoft.com/office/powerpoint/2010/main" val="179662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 </a:t>
            </a:r>
            <a:r>
              <a:rPr lang="en-US" dirty="0" smtClean="0"/>
              <a:t>Structures</a:t>
            </a:r>
            <a:endParaRPr lang="en-US" dirty="0"/>
          </a:p>
        </p:txBody>
      </p:sp>
      <p:sp>
        <p:nvSpPr>
          <p:cNvPr id="3" name="Content Placeholder 2"/>
          <p:cNvSpPr>
            <a:spLocks noGrp="1"/>
          </p:cNvSpPr>
          <p:nvPr>
            <p:ph idx="1"/>
          </p:nvPr>
        </p:nvSpPr>
        <p:spPr>
          <a:xfrm>
            <a:off x="457200" y="1371600"/>
            <a:ext cx="8534400" cy="4754563"/>
          </a:xfrm>
        </p:spPr>
        <p:txBody>
          <a:bodyPr>
            <a:normAutofit fontScale="92500" lnSpcReduction="10000"/>
          </a:bodyPr>
          <a:lstStyle/>
          <a:p>
            <a:pPr lvl="0" algn="just"/>
            <a:r>
              <a:rPr lang="en-US" sz="2200" b="1" dirty="0"/>
              <a:t>Tuples</a:t>
            </a:r>
            <a:r>
              <a:rPr lang="en-US" sz="2200" dirty="0"/>
              <a:t> are similar to lists except they are created using parentheses instead of brackets and </a:t>
            </a:r>
            <a:r>
              <a:rPr lang="en-US" sz="2200" dirty="0" smtClean="0"/>
              <a:t>they are </a:t>
            </a:r>
            <a:r>
              <a:rPr lang="en-US" sz="2200" dirty="0"/>
              <a:t>immutable (can’t be changed) unlike lists.</a:t>
            </a:r>
          </a:p>
          <a:p>
            <a:pPr marL="0" indent="0" algn="just">
              <a:buNone/>
            </a:pPr>
            <a:r>
              <a:rPr lang="en-US" sz="2200" dirty="0"/>
              <a:t>			Words = (‘Hi’, ‘Hello’, ‘Bye’)</a:t>
            </a:r>
          </a:p>
          <a:p>
            <a:pPr marL="0" indent="0" algn="just">
              <a:buNone/>
            </a:pPr>
            <a:endParaRPr lang="en-US" sz="2200" dirty="0"/>
          </a:p>
          <a:p>
            <a:pPr algn="just"/>
            <a:r>
              <a:rPr lang="en-IN" sz="2200" b="1" dirty="0"/>
              <a:t>Dictionaries</a:t>
            </a:r>
            <a:r>
              <a:rPr lang="en-IN" sz="2200" dirty="0"/>
              <a:t> are data structures used to map arbitrary keys to values. Each element in dictionary is represented by ‘</a:t>
            </a:r>
            <a:r>
              <a:rPr lang="en-IN" sz="2200" dirty="0" err="1"/>
              <a:t>key:value</a:t>
            </a:r>
            <a:r>
              <a:rPr lang="en-IN" sz="2200" dirty="0"/>
              <a:t>’ pair. They are created using curly brackets and are mutable. </a:t>
            </a:r>
          </a:p>
          <a:p>
            <a:pPr marL="457200" lvl="1" indent="0" algn="just">
              <a:buNone/>
            </a:pPr>
            <a:r>
              <a:rPr lang="en-IN" sz="2200" dirty="0"/>
              <a:t>		Ages = {“Dave”:24, “Mary”:42, “John”:58}</a:t>
            </a:r>
          </a:p>
          <a:p>
            <a:pPr marL="457200" lvl="1" indent="0" algn="just">
              <a:buNone/>
            </a:pPr>
            <a:endParaRPr lang="en-IN" sz="2200" dirty="0"/>
          </a:p>
          <a:p>
            <a:pPr lvl="0" algn="just"/>
            <a:r>
              <a:rPr lang="en-IN" sz="2200" b="1" dirty="0"/>
              <a:t>Sets</a:t>
            </a:r>
            <a:r>
              <a:rPr lang="en-IN" sz="2200" dirty="0"/>
              <a:t> are data structures similar to lists but created using curly brackets. Also sets do not support indexing like list and they can’t contain duplicate elements. The way they are stored, its faster to check whether an item is part of set or not using ‘in’ function.</a:t>
            </a:r>
          </a:p>
          <a:p>
            <a:pPr marL="0" lvl="0" indent="0" algn="just">
              <a:buNone/>
            </a:pPr>
            <a:r>
              <a:rPr lang="en-IN" sz="2200" dirty="0"/>
              <a:t>			Set = {1,6,7,9,4</a:t>
            </a:r>
            <a:r>
              <a:rPr lang="en-IN" sz="2200" dirty="0" smtClean="0"/>
              <a:t>}</a:t>
            </a:r>
            <a:r>
              <a:rPr lang="en-US" sz="1900" dirty="0" smtClean="0"/>
              <a:t>	</a:t>
            </a:r>
            <a:endParaRPr lang="en-IN" sz="1900" dirty="0"/>
          </a:p>
          <a:p>
            <a:pPr marL="457200" lvl="1" indent="0">
              <a:buNone/>
            </a:pPr>
            <a:endParaRPr lang="en-US" sz="1900" dirty="0"/>
          </a:p>
          <a:p>
            <a:endParaRPr lang="en-US" dirty="0"/>
          </a:p>
        </p:txBody>
      </p:sp>
    </p:spTree>
    <p:extLst>
      <p:ext uri="{BB962C8B-B14F-4D97-AF65-F5344CB8AC3E}">
        <p14:creationId xmlns:p14="http://schemas.microsoft.com/office/powerpoint/2010/main" val="209037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t>
            </a:r>
            <a:r>
              <a:rPr lang="en-US" dirty="0" smtClean="0"/>
              <a:t>Structures : which should be used</a:t>
            </a:r>
            <a:endParaRPr lang="en-US" dirty="0"/>
          </a:p>
        </p:txBody>
      </p:sp>
      <p:sp>
        <p:nvSpPr>
          <p:cNvPr id="3" name="Content Placeholder 2"/>
          <p:cNvSpPr>
            <a:spLocks noGrp="1"/>
          </p:cNvSpPr>
          <p:nvPr>
            <p:ph idx="1"/>
          </p:nvPr>
        </p:nvSpPr>
        <p:spPr/>
        <p:txBody>
          <a:bodyPr/>
          <a:lstStyle/>
          <a:p>
            <a:pPr lvl="0"/>
            <a:r>
              <a:rPr lang="en-US" sz="2000" dirty="0"/>
              <a:t>Which data structure should be used </a:t>
            </a:r>
            <a:r>
              <a:rPr lang="en-US" sz="2000" dirty="0" smtClean="0">
                <a:sym typeface="Wingdings"/>
              </a:rPr>
              <a:t></a:t>
            </a:r>
          </a:p>
          <a:p>
            <a:pPr lvl="0"/>
            <a:endParaRPr lang="en-US" sz="2000" dirty="0" smtClean="0">
              <a:sym typeface="Wingdings"/>
            </a:endParaRPr>
          </a:p>
          <a:p>
            <a:pPr lvl="0"/>
            <a:r>
              <a:rPr lang="en-US" sz="2000" dirty="0" smtClean="0"/>
              <a:t>Dictionary </a:t>
            </a:r>
            <a:r>
              <a:rPr lang="en-US" sz="2000" dirty="0"/>
              <a:t>– when you need a logical association between a </a:t>
            </a:r>
            <a:r>
              <a:rPr lang="en-US" sz="2000" dirty="0" err="1"/>
              <a:t>key:value</a:t>
            </a:r>
            <a:r>
              <a:rPr lang="en-US" sz="2000" dirty="0"/>
              <a:t> </a:t>
            </a:r>
            <a:r>
              <a:rPr lang="en-US" sz="2000" dirty="0" smtClean="0"/>
              <a:t>pair.</a:t>
            </a:r>
          </a:p>
          <a:p>
            <a:pPr lvl="0"/>
            <a:endParaRPr lang="en-US" sz="2000" dirty="0"/>
          </a:p>
          <a:p>
            <a:pPr lvl="0"/>
            <a:r>
              <a:rPr lang="en-US" sz="2000" dirty="0" smtClean="0"/>
              <a:t>List </a:t>
            </a:r>
            <a:r>
              <a:rPr lang="en-US" sz="2000" dirty="0"/>
              <a:t>– when you need simple, </a:t>
            </a:r>
            <a:r>
              <a:rPr lang="en-US" sz="2000" dirty="0" err="1"/>
              <a:t>iterable</a:t>
            </a:r>
            <a:r>
              <a:rPr lang="en-US" sz="2000" dirty="0"/>
              <a:t> collection of data that is modified frequently. </a:t>
            </a:r>
            <a:endParaRPr lang="en-US" sz="2000" dirty="0" smtClean="0"/>
          </a:p>
          <a:p>
            <a:pPr lvl="0"/>
            <a:endParaRPr lang="en-US" sz="2000" dirty="0"/>
          </a:p>
          <a:p>
            <a:pPr lvl="0"/>
            <a:r>
              <a:rPr lang="en-US" sz="2000" dirty="0" smtClean="0"/>
              <a:t>Set </a:t>
            </a:r>
            <a:r>
              <a:rPr lang="en-US" sz="2000" dirty="0"/>
              <a:t>– when you need uniqueness for the </a:t>
            </a:r>
            <a:r>
              <a:rPr lang="en-US" sz="2000" dirty="0" smtClean="0"/>
              <a:t>elements.</a:t>
            </a:r>
          </a:p>
          <a:p>
            <a:pPr lvl="0"/>
            <a:endParaRPr lang="en-US" sz="2000" dirty="0"/>
          </a:p>
          <a:p>
            <a:pPr lvl="0"/>
            <a:r>
              <a:rPr lang="en-US" sz="2000" dirty="0" smtClean="0"/>
              <a:t>Tuple </a:t>
            </a:r>
            <a:r>
              <a:rPr lang="en-US" sz="2000" dirty="0"/>
              <a:t>– when your data can’t be changed.</a:t>
            </a:r>
          </a:p>
          <a:p>
            <a:endParaRPr lang="en-US" dirty="0"/>
          </a:p>
        </p:txBody>
      </p:sp>
    </p:spTree>
    <p:extLst>
      <p:ext uri="{BB962C8B-B14F-4D97-AF65-F5344CB8AC3E}">
        <p14:creationId xmlns:p14="http://schemas.microsoft.com/office/powerpoint/2010/main" val="69391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Control Statements </a:t>
            </a: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000" b="1" dirty="0"/>
              <a:t>If statement </a:t>
            </a:r>
            <a:r>
              <a:rPr lang="en-US" sz="2000" dirty="0" smtClean="0"/>
              <a:t>is </a:t>
            </a:r>
            <a:r>
              <a:rPr lang="en-US" sz="2000" dirty="0"/>
              <a:t>used to run code if certain condition holds. Python uses indentation (white spaces at the beginning of a line) to delimit blocks of code.</a:t>
            </a:r>
          </a:p>
          <a:p>
            <a:r>
              <a:rPr lang="en-US" sz="2000" dirty="0"/>
              <a:t>Syntax </a:t>
            </a:r>
            <a:r>
              <a:rPr lang="en-US" sz="2000" dirty="0">
                <a:sym typeface="Wingdings" pitchFamily="2" charset="2"/>
              </a:rPr>
              <a:t> if expression:</a:t>
            </a:r>
          </a:p>
          <a:p>
            <a:pPr marL="0" indent="0">
              <a:buNone/>
            </a:pPr>
            <a:r>
              <a:rPr lang="en-US" sz="2000" dirty="0" smtClean="0">
                <a:sym typeface="Wingdings" pitchFamily="2" charset="2"/>
              </a:rPr>
              <a:t>                            statements</a:t>
            </a:r>
          </a:p>
          <a:p>
            <a:pPr marL="0" indent="0">
              <a:buNone/>
            </a:pPr>
            <a:r>
              <a:rPr lang="en-US" sz="2000" dirty="0">
                <a:sym typeface="Wingdings" pitchFamily="2" charset="2"/>
              </a:rPr>
              <a:t> </a:t>
            </a:r>
            <a:r>
              <a:rPr lang="en-US" sz="2000" dirty="0" smtClean="0">
                <a:sym typeface="Wingdings" pitchFamily="2" charset="2"/>
              </a:rPr>
              <a:t>      E.g.           if 10&gt;5:</a:t>
            </a:r>
          </a:p>
          <a:p>
            <a:pPr marL="0" indent="0">
              <a:buNone/>
            </a:pPr>
            <a:r>
              <a:rPr lang="en-US" sz="2000" dirty="0">
                <a:sym typeface="Wingdings" pitchFamily="2" charset="2"/>
              </a:rPr>
              <a:t>	 </a:t>
            </a:r>
            <a:r>
              <a:rPr lang="en-US" sz="2000" dirty="0" smtClean="0">
                <a:sym typeface="Wingdings" pitchFamily="2" charset="2"/>
              </a:rPr>
              <a:t>            print (’10 greater than 5’) </a:t>
            </a:r>
          </a:p>
          <a:p>
            <a:pPr marL="0" indent="0">
              <a:buNone/>
            </a:pPr>
            <a:endParaRPr lang="en-US" sz="2000" dirty="0">
              <a:sym typeface="Wingdings" pitchFamily="2" charset="2"/>
            </a:endParaRPr>
          </a:p>
          <a:p>
            <a:r>
              <a:rPr lang="en-US" sz="2000" b="1" dirty="0"/>
              <a:t>Else statement </a:t>
            </a:r>
            <a:r>
              <a:rPr lang="en-US" sz="2000" dirty="0" smtClean="0"/>
              <a:t>follows </a:t>
            </a:r>
            <a:r>
              <a:rPr lang="en-US" sz="2000" dirty="0"/>
              <a:t>if statement and contains code that is called when the if statement evaluates to False.</a:t>
            </a:r>
          </a:p>
          <a:p>
            <a:pPr marL="0" indent="0">
              <a:buNone/>
            </a:pPr>
            <a:r>
              <a:rPr lang="en-US" sz="2000" dirty="0"/>
              <a:t> </a:t>
            </a:r>
            <a:r>
              <a:rPr lang="en-US" sz="2000" dirty="0" smtClean="0"/>
              <a:t>     x=4</a:t>
            </a:r>
          </a:p>
          <a:p>
            <a:pPr marL="0" indent="0">
              <a:buNone/>
            </a:pPr>
            <a:r>
              <a:rPr lang="en-US" sz="2000" dirty="0"/>
              <a:t> </a:t>
            </a:r>
            <a:r>
              <a:rPr lang="en-US" sz="2000" dirty="0" smtClean="0"/>
              <a:t>     if x = = 4: </a:t>
            </a:r>
          </a:p>
          <a:p>
            <a:pPr marL="0" indent="0">
              <a:buNone/>
            </a:pPr>
            <a:r>
              <a:rPr lang="en-US" sz="2000" dirty="0"/>
              <a:t> </a:t>
            </a:r>
            <a:r>
              <a:rPr lang="en-US" sz="2000" dirty="0" smtClean="0"/>
              <a:t>         print (‘Yes’)</a:t>
            </a:r>
          </a:p>
          <a:p>
            <a:pPr marL="0" indent="0">
              <a:buNone/>
            </a:pPr>
            <a:r>
              <a:rPr lang="en-US" sz="2000" dirty="0"/>
              <a:t> </a:t>
            </a:r>
            <a:r>
              <a:rPr lang="en-US" sz="2000" dirty="0" smtClean="0"/>
              <a:t>      else:</a:t>
            </a:r>
          </a:p>
          <a:p>
            <a:pPr marL="0" indent="0">
              <a:buNone/>
            </a:pPr>
            <a:r>
              <a:rPr lang="en-US" sz="2000" dirty="0"/>
              <a:t> </a:t>
            </a:r>
            <a:r>
              <a:rPr lang="en-US" sz="2000" dirty="0" smtClean="0"/>
              <a:t>         print (‘No’)</a:t>
            </a:r>
            <a:endParaRPr lang="en-US" sz="2000" dirty="0"/>
          </a:p>
          <a:p>
            <a:endParaRPr lang="en-US" dirty="0"/>
          </a:p>
        </p:txBody>
      </p:sp>
    </p:spTree>
    <p:extLst>
      <p:ext uri="{BB962C8B-B14F-4D97-AF65-F5344CB8AC3E}">
        <p14:creationId xmlns:p14="http://schemas.microsoft.com/office/powerpoint/2010/main" val="93833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 </a:t>
            </a:r>
            <a:endParaRPr lang="en-US" dirty="0"/>
          </a:p>
        </p:txBody>
      </p:sp>
      <p:sp>
        <p:nvSpPr>
          <p:cNvPr id="3" name="Content Placeholder 2"/>
          <p:cNvSpPr>
            <a:spLocks noGrp="1"/>
          </p:cNvSpPr>
          <p:nvPr>
            <p:ph idx="1"/>
          </p:nvPr>
        </p:nvSpPr>
        <p:spPr/>
        <p:txBody>
          <a:bodyPr/>
          <a:lstStyle/>
          <a:p>
            <a:r>
              <a:rPr lang="en-US" sz="2000" b="1" dirty="0" err="1"/>
              <a:t>Elif</a:t>
            </a:r>
            <a:r>
              <a:rPr lang="en-US" sz="2000" b="1" dirty="0"/>
              <a:t> statement </a:t>
            </a:r>
            <a:r>
              <a:rPr lang="en-US" sz="2000" dirty="0" smtClean="0"/>
              <a:t>is </a:t>
            </a:r>
            <a:r>
              <a:rPr lang="en-US" sz="2000" dirty="0"/>
              <a:t>shortcut to use when chaining if and else statements. A series of if or </a:t>
            </a:r>
            <a:r>
              <a:rPr lang="en-US" sz="2000" dirty="0" err="1"/>
              <a:t>elif</a:t>
            </a:r>
            <a:r>
              <a:rPr lang="en-US" sz="2000" dirty="0"/>
              <a:t> statement can have a final else block, which is called if none of the if or </a:t>
            </a:r>
            <a:r>
              <a:rPr lang="en-US" sz="2000" dirty="0" err="1"/>
              <a:t>elif</a:t>
            </a:r>
            <a:r>
              <a:rPr lang="en-US" sz="2000" dirty="0"/>
              <a:t> expression is true</a:t>
            </a:r>
            <a:r>
              <a:rPr lang="en-US" sz="2000" dirty="0" smtClean="0"/>
              <a:t>.</a:t>
            </a:r>
            <a:endParaRPr lang="en-US" dirty="0" smtClean="0"/>
          </a:p>
          <a:p>
            <a:pPr marL="0" indent="0">
              <a:buNone/>
            </a:pPr>
            <a:r>
              <a:rPr lang="en-US" sz="2000" dirty="0" smtClean="0"/>
              <a:t>               </a:t>
            </a:r>
            <a:r>
              <a:rPr lang="en-US" sz="2000" dirty="0" err="1" smtClean="0"/>
              <a:t>num</a:t>
            </a:r>
            <a:r>
              <a:rPr lang="en-US" sz="2000" dirty="0" smtClean="0"/>
              <a:t> = 7</a:t>
            </a:r>
          </a:p>
          <a:p>
            <a:pPr marL="0" indent="0">
              <a:buNone/>
            </a:pPr>
            <a:r>
              <a:rPr lang="en-US" sz="2000" dirty="0" smtClean="0"/>
              <a:t>               if </a:t>
            </a:r>
            <a:r>
              <a:rPr lang="en-US" sz="2000" dirty="0" err="1" smtClean="0"/>
              <a:t>num</a:t>
            </a:r>
            <a:r>
              <a:rPr lang="en-US" sz="2000" dirty="0" smtClean="0"/>
              <a:t> = = 5:</a:t>
            </a:r>
          </a:p>
          <a:p>
            <a:pPr marL="0" indent="0">
              <a:buNone/>
            </a:pPr>
            <a:r>
              <a:rPr lang="en-US" sz="2000" dirty="0" smtClean="0"/>
              <a:t>                   print (‘Number is 5’)</a:t>
            </a:r>
          </a:p>
          <a:p>
            <a:pPr marL="0" indent="0">
              <a:buNone/>
            </a:pPr>
            <a:r>
              <a:rPr lang="en-US" sz="2000" dirty="0"/>
              <a:t> </a:t>
            </a:r>
            <a:r>
              <a:rPr lang="en-US" sz="2000" dirty="0" smtClean="0"/>
              <a:t>              </a:t>
            </a:r>
            <a:r>
              <a:rPr lang="en-US" sz="2000" dirty="0" err="1" smtClean="0"/>
              <a:t>elif</a:t>
            </a:r>
            <a:r>
              <a:rPr lang="en-US" sz="2000" dirty="0" smtClean="0"/>
              <a:t> </a:t>
            </a:r>
            <a:r>
              <a:rPr lang="en-US" sz="2000" dirty="0" err="1" smtClean="0"/>
              <a:t>num</a:t>
            </a:r>
            <a:r>
              <a:rPr lang="en-US" sz="2000" dirty="0" smtClean="0"/>
              <a:t> = = 11:</a:t>
            </a:r>
          </a:p>
          <a:p>
            <a:pPr marL="0" indent="0">
              <a:buNone/>
            </a:pPr>
            <a:r>
              <a:rPr lang="en-US" sz="2000" dirty="0"/>
              <a:t> </a:t>
            </a:r>
            <a:r>
              <a:rPr lang="en-US" sz="2000" dirty="0" smtClean="0"/>
              <a:t>                  print (‘Number is 11’)</a:t>
            </a:r>
          </a:p>
          <a:p>
            <a:pPr marL="0" indent="0">
              <a:buNone/>
            </a:pPr>
            <a:r>
              <a:rPr lang="en-US" sz="2000" dirty="0"/>
              <a:t> </a:t>
            </a:r>
            <a:r>
              <a:rPr lang="en-US" sz="2000" dirty="0" smtClean="0"/>
              <a:t>               </a:t>
            </a:r>
            <a:r>
              <a:rPr lang="en-US" sz="2000" dirty="0" err="1" smtClean="0"/>
              <a:t>elif</a:t>
            </a:r>
            <a:r>
              <a:rPr lang="en-US" sz="2000" dirty="0" smtClean="0"/>
              <a:t> </a:t>
            </a:r>
            <a:r>
              <a:rPr lang="en-US" sz="2000" dirty="0" err="1" smtClean="0"/>
              <a:t>num</a:t>
            </a:r>
            <a:r>
              <a:rPr lang="en-US" sz="2000" dirty="0" smtClean="0"/>
              <a:t> = = 7:</a:t>
            </a:r>
          </a:p>
          <a:p>
            <a:pPr marL="0" indent="0">
              <a:buNone/>
            </a:pPr>
            <a:r>
              <a:rPr lang="en-US" sz="2000" dirty="0"/>
              <a:t> </a:t>
            </a:r>
            <a:r>
              <a:rPr lang="en-US" sz="2000" dirty="0" smtClean="0"/>
              <a:t>                   print (‘Number is 7’)</a:t>
            </a:r>
          </a:p>
          <a:p>
            <a:pPr marL="0" indent="0">
              <a:buNone/>
            </a:pPr>
            <a:r>
              <a:rPr lang="en-US" sz="2000" dirty="0"/>
              <a:t> </a:t>
            </a:r>
            <a:r>
              <a:rPr lang="en-US" sz="2000" dirty="0" smtClean="0"/>
              <a:t>                else:</a:t>
            </a:r>
          </a:p>
          <a:p>
            <a:pPr marL="0" indent="0">
              <a:buNone/>
            </a:pPr>
            <a:r>
              <a:rPr lang="en-US" sz="2000" dirty="0"/>
              <a:t> </a:t>
            </a:r>
            <a:r>
              <a:rPr lang="en-US" sz="2000" dirty="0" smtClean="0"/>
              <a:t>                   print (‘Number isn’t 5, 11 or 7’) </a:t>
            </a:r>
            <a:endParaRPr lang="en-US" sz="2000" dirty="0"/>
          </a:p>
        </p:txBody>
      </p:sp>
    </p:spTree>
    <p:extLst>
      <p:ext uri="{BB962C8B-B14F-4D97-AF65-F5344CB8AC3E}">
        <p14:creationId xmlns:p14="http://schemas.microsoft.com/office/powerpoint/2010/main" val="2630625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864</Words>
  <Application>Microsoft Office PowerPoint</Application>
  <PresentationFormat>On-screen Show (4:3)</PresentationFormat>
  <Paragraphs>184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Topics Covered</vt:lpstr>
      <vt:lpstr>Variable</vt:lpstr>
      <vt:lpstr>Input / Output Functions</vt:lpstr>
      <vt:lpstr>Data Structures : Lists</vt:lpstr>
      <vt:lpstr>Data Structures : Lists</vt:lpstr>
      <vt:lpstr>Other Data Structures</vt:lpstr>
      <vt:lpstr>Data Structures : which should be used</vt:lpstr>
      <vt:lpstr>Control Statements </vt:lpstr>
      <vt:lpstr>Control Statements </vt:lpstr>
      <vt:lpstr>Control Statements </vt:lpstr>
      <vt:lpstr>Control Statements </vt:lpstr>
      <vt:lpstr>Control Statements </vt:lpstr>
      <vt:lpstr>Functions</vt:lpstr>
      <vt:lpstr>Functions</vt:lpstr>
      <vt:lpstr>Functions</vt:lpstr>
      <vt:lpstr>Modules</vt:lpstr>
      <vt:lpstr>Modules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Covered</dc:title>
  <dc:creator>rahul</dc:creator>
  <cp:lastModifiedBy>rahul</cp:lastModifiedBy>
  <cp:revision>57</cp:revision>
  <dcterms:created xsi:type="dcterms:W3CDTF">2006-08-16T00:00:00Z</dcterms:created>
  <dcterms:modified xsi:type="dcterms:W3CDTF">2017-10-29T13:30:52Z</dcterms:modified>
</cp:coreProperties>
</file>