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64" r:id="rId5"/>
    <p:sldId id="282" r:id="rId6"/>
    <p:sldId id="281" r:id="rId7"/>
    <p:sldId id="267" r:id="rId8"/>
    <p:sldId id="262" r:id="rId9"/>
    <p:sldId id="263" r:id="rId10"/>
    <p:sldId id="268" r:id="rId11"/>
    <p:sldId id="261" r:id="rId12"/>
    <p:sldId id="260" r:id="rId13"/>
    <p:sldId id="270" r:id="rId14"/>
    <p:sldId id="273" r:id="rId15"/>
    <p:sldId id="276" r:id="rId16"/>
    <p:sldId id="27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2F9297-4195-4DD3-AA13-1868BF83AC4A}"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F71D3-A3AF-4353-BC2A-FF1B35EFF31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171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162F9297-4195-4DD3-AA13-1868BF83AC4A}" type="datetimeFigureOut">
              <a:rPr lang="en-US" smtClean="0"/>
              <a:t>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8F71D3-A3AF-4353-BC2A-FF1B35EFF31E}" type="slidenum">
              <a:rPr lang="en-US" smtClean="0"/>
              <a:t>‹#›</a:t>
            </a:fld>
            <a:endParaRPr lang="en-US"/>
          </a:p>
        </p:txBody>
      </p:sp>
    </p:spTree>
    <p:extLst>
      <p:ext uri="{BB962C8B-B14F-4D97-AF65-F5344CB8AC3E}">
        <p14:creationId xmlns:p14="http://schemas.microsoft.com/office/powerpoint/2010/main" val="542192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2F9297-4195-4DD3-AA13-1868BF83AC4A}"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F71D3-A3AF-4353-BC2A-FF1B35EFF31E}" type="slidenum">
              <a:rPr lang="en-US" smtClean="0"/>
              <a:t>‹#›</a:t>
            </a:fld>
            <a:endParaRPr lang="en-US"/>
          </a:p>
        </p:txBody>
      </p:sp>
    </p:spTree>
    <p:extLst>
      <p:ext uri="{BB962C8B-B14F-4D97-AF65-F5344CB8AC3E}">
        <p14:creationId xmlns:p14="http://schemas.microsoft.com/office/powerpoint/2010/main" val="2589103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2F9297-4195-4DD3-AA13-1868BF83AC4A}"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F71D3-A3AF-4353-BC2A-FF1B35EFF31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86261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2F9297-4195-4DD3-AA13-1868BF83AC4A}"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F71D3-A3AF-4353-BC2A-FF1B35EFF31E}" type="slidenum">
              <a:rPr lang="en-US" smtClean="0"/>
              <a:t>‹#›</a:t>
            </a:fld>
            <a:endParaRPr lang="en-US"/>
          </a:p>
        </p:txBody>
      </p:sp>
    </p:spTree>
    <p:extLst>
      <p:ext uri="{BB962C8B-B14F-4D97-AF65-F5344CB8AC3E}">
        <p14:creationId xmlns:p14="http://schemas.microsoft.com/office/powerpoint/2010/main" val="2049358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2F9297-4195-4DD3-AA13-1868BF83AC4A}"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F71D3-A3AF-4353-BC2A-FF1B35EFF31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253006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2F9297-4195-4DD3-AA13-1868BF83AC4A}"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F71D3-A3AF-4353-BC2A-FF1B35EFF31E}" type="slidenum">
              <a:rPr lang="en-US" smtClean="0"/>
              <a:t>‹#›</a:t>
            </a:fld>
            <a:endParaRPr lang="en-US"/>
          </a:p>
        </p:txBody>
      </p:sp>
    </p:spTree>
    <p:extLst>
      <p:ext uri="{BB962C8B-B14F-4D97-AF65-F5344CB8AC3E}">
        <p14:creationId xmlns:p14="http://schemas.microsoft.com/office/powerpoint/2010/main" val="3713580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F9297-4195-4DD3-AA13-1868BF83AC4A}"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F71D3-A3AF-4353-BC2A-FF1B35EFF31E}" type="slidenum">
              <a:rPr lang="en-US" smtClean="0"/>
              <a:t>‹#›</a:t>
            </a:fld>
            <a:endParaRPr lang="en-US"/>
          </a:p>
        </p:txBody>
      </p:sp>
    </p:spTree>
    <p:extLst>
      <p:ext uri="{BB962C8B-B14F-4D97-AF65-F5344CB8AC3E}">
        <p14:creationId xmlns:p14="http://schemas.microsoft.com/office/powerpoint/2010/main" val="17009121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F9297-4195-4DD3-AA13-1868BF83AC4A}"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F71D3-A3AF-4353-BC2A-FF1B35EFF31E}" type="slidenum">
              <a:rPr lang="en-US" smtClean="0"/>
              <a:t>‹#›</a:t>
            </a:fld>
            <a:endParaRPr lang="en-US"/>
          </a:p>
        </p:txBody>
      </p:sp>
    </p:spTree>
    <p:extLst>
      <p:ext uri="{BB962C8B-B14F-4D97-AF65-F5344CB8AC3E}">
        <p14:creationId xmlns:p14="http://schemas.microsoft.com/office/powerpoint/2010/main" val="528235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F9297-4195-4DD3-AA13-1868BF83AC4A}"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F71D3-A3AF-4353-BC2A-FF1B35EFF31E}" type="slidenum">
              <a:rPr lang="en-US" smtClean="0"/>
              <a:t>‹#›</a:t>
            </a:fld>
            <a:endParaRPr lang="en-US"/>
          </a:p>
        </p:txBody>
      </p:sp>
    </p:spTree>
    <p:extLst>
      <p:ext uri="{BB962C8B-B14F-4D97-AF65-F5344CB8AC3E}">
        <p14:creationId xmlns:p14="http://schemas.microsoft.com/office/powerpoint/2010/main" val="4119633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2F9297-4195-4DD3-AA13-1868BF83AC4A}"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8F71D3-A3AF-4353-BC2A-FF1B35EFF31E}" type="slidenum">
              <a:rPr lang="en-US" smtClean="0"/>
              <a:t>‹#›</a:t>
            </a:fld>
            <a:endParaRPr lang="en-US"/>
          </a:p>
        </p:txBody>
      </p:sp>
    </p:spTree>
    <p:extLst>
      <p:ext uri="{BB962C8B-B14F-4D97-AF65-F5344CB8AC3E}">
        <p14:creationId xmlns:p14="http://schemas.microsoft.com/office/powerpoint/2010/main" val="1668204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2F9297-4195-4DD3-AA13-1868BF83AC4A}"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8F71D3-A3AF-4353-BC2A-FF1B35EFF31E}" type="slidenum">
              <a:rPr lang="en-US" smtClean="0"/>
              <a:t>‹#›</a:t>
            </a:fld>
            <a:endParaRPr lang="en-US"/>
          </a:p>
        </p:txBody>
      </p:sp>
    </p:spTree>
    <p:extLst>
      <p:ext uri="{BB962C8B-B14F-4D97-AF65-F5344CB8AC3E}">
        <p14:creationId xmlns:p14="http://schemas.microsoft.com/office/powerpoint/2010/main" val="784640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2F9297-4195-4DD3-AA13-1868BF83AC4A}" type="datetimeFigureOut">
              <a:rPr lang="en-US" smtClean="0"/>
              <a:t>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8F71D3-A3AF-4353-BC2A-FF1B35EFF31E}" type="slidenum">
              <a:rPr lang="en-US" smtClean="0"/>
              <a:t>‹#›</a:t>
            </a:fld>
            <a:endParaRPr lang="en-US"/>
          </a:p>
        </p:txBody>
      </p:sp>
    </p:spTree>
    <p:extLst>
      <p:ext uri="{BB962C8B-B14F-4D97-AF65-F5344CB8AC3E}">
        <p14:creationId xmlns:p14="http://schemas.microsoft.com/office/powerpoint/2010/main" val="3787421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2F9297-4195-4DD3-AA13-1868BF83AC4A}" type="datetimeFigureOut">
              <a:rPr lang="en-US" smtClean="0"/>
              <a:t>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8F71D3-A3AF-4353-BC2A-FF1B35EFF31E}" type="slidenum">
              <a:rPr lang="en-US" smtClean="0"/>
              <a:t>‹#›</a:t>
            </a:fld>
            <a:endParaRPr lang="en-US"/>
          </a:p>
        </p:txBody>
      </p:sp>
    </p:spTree>
    <p:extLst>
      <p:ext uri="{BB962C8B-B14F-4D97-AF65-F5344CB8AC3E}">
        <p14:creationId xmlns:p14="http://schemas.microsoft.com/office/powerpoint/2010/main" val="257615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2F9297-4195-4DD3-AA13-1868BF83AC4A}" type="datetimeFigureOut">
              <a:rPr lang="en-US" smtClean="0"/>
              <a:t>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8F71D3-A3AF-4353-BC2A-FF1B35EFF31E}" type="slidenum">
              <a:rPr lang="en-US" smtClean="0"/>
              <a:t>‹#›</a:t>
            </a:fld>
            <a:endParaRPr lang="en-US"/>
          </a:p>
        </p:txBody>
      </p:sp>
    </p:spTree>
    <p:extLst>
      <p:ext uri="{BB962C8B-B14F-4D97-AF65-F5344CB8AC3E}">
        <p14:creationId xmlns:p14="http://schemas.microsoft.com/office/powerpoint/2010/main" val="2356159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62F9297-4195-4DD3-AA13-1868BF83AC4A}"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8F71D3-A3AF-4353-BC2A-FF1B35EFF31E}" type="slidenum">
              <a:rPr lang="en-US" smtClean="0"/>
              <a:t>‹#›</a:t>
            </a:fld>
            <a:endParaRPr lang="en-US"/>
          </a:p>
        </p:txBody>
      </p:sp>
    </p:spTree>
    <p:extLst>
      <p:ext uri="{BB962C8B-B14F-4D97-AF65-F5344CB8AC3E}">
        <p14:creationId xmlns:p14="http://schemas.microsoft.com/office/powerpoint/2010/main" val="3985288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62F9297-4195-4DD3-AA13-1868BF83AC4A}"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8F71D3-A3AF-4353-BC2A-FF1B35EFF31E}" type="slidenum">
              <a:rPr lang="en-US" smtClean="0"/>
              <a:t>‹#›</a:t>
            </a:fld>
            <a:endParaRPr lang="en-US"/>
          </a:p>
        </p:txBody>
      </p:sp>
    </p:spTree>
    <p:extLst>
      <p:ext uri="{BB962C8B-B14F-4D97-AF65-F5344CB8AC3E}">
        <p14:creationId xmlns:p14="http://schemas.microsoft.com/office/powerpoint/2010/main" val="348546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62F9297-4195-4DD3-AA13-1868BF83AC4A}" type="datetimeFigureOut">
              <a:rPr lang="en-US" smtClean="0"/>
              <a:t>2/4/2025</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18F71D3-A3AF-4353-BC2A-FF1B35EFF31E}" type="slidenum">
              <a:rPr lang="en-US" smtClean="0"/>
              <a:t>‹#›</a:t>
            </a:fld>
            <a:endParaRPr lang="en-US"/>
          </a:p>
        </p:txBody>
      </p:sp>
    </p:spTree>
    <p:extLst>
      <p:ext uri="{BB962C8B-B14F-4D97-AF65-F5344CB8AC3E}">
        <p14:creationId xmlns:p14="http://schemas.microsoft.com/office/powerpoint/2010/main" val="26217640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7E654-F4AE-4879-B65B-3CED975EE785}"/>
              </a:ext>
            </a:extLst>
          </p:cNvPr>
          <p:cNvSpPr>
            <a:spLocks noGrp="1"/>
          </p:cNvSpPr>
          <p:nvPr>
            <p:ph type="ctrTitle"/>
          </p:nvPr>
        </p:nvSpPr>
        <p:spPr/>
        <p:txBody>
          <a:bodyPr/>
          <a:lstStyle/>
          <a:p>
            <a:r>
              <a:rPr lang="en-US" dirty="0"/>
              <a:t>Chicago Crime Analyzer</a:t>
            </a:r>
          </a:p>
        </p:txBody>
      </p:sp>
      <p:sp>
        <p:nvSpPr>
          <p:cNvPr id="3" name="Subtitle 2">
            <a:extLst>
              <a:ext uri="{FF2B5EF4-FFF2-40B4-BE49-F238E27FC236}">
                <a16:creationId xmlns:a16="http://schemas.microsoft.com/office/drawing/2014/main" id="{5D910E1F-5A75-4ED9-A6EB-8E8CFDD55787}"/>
              </a:ext>
            </a:extLst>
          </p:cNvPr>
          <p:cNvSpPr>
            <a:spLocks noGrp="1"/>
          </p:cNvSpPr>
          <p:nvPr>
            <p:ph type="subTitle" idx="1"/>
          </p:nvPr>
        </p:nvSpPr>
        <p:spPr/>
        <p:txBody>
          <a:bodyPr/>
          <a:lstStyle/>
          <a:p>
            <a:r>
              <a:rPr lang="en-US" dirty="0"/>
              <a:t>Project by Vijay Vignesh</a:t>
            </a:r>
          </a:p>
        </p:txBody>
      </p:sp>
    </p:spTree>
    <p:extLst>
      <p:ext uri="{BB962C8B-B14F-4D97-AF65-F5344CB8AC3E}">
        <p14:creationId xmlns:p14="http://schemas.microsoft.com/office/powerpoint/2010/main" val="197582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7E3ED61-C719-4130-9E02-7869BE536CE3}"/>
              </a:ext>
            </a:extLst>
          </p:cNvPr>
          <p:cNvSpPr>
            <a:spLocks noGrp="1"/>
          </p:cNvSpPr>
          <p:nvPr>
            <p:ph type="ctrTitle"/>
          </p:nvPr>
        </p:nvSpPr>
        <p:spPr/>
        <p:txBody>
          <a:bodyPr/>
          <a:lstStyle/>
          <a:p>
            <a:r>
              <a:rPr lang="en-US" b="1" dirty="0"/>
              <a:t>Geospatial Analysis</a:t>
            </a:r>
            <a:endParaRPr lang="en-US" dirty="0"/>
          </a:p>
        </p:txBody>
      </p:sp>
    </p:spTree>
    <p:extLst>
      <p:ext uri="{BB962C8B-B14F-4D97-AF65-F5344CB8AC3E}">
        <p14:creationId xmlns:p14="http://schemas.microsoft.com/office/powerpoint/2010/main" val="3236708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F5982-7063-4DAF-9ED0-9DF1C2927623}"/>
              </a:ext>
            </a:extLst>
          </p:cNvPr>
          <p:cNvSpPr>
            <a:spLocks noGrp="1"/>
          </p:cNvSpPr>
          <p:nvPr>
            <p:ph type="title"/>
          </p:nvPr>
        </p:nvSpPr>
        <p:spPr>
          <a:xfrm>
            <a:off x="844642" y="319597"/>
            <a:ext cx="8534400" cy="1507067"/>
          </a:xfrm>
        </p:spPr>
        <p:txBody>
          <a:bodyPr/>
          <a:lstStyle/>
          <a:p>
            <a:r>
              <a:rPr lang="en-US" b="1" dirty="0"/>
              <a:t>Crime Hotspots</a:t>
            </a:r>
            <a:endParaRPr lang="en-US" dirty="0"/>
          </a:p>
        </p:txBody>
      </p:sp>
      <p:sp>
        <p:nvSpPr>
          <p:cNvPr id="3" name="Content Placeholder 2">
            <a:extLst>
              <a:ext uri="{FF2B5EF4-FFF2-40B4-BE49-F238E27FC236}">
                <a16:creationId xmlns:a16="http://schemas.microsoft.com/office/drawing/2014/main" id="{9032DE4F-EA7A-4D03-8CD6-41BB7D4D7942}"/>
              </a:ext>
            </a:extLst>
          </p:cNvPr>
          <p:cNvSpPr>
            <a:spLocks noGrp="1"/>
          </p:cNvSpPr>
          <p:nvPr>
            <p:ph idx="1"/>
          </p:nvPr>
        </p:nvSpPr>
        <p:spPr>
          <a:xfrm>
            <a:off x="756397" y="1017603"/>
            <a:ext cx="10679205" cy="4822793"/>
          </a:xfrm>
        </p:spPr>
        <p:txBody>
          <a:bodyPr/>
          <a:lstStyle/>
          <a:p>
            <a:r>
              <a:rPr lang="en-US" dirty="0"/>
              <a:t>To identify the crime hotspots, across the years, I have used Geospatial maps to see the density of crimes happened across the locations in Chicago.</a:t>
            </a:r>
          </a:p>
          <a:p>
            <a:r>
              <a:rPr lang="en-US" dirty="0"/>
              <a:t>Airport and the places surrounded to it, is the found as most crime happened places.</a:t>
            </a:r>
          </a:p>
          <a:p>
            <a:r>
              <a:rPr lang="en-US" dirty="0"/>
              <a:t>More crimes occur near the coastal residential building area, as they have high people traction, hence crime offenders see that as a chance to escape after committing the crime.</a:t>
            </a:r>
          </a:p>
          <a:p>
            <a:pPr marL="0" indent="0">
              <a:buNone/>
            </a:pPr>
            <a:endParaRPr lang="en-US" b="1" dirty="0">
              <a:solidFill>
                <a:schemeClr val="tx1"/>
              </a:solidFill>
            </a:endParaRPr>
          </a:p>
          <a:p>
            <a:endParaRPr lang="en-US" dirty="0"/>
          </a:p>
        </p:txBody>
      </p:sp>
    </p:spTree>
    <p:extLst>
      <p:ext uri="{BB962C8B-B14F-4D97-AF65-F5344CB8AC3E}">
        <p14:creationId xmlns:p14="http://schemas.microsoft.com/office/powerpoint/2010/main" val="3420474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84E0BF-F4AF-4CD3-BD6B-C2ACA8E4ABD7}"/>
              </a:ext>
            </a:extLst>
          </p:cNvPr>
          <p:cNvSpPr>
            <a:spLocks noGrp="1"/>
          </p:cNvSpPr>
          <p:nvPr>
            <p:ph type="ctrTitle"/>
          </p:nvPr>
        </p:nvSpPr>
        <p:spPr>
          <a:xfrm>
            <a:off x="373494" y="321815"/>
            <a:ext cx="8001000" cy="841160"/>
          </a:xfrm>
        </p:spPr>
        <p:txBody>
          <a:bodyPr/>
          <a:lstStyle/>
          <a:p>
            <a:r>
              <a:rPr lang="en-US" dirty="0"/>
              <a:t> </a:t>
            </a:r>
            <a:r>
              <a:rPr lang="en-US" b="1" dirty="0"/>
              <a:t>Crime Type Analysis</a:t>
            </a:r>
            <a:endParaRPr lang="en-US" dirty="0"/>
          </a:p>
        </p:txBody>
      </p:sp>
      <p:sp>
        <p:nvSpPr>
          <p:cNvPr id="5" name="Subtitle 4">
            <a:extLst>
              <a:ext uri="{FF2B5EF4-FFF2-40B4-BE49-F238E27FC236}">
                <a16:creationId xmlns:a16="http://schemas.microsoft.com/office/drawing/2014/main" id="{DBC9BA21-9AE8-4BBB-AF4B-B95461004D85}"/>
              </a:ext>
            </a:extLst>
          </p:cNvPr>
          <p:cNvSpPr>
            <a:spLocks noGrp="1"/>
          </p:cNvSpPr>
          <p:nvPr>
            <p:ph type="subTitle" idx="1"/>
          </p:nvPr>
        </p:nvSpPr>
        <p:spPr>
          <a:xfrm>
            <a:off x="373494" y="1481667"/>
            <a:ext cx="11247376" cy="4901378"/>
          </a:xfrm>
        </p:spPr>
        <p:txBody>
          <a:bodyPr>
            <a:normAutofit/>
          </a:bodyPr>
          <a:lstStyle/>
          <a:p>
            <a:pPr marL="342900" indent="-342900">
              <a:buFont typeface="Wingdings" panose="05000000000000000000" pitchFamily="2" charset="2"/>
              <a:buChar char="Ø"/>
            </a:pPr>
            <a:r>
              <a:rPr lang="en-US" dirty="0"/>
              <a:t>Used Tree map to segregate the whole picture, to see where the crime type stands in a whole picture, rather than numerical representation.</a:t>
            </a:r>
          </a:p>
          <a:p>
            <a:pPr marL="342900" indent="-342900">
              <a:buFont typeface="Wingdings" panose="05000000000000000000" pitchFamily="2" charset="2"/>
              <a:buChar char="Ø"/>
            </a:pPr>
            <a:r>
              <a:rPr lang="en-US" dirty="0"/>
              <a:t>Non – severe crimes are the most occurring crimes standing at 81.25%. This shows the most offenders make crime to lead their day to day life. </a:t>
            </a:r>
          </a:p>
          <a:p>
            <a:pPr marL="342900" indent="-342900">
              <a:buFont typeface="Wingdings" panose="05000000000000000000" pitchFamily="2" charset="2"/>
              <a:buChar char="Ø"/>
            </a:pPr>
            <a:r>
              <a:rPr lang="en-US" dirty="0"/>
              <a:t>Theft is the most happening non-severe crime, followed by Battery. And Assault is the more occurring severe crime followed by Narcotics.</a:t>
            </a:r>
          </a:p>
          <a:p>
            <a:pPr marL="342900" indent="-342900">
              <a:buFont typeface="Wingdings" panose="05000000000000000000" pitchFamily="2" charset="2"/>
              <a:buChar char="Ø"/>
            </a:pPr>
            <a:r>
              <a:rPr lang="en-US" dirty="0"/>
              <a:t>Narcotics may also be the reason for the non –severe crimes as the offenders need huge money to buy illegal substances.</a:t>
            </a:r>
          </a:p>
          <a:p>
            <a:r>
              <a:rPr lang="en-US" sz="2000" b="1" dirty="0">
                <a:solidFill>
                  <a:schemeClr val="tx1"/>
                </a:solidFill>
              </a:rPr>
              <a:t>Prevention Mechanism suggested:</a:t>
            </a:r>
          </a:p>
          <a:p>
            <a:pPr marL="342900" indent="-342900">
              <a:buFont typeface="Wingdings" panose="05000000000000000000" pitchFamily="2" charset="2"/>
              <a:buChar char="Ø"/>
            </a:pPr>
            <a:r>
              <a:rPr lang="en-US" dirty="0"/>
              <a:t>Ensure severe laws in place for crimes related to Narcotics and its subsequent crimes to prevent other non-severe crimes in the city.</a:t>
            </a:r>
          </a:p>
        </p:txBody>
      </p:sp>
    </p:spTree>
    <p:extLst>
      <p:ext uri="{BB962C8B-B14F-4D97-AF65-F5344CB8AC3E}">
        <p14:creationId xmlns:p14="http://schemas.microsoft.com/office/powerpoint/2010/main" val="437920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4ED198-08CD-49C7-8CE8-3B3799F217F0}"/>
              </a:ext>
            </a:extLst>
          </p:cNvPr>
          <p:cNvSpPr>
            <a:spLocks noGrp="1"/>
          </p:cNvSpPr>
          <p:nvPr>
            <p:ph type="ctrTitle"/>
          </p:nvPr>
        </p:nvSpPr>
        <p:spPr>
          <a:xfrm>
            <a:off x="684211" y="330692"/>
            <a:ext cx="8001000" cy="1515863"/>
          </a:xfrm>
        </p:spPr>
        <p:txBody>
          <a:bodyPr>
            <a:normAutofit fontScale="90000"/>
          </a:bodyPr>
          <a:lstStyle/>
          <a:p>
            <a:r>
              <a:rPr lang="en-US" b="1" dirty="0"/>
              <a:t>Arrest and Domestic Incident Analysis</a:t>
            </a:r>
            <a:endParaRPr lang="en-US" dirty="0"/>
          </a:p>
        </p:txBody>
      </p:sp>
      <p:sp>
        <p:nvSpPr>
          <p:cNvPr id="5" name="Subtitle 4">
            <a:extLst>
              <a:ext uri="{FF2B5EF4-FFF2-40B4-BE49-F238E27FC236}">
                <a16:creationId xmlns:a16="http://schemas.microsoft.com/office/drawing/2014/main" id="{035F704E-0D43-4108-8044-FA1D76B6D1B6}"/>
              </a:ext>
            </a:extLst>
          </p:cNvPr>
          <p:cNvSpPr>
            <a:spLocks noGrp="1"/>
          </p:cNvSpPr>
          <p:nvPr>
            <p:ph type="subTitle" idx="1"/>
          </p:nvPr>
        </p:nvSpPr>
        <p:spPr>
          <a:xfrm>
            <a:off x="684211" y="2006354"/>
            <a:ext cx="11309521" cy="4243525"/>
          </a:xfrm>
        </p:spPr>
        <p:txBody>
          <a:bodyPr/>
          <a:lstStyle/>
          <a:p>
            <a:pPr marL="342900" indent="-342900">
              <a:buFont typeface="Wingdings" panose="05000000000000000000" pitchFamily="2" charset="2"/>
              <a:buChar char="Ø"/>
            </a:pPr>
            <a:r>
              <a:rPr lang="en-US" dirty="0"/>
              <a:t>By analyzing the Arrest and domestic incidents, more arrest has been happened on Battery crime with 3.69% has been arrested in total reported crimes for battery.</a:t>
            </a:r>
          </a:p>
          <a:p>
            <a:pPr marL="342900" indent="-342900">
              <a:buFont typeface="Wingdings" panose="05000000000000000000" pitchFamily="2" charset="2"/>
              <a:buChar char="Ø"/>
            </a:pPr>
            <a:r>
              <a:rPr lang="en-US" dirty="0"/>
              <a:t>Comparing domestic and non-domestic, more crimes has happened in non-domestic regions.</a:t>
            </a:r>
          </a:p>
          <a:p>
            <a:pPr marL="342900" indent="-342900">
              <a:buFont typeface="Wingdings" panose="05000000000000000000" pitchFamily="2" charset="2"/>
              <a:buChar char="Ø"/>
            </a:pPr>
            <a:r>
              <a:rPr lang="en-US" dirty="0"/>
              <a:t>Battery is the most occurred crime in domestic type. And Theft is most occurred crime in Non – domestic type.</a:t>
            </a:r>
          </a:p>
          <a:p>
            <a:pPr marL="342900" indent="-342900">
              <a:buFont typeface="Wingdings" panose="05000000000000000000" pitchFamily="2" charset="2"/>
              <a:buChar char="Ø"/>
            </a:pPr>
            <a:endParaRPr lang="en-US" dirty="0"/>
          </a:p>
        </p:txBody>
      </p:sp>
    </p:spTree>
    <p:extLst>
      <p:ext uri="{BB962C8B-B14F-4D97-AF65-F5344CB8AC3E}">
        <p14:creationId xmlns:p14="http://schemas.microsoft.com/office/powerpoint/2010/main" val="3292903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D481B1-CC51-4E48-938A-A1EAFC0A3C19}"/>
              </a:ext>
            </a:extLst>
          </p:cNvPr>
          <p:cNvSpPr>
            <a:spLocks noGrp="1"/>
          </p:cNvSpPr>
          <p:nvPr>
            <p:ph type="ctrTitle"/>
          </p:nvPr>
        </p:nvSpPr>
        <p:spPr>
          <a:xfrm>
            <a:off x="613191" y="322185"/>
            <a:ext cx="8001000" cy="1489230"/>
          </a:xfrm>
        </p:spPr>
        <p:txBody>
          <a:bodyPr>
            <a:normAutofit fontScale="90000"/>
          </a:bodyPr>
          <a:lstStyle/>
          <a:p>
            <a:r>
              <a:rPr lang="en-US" b="1" dirty="0"/>
              <a:t>Location-Specific Analysis</a:t>
            </a:r>
            <a:endParaRPr lang="en-US" dirty="0"/>
          </a:p>
        </p:txBody>
      </p:sp>
      <p:sp>
        <p:nvSpPr>
          <p:cNvPr id="5" name="Subtitle 4">
            <a:extLst>
              <a:ext uri="{FF2B5EF4-FFF2-40B4-BE49-F238E27FC236}">
                <a16:creationId xmlns:a16="http://schemas.microsoft.com/office/drawing/2014/main" id="{396E1391-ED0D-4379-886C-37E2B228FF03}"/>
              </a:ext>
            </a:extLst>
          </p:cNvPr>
          <p:cNvSpPr>
            <a:spLocks noGrp="1"/>
          </p:cNvSpPr>
          <p:nvPr>
            <p:ph type="subTitle" idx="1"/>
          </p:nvPr>
        </p:nvSpPr>
        <p:spPr>
          <a:xfrm>
            <a:off x="684212" y="1935332"/>
            <a:ext cx="10981046" cy="3855869"/>
          </a:xfrm>
        </p:spPr>
        <p:txBody>
          <a:bodyPr/>
          <a:lstStyle/>
          <a:p>
            <a:pPr marL="342900" indent="-342900">
              <a:buFont typeface="Wingdings" panose="05000000000000000000" pitchFamily="2" charset="2"/>
              <a:buChar char="Ø"/>
            </a:pPr>
            <a:r>
              <a:rPr lang="en-US" dirty="0"/>
              <a:t>According to the location specific analysis, I could see more crimes has happened in the street 165.84k, in which theft stands first. Following Residence with 90.20K.</a:t>
            </a:r>
          </a:p>
          <a:p>
            <a:endParaRPr lang="en-US" sz="2400" b="1" dirty="0">
              <a:solidFill>
                <a:schemeClr val="tx1"/>
              </a:solidFill>
            </a:endParaRPr>
          </a:p>
          <a:p>
            <a:r>
              <a:rPr lang="en-US" sz="2400" b="1" dirty="0">
                <a:solidFill>
                  <a:schemeClr val="tx1"/>
                </a:solidFill>
              </a:rPr>
              <a:t>Prevention Mechanism suggested:</a:t>
            </a:r>
          </a:p>
          <a:p>
            <a:endParaRPr lang="en-US" dirty="0"/>
          </a:p>
          <a:p>
            <a:pPr marL="342900" indent="-342900">
              <a:buFont typeface="Wingdings" panose="05000000000000000000" pitchFamily="2" charset="2"/>
              <a:buChar char="Ø"/>
            </a:pPr>
            <a:r>
              <a:rPr lang="en-US" dirty="0"/>
              <a:t>Police patrolling in streets and residential areas will help to reduce the crimes in future.</a:t>
            </a:r>
          </a:p>
          <a:p>
            <a:endParaRPr lang="en-US" dirty="0"/>
          </a:p>
        </p:txBody>
      </p:sp>
    </p:spTree>
    <p:extLst>
      <p:ext uri="{BB962C8B-B14F-4D97-AF65-F5344CB8AC3E}">
        <p14:creationId xmlns:p14="http://schemas.microsoft.com/office/powerpoint/2010/main" val="4150361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D87F04-19A3-404A-9640-2A395C3A2BC9}"/>
              </a:ext>
            </a:extLst>
          </p:cNvPr>
          <p:cNvSpPr>
            <a:spLocks noGrp="1"/>
          </p:cNvSpPr>
          <p:nvPr>
            <p:ph type="ctrTitle"/>
          </p:nvPr>
        </p:nvSpPr>
        <p:spPr>
          <a:xfrm>
            <a:off x="684212" y="685800"/>
            <a:ext cx="8001000" cy="1533618"/>
          </a:xfrm>
        </p:spPr>
        <p:txBody>
          <a:bodyPr>
            <a:normAutofit fontScale="90000"/>
          </a:bodyPr>
          <a:lstStyle/>
          <a:p>
            <a:r>
              <a:rPr lang="en-US" dirty="0"/>
              <a:t> </a:t>
            </a:r>
            <a:r>
              <a:rPr lang="en-US" b="1" dirty="0"/>
              <a:t>Seasonal and Weather Impact Analysis</a:t>
            </a:r>
            <a:endParaRPr lang="en-US" dirty="0"/>
          </a:p>
        </p:txBody>
      </p:sp>
      <p:sp>
        <p:nvSpPr>
          <p:cNvPr id="5" name="Subtitle 4">
            <a:extLst>
              <a:ext uri="{FF2B5EF4-FFF2-40B4-BE49-F238E27FC236}">
                <a16:creationId xmlns:a16="http://schemas.microsoft.com/office/drawing/2014/main" id="{E375DBD4-5A77-4314-86B0-7D684DC9E3C3}"/>
              </a:ext>
            </a:extLst>
          </p:cNvPr>
          <p:cNvSpPr>
            <a:spLocks noGrp="1"/>
          </p:cNvSpPr>
          <p:nvPr>
            <p:ph type="subTitle" idx="1"/>
          </p:nvPr>
        </p:nvSpPr>
        <p:spPr>
          <a:xfrm>
            <a:off x="684211" y="2334827"/>
            <a:ext cx="11069823" cy="4172505"/>
          </a:xfrm>
        </p:spPr>
        <p:txBody>
          <a:bodyPr>
            <a:normAutofit/>
          </a:bodyPr>
          <a:lstStyle/>
          <a:p>
            <a:pPr marL="342900" indent="-342900">
              <a:buFont typeface="Wingdings" panose="05000000000000000000" pitchFamily="2" charset="2"/>
              <a:buChar char="Ø"/>
            </a:pPr>
            <a:r>
              <a:rPr lang="en-US" dirty="0"/>
              <a:t>On Seasonal analysis, offenders prefer Spring as a likely season for more crimes, followed by winter, autumn and summer.</a:t>
            </a:r>
          </a:p>
          <a:p>
            <a:pPr marL="342900" indent="-342900">
              <a:buFont typeface="Wingdings" panose="05000000000000000000" pitchFamily="2" charset="2"/>
              <a:buChar char="Ø"/>
            </a:pPr>
            <a:r>
              <a:rPr lang="en-US" dirty="0"/>
              <a:t>Every crime type reported follows the same procedure, as Spring has more number of tourist attraction in Chicago.</a:t>
            </a:r>
          </a:p>
          <a:p>
            <a:r>
              <a:rPr lang="en-US" sz="2800" b="1" dirty="0">
                <a:solidFill>
                  <a:schemeClr val="tx1"/>
                </a:solidFill>
              </a:rPr>
              <a:t>Prevention Mechanism suggested:</a:t>
            </a:r>
          </a:p>
          <a:p>
            <a:pPr marL="342900" indent="-342900">
              <a:buFont typeface="Wingdings" panose="05000000000000000000" pitchFamily="2" charset="2"/>
              <a:buChar char="Ø"/>
            </a:pPr>
            <a:r>
              <a:rPr lang="en-US" dirty="0"/>
              <a:t>Security should be increased on Spring seasons and coastal areas should be focused more.</a:t>
            </a:r>
          </a:p>
          <a:p>
            <a:endParaRPr lang="en-US" dirty="0"/>
          </a:p>
        </p:txBody>
      </p:sp>
    </p:spTree>
    <p:extLst>
      <p:ext uri="{BB962C8B-B14F-4D97-AF65-F5344CB8AC3E}">
        <p14:creationId xmlns:p14="http://schemas.microsoft.com/office/powerpoint/2010/main" val="3069062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3F78CE-5DA7-4678-874E-742C79BE180D}"/>
              </a:ext>
            </a:extLst>
          </p:cNvPr>
          <p:cNvSpPr>
            <a:spLocks noGrp="1"/>
          </p:cNvSpPr>
          <p:nvPr>
            <p:ph type="title"/>
          </p:nvPr>
        </p:nvSpPr>
        <p:spPr>
          <a:xfrm>
            <a:off x="684212" y="363985"/>
            <a:ext cx="8534400" cy="1507067"/>
          </a:xfrm>
        </p:spPr>
        <p:txBody>
          <a:bodyPr/>
          <a:lstStyle/>
          <a:p>
            <a:r>
              <a:rPr lang="en-US" b="1" dirty="0"/>
              <a:t>Risk Assessment</a:t>
            </a:r>
            <a:endParaRPr lang="en-US" dirty="0"/>
          </a:p>
        </p:txBody>
      </p:sp>
      <p:sp>
        <p:nvSpPr>
          <p:cNvPr id="7" name="Content Placeholder 6">
            <a:extLst>
              <a:ext uri="{FF2B5EF4-FFF2-40B4-BE49-F238E27FC236}">
                <a16:creationId xmlns:a16="http://schemas.microsoft.com/office/drawing/2014/main" id="{5A9FEF38-CCFB-444E-BD1F-7D250B92D11B}"/>
              </a:ext>
            </a:extLst>
          </p:cNvPr>
          <p:cNvSpPr>
            <a:spLocks noGrp="1"/>
          </p:cNvSpPr>
          <p:nvPr>
            <p:ph idx="1"/>
          </p:nvPr>
        </p:nvSpPr>
        <p:spPr>
          <a:xfrm>
            <a:off x="622067" y="1651248"/>
            <a:ext cx="11185233" cy="4651898"/>
          </a:xfrm>
        </p:spPr>
        <p:txBody>
          <a:bodyPr>
            <a:normAutofit/>
          </a:bodyPr>
          <a:lstStyle/>
          <a:p>
            <a:pPr>
              <a:buFont typeface="Wingdings" panose="05000000000000000000" pitchFamily="2" charset="2"/>
              <a:buChar char="Ø"/>
            </a:pPr>
            <a:r>
              <a:rPr lang="en-US" dirty="0"/>
              <a:t>On conducting risk assessment, I could see that more crimes are registered in the street and residential area, targeting family crowd as they not tend to resist the offenders much rather than saving themselves.</a:t>
            </a:r>
          </a:p>
          <a:p>
            <a:pPr>
              <a:buFont typeface="Wingdings" panose="05000000000000000000" pitchFamily="2" charset="2"/>
              <a:buChar char="Ø"/>
            </a:pPr>
            <a:r>
              <a:rPr lang="en-US" dirty="0"/>
              <a:t>Also the criminals use most crowded areas for the severe crimes as option to escape from the crimes.</a:t>
            </a:r>
          </a:p>
          <a:p>
            <a:pPr marL="0" indent="0">
              <a:buNone/>
            </a:pPr>
            <a:r>
              <a:rPr lang="en-US" b="1" dirty="0">
                <a:solidFill>
                  <a:schemeClr val="tx1"/>
                </a:solidFill>
              </a:rPr>
              <a:t>Prevention Mechanism suggested:</a:t>
            </a:r>
          </a:p>
          <a:p>
            <a:pPr>
              <a:buFont typeface="Wingdings" panose="05000000000000000000" pitchFamily="2" charset="2"/>
              <a:buChar char="Ø"/>
            </a:pPr>
            <a:r>
              <a:rPr lang="en-US" sz="2100" dirty="0"/>
              <a:t>Segregate the crime spots using the high crime rates and focus deploying more forces in location, ward and districts to prevent and reduce crime rates.</a:t>
            </a:r>
          </a:p>
          <a:p>
            <a:pPr>
              <a:buFont typeface="Wingdings" panose="05000000000000000000" pitchFamily="2" charset="2"/>
              <a:buChar char="Ø"/>
            </a:pPr>
            <a:endParaRPr lang="en-US" sz="2100" dirty="0"/>
          </a:p>
          <a:p>
            <a:pPr>
              <a:buFont typeface="Wingdings" panose="05000000000000000000" pitchFamily="2" charset="2"/>
              <a:buChar char="Ø"/>
            </a:pPr>
            <a:r>
              <a:rPr lang="en-US" sz="2100" dirty="0"/>
              <a:t>Setup mobile police stations on highly crime reported areas to prevent non-severe crimes drastically.</a:t>
            </a:r>
          </a:p>
          <a:p>
            <a:pPr marL="0" indent="0">
              <a:buNone/>
            </a:pPr>
            <a:endParaRPr lang="en-US" dirty="0"/>
          </a:p>
        </p:txBody>
      </p:sp>
    </p:spTree>
    <p:extLst>
      <p:ext uri="{BB962C8B-B14F-4D97-AF65-F5344CB8AC3E}">
        <p14:creationId xmlns:p14="http://schemas.microsoft.com/office/powerpoint/2010/main" val="133642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EAAFA-CE82-4828-9B3F-2690B904BDDF}"/>
              </a:ext>
            </a:extLst>
          </p:cNvPr>
          <p:cNvSpPr>
            <a:spLocks noGrp="1"/>
          </p:cNvSpPr>
          <p:nvPr>
            <p:ph type="title"/>
          </p:nvPr>
        </p:nvSpPr>
        <p:spPr>
          <a:xfrm>
            <a:off x="726157" y="183780"/>
            <a:ext cx="8534400" cy="1507067"/>
          </a:xfrm>
        </p:spPr>
        <p:txBody>
          <a:bodyPr/>
          <a:lstStyle/>
          <a:p>
            <a:r>
              <a:rPr lang="en-US" b="1" u="sng" dirty="0"/>
              <a:t>Problem Statement:</a:t>
            </a:r>
            <a:br>
              <a:rPr lang="en-US" dirty="0"/>
            </a:br>
            <a:endParaRPr lang="en-US" dirty="0"/>
          </a:p>
        </p:txBody>
      </p:sp>
      <p:sp>
        <p:nvSpPr>
          <p:cNvPr id="3" name="Content Placeholder 2">
            <a:extLst>
              <a:ext uri="{FF2B5EF4-FFF2-40B4-BE49-F238E27FC236}">
                <a16:creationId xmlns:a16="http://schemas.microsoft.com/office/drawing/2014/main" id="{17432B76-8439-4749-B99E-27D9107846A2}"/>
              </a:ext>
            </a:extLst>
          </p:cNvPr>
          <p:cNvSpPr>
            <a:spLocks noGrp="1"/>
          </p:cNvSpPr>
          <p:nvPr>
            <p:ph idx="1"/>
          </p:nvPr>
        </p:nvSpPr>
        <p:spPr>
          <a:xfrm>
            <a:off x="726156" y="1256252"/>
            <a:ext cx="10531869" cy="3615267"/>
          </a:xfrm>
        </p:spPr>
        <p:txBody>
          <a:bodyPr>
            <a:normAutofit/>
          </a:bodyPr>
          <a:lstStyle/>
          <a:p>
            <a:r>
              <a:rPr lang="en-US" dirty="0"/>
              <a:t>The increasing complexity and volume of crime data present significant challenges for law enforcement agencies and policymakers. Understanding patterns in criminal activities, identifying high-risk locations, and analyzing trends over time are crucial for effective decision-making. However, the lack of accessible insights from raw crime data hinders the ability to allocate resources efficiently, predict future crime occurrences, and enhance community safety. Furthermore, assessing the effectiveness of arrests and understanding the impact of different crime types remain underexplored. This project aims to address these challenges by analyzing the provided dataset to uncover actionable insights and trends, ultimately aiding in crime prevention and fostering safer communities.</a:t>
            </a:r>
          </a:p>
          <a:p>
            <a:endParaRPr lang="en-US" dirty="0"/>
          </a:p>
        </p:txBody>
      </p:sp>
    </p:spTree>
    <p:extLst>
      <p:ext uri="{BB962C8B-B14F-4D97-AF65-F5344CB8AC3E}">
        <p14:creationId xmlns:p14="http://schemas.microsoft.com/office/powerpoint/2010/main" val="31346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E396C-B481-40FF-B17C-3560EC803C6D}"/>
              </a:ext>
            </a:extLst>
          </p:cNvPr>
          <p:cNvSpPr>
            <a:spLocks noGrp="1"/>
          </p:cNvSpPr>
          <p:nvPr>
            <p:ph type="title"/>
          </p:nvPr>
        </p:nvSpPr>
        <p:spPr>
          <a:xfrm>
            <a:off x="838200" y="365125"/>
            <a:ext cx="10515600" cy="1348265"/>
          </a:xfrm>
        </p:spPr>
        <p:txBody>
          <a:bodyPr/>
          <a:lstStyle/>
          <a:p>
            <a:r>
              <a:rPr lang="en-US" dirty="0"/>
              <a:t>Approach to the project:</a:t>
            </a:r>
            <a:br>
              <a:rPr lang="en-US" dirty="0"/>
            </a:br>
            <a:endParaRPr lang="en-US" dirty="0"/>
          </a:p>
        </p:txBody>
      </p:sp>
      <p:sp>
        <p:nvSpPr>
          <p:cNvPr id="3" name="Content Placeholder 2">
            <a:extLst>
              <a:ext uri="{FF2B5EF4-FFF2-40B4-BE49-F238E27FC236}">
                <a16:creationId xmlns:a16="http://schemas.microsoft.com/office/drawing/2014/main" id="{CB87CC19-66DB-4FD0-AB43-899ADB93C352}"/>
              </a:ext>
            </a:extLst>
          </p:cNvPr>
          <p:cNvSpPr>
            <a:spLocks noGrp="1"/>
          </p:cNvSpPr>
          <p:nvPr>
            <p:ph idx="1"/>
          </p:nvPr>
        </p:nvSpPr>
        <p:spPr>
          <a:xfrm>
            <a:off x="838200" y="1298197"/>
            <a:ext cx="8534400" cy="3911366"/>
          </a:xfrm>
        </p:spPr>
        <p:txBody>
          <a:bodyPr>
            <a:normAutofit/>
          </a:bodyPr>
          <a:lstStyle/>
          <a:p>
            <a:r>
              <a:rPr lang="en-US" dirty="0"/>
              <a:t>Phase 1:</a:t>
            </a:r>
          </a:p>
          <a:p>
            <a:r>
              <a:rPr lang="en-US" dirty="0"/>
              <a:t>With the Provided dataset, I </a:t>
            </a:r>
            <a:r>
              <a:rPr lang="en-US" dirty="0" err="1"/>
              <a:t>perfomed</a:t>
            </a:r>
            <a:r>
              <a:rPr lang="en-US" dirty="0"/>
              <a:t> Data cleaning and EDA using python (Pandas) in the Jupiter notebook. I have replaced missing values, duplicate values in the columns of the </a:t>
            </a:r>
            <a:r>
              <a:rPr lang="en-US" dirty="0" err="1"/>
              <a:t>dataframe</a:t>
            </a:r>
            <a:r>
              <a:rPr lang="en-US" dirty="0"/>
              <a:t> and created new columns that would help from analysis in phase 2. After that, I have pushed the cleaned </a:t>
            </a:r>
            <a:r>
              <a:rPr lang="en-US" dirty="0" err="1"/>
              <a:t>dataframe</a:t>
            </a:r>
            <a:r>
              <a:rPr lang="en-US" dirty="0"/>
              <a:t> into </a:t>
            </a:r>
            <a:r>
              <a:rPr lang="en-US" dirty="0" err="1"/>
              <a:t>postgres</a:t>
            </a:r>
            <a:r>
              <a:rPr lang="en-US" dirty="0"/>
              <a:t> SQL to try the import functionality from </a:t>
            </a:r>
            <a:r>
              <a:rPr lang="en-US" dirty="0" err="1"/>
              <a:t>postgres</a:t>
            </a:r>
            <a:r>
              <a:rPr lang="en-US" dirty="0"/>
              <a:t> SQL server in power bi. Also, I have taken a copy of the cleaned dataset to provide to the stakeholders.</a:t>
            </a:r>
          </a:p>
          <a:p>
            <a:r>
              <a:rPr lang="en-US" dirty="0"/>
              <a:t>To know the detailed steps, click here to access my python file in </a:t>
            </a:r>
            <a:r>
              <a:rPr lang="en-US" dirty="0" err="1"/>
              <a:t>githib</a:t>
            </a:r>
            <a:r>
              <a:rPr lang="en-US" dirty="0"/>
              <a:t> repo.</a:t>
            </a:r>
          </a:p>
          <a:p>
            <a:endParaRPr lang="en-US" dirty="0"/>
          </a:p>
        </p:txBody>
      </p:sp>
    </p:spTree>
    <p:extLst>
      <p:ext uri="{BB962C8B-B14F-4D97-AF65-F5344CB8AC3E}">
        <p14:creationId xmlns:p14="http://schemas.microsoft.com/office/powerpoint/2010/main" val="2675872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3BD23C-7C52-4CA7-A532-8D04B57CBF35}"/>
              </a:ext>
            </a:extLst>
          </p:cNvPr>
          <p:cNvSpPr>
            <a:spLocks noGrp="1"/>
          </p:cNvSpPr>
          <p:nvPr>
            <p:ph idx="1"/>
          </p:nvPr>
        </p:nvSpPr>
        <p:spPr>
          <a:xfrm>
            <a:off x="625489" y="563034"/>
            <a:ext cx="8534400" cy="3615267"/>
          </a:xfrm>
        </p:spPr>
        <p:txBody>
          <a:bodyPr/>
          <a:lstStyle/>
          <a:p>
            <a:r>
              <a:rPr lang="en-US" dirty="0"/>
              <a:t>Phase 2:</a:t>
            </a:r>
          </a:p>
          <a:p>
            <a:r>
              <a:rPr lang="en-US" dirty="0"/>
              <a:t>Now I have imported the cleaned dataset from </a:t>
            </a:r>
            <a:r>
              <a:rPr lang="en-US" dirty="0" err="1"/>
              <a:t>postgres</a:t>
            </a:r>
            <a:r>
              <a:rPr lang="en-US" dirty="0"/>
              <a:t> SQL server into </a:t>
            </a:r>
            <a:r>
              <a:rPr lang="en-US" dirty="0" err="1"/>
              <a:t>powerbi</a:t>
            </a:r>
            <a:r>
              <a:rPr lang="en-US" dirty="0"/>
              <a:t>. As per the steps provided in the project documentation, I have created the </a:t>
            </a:r>
            <a:r>
              <a:rPr lang="en-US" dirty="0" err="1"/>
              <a:t>powerbi</a:t>
            </a:r>
            <a:r>
              <a:rPr lang="en-US" dirty="0"/>
              <a:t> dashboard to explore various trend analysis with the provided data.</a:t>
            </a:r>
          </a:p>
          <a:p>
            <a:pPr marL="0" indent="0">
              <a:buNone/>
            </a:pPr>
            <a:endParaRPr lang="en-US" dirty="0"/>
          </a:p>
          <a:p>
            <a:pPr marL="0" indent="0">
              <a:buNone/>
            </a:pPr>
            <a:r>
              <a:rPr lang="en-US" dirty="0"/>
              <a:t>I have provided some insights on high level, about each page in power bi and my approach on it in upcoming slides.</a:t>
            </a:r>
          </a:p>
        </p:txBody>
      </p:sp>
    </p:spTree>
    <p:extLst>
      <p:ext uri="{BB962C8B-B14F-4D97-AF65-F5344CB8AC3E}">
        <p14:creationId xmlns:p14="http://schemas.microsoft.com/office/powerpoint/2010/main" val="1702013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15807-2C52-42EC-B39D-85DE28A6601C}"/>
              </a:ext>
            </a:extLst>
          </p:cNvPr>
          <p:cNvSpPr>
            <a:spLocks noGrp="1"/>
          </p:cNvSpPr>
          <p:nvPr>
            <p:ph type="title"/>
          </p:nvPr>
        </p:nvSpPr>
        <p:spPr>
          <a:xfrm>
            <a:off x="648702" y="2250159"/>
            <a:ext cx="8534400" cy="1507067"/>
          </a:xfrm>
        </p:spPr>
        <p:txBody>
          <a:bodyPr/>
          <a:lstStyle/>
          <a:p>
            <a:r>
              <a:rPr lang="en-US" dirty="0"/>
              <a:t>Visualization and reporting</a:t>
            </a:r>
          </a:p>
        </p:txBody>
      </p:sp>
    </p:spTree>
    <p:extLst>
      <p:ext uri="{BB962C8B-B14F-4D97-AF65-F5344CB8AC3E}">
        <p14:creationId xmlns:p14="http://schemas.microsoft.com/office/powerpoint/2010/main" val="2723555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6B3256-4CBE-4DBF-9408-BE9B6984C6B9}"/>
              </a:ext>
            </a:extLst>
          </p:cNvPr>
          <p:cNvSpPr>
            <a:spLocks noGrp="1"/>
          </p:cNvSpPr>
          <p:nvPr>
            <p:ph idx="1"/>
          </p:nvPr>
        </p:nvSpPr>
        <p:spPr>
          <a:xfrm>
            <a:off x="595436" y="115411"/>
            <a:ext cx="8534400" cy="6454396"/>
          </a:xfrm>
        </p:spPr>
        <p:txBody>
          <a:bodyPr/>
          <a:lstStyle/>
          <a:p>
            <a:r>
              <a:rPr lang="en-US" dirty="0"/>
              <a:t>On Analyzing the cleaned data on high level, I was able to determine the following points for the crime report between 2000 to 2024.</a:t>
            </a:r>
          </a:p>
          <a:p>
            <a:r>
              <a:rPr lang="en-US" dirty="0"/>
              <a:t>Total numbers of crime registered -  549.43K</a:t>
            </a:r>
          </a:p>
          <a:p>
            <a:r>
              <a:rPr lang="en-US" dirty="0"/>
              <a:t>Crime locations identified -162</a:t>
            </a:r>
          </a:p>
          <a:p>
            <a:r>
              <a:rPr lang="en-US" dirty="0"/>
              <a:t>Crime Types Reported – 33</a:t>
            </a:r>
          </a:p>
          <a:p>
            <a:r>
              <a:rPr lang="en-US" dirty="0"/>
              <a:t>Most type of crime reported is Theft</a:t>
            </a:r>
          </a:p>
          <a:p>
            <a:r>
              <a:rPr lang="en-US" dirty="0"/>
              <a:t>The more number of crimes were reported on the year 2000 (</a:t>
            </a:r>
            <a:r>
              <a:rPr lang="en-US" dirty="0" err="1"/>
              <a:t>i.e</a:t>
            </a:r>
            <a:r>
              <a:rPr lang="en-US" dirty="0"/>
              <a:t> 0.34M)</a:t>
            </a:r>
          </a:p>
          <a:p>
            <a:r>
              <a:rPr lang="en-US" dirty="0"/>
              <a:t>May month is the where the more crimes </a:t>
            </a:r>
            <a:r>
              <a:rPr lang="en-US" dirty="0" err="1"/>
              <a:t>ocuured</a:t>
            </a:r>
            <a:r>
              <a:rPr lang="en-US" dirty="0"/>
              <a:t>.</a:t>
            </a:r>
          </a:p>
          <a:p>
            <a:r>
              <a:rPr lang="en-US" dirty="0"/>
              <a:t>Thursday is where more crimes happen.</a:t>
            </a:r>
          </a:p>
          <a:p>
            <a:endParaRPr lang="en-US" dirty="0"/>
          </a:p>
        </p:txBody>
      </p:sp>
    </p:spTree>
    <p:extLst>
      <p:ext uri="{BB962C8B-B14F-4D97-AF65-F5344CB8AC3E}">
        <p14:creationId xmlns:p14="http://schemas.microsoft.com/office/powerpoint/2010/main" val="3005366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446B2-6086-4826-A910-1FB5D02AB6D0}"/>
              </a:ext>
            </a:extLst>
          </p:cNvPr>
          <p:cNvSpPr>
            <a:spLocks noGrp="1"/>
          </p:cNvSpPr>
          <p:nvPr>
            <p:ph type="ctrTitle"/>
          </p:nvPr>
        </p:nvSpPr>
        <p:spPr/>
        <p:txBody>
          <a:bodyPr/>
          <a:lstStyle/>
          <a:p>
            <a:r>
              <a:rPr lang="en-US" b="1" dirty="0"/>
              <a:t>Temporal Analysis</a:t>
            </a:r>
            <a:endParaRPr lang="en-US" dirty="0"/>
          </a:p>
        </p:txBody>
      </p:sp>
    </p:spTree>
    <p:extLst>
      <p:ext uri="{BB962C8B-B14F-4D97-AF65-F5344CB8AC3E}">
        <p14:creationId xmlns:p14="http://schemas.microsoft.com/office/powerpoint/2010/main" val="2687920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1DC17-8079-4935-B2ED-6FBAF1169E99}"/>
              </a:ext>
            </a:extLst>
          </p:cNvPr>
          <p:cNvSpPr>
            <a:spLocks noGrp="1"/>
          </p:cNvSpPr>
          <p:nvPr>
            <p:ph type="title"/>
          </p:nvPr>
        </p:nvSpPr>
        <p:spPr>
          <a:xfrm>
            <a:off x="764111" y="350337"/>
            <a:ext cx="8534400" cy="1507067"/>
          </a:xfrm>
        </p:spPr>
        <p:txBody>
          <a:bodyPr/>
          <a:lstStyle/>
          <a:p>
            <a:r>
              <a:rPr lang="en-US" b="1" dirty="0"/>
              <a:t>Crime Trends Over Time:</a:t>
            </a:r>
            <a:br>
              <a:rPr lang="en-US" dirty="0"/>
            </a:br>
            <a:endParaRPr lang="en-US" dirty="0"/>
          </a:p>
        </p:txBody>
      </p:sp>
      <p:sp>
        <p:nvSpPr>
          <p:cNvPr id="3" name="Content Placeholder 2">
            <a:extLst>
              <a:ext uri="{FF2B5EF4-FFF2-40B4-BE49-F238E27FC236}">
                <a16:creationId xmlns:a16="http://schemas.microsoft.com/office/drawing/2014/main" id="{8D41F4BA-2224-4668-A64E-FC8E6E488953}"/>
              </a:ext>
            </a:extLst>
          </p:cNvPr>
          <p:cNvSpPr>
            <a:spLocks noGrp="1"/>
          </p:cNvSpPr>
          <p:nvPr>
            <p:ph idx="1"/>
          </p:nvPr>
        </p:nvSpPr>
        <p:spPr>
          <a:xfrm>
            <a:off x="764111" y="1742243"/>
            <a:ext cx="8534400" cy="3615267"/>
          </a:xfrm>
        </p:spPr>
        <p:txBody>
          <a:bodyPr/>
          <a:lstStyle/>
          <a:p>
            <a:r>
              <a:rPr lang="en-US" dirty="0"/>
              <a:t>I’ve used line charts for the temporal analysis, to </a:t>
            </a:r>
            <a:r>
              <a:rPr lang="en-US" dirty="0" err="1"/>
              <a:t>analyse</a:t>
            </a:r>
            <a:r>
              <a:rPr lang="en-US" dirty="0"/>
              <a:t> the crimes </a:t>
            </a:r>
            <a:r>
              <a:rPr lang="en-US" dirty="0" err="1"/>
              <a:t>registeres</a:t>
            </a:r>
            <a:r>
              <a:rPr lang="en-US" dirty="0"/>
              <a:t> across years, months, Quarter, </a:t>
            </a:r>
            <a:r>
              <a:rPr lang="en-US" dirty="0" err="1"/>
              <a:t>day_of_week</a:t>
            </a:r>
            <a:r>
              <a:rPr lang="en-US" dirty="0"/>
              <a:t> and date. Among which the line chart will show crime trends on month, quarter, </a:t>
            </a:r>
            <a:r>
              <a:rPr lang="en-US" dirty="0" err="1"/>
              <a:t>day_of_week</a:t>
            </a:r>
            <a:r>
              <a:rPr lang="en-US" dirty="0"/>
              <a:t> and date. Used Year as an interactive slice filter and cases numbers in card to find the total crimes registered</a:t>
            </a:r>
          </a:p>
          <a:p>
            <a:r>
              <a:rPr lang="en-US" dirty="0"/>
              <a:t>According to the analysis, Most crimes are reported in March across these years, followed by May and April. The Most crimes are most likely to occur on 1</a:t>
            </a:r>
            <a:r>
              <a:rPr lang="en-US" baseline="30000" dirty="0"/>
              <a:t>st</a:t>
            </a:r>
            <a:r>
              <a:rPr lang="en-US" dirty="0"/>
              <a:t> Quarter of the year and within first 10 days of the month. And Most crimes has been occurred on Thursday, followed by Tuesday and Sunday</a:t>
            </a:r>
          </a:p>
        </p:txBody>
      </p:sp>
    </p:spTree>
    <p:extLst>
      <p:ext uri="{BB962C8B-B14F-4D97-AF65-F5344CB8AC3E}">
        <p14:creationId xmlns:p14="http://schemas.microsoft.com/office/powerpoint/2010/main" val="2966202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2630B-EAA7-4484-BD6F-382F3EB0496F}"/>
              </a:ext>
            </a:extLst>
          </p:cNvPr>
          <p:cNvSpPr>
            <a:spLocks noGrp="1"/>
          </p:cNvSpPr>
          <p:nvPr>
            <p:ph type="title"/>
          </p:nvPr>
        </p:nvSpPr>
        <p:spPr>
          <a:xfrm>
            <a:off x="772989" y="634671"/>
            <a:ext cx="8534400" cy="1507067"/>
          </a:xfrm>
        </p:spPr>
        <p:txBody>
          <a:bodyPr/>
          <a:lstStyle/>
          <a:p>
            <a:r>
              <a:rPr lang="en-US" dirty="0"/>
              <a:t>Peak crime Hours</a:t>
            </a:r>
          </a:p>
        </p:txBody>
      </p:sp>
      <p:sp>
        <p:nvSpPr>
          <p:cNvPr id="3" name="Content Placeholder 2">
            <a:extLst>
              <a:ext uri="{FF2B5EF4-FFF2-40B4-BE49-F238E27FC236}">
                <a16:creationId xmlns:a16="http://schemas.microsoft.com/office/drawing/2014/main" id="{D37D7277-D568-496D-A7F3-B0EFFE63DE9A}"/>
              </a:ext>
            </a:extLst>
          </p:cNvPr>
          <p:cNvSpPr>
            <a:spLocks noGrp="1"/>
          </p:cNvSpPr>
          <p:nvPr>
            <p:ph idx="1"/>
          </p:nvPr>
        </p:nvSpPr>
        <p:spPr>
          <a:xfrm>
            <a:off x="772989" y="1621366"/>
            <a:ext cx="10830126" cy="3615267"/>
          </a:xfrm>
        </p:spPr>
        <p:txBody>
          <a:bodyPr/>
          <a:lstStyle/>
          <a:p>
            <a:r>
              <a:rPr lang="en-US" dirty="0"/>
              <a:t>I’ve used heatmap here to differentiate and the crimes and their occurring hours and highlight the most crime occurring hours of each type.</a:t>
            </a:r>
          </a:p>
          <a:p>
            <a:r>
              <a:rPr lang="en-US" dirty="0"/>
              <a:t>Among the data we got, the most occurred crime is THEFT and it occurs almost every hour in a day followed by Battery.</a:t>
            </a:r>
          </a:p>
          <a:p>
            <a:r>
              <a:rPr lang="en-US" dirty="0"/>
              <a:t>The Most crimes has occurred on midnight 12.00 AM, followed by 6.00PM.</a:t>
            </a:r>
          </a:p>
          <a:p>
            <a:pPr marL="0" indent="0">
              <a:buNone/>
            </a:pPr>
            <a:r>
              <a:rPr lang="en-US" b="1" dirty="0">
                <a:solidFill>
                  <a:schemeClr val="tx1"/>
                </a:solidFill>
              </a:rPr>
              <a:t>Prevention Mechanism suggested:</a:t>
            </a:r>
          </a:p>
          <a:p>
            <a:r>
              <a:rPr lang="en-US" dirty="0"/>
              <a:t>Increase patrolling size on the suggested time to reduce the movement of the offenders , thus reducing the crime occurring rates.</a:t>
            </a:r>
          </a:p>
        </p:txBody>
      </p:sp>
    </p:spTree>
    <p:extLst>
      <p:ext uri="{BB962C8B-B14F-4D97-AF65-F5344CB8AC3E}">
        <p14:creationId xmlns:p14="http://schemas.microsoft.com/office/powerpoint/2010/main" val="33273865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333</TotalTime>
  <Words>1129</Words>
  <Application>Microsoft Office PowerPoint</Application>
  <PresentationFormat>Widescreen</PresentationFormat>
  <Paragraphs>65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Century Gothic</vt:lpstr>
      <vt:lpstr>Wingdings</vt:lpstr>
      <vt:lpstr>Wingdings 3</vt:lpstr>
      <vt:lpstr>Slice</vt:lpstr>
      <vt:lpstr>Chicago Crime Analyzer</vt:lpstr>
      <vt:lpstr>Problem Statement: </vt:lpstr>
      <vt:lpstr>Approach to the project: </vt:lpstr>
      <vt:lpstr>PowerPoint Presentation</vt:lpstr>
      <vt:lpstr>Visualization and reporting</vt:lpstr>
      <vt:lpstr>PowerPoint Presentation</vt:lpstr>
      <vt:lpstr>Temporal Analysis</vt:lpstr>
      <vt:lpstr>Crime Trends Over Time: </vt:lpstr>
      <vt:lpstr>Peak crime Hours</vt:lpstr>
      <vt:lpstr>Geospatial Analysis</vt:lpstr>
      <vt:lpstr>Crime Hotspots</vt:lpstr>
      <vt:lpstr> Crime Type Analysis</vt:lpstr>
      <vt:lpstr>Arrest and Domestic Incident Analysis</vt:lpstr>
      <vt:lpstr>Location-Specific Analysis</vt:lpstr>
      <vt:lpstr> Seasonal and Weather Impact Analysis</vt:lpstr>
      <vt:lpstr>Risk Assessment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Crime Analyzer</dc:title>
  <dc:creator>Dell</dc:creator>
  <cp:lastModifiedBy>Dell</cp:lastModifiedBy>
  <cp:revision>19</cp:revision>
  <dcterms:created xsi:type="dcterms:W3CDTF">2025-01-15T22:18:07Z</dcterms:created>
  <dcterms:modified xsi:type="dcterms:W3CDTF">2025-02-04T21:43:51Z</dcterms:modified>
</cp:coreProperties>
</file>