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96" r:id="rId5"/>
    <p:sldId id="307" r:id="rId6"/>
    <p:sldId id="295" r:id="rId7"/>
    <p:sldId id="297" r:id="rId8"/>
    <p:sldId id="305" r:id="rId9"/>
    <p:sldId id="311" r:id="rId10"/>
    <p:sldId id="303" r:id="rId11"/>
    <p:sldId id="306" r:id="rId12"/>
    <p:sldId id="301" r:id="rId13"/>
    <p:sldId id="310" r:id="rId14"/>
    <p:sldId id="309" r:id="rId15"/>
    <p:sldId id="308"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Inter-Regular"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columbine/imdb-dataset-sentiment-analysis-in-csv-forma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226800" y="258435"/>
            <a:ext cx="8690400" cy="1299844"/>
          </a:xfrm>
          <a:prstGeom prst="rect">
            <a:avLst/>
          </a:prstGeom>
          <a:effectLst>
            <a:outerShdw blurRad="50800" dist="38100" dir="2700000" algn="tl" rotWithShape="0">
              <a:prstClr val="black">
                <a:alpha val="40000"/>
              </a:prstClr>
            </a:outerShdw>
          </a:effectLst>
        </p:spPr>
        <p:txBody>
          <a:bodyPr spcFirstLastPara="1" wrap="square" lIns="0" tIns="0" rIns="0" bIns="0" anchor="ctr" anchorCtr="0">
            <a:noAutofit/>
          </a:bodyPr>
          <a:lstStyle/>
          <a:p>
            <a:pPr marL="0" lvl="0" indent="0" algn="l" rtl="0">
              <a:spcBef>
                <a:spcPts val="0"/>
              </a:spcBef>
              <a:spcAft>
                <a:spcPts val="0"/>
              </a:spcAft>
              <a:buNone/>
            </a:pPr>
            <a:r>
              <a:rPr lang="en" sz="2800" dirty="0"/>
              <a:t>    </a:t>
            </a:r>
            <a:r>
              <a:rPr lang="en" sz="3600" b="1" dirty="0">
                <a:latin typeface="Times New Roman" panose="02020603050405020304" pitchFamily="18" charset="0"/>
                <a:ea typeface="STHupo" panose="020B0503020204020204" pitchFamily="2" charset="-122"/>
                <a:cs typeface="Times New Roman" panose="02020603050405020304" pitchFamily="18" charset="0"/>
              </a:rPr>
              <a:t>Lane Line Detection using CNN </a:t>
            </a:r>
            <a:endParaRPr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6036717" y="1708844"/>
            <a:ext cx="2924198" cy="1600438"/>
          </a:xfrm>
          <a:prstGeom prst="rect">
            <a:avLst/>
          </a:prstGeom>
          <a:effectLst>
            <a:outerShdw blurRad="50800" dist="38100" dir="2700000" algn="tl" rotWithShape="0">
              <a:prstClr val="black">
                <a:alpha val="40000"/>
              </a:prstClr>
            </a:outerShdw>
          </a:effectLst>
        </p:spPr>
        <p:txBody>
          <a:bodyPr wrap="none">
            <a:spAutoFit/>
          </a:bodyPr>
          <a:lstStyle/>
          <a:p>
            <a:pPr>
              <a:lnSpc>
                <a:spcPct val="150000"/>
              </a:lnSpc>
            </a:pPr>
            <a:r>
              <a:rPr lang="en-IN" u="sng" dirty="0">
                <a:solidFill>
                  <a:schemeClr val="bg1"/>
                </a:solidFill>
              </a:rPr>
              <a:t>Team Members:</a:t>
            </a:r>
          </a:p>
          <a:p>
            <a:pPr>
              <a:lnSpc>
                <a:spcPct val="150000"/>
              </a:lnSpc>
            </a:pPr>
            <a:r>
              <a:rPr lang="en-US" dirty="0">
                <a:solidFill>
                  <a:schemeClr val="bg1"/>
                </a:solidFill>
              </a:rPr>
              <a:t>19B01A0470-K.Vijaya Durga</a:t>
            </a:r>
          </a:p>
          <a:p>
            <a:r>
              <a:rPr lang="en-US" dirty="0">
                <a:solidFill>
                  <a:schemeClr val="bg1"/>
                </a:solidFill>
              </a:rPr>
              <a:t>19B01A04D9-P</a:t>
            </a:r>
            <a:r>
              <a:rPr lang="en-IN" dirty="0">
                <a:solidFill>
                  <a:schemeClr val="bg1"/>
                </a:solidFill>
              </a:rPr>
              <a:t>.Sri Rajya Lakshmi</a:t>
            </a:r>
            <a:endParaRPr lang="en-US" dirty="0">
              <a:solidFill>
                <a:schemeClr val="bg1"/>
              </a:solidFill>
            </a:endParaRPr>
          </a:p>
          <a:p>
            <a:r>
              <a:rPr lang="en-US" dirty="0">
                <a:solidFill>
                  <a:schemeClr val="bg1"/>
                </a:solidFill>
              </a:rPr>
              <a:t>19B01A0473-K.Madhulika</a:t>
            </a:r>
          </a:p>
          <a:p>
            <a:r>
              <a:rPr lang="en-US" dirty="0">
                <a:solidFill>
                  <a:schemeClr val="bg1"/>
                </a:solidFill>
              </a:rPr>
              <a:t>19B01A0471-K.Manasa</a:t>
            </a:r>
            <a:endParaRPr lang="en-IN" dirty="0">
              <a:solidFill>
                <a:schemeClr val="bg1"/>
              </a:solidFill>
            </a:endParaRPr>
          </a:p>
          <a:p>
            <a:endParaRPr lang="en-IN" dirty="0">
              <a:solidFill>
                <a:schemeClr val="bg1"/>
              </a:solidFill>
            </a:endParaRPr>
          </a:p>
        </p:txBody>
      </p:sp>
      <p:sp>
        <p:nvSpPr>
          <p:cNvPr id="3" name="Rectangle 2"/>
          <p:cNvSpPr/>
          <p:nvPr/>
        </p:nvSpPr>
        <p:spPr>
          <a:xfrm>
            <a:off x="475200" y="3244404"/>
            <a:ext cx="8208000" cy="1261884"/>
          </a:xfrm>
          <a:prstGeom prst="rect">
            <a:avLst/>
          </a:prstGeom>
          <a:effectLst>
            <a:outerShdw blurRad="50800" dist="38100" dir="2700000" algn="tl" rotWithShape="0">
              <a:prstClr val="black">
                <a:alpha val="40000"/>
              </a:prstClr>
            </a:outerShdw>
          </a:effectLst>
        </p:spPr>
        <p:txBody>
          <a:bodyPr wrap="square">
            <a:spAutoFit/>
          </a:bodyPr>
          <a:lstStyle/>
          <a:p>
            <a:r>
              <a:rPr lang="en-IN" u="sng" dirty="0">
                <a:solidFill>
                  <a:schemeClr val="bg1"/>
                </a:solidFill>
              </a:rPr>
              <a:t>Guided By</a:t>
            </a:r>
            <a:r>
              <a:rPr lang="en-IN" dirty="0">
                <a:solidFill>
                  <a:schemeClr val="bg1"/>
                </a:solidFill>
              </a:rPr>
              <a:t>:  </a:t>
            </a:r>
            <a:r>
              <a:rPr lang="en-IN" dirty="0" err="1">
                <a:solidFill>
                  <a:schemeClr val="bg1"/>
                </a:solidFill>
              </a:rPr>
              <a:t>Mr.D.Murali</a:t>
            </a:r>
            <a:r>
              <a:rPr lang="en-IN" dirty="0">
                <a:solidFill>
                  <a:schemeClr val="bg1"/>
                </a:solidFill>
              </a:rPr>
              <a:t> Krishna</a:t>
            </a:r>
          </a:p>
          <a:p>
            <a:endParaRPr lang="en-IN" dirty="0">
              <a:solidFill>
                <a:schemeClr val="bg1"/>
              </a:solidFill>
            </a:endParaRPr>
          </a:p>
          <a:p>
            <a:r>
              <a:rPr lang="en-IN" sz="1600" dirty="0">
                <a:solidFill>
                  <a:schemeClr val="bg1"/>
                </a:solidFill>
              </a:rPr>
              <a:t>DEPARTMENT OF ELECTRONICS AND COMMUNICATION ENGINEERING</a:t>
            </a:r>
          </a:p>
          <a:p>
            <a:endParaRPr lang="en-IN" sz="1200" dirty="0">
              <a:solidFill>
                <a:schemeClr val="bg1"/>
              </a:solidFill>
            </a:endParaRPr>
          </a:p>
          <a:p>
            <a:r>
              <a:rPr lang="en-IN" sz="2000" dirty="0">
                <a:solidFill>
                  <a:schemeClr val="bg1"/>
                </a:solidFill>
              </a:rPr>
              <a:t>            SHRI VISHNU ENGINEERING COLLEGE FOR WOMEN</a:t>
            </a:r>
          </a:p>
        </p:txBody>
      </p:sp>
      <p:pic>
        <p:nvPicPr>
          <p:cNvPr id="1026" name="Picture 2">
            <a:extLst>
              <a:ext uri="{FF2B5EF4-FFF2-40B4-BE49-F238E27FC236}">
                <a16:creationId xmlns:a16="http://schemas.microsoft.com/office/drawing/2014/main" id="{8355A578-4289-48D0-6733-E7B6C4D01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575213" y="4054838"/>
            <a:ext cx="732093" cy="7386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AFBC09-C889-0BA0-B36E-930C267F3B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Rectangle 3">
            <a:extLst>
              <a:ext uri="{FF2B5EF4-FFF2-40B4-BE49-F238E27FC236}">
                <a16:creationId xmlns:a16="http://schemas.microsoft.com/office/drawing/2014/main" id="{EC51AE63-F39C-9A1F-5DB6-60B46BE3154D}"/>
              </a:ext>
            </a:extLst>
          </p:cNvPr>
          <p:cNvSpPr/>
          <p:nvPr/>
        </p:nvSpPr>
        <p:spPr>
          <a:xfrm>
            <a:off x="578644" y="321469"/>
            <a:ext cx="7950993" cy="4347152"/>
          </a:xfrm>
          <a:prstGeom prst="rect">
            <a:avLst/>
          </a:prstGeom>
        </p:spPr>
        <p:txBody>
          <a:bodyPr wrap="square">
            <a:spAutoFit/>
          </a:bodyPr>
          <a:lstStyle/>
          <a:p>
            <a:pPr algn="just">
              <a:lnSpc>
                <a:spcPct val="150000"/>
              </a:lnSpc>
            </a:pPr>
            <a:r>
              <a:rPr lang="en-US" sz="1600" b="1" dirty="0">
                <a:latin typeface="Times New Roman" panose="02020603050405020304" pitchFamily="18" charset="0"/>
                <a:ea typeface="Inter-Regular" panose="020B0604020202020204" charset="0"/>
                <a:cs typeface="Times New Roman" panose="02020603050405020304" pitchFamily="18" charset="0"/>
              </a:rPr>
              <a:t>Dataset :</a:t>
            </a:r>
            <a:endParaRPr lang="en-US" b="0" i="0" dirty="0">
              <a:solidFill>
                <a:srgbClr val="24292F"/>
              </a:solidFill>
              <a:effectLst/>
              <a:latin typeface="-apple-system"/>
            </a:endParaRPr>
          </a:p>
          <a:p>
            <a:pPr algn="l"/>
            <a:r>
              <a:rPr lang="en-US" b="0" i="0" dirty="0">
                <a:solidFill>
                  <a:srgbClr val="24292F"/>
                </a:solidFill>
                <a:effectLst/>
                <a:latin typeface="Times New Roman" panose="02020603050405020304" pitchFamily="18" charset="0"/>
                <a:cs typeface="Times New Roman" panose="02020603050405020304" pitchFamily="18" charset="0"/>
              </a:rPr>
              <a:t>The dataset is taken from </a:t>
            </a:r>
            <a:r>
              <a:rPr lang="en-US" b="0" i="0" dirty="0" err="1">
                <a:solidFill>
                  <a:srgbClr val="24292F"/>
                </a:solidFill>
                <a:effectLst/>
                <a:latin typeface="Times New Roman" panose="02020603050405020304" pitchFamily="18" charset="0"/>
                <a:cs typeface="Times New Roman" panose="02020603050405020304" pitchFamily="18" charset="0"/>
              </a:rPr>
              <a:t>kaggle</a:t>
            </a:r>
            <a:r>
              <a:rPr lang="en-US" b="0" i="0" dirty="0">
                <a:solidFill>
                  <a:srgbClr val="24292F"/>
                </a:solidFill>
                <a:effectLst/>
                <a:latin typeface="Times New Roman" panose="02020603050405020304" pitchFamily="18" charset="0"/>
                <a:cs typeface="Times New Roman" panose="02020603050405020304" pitchFamily="18" charset="0"/>
              </a:rPr>
              <a:t>  </a:t>
            </a:r>
            <a:r>
              <a:rPr lang="en-US" b="0" i="0" dirty="0">
                <a:solidFill>
                  <a:srgbClr val="24292F"/>
                </a:solidFill>
                <a:effectLst/>
                <a:latin typeface="-apple-system"/>
                <a:hlinkClick r:id="rId2"/>
              </a:rPr>
              <a:t>https://www.kaggle.com/columbine/imdb-dataset-sentiment-analysis-in-csv-format</a:t>
            </a:r>
            <a:r>
              <a:rPr lang="en-US" b="0" i="0" dirty="0">
                <a:solidFill>
                  <a:srgbClr val="24292F"/>
                </a:solidFill>
                <a:effectLst/>
                <a:latin typeface="-apple-system"/>
              </a:rPr>
              <a:t> </a:t>
            </a:r>
          </a:p>
          <a:p>
            <a:pPr algn="l"/>
            <a:r>
              <a:rPr lang="en-US" b="0" i="0" dirty="0">
                <a:effectLst/>
                <a:latin typeface="Times New Roman" panose="02020603050405020304" pitchFamily="18" charset="0"/>
                <a:cs typeface="Times New Roman" panose="02020603050405020304" pitchFamily="18" charset="0"/>
              </a:rPr>
              <a:t>two columns used (text : the review of the movie and label : the sentiment label of the movie review)</a:t>
            </a:r>
            <a:endParaRPr lang="en-US" b="0" i="0" dirty="0">
              <a:solidFill>
                <a:srgbClr val="24292F"/>
              </a:solidFill>
              <a:effectLst/>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ea typeface="Inter-Regular" panose="020B0604020202020204" charset="0"/>
              <a:cs typeface="Times New Roman" panose="02020603050405020304" pitchFamily="18" charset="0"/>
            </a:endParaRPr>
          </a:p>
          <a:p>
            <a:pPr algn="just">
              <a:lnSpc>
                <a:spcPct val="150000"/>
              </a:lnSpc>
            </a:pPr>
            <a:r>
              <a:rPr lang="en-US" sz="1600" b="1" dirty="0">
                <a:latin typeface="Times New Roman" panose="02020603050405020304" pitchFamily="18" charset="0"/>
                <a:ea typeface="Inter-Regular" panose="020B0604020202020204" charset="0"/>
                <a:cs typeface="Times New Roman" panose="02020603050405020304" pitchFamily="18" charset="0"/>
              </a:rPr>
              <a:t>Image Pre-Processing :</a:t>
            </a:r>
          </a:p>
          <a:p>
            <a:pPr algn="just">
              <a:lnSpc>
                <a:spcPct val="150000"/>
              </a:lnSpc>
            </a:pPr>
            <a:r>
              <a:rPr lang="en-US" dirty="0">
                <a:latin typeface="Times New Roman" panose="02020603050405020304" pitchFamily="18" charset="0"/>
                <a:cs typeface="Times New Roman" panose="02020603050405020304" pitchFamily="18" charset="0"/>
              </a:rPr>
              <a:t>Image</a:t>
            </a:r>
            <a:r>
              <a:rPr lang="en-US" b="0" i="0" dirty="0">
                <a:solidFill>
                  <a:srgbClr val="000000"/>
                </a:solidFill>
                <a:effectLst/>
                <a:latin typeface="Times New Roman" panose="02020603050405020304" pitchFamily="18" charset="0"/>
                <a:cs typeface="Times New Roman" panose="02020603050405020304" pitchFamily="18" charset="0"/>
              </a:rPr>
              <a:t> Pre-processing is a crucial step that helps to remove noise and enhance the quality of the </a:t>
            </a:r>
            <a:r>
              <a:rPr lang="en-US" dirty="0">
                <a:latin typeface="Times New Roman" panose="02020603050405020304" pitchFamily="18" charset="0"/>
                <a:cs typeface="Times New Roman" panose="02020603050405020304" pitchFamily="18" charset="0"/>
              </a:rPr>
              <a:t>image</a:t>
            </a:r>
            <a:r>
              <a:rPr lang="en-US" b="0" i="0" dirty="0">
                <a:solidFill>
                  <a:srgbClr val="000000"/>
                </a:solidFill>
                <a:effectLst/>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involves in </a:t>
            </a:r>
            <a:r>
              <a:rPr lang="en-US" b="0" i="0" dirty="0">
                <a:solidFill>
                  <a:srgbClr val="000000"/>
                </a:solidFill>
                <a:effectLst/>
                <a:latin typeface="Times New Roman" panose="02020603050405020304" pitchFamily="18" charset="0"/>
                <a:cs typeface="Times New Roman" panose="02020603050405020304" pitchFamily="18" charset="0"/>
              </a:rPr>
              <a:t>extracting meaningful insights from the given input. </a:t>
            </a:r>
            <a:r>
              <a:rPr lang="en-US" dirty="0">
                <a:latin typeface="Times New Roman" panose="02020603050405020304" pitchFamily="18" charset="0"/>
                <a:cs typeface="Times New Roman" panose="02020603050405020304" pitchFamily="18" charset="0"/>
              </a:rPr>
              <a:t>And </a:t>
            </a:r>
            <a:r>
              <a:rPr lang="en-US" b="0" i="0" dirty="0">
                <a:solidFill>
                  <a:srgbClr val="000000"/>
                </a:solidFill>
                <a:effectLst/>
                <a:latin typeface="Times New Roman" panose="02020603050405020304" pitchFamily="18" charset="0"/>
                <a:cs typeface="Times New Roman" panose="02020603050405020304" pitchFamily="18" charset="0"/>
              </a:rPr>
              <a:t>It refers to the technique of preparing (i.e., cleaning and organizing)the raw data to make it suitable for a building and training </a:t>
            </a:r>
            <a:r>
              <a:rPr lang="en-US" dirty="0">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eep Learning models. </a:t>
            </a:r>
            <a:r>
              <a:rPr lang="en-US" b="0" i="0" dirty="0">
                <a:solidFill>
                  <a:schemeClr val="tx1"/>
                </a:solidFill>
                <a:effectLst/>
                <a:latin typeface="Times New Roman" panose="02020603050405020304" pitchFamily="18" charset="0"/>
                <a:cs typeface="Times New Roman" panose="02020603050405020304" pitchFamily="18" charset="0"/>
              </a:rPr>
              <a:t>There are several techniques used to preprocess image data. Examples include :</a:t>
            </a:r>
            <a:endParaRPr lang="en-US" dirty="0">
              <a:solidFill>
                <a:schemeClr val="tx1"/>
              </a:solidFill>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 Image Resizing</a:t>
            </a:r>
          </a:p>
          <a:p>
            <a:pPr algn="l">
              <a:lnSpc>
                <a:spcPct val="150000"/>
              </a:lnSpc>
              <a:buFont typeface="+mj-lt"/>
              <a:buAutoNum type="arabicPeriod"/>
            </a:pPr>
            <a:r>
              <a:rPr lang="en-US" dirty="0">
                <a:solidFill>
                  <a:srgbClr val="292929"/>
                </a:solidFill>
                <a:latin typeface="Times New Roman" panose="02020603050405020304" pitchFamily="18" charset="0"/>
                <a:cs typeface="Times New Roman" panose="02020603050405020304" pitchFamily="18" charset="0"/>
              </a:rPr>
              <a:t> Image enhancement</a:t>
            </a:r>
          </a:p>
          <a:p>
            <a:pPr algn="l">
              <a:lnSpc>
                <a:spcPct val="150000"/>
              </a:lnSpc>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 Denoising</a:t>
            </a:r>
          </a:p>
          <a:p>
            <a:pPr algn="l">
              <a:lnSpc>
                <a:spcPct val="150000"/>
              </a:lnSpc>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 Image augmentation</a:t>
            </a:r>
          </a:p>
        </p:txBody>
      </p:sp>
    </p:spTree>
    <p:extLst>
      <p:ext uri="{BB962C8B-B14F-4D97-AF65-F5344CB8AC3E}">
        <p14:creationId xmlns:p14="http://schemas.microsoft.com/office/powerpoint/2010/main" val="215215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CFFB1D-7AC3-1801-3CF4-A6231556C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TextBox 3">
            <a:extLst>
              <a:ext uri="{FF2B5EF4-FFF2-40B4-BE49-F238E27FC236}">
                <a16:creationId xmlns:a16="http://schemas.microsoft.com/office/drawing/2014/main" id="{CBC1BFFE-9B6C-5F8C-26EE-CAE2A599BCF7}"/>
              </a:ext>
            </a:extLst>
          </p:cNvPr>
          <p:cNvSpPr txBox="1"/>
          <p:nvPr/>
        </p:nvSpPr>
        <p:spPr>
          <a:xfrm>
            <a:off x="578645" y="403845"/>
            <a:ext cx="7915274" cy="4347152"/>
          </a:xfrm>
          <a:prstGeom prst="rect">
            <a:avLst/>
          </a:prstGeom>
          <a:noFill/>
        </p:spPr>
        <p:txBody>
          <a:bodyPr wrap="square">
            <a:spAutoFit/>
          </a:bodyPr>
          <a:lstStyle/>
          <a:p>
            <a:pPr algn="just">
              <a:lnSpc>
                <a:spcPct val="150000"/>
              </a:lnSpc>
            </a:pPr>
            <a:r>
              <a:rPr lang="en-US" sz="1600" b="1" dirty="0">
                <a:latin typeface="Times New Roman" panose="02020603050405020304" pitchFamily="18" charset="0"/>
                <a:ea typeface="Inter-Regular" panose="020B0604020202020204" charset="0"/>
                <a:cs typeface="Times New Roman" panose="02020603050405020304" pitchFamily="18" charset="0"/>
              </a:rPr>
              <a:t>Feature Extraction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Feature Extraction is the process of </a:t>
            </a:r>
            <a:r>
              <a:rPr lang="en-US" b="0" i="0" dirty="0">
                <a:solidFill>
                  <a:schemeClr val="tx1"/>
                </a:solidFill>
                <a:effectLst/>
                <a:latin typeface="Times New Roman" panose="02020603050405020304" pitchFamily="18" charset="0"/>
                <a:cs typeface="Times New Roman" panose="02020603050405020304" pitchFamily="18" charset="0"/>
              </a:rPr>
              <a:t>extracting important, non-redundant features from the raw data .</a:t>
            </a:r>
            <a:r>
              <a:rPr lang="en-US" dirty="0">
                <a:solidFill>
                  <a:schemeClr val="tx1"/>
                </a:solidFill>
                <a:latin typeface="Times New Roman" panose="02020603050405020304" pitchFamily="18" charset="0"/>
                <a:cs typeface="Times New Roman" panose="02020603050405020304" pitchFamily="18" charset="0"/>
              </a:rPr>
              <a:t>And </a:t>
            </a:r>
            <a:r>
              <a:rPr lang="en-US" dirty="0">
                <a:solidFill>
                  <a:schemeClr val="tx1"/>
                </a:solidFill>
                <a:latin typeface="Times New Roman" panose="02020603050405020304" pitchFamily="18" charset="0"/>
                <a:ea typeface="Inter-Regular" panose="020B0604020202020204" charset="0"/>
                <a:cs typeface="Times New Roman" panose="02020603050405020304" pitchFamily="18" charset="0"/>
              </a:rPr>
              <a:t>there are many feature extraction techniques such as Bag Of Words ,</a:t>
            </a:r>
            <a:r>
              <a:rPr lang="en-IN" i="0" dirty="0" err="1">
                <a:solidFill>
                  <a:schemeClr val="tx1"/>
                </a:solidFill>
                <a:effectLst/>
                <a:latin typeface="Times New Roman" panose="02020603050405020304" pitchFamily="18" charset="0"/>
                <a:cs typeface="Times New Roman" panose="02020603050405020304" pitchFamily="18" charset="0"/>
              </a:rPr>
              <a:t>Tf-Idf</a:t>
            </a:r>
            <a:r>
              <a:rPr lang="en-IN" i="0" dirty="0">
                <a:solidFill>
                  <a:schemeClr val="tx1"/>
                </a:solidFill>
                <a:effectLst/>
                <a:latin typeface="Times New Roman" panose="02020603050405020304" pitchFamily="18" charset="0"/>
                <a:cs typeface="Times New Roman" panose="02020603050405020304" pitchFamily="18" charset="0"/>
              </a:rPr>
              <a:t> Vectorizer ,</a:t>
            </a:r>
            <a:r>
              <a:rPr lang="en-US" i="0" dirty="0">
                <a:solidFill>
                  <a:schemeClr val="tx1"/>
                </a:solidFill>
                <a:effectLst/>
                <a:latin typeface="Times New Roman" panose="02020603050405020304" pitchFamily="18" charset="0"/>
                <a:ea typeface="Inter-Regular" panose="020B0604020202020204" charset="0"/>
                <a:cs typeface="Times New Roman" panose="02020603050405020304" pitchFamily="18" charset="0"/>
              </a:rPr>
              <a:t>Doc2vec,etc..</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 machine learning, the capability to produce accurate results is influenced by the features used that is why this stage is considered as very important. </a:t>
            </a:r>
            <a:r>
              <a:rPr lang="en-US" dirty="0">
                <a:latin typeface="Times New Roman" panose="02020603050405020304" pitchFamily="18" charset="0"/>
                <a:cs typeface="Times New Roman" panose="02020603050405020304" pitchFamily="18" charset="0"/>
              </a:rPr>
              <a:t>Here it uses vectorization</a:t>
            </a:r>
            <a:r>
              <a:rPr lang="en-US" dirty="0">
                <a:solidFill>
                  <a:srgbClr val="292929"/>
                </a:solidFill>
                <a:latin typeface="Times New Roman" panose="02020603050405020304" pitchFamily="18" charset="0"/>
                <a:cs typeface="Times New Roman" panose="02020603050405020304" pitchFamily="18" charset="0"/>
              </a:rPr>
              <a:t> p</a:t>
            </a:r>
            <a:r>
              <a:rPr lang="en-US" dirty="0">
                <a:latin typeface="Times New Roman" panose="02020603050405020304" pitchFamily="18" charset="0"/>
                <a:cs typeface="Times New Roman" panose="02020603050405020304" pitchFamily="18" charset="0"/>
              </a:rPr>
              <a:t>rocess and converts arbitrary text into fixed-length vectors by counting how many times each word appears. words that do not occur may possess zeros as value and are defined as sparse.</a:t>
            </a:r>
          </a:p>
          <a:p>
            <a:pPr algn="just">
              <a:lnSpc>
                <a:spcPct val="150000"/>
              </a:lnSpc>
            </a:pPr>
            <a:r>
              <a:rPr lang="en-US" sz="1600" b="1" dirty="0">
                <a:latin typeface="Times New Roman" panose="02020603050405020304" pitchFamily="18" charset="0"/>
                <a:ea typeface="Inter-Regular" panose="020B0604020202020204" charset="0"/>
                <a:cs typeface="Times New Roman" panose="02020603050405020304" pitchFamily="18" charset="0"/>
              </a:rPr>
              <a:t>CNN Predictor :</a:t>
            </a:r>
          </a:p>
          <a:p>
            <a:pPr algn="just">
              <a:lnSpc>
                <a:spcPct val="150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these extracted features are stored and passed through the ML Classifiers like logistic regression, decision tree, ensemble, K Nearest Neighbours, Neural network and SVM.</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Here all these classifiers fall under supervised learning method </a:t>
            </a:r>
            <a:r>
              <a:rPr lang="en-IN" sz="1400" dirty="0">
                <a:latin typeface="Times New Roman" panose="02020603050405020304" pitchFamily="18" charset="0"/>
                <a:cs typeface="Times New Roman" panose="02020603050405020304" pitchFamily="18" charset="0"/>
              </a:rPr>
              <a:t>which helps in training the data before testing and produces best results.</a:t>
            </a:r>
            <a:r>
              <a:rPr lang="en-GB" sz="1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here t</a:t>
            </a:r>
            <a:r>
              <a:rPr lang="en-GB"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he extracted features are given as input to the classifiers which then determines the polarity of the movie review(i.e., </a:t>
            </a:r>
            <a:r>
              <a:rPr lang="en-US" sz="1400" dirty="0">
                <a:latin typeface="Times New Roman" panose="02020603050405020304" pitchFamily="18" charset="0"/>
                <a:cs typeface="Times New Roman" panose="02020603050405020304" pitchFamily="18" charset="0"/>
              </a:rPr>
              <a:t>positive, negative, strongly positive, strongly negative or neutral </a:t>
            </a:r>
            <a:r>
              <a:rPr lang="en-GB"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b="1" dirty="0">
              <a:latin typeface="Times New Roman" panose="02020603050405020304" pitchFamily="18" charset="0"/>
              <a:ea typeface="Inter-Regular" panose="020B0604020202020204" charset="0"/>
              <a:cs typeface="Times New Roman" panose="02020603050405020304" pitchFamily="18" charset="0"/>
            </a:endParaRPr>
          </a:p>
        </p:txBody>
      </p:sp>
    </p:spTree>
    <p:extLst>
      <p:ext uri="{BB962C8B-B14F-4D97-AF65-F5344CB8AC3E}">
        <p14:creationId xmlns:p14="http://schemas.microsoft.com/office/powerpoint/2010/main" val="394901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Google Shape;62;p13"/>
          <p:cNvSpPr txBox="1">
            <a:spLocks/>
          </p:cNvSpPr>
          <p:nvPr/>
        </p:nvSpPr>
        <p:spPr>
          <a:xfrm>
            <a:off x="692944" y="802057"/>
            <a:ext cx="7260806" cy="3963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Tools Required:</a:t>
            </a:r>
            <a:endParaRPr lang="en-IN" sz="2800" b="1" dirty="0">
              <a:solidFill>
                <a:schemeClr val="tx1">
                  <a:lumMod val="75000"/>
                  <a:lumOff val="25000"/>
                </a:schemeClr>
              </a:solidFill>
            </a:endParaRPr>
          </a:p>
        </p:txBody>
      </p:sp>
      <p:sp>
        <p:nvSpPr>
          <p:cNvPr id="5" name="Rectangle 4">
            <a:extLst>
              <a:ext uri="{FF2B5EF4-FFF2-40B4-BE49-F238E27FC236}">
                <a16:creationId xmlns:a16="http://schemas.microsoft.com/office/drawing/2014/main" id="{09FDD16E-D9C9-086B-9086-89CA5865B367}"/>
              </a:ext>
            </a:extLst>
          </p:cNvPr>
          <p:cNvSpPr/>
          <p:nvPr/>
        </p:nvSpPr>
        <p:spPr>
          <a:xfrm>
            <a:off x="692944" y="1607344"/>
            <a:ext cx="7083173" cy="1750672"/>
          </a:xfrm>
          <a:prstGeom prst="rect">
            <a:avLst/>
          </a:prstGeom>
        </p:spPr>
        <p:txBody>
          <a:bodyPr wrap="square">
            <a:spAutoFit/>
          </a:bodyPr>
          <a:lstStyle/>
          <a:p>
            <a:pPr marL="285750" indent="-285750" algn="just">
              <a:lnSpc>
                <a:spcPct val="200000"/>
              </a:lnSpc>
              <a:buFont typeface="Wingdings" panose="05000000000000000000" pitchFamily="2" charset="2"/>
              <a:buChar char="q"/>
            </a:pPr>
            <a:r>
              <a:rPr lang="en-US" dirty="0">
                <a:solidFill>
                  <a:srgbClr val="202124"/>
                </a:solidFill>
                <a:latin typeface="+mj-lt"/>
                <a:ea typeface="Inter-Regular" panose="020B0604020202020204" charset="0"/>
              </a:rPr>
              <a:t>Dataset</a:t>
            </a:r>
          </a:p>
          <a:p>
            <a:pPr marL="285750" indent="-285750" algn="just">
              <a:lnSpc>
                <a:spcPct val="200000"/>
              </a:lnSpc>
              <a:buFont typeface="Wingdings" panose="05000000000000000000" pitchFamily="2" charset="2"/>
              <a:buChar char="q"/>
            </a:pPr>
            <a:r>
              <a:rPr lang="en-US" dirty="0">
                <a:solidFill>
                  <a:srgbClr val="202124"/>
                </a:solidFill>
                <a:latin typeface="+mj-lt"/>
                <a:ea typeface="Inter-Regular" panose="020B0604020202020204" charset="0"/>
              </a:rPr>
              <a:t>Python3 and above</a:t>
            </a:r>
          </a:p>
          <a:p>
            <a:pPr marL="285750" indent="-285750" algn="just">
              <a:lnSpc>
                <a:spcPct val="200000"/>
              </a:lnSpc>
              <a:buFont typeface="Wingdings" panose="05000000000000000000" pitchFamily="2" charset="2"/>
              <a:buChar char="q"/>
            </a:pPr>
            <a:r>
              <a:rPr lang="en-US" dirty="0" err="1">
                <a:solidFill>
                  <a:srgbClr val="202124"/>
                </a:solidFill>
                <a:latin typeface="+mj-lt"/>
                <a:ea typeface="Inter-Regular" panose="020B0604020202020204" charset="0"/>
              </a:rPr>
              <a:t>Jupyter</a:t>
            </a:r>
            <a:r>
              <a:rPr lang="en-US" dirty="0">
                <a:solidFill>
                  <a:srgbClr val="202124"/>
                </a:solidFill>
                <a:latin typeface="+mj-lt"/>
                <a:ea typeface="Inter-Regular" panose="020B0604020202020204" charset="0"/>
              </a:rPr>
              <a:t> Notebook</a:t>
            </a:r>
          </a:p>
          <a:p>
            <a:pPr marL="285750" indent="-285750" algn="just">
              <a:lnSpc>
                <a:spcPct val="200000"/>
              </a:lnSpc>
              <a:buFont typeface="Wingdings" panose="05000000000000000000" pitchFamily="2" charset="2"/>
              <a:buChar char="q"/>
            </a:pPr>
            <a:r>
              <a:rPr lang="en-US" dirty="0">
                <a:solidFill>
                  <a:srgbClr val="202124"/>
                </a:solidFill>
                <a:latin typeface="+mj-lt"/>
                <a:ea typeface="Inter-Regular" panose="020B0604020202020204" charset="0"/>
              </a:rPr>
              <a:t>Windows 7 or above or LINUX or Mac OS</a:t>
            </a:r>
            <a:endParaRPr lang="en-US" dirty="0">
              <a:latin typeface="Inter-Regular" panose="020B0604020202020204" charset="0"/>
              <a:ea typeface="Inter-Regular" panose="020B0604020202020204" charset="0"/>
            </a:endParaRPr>
          </a:p>
        </p:txBody>
      </p:sp>
    </p:spTree>
    <p:extLst>
      <p:ext uri="{BB962C8B-B14F-4D97-AF65-F5344CB8AC3E}">
        <p14:creationId xmlns:p14="http://schemas.microsoft.com/office/powerpoint/2010/main" val="151408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1D81CA-7209-7B09-E1CF-703674369E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36DA6A94-C2A5-B257-9EFC-DF984B43965D}"/>
              </a:ext>
            </a:extLst>
          </p:cNvPr>
          <p:cNvPicPr>
            <a:picLocks noChangeAspect="1"/>
          </p:cNvPicPr>
          <p:nvPr/>
        </p:nvPicPr>
        <p:blipFill>
          <a:blip r:embed="rId2"/>
          <a:stretch>
            <a:fillRect/>
          </a:stretch>
        </p:blipFill>
        <p:spPr>
          <a:xfrm>
            <a:off x="796527" y="1324855"/>
            <a:ext cx="7236619" cy="3272596"/>
          </a:xfrm>
          <a:prstGeom prst="rect">
            <a:avLst/>
          </a:prstGeom>
        </p:spPr>
      </p:pic>
      <p:sp>
        <p:nvSpPr>
          <p:cNvPr id="7" name="Google Shape;62;p13">
            <a:extLst>
              <a:ext uri="{FF2B5EF4-FFF2-40B4-BE49-F238E27FC236}">
                <a16:creationId xmlns:a16="http://schemas.microsoft.com/office/drawing/2014/main" id="{24FD8735-5DD1-A994-8A0E-BA0DCAF1C367}"/>
              </a:ext>
            </a:extLst>
          </p:cNvPr>
          <p:cNvSpPr txBox="1">
            <a:spLocks/>
          </p:cNvSpPr>
          <p:nvPr/>
        </p:nvSpPr>
        <p:spPr>
          <a:xfrm>
            <a:off x="796527" y="546049"/>
            <a:ext cx="7305750" cy="3963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Timeline of Project:</a:t>
            </a:r>
            <a:endParaRPr lang="en-IN" sz="2800" b="1" dirty="0">
              <a:solidFill>
                <a:schemeClr val="tx1">
                  <a:lumMod val="75000"/>
                  <a:lumOff val="25000"/>
                </a:schemeClr>
              </a:solidFill>
            </a:endParaRPr>
          </a:p>
        </p:txBody>
      </p:sp>
    </p:spTree>
    <p:extLst>
      <p:ext uri="{BB962C8B-B14F-4D97-AF65-F5344CB8AC3E}">
        <p14:creationId xmlns:p14="http://schemas.microsoft.com/office/powerpoint/2010/main" val="72980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AF95B0-DB57-C0A7-50AE-23C5ED052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Google Shape;64;p13">
            <a:extLst>
              <a:ext uri="{FF2B5EF4-FFF2-40B4-BE49-F238E27FC236}">
                <a16:creationId xmlns:a16="http://schemas.microsoft.com/office/drawing/2014/main" id="{370FE5DA-31D0-DBBC-55E0-A5E8D1C7DCE7}"/>
              </a:ext>
            </a:extLst>
          </p:cNvPr>
          <p:cNvSpPr txBox="1">
            <a:spLocks/>
          </p:cNvSpPr>
          <p:nvPr/>
        </p:nvSpPr>
        <p:spPr>
          <a:xfrm>
            <a:off x="678656" y="1071563"/>
            <a:ext cx="7836694" cy="38504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Clr>
                <a:schemeClr val="dk1"/>
              </a:buClr>
              <a:buSzPts val="1100"/>
              <a:buFont typeface="Wingdings" panose="05000000000000000000" pitchFamily="2" charset="2"/>
              <a:buChar char="Ø"/>
            </a:pPr>
            <a:r>
              <a:rPr lang="en-US" dirty="0">
                <a:latin typeface="Times New Roman" panose="02020603050405020304" pitchFamily="18" charset="0"/>
                <a:ea typeface="Inter-Regular" panose="020B0604020202020204" charset="0"/>
                <a:cs typeface="Times New Roman" panose="02020603050405020304" pitchFamily="18" charset="0"/>
              </a:rPr>
              <a:t>R. Kavya, K. Md Zakir Hussain, N. Nayana, S. S. </a:t>
            </a:r>
            <a:r>
              <a:rPr lang="en-US" dirty="0" err="1">
                <a:latin typeface="Times New Roman" panose="02020603050405020304" pitchFamily="18" charset="0"/>
                <a:ea typeface="Inter-Regular" panose="020B0604020202020204" charset="0"/>
                <a:cs typeface="Times New Roman" panose="02020603050405020304" pitchFamily="18" charset="0"/>
              </a:rPr>
              <a:t>Savanur</a:t>
            </a:r>
            <a:r>
              <a:rPr lang="en-US" dirty="0">
                <a:latin typeface="Times New Roman" panose="02020603050405020304" pitchFamily="18" charset="0"/>
                <a:ea typeface="Inter-Regular" panose="020B0604020202020204" charset="0"/>
                <a:cs typeface="Times New Roman" panose="02020603050405020304" pitchFamily="18" charset="0"/>
              </a:rPr>
              <a:t>, M. </a:t>
            </a:r>
            <a:r>
              <a:rPr lang="en-US" dirty="0" err="1">
                <a:latin typeface="Times New Roman" panose="02020603050405020304" pitchFamily="18" charset="0"/>
                <a:ea typeface="Inter-Regular" panose="020B0604020202020204" charset="0"/>
                <a:cs typeface="Times New Roman" panose="02020603050405020304" pitchFamily="18" charset="0"/>
              </a:rPr>
              <a:t>Arpitha</a:t>
            </a:r>
            <a:r>
              <a:rPr lang="en-US" dirty="0">
                <a:latin typeface="Times New Roman" panose="02020603050405020304" pitchFamily="18" charset="0"/>
                <a:ea typeface="Inter-Regular" panose="020B0604020202020204" charset="0"/>
                <a:cs typeface="Times New Roman" panose="02020603050405020304" pitchFamily="18" charset="0"/>
              </a:rPr>
              <a:t> and R. </a:t>
            </a:r>
            <a:r>
              <a:rPr lang="en-US" dirty="0" err="1">
                <a:latin typeface="Times New Roman" panose="02020603050405020304" pitchFamily="18" charset="0"/>
                <a:ea typeface="Inter-Regular" panose="020B0604020202020204" charset="0"/>
                <a:cs typeface="Times New Roman" panose="02020603050405020304" pitchFamily="18" charset="0"/>
              </a:rPr>
              <a:t>Srikantaswamy</a:t>
            </a:r>
            <a:r>
              <a:rPr lang="en-US" dirty="0">
                <a:latin typeface="Times New Roman" panose="02020603050405020304" pitchFamily="18" charset="0"/>
                <a:ea typeface="Inter-Regular" panose="020B0604020202020204" charset="0"/>
                <a:cs typeface="Times New Roman" panose="02020603050405020304" pitchFamily="18" charset="0"/>
              </a:rPr>
              <a:t>, "Lane Detection and Traffic Sign Recognition from Continuous Driving Scenes using Deep Neural Networks," 2021 2nd International Conference on Smart Electronics and Communication (ICOSEC), 2021, pp. 1461-1467, </a:t>
            </a:r>
            <a:r>
              <a:rPr lang="en-US" dirty="0" err="1">
                <a:latin typeface="Times New Roman" panose="02020603050405020304" pitchFamily="18" charset="0"/>
                <a:ea typeface="Inter-Regular" panose="020B0604020202020204" charset="0"/>
                <a:cs typeface="Times New Roman" panose="02020603050405020304" pitchFamily="18" charset="0"/>
              </a:rPr>
              <a:t>doi</a:t>
            </a:r>
            <a:r>
              <a:rPr lang="en-US" dirty="0">
                <a:latin typeface="Times New Roman" panose="02020603050405020304" pitchFamily="18" charset="0"/>
                <a:ea typeface="Inter-Regular" panose="020B0604020202020204" charset="0"/>
                <a:cs typeface="Times New Roman" panose="02020603050405020304" pitchFamily="18" charset="0"/>
              </a:rPr>
              <a:t>: 10.1109/ICOSEC51865.2021.9591927.</a:t>
            </a:r>
          </a:p>
          <a:p>
            <a:pPr marL="285750" indent="-285750" algn="just">
              <a:lnSpc>
                <a:spcPct val="150000"/>
              </a:lnSpc>
              <a:buClr>
                <a:schemeClr val="dk1"/>
              </a:buClr>
              <a:buSzPts val="1100"/>
              <a:buFont typeface="Wingdings" panose="05000000000000000000" pitchFamily="2" charset="2"/>
              <a:buChar char="Ø"/>
            </a:pPr>
            <a:r>
              <a:rPr lang="en-US" dirty="0">
                <a:latin typeface="Times New Roman" panose="02020603050405020304" pitchFamily="18" charset="0"/>
                <a:ea typeface="Inter-Regular" panose="020B0604020202020204" charset="0"/>
                <a:cs typeface="Times New Roman" panose="02020603050405020304" pitchFamily="18" charset="0"/>
              </a:rPr>
              <a:t>M. R. Islam, T. A. Siddique, M. I. H. </a:t>
            </a:r>
            <a:r>
              <a:rPr lang="en-US" dirty="0" err="1">
                <a:latin typeface="Times New Roman" panose="02020603050405020304" pitchFamily="18" charset="0"/>
                <a:ea typeface="Inter-Regular" panose="020B0604020202020204" charset="0"/>
                <a:cs typeface="Times New Roman" panose="02020603050405020304" pitchFamily="18" charset="0"/>
              </a:rPr>
              <a:t>Sakib</a:t>
            </a:r>
            <a:r>
              <a:rPr lang="en-US" dirty="0">
                <a:latin typeface="Times New Roman" panose="02020603050405020304" pitchFamily="18" charset="0"/>
                <a:ea typeface="Inter-Regular" panose="020B0604020202020204" charset="0"/>
                <a:cs typeface="Times New Roman" panose="02020603050405020304" pitchFamily="18" charset="0"/>
              </a:rPr>
              <a:t> and S. Hossain, "A Convolutional Neural Network for End to End Structural Prediction and Lane Detection for Autonomous Vehicle," 2021 5th International Conference on Electrical Engineering and Information Communication Technology (ICEEICT), 2021, pp. 1-6, </a:t>
            </a:r>
            <a:r>
              <a:rPr lang="en-US" dirty="0" err="1">
                <a:latin typeface="Times New Roman" panose="02020603050405020304" pitchFamily="18" charset="0"/>
                <a:ea typeface="Inter-Regular" panose="020B0604020202020204" charset="0"/>
                <a:cs typeface="Times New Roman" panose="02020603050405020304" pitchFamily="18" charset="0"/>
              </a:rPr>
              <a:t>doi</a:t>
            </a:r>
            <a:r>
              <a:rPr lang="en-US" dirty="0">
                <a:latin typeface="Times New Roman" panose="02020603050405020304" pitchFamily="18" charset="0"/>
                <a:ea typeface="Inter-Regular" panose="020B0604020202020204" charset="0"/>
                <a:cs typeface="Times New Roman" panose="02020603050405020304" pitchFamily="18" charset="0"/>
              </a:rPr>
              <a:t>: 10.1109/ICEEICT53905.2021.9667885..</a:t>
            </a:r>
          </a:p>
          <a:p>
            <a:pPr marL="285750" indent="-285750" algn="just">
              <a:lnSpc>
                <a:spcPct val="150000"/>
              </a:lnSpc>
              <a:buClr>
                <a:schemeClr val="dk1"/>
              </a:buClr>
              <a:buSzPts val="1100"/>
              <a:buFont typeface="Wingdings" panose="05000000000000000000" pitchFamily="2" charset="2"/>
              <a:buChar char="Ø"/>
            </a:pPr>
            <a:r>
              <a:rPr lang="en-US" dirty="0">
                <a:latin typeface="Times New Roman" panose="02020603050405020304" pitchFamily="18" charset="0"/>
                <a:ea typeface="Inter-Regular" panose="020B0604020202020204" charset="0"/>
                <a:cs typeface="Times New Roman" panose="02020603050405020304" pitchFamily="18" charset="0"/>
              </a:rPr>
              <a:t>U. </a:t>
            </a:r>
            <a:r>
              <a:rPr lang="en-US" dirty="0" err="1">
                <a:latin typeface="Times New Roman" panose="02020603050405020304" pitchFamily="18" charset="0"/>
                <a:ea typeface="Inter-Regular" panose="020B0604020202020204" charset="0"/>
                <a:cs typeface="Times New Roman" panose="02020603050405020304" pitchFamily="18" charset="0"/>
              </a:rPr>
              <a:t>Ozgunalp</a:t>
            </a:r>
            <a:r>
              <a:rPr lang="en-US" dirty="0">
                <a:latin typeface="Times New Roman" panose="02020603050405020304" pitchFamily="18" charset="0"/>
                <a:ea typeface="Inter-Regular" panose="020B0604020202020204" charset="0"/>
                <a:cs typeface="Times New Roman" panose="02020603050405020304" pitchFamily="18" charset="0"/>
              </a:rPr>
              <a:t> and N. </a:t>
            </a:r>
            <a:r>
              <a:rPr lang="en-US" dirty="0" err="1">
                <a:latin typeface="Times New Roman" panose="02020603050405020304" pitchFamily="18" charset="0"/>
                <a:ea typeface="Inter-Regular" panose="020B0604020202020204" charset="0"/>
                <a:cs typeface="Times New Roman" panose="02020603050405020304" pitchFamily="18" charset="0"/>
              </a:rPr>
              <a:t>Dahnoun</a:t>
            </a:r>
            <a:r>
              <a:rPr lang="en-US" dirty="0">
                <a:latin typeface="Times New Roman" panose="02020603050405020304" pitchFamily="18" charset="0"/>
                <a:ea typeface="Inter-Regular" panose="020B0604020202020204" charset="0"/>
                <a:cs typeface="Times New Roman" panose="02020603050405020304" pitchFamily="18" charset="0"/>
              </a:rPr>
              <a:t>, "Lane detection based on improved feature map and efficient region of interest extraction," 2015 IEEE Global Conference on Signal and Information Processing (</a:t>
            </a:r>
            <a:r>
              <a:rPr lang="en-US" dirty="0" err="1">
                <a:latin typeface="Times New Roman" panose="02020603050405020304" pitchFamily="18" charset="0"/>
                <a:ea typeface="Inter-Regular" panose="020B0604020202020204" charset="0"/>
                <a:cs typeface="Times New Roman" panose="02020603050405020304" pitchFamily="18" charset="0"/>
              </a:rPr>
              <a:t>GlobalSIP</a:t>
            </a:r>
            <a:r>
              <a:rPr lang="en-US" dirty="0">
                <a:latin typeface="Times New Roman" panose="02020603050405020304" pitchFamily="18" charset="0"/>
                <a:ea typeface="Inter-Regular" panose="020B0604020202020204" charset="0"/>
                <a:cs typeface="Times New Roman" panose="02020603050405020304" pitchFamily="18" charset="0"/>
              </a:rPr>
              <a:t>), 2015, pp. 923-927, </a:t>
            </a:r>
            <a:r>
              <a:rPr lang="en-US" dirty="0" err="1">
                <a:latin typeface="Times New Roman" panose="02020603050405020304" pitchFamily="18" charset="0"/>
                <a:ea typeface="Inter-Regular" panose="020B0604020202020204" charset="0"/>
                <a:cs typeface="Times New Roman" panose="02020603050405020304" pitchFamily="18" charset="0"/>
              </a:rPr>
              <a:t>doi</a:t>
            </a:r>
            <a:r>
              <a:rPr lang="en-US" dirty="0">
                <a:latin typeface="Times New Roman" panose="02020603050405020304" pitchFamily="18" charset="0"/>
                <a:ea typeface="Inter-Regular" panose="020B0604020202020204" charset="0"/>
                <a:cs typeface="Times New Roman" panose="02020603050405020304" pitchFamily="18" charset="0"/>
              </a:rPr>
              <a:t>: 10.1109/GlobalSIP.2015.7418332.</a:t>
            </a:r>
          </a:p>
        </p:txBody>
      </p:sp>
      <p:sp>
        <p:nvSpPr>
          <p:cNvPr id="4" name="Google Shape;62;p13">
            <a:extLst>
              <a:ext uri="{FF2B5EF4-FFF2-40B4-BE49-F238E27FC236}">
                <a16:creationId xmlns:a16="http://schemas.microsoft.com/office/drawing/2014/main" id="{9D997F0B-C75B-6A70-8264-023FD409E78E}"/>
              </a:ext>
            </a:extLst>
          </p:cNvPr>
          <p:cNvSpPr txBox="1">
            <a:spLocks/>
          </p:cNvSpPr>
          <p:nvPr/>
        </p:nvSpPr>
        <p:spPr>
          <a:xfrm>
            <a:off x="678656" y="549107"/>
            <a:ext cx="7260806" cy="3963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References </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IN" sz="2800" b="1" dirty="0">
              <a:solidFill>
                <a:schemeClr val="tx1">
                  <a:lumMod val="75000"/>
                  <a:lumOff val="25000"/>
                </a:schemeClr>
              </a:solidFill>
            </a:endParaRPr>
          </a:p>
        </p:txBody>
      </p:sp>
    </p:spTree>
    <p:extLst>
      <p:ext uri="{BB962C8B-B14F-4D97-AF65-F5344CB8AC3E}">
        <p14:creationId xmlns:p14="http://schemas.microsoft.com/office/powerpoint/2010/main" val="270618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D36296-DDFA-CC97-3C19-746B3B022192}"/>
              </a:ext>
            </a:extLst>
          </p:cNvPr>
          <p:cNvSpPr>
            <a:spLocks noGrp="1"/>
          </p:cNvSpPr>
          <p:nvPr>
            <p:ph type="sldNum" idx="12"/>
          </p:nvPr>
        </p:nvSpPr>
        <p:spPr>
          <a:xfrm>
            <a:off x="8456771" y="4583163"/>
            <a:ext cx="548700" cy="393600"/>
          </a:xfrm>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Box 4">
            <a:extLst>
              <a:ext uri="{FF2B5EF4-FFF2-40B4-BE49-F238E27FC236}">
                <a16:creationId xmlns:a16="http://schemas.microsoft.com/office/drawing/2014/main" id="{98C5278B-2136-FCFA-9B2A-BCE2F7BA982A}"/>
              </a:ext>
            </a:extLst>
          </p:cNvPr>
          <p:cNvSpPr txBox="1"/>
          <p:nvPr/>
        </p:nvSpPr>
        <p:spPr>
          <a:xfrm>
            <a:off x="2157413" y="2003524"/>
            <a:ext cx="4579144" cy="923330"/>
          </a:xfrm>
          <a:prstGeom prst="rect">
            <a:avLst/>
          </a:prstGeom>
          <a:noFill/>
        </p:spPr>
        <p:txBody>
          <a:bodyPr wrap="square">
            <a:spAutoFit/>
          </a:bodyPr>
          <a:lstStyle/>
          <a:p>
            <a:r>
              <a:rPr lang="en-IN" sz="5400" dirty="0">
                <a:solidFill>
                  <a:schemeClr val="tx1">
                    <a:lumMod val="75000"/>
                    <a:lumOff val="25000"/>
                  </a:schemeClr>
                </a:solidFill>
                <a:latin typeface="Times New Roman" panose="02020603050405020304" pitchFamily="18" charset="0"/>
                <a:ea typeface="Adobe Gothic Std B" panose="020B0800000000000000" pitchFamily="34" charset="-128"/>
                <a:cs typeface="Times New Roman" panose="02020603050405020304" pitchFamily="18" charset="0"/>
              </a:rPr>
              <a:t> 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5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76000" y="619988"/>
            <a:ext cx="7377750" cy="421017"/>
          </a:xfrm>
          <a:prstGeom prst="rect">
            <a:avLst/>
          </a:prstGeom>
        </p:spPr>
        <p:txBody>
          <a:bodyPr spcFirstLastPara="1" wrap="square" lIns="0" tIns="0" rIns="0" bIns="0" anchor="b" anchorCtr="0">
            <a:noAutofit/>
          </a:bodyPr>
          <a:lstStyle/>
          <a:p>
            <a:pPr lvl="0"/>
            <a:r>
              <a:rPr lang="en-IN" sz="2800" b="1" dirty="0">
                <a:solidFill>
                  <a:schemeClr val="tx1">
                    <a:lumMod val="75000"/>
                    <a:lumOff val="25000"/>
                  </a:schemeClr>
                </a:solidFill>
                <a:latin typeface="Times New Roman" panose="02020603050405020304" pitchFamily="18" charset="0"/>
                <a:cs typeface="Times New Roman" panose="02020603050405020304" pitchFamily="18" charset="0"/>
              </a:rPr>
              <a:t>Motivation:</a:t>
            </a:r>
            <a:endParaRPr sz="2800" b="1" dirty="0">
              <a:solidFill>
                <a:schemeClr val="tx1">
                  <a:lumMod val="75000"/>
                  <a:lumOff val="25000"/>
                </a:schemeClr>
              </a:solidFill>
            </a:endParaRPr>
          </a:p>
        </p:txBody>
      </p:sp>
      <p:sp>
        <p:nvSpPr>
          <p:cNvPr id="64" name="Google Shape;64;p13"/>
          <p:cNvSpPr txBox="1">
            <a:spLocks noGrp="1"/>
          </p:cNvSpPr>
          <p:nvPr>
            <p:ph type="body" idx="1"/>
          </p:nvPr>
        </p:nvSpPr>
        <p:spPr>
          <a:xfrm>
            <a:off x="576000" y="1164431"/>
            <a:ext cx="7752184" cy="3629820"/>
          </a:xfrm>
          <a:prstGeom prst="rect">
            <a:avLst/>
          </a:prstGeom>
        </p:spPr>
        <p:txBody>
          <a:bodyPr spcFirstLastPara="1" wrap="square" lIns="0" tIns="0" rIns="0" bIns="0" anchor="t" anchorCtr="0">
            <a:noAutofit/>
          </a:bodyPr>
          <a:lstStyle/>
          <a:p>
            <a:pPr marL="0" lvl="0" indent="0" algn="just">
              <a:lnSpc>
                <a:spcPct val="150000"/>
              </a:lnSpc>
              <a:buClr>
                <a:schemeClr val="dk1"/>
              </a:buClr>
              <a:buSzPts val="1100"/>
              <a:buNone/>
            </a:pPr>
            <a:r>
              <a:rPr lang="en-US" sz="1400" dirty="0">
                <a:latin typeface="Times New Roman" panose="02020603050405020304" pitchFamily="18" charset="0"/>
                <a:cs typeface="Times New Roman" panose="02020603050405020304" pitchFamily="18" charset="0"/>
              </a:rPr>
              <a:t>The annual increase in car ownerships has caused traffic safety to become an important factor affecting the development of a city. To a large extent, the frequent occurrence of traffic accidents is caused by subjective reasons related to the driver, such as drunk, fatigue and incorrect driving operations. Smart cars can eliminate these human factors to a certain extent.</a:t>
            </a:r>
          </a:p>
          <a:p>
            <a:pPr marL="0" lvl="0" indent="0" algn="just">
              <a:lnSpc>
                <a:spcPct val="150000"/>
              </a:lnSpc>
              <a:buClr>
                <a:schemeClr val="dk1"/>
              </a:buClr>
              <a:buSzPts val="1100"/>
              <a:buNone/>
            </a:pPr>
            <a:r>
              <a:rPr lang="en-US" sz="1400" dirty="0">
                <a:latin typeface="Times New Roman" panose="02020603050405020304" pitchFamily="18" charset="0"/>
                <a:cs typeface="Times New Roman" panose="02020603050405020304" pitchFamily="18" charset="0"/>
              </a:rPr>
              <a:t>Based on the driving lane, determining an effective driving direction for the smart car and providing the accurate position of the vehicle in the lane are possible; these features contribute significantly towards improving the efficiency and driving safety of automatic driving .Lane detection is the process of detecting white lines on the roads. Lane tracking is the process of assisting the vehicle to remain in the desired path, and it controls the motion model by using previously detected lane markers.</a:t>
            </a:r>
            <a:r>
              <a:rPr lang="en-US" sz="1200" b="1" dirty="0">
                <a:latin typeface="+mj-lt"/>
              </a:rPr>
              <a:t> </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4" name="Google Shape;74;p1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5" name="Google Shape;62;p13"/>
          <p:cNvSpPr txBox="1">
            <a:spLocks/>
          </p:cNvSpPr>
          <p:nvPr/>
        </p:nvSpPr>
        <p:spPr>
          <a:xfrm>
            <a:off x="619200" y="488899"/>
            <a:ext cx="7334550" cy="3963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Objectives</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IN" sz="3200" b="1" dirty="0">
              <a:solidFill>
                <a:schemeClr val="tx1">
                  <a:lumMod val="75000"/>
                  <a:lumOff val="25000"/>
                </a:schemeClr>
              </a:solidFill>
            </a:endParaRPr>
          </a:p>
        </p:txBody>
      </p:sp>
      <p:sp>
        <p:nvSpPr>
          <p:cNvPr id="8" name="Google Shape;64;p13"/>
          <p:cNvSpPr txBox="1">
            <a:spLocks/>
          </p:cNvSpPr>
          <p:nvPr/>
        </p:nvSpPr>
        <p:spPr>
          <a:xfrm>
            <a:off x="619200" y="1032720"/>
            <a:ext cx="5467275" cy="356473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buClr>
                <a:schemeClr val="dk1"/>
              </a:buClr>
              <a:buSzPts val="1100"/>
            </a:pPr>
            <a:r>
              <a:rPr lang="en-US" dirty="0">
                <a:latin typeface="Times New Roman" panose="02020603050405020304" pitchFamily="18" charset="0"/>
                <a:cs typeface="Times New Roman" panose="02020603050405020304" pitchFamily="18" charset="0"/>
              </a:rPr>
              <a:t>The main aim of this project is to detect lane lines in videos and images of roads using CNN. In this project, we will detect the lane through which the car is moving and we will also detect objects which will be present in the same lane line. </a:t>
            </a:r>
          </a:p>
          <a:p>
            <a:pPr algn="just">
              <a:lnSpc>
                <a:spcPct val="150000"/>
              </a:lnSpc>
              <a:buClr>
                <a:schemeClr val="dk1"/>
              </a:buClr>
              <a:buSzPts val="1100"/>
            </a:pPr>
            <a:r>
              <a:rPr lang="en-US" dirty="0">
                <a:latin typeface="Times New Roman" panose="02020603050405020304" pitchFamily="18" charset="0"/>
                <a:cs typeface="Times New Roman" panose="02020603050405020304" pitchFamily="18" charset="0"/>
              </a:rPr>
              <a:t>Following lane lines is one of the most important traffic rules, so detecting them is a significant task while building models for autonomous(self-driving) vehicles</a:t>
            </a:r>
            <a:r>
              <a:rPr lang="en-US" dirty="0"/>
              <a:t>.</a:t>
            </a:r>
            <a:endParaRPr lang="en-US" dirty="0">
              <a:latin typeface="Times New Roman" panose="02020603050405020304" pitchFamily="18" charset="0"/>
              <a:ea typeface="Inter-Regular" panose="020B0604020202020204" charset="0"/>
              <a:cs typeface="Times New Roman" panose="02020603050405020304" pitchFamily="18" charset="0"/>
            </a:endParaRPr>
          </a:p>
          <a:p>
            <a:pPr algn="just">
              <a:lnSpc>
                <a:spcPct val="150000"/>
              </a:lnSpc>
              <a:buClr>
                <a:schemeClr val="dk1"/>
              </a:buClr>
              <a:buSzPts val="1100"/>
            </a:pPr>
            <a:r>
              <a:rPr lang="en-US" dirty="0">
                <a:latin typeface="Times New Roman" panose="02020603050405020304" pitchFamily="18" charset="0"/>
                <a:ea typeface="Inter-Regular" panose="020B0604020202020204" charset="0"/>
                <a:cs typeface="Times New Roman" panose="02020603050405020304" pitchFamily="18" charset="0"/>
              </a:rPr>
              <a:t>The proposed system would help to </a:t>
            </a:r>
            <a:r>
              <a:rPr lang="en-US" dirty="0">
                <a:latin typeface="Times New Roman" panose="02020603050405020304" pitchFamily="18" charset="0"/>
                <a:cs typeface="Times New Roman" panose="02020603050405020304" pitchFamily="18" charset="0"/>
              </a:rPr>
              <a:t>used to describe the path for self-driving cars and avoids the risk of getting in another lane</a:t>
            </a:r>
            <a:endParaRPr lang="en-US" dirty="0">
              <a:latin typeface="Times New Roman" panose="02020603050405020304" pitchFamily="18" charset="0"/>
              <a:ea typeface="Inter-Regular" panose="020B0604020202020204" charset="0"/>
              <a:cs typeface="Times New Roman" panose="02020603050405020304" pitchFamily="18" charset="0"/>
            </a:endParaRPr>
          </a:p>
          <a:p>
            <a:pPr algn="just">
              <a:lnSpc>
                <a:spcPct val="150000"/>
              </a:lnSpc>
              <a:buClr>
                <a:schemeClr val="dk1"/>
              </a:buClr>
              <a:buSzPts val="1100"/>
            </a:pPr>
            <a:r>
              <a:rPr lang="en-US" dirty="0">
                <a:latin typeface="Times New Roman" panose="02020603050405020304" pitchFamily="18" charset="0"/>
                <a:cs typeface="Times New Roman" panose="02020603050405020304" pitchFamily="18" charset="0"/>
              </a:rPr>
              <a:t>And this system is aimed to operate in a real time environment for enhanced safety by faster acquisition and detecting the lanes to assist the driver in controlling and performing scrutinized operations.</a:t>
            </a:r>
          </a:p>
          <a:p>
            <a:pPr algn="just">
              <a:lnSpc>
                <a:spcPct val="150000"/>
              </a:lnSpc>
              <a:buClr>
                <a:schemeClr val="dk1"/>
              </a:buClr>
              <a:buSzPts val="1100"/>
            </a:pPr>
            <a:endParaRPr lang="en-US" b="1" dirty="0">
              <a:latin typeface="Times New Roman" panose="02020603050405020304" pitchFamily="18" charset="0"/>
              <a:ea typeface="Inter-Regular" panose="020B0604020202020204" charset="0"/>
              <a:cs typeface="Times New Roman" panose="02020603050405020304" pitchFamily="18" charset="0"/>
            </a:endParaRPr>
          </a:p>
        </p:txBody>
      </p:sp>
      <p:pic>
        <p:nvPicPr>
          <p:cNvPr id="1026" name="Picture 2">
            <a:extLst>
              <a:ext uri="{FF2B5EF4-FFF2-40B4-BE49-F238E27FC236}">
                <a16:creationId xmlns:a16="http://schemas.microsoft.com/office/drawing/2014/main" id="{F23E9960-BFEF-650E-B2FA-308855FE1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645" y="1785938"/>
            <a:ext cx="2754690" cy="18502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Google Shape;62;p13"/>
          <p:cNvSpPr txBox="1">
            <a:spLocks/>
          </p:cNvSpPr>
          <p:nvPr/>
        </p:nvSpPr>
        <p:spPr>
          <a:xfrm>
            <a:off x="678656" y="650081"/>
            <a:ext cx="7275094" cy="350044"/>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Project Background</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IN" sz="2400" b="1" dirty="0">
              <a:solidFill>
                <a:schemeClr val="tx1">
                  <a:lumMod val="75000"/>
                  <a:lumOff val="25000"/>
                </a:schemeClr>
              </a:solidFill>
            </a:endParaRPr>
          </a:p>
        </p:txBody>
      </p:sp>
      <p:sp>
        <p:nvSpPr>
          <p:cNvPr id="4" name="Rectangle 3"/>
          <p:cNvSpPr/>
          <p:nvPr/>
        </p:nvSpPr>
        <p:spPr>
          <a:xfrm>
            <a:off x="630109" y="1121569"/>
            <a:ext cx="7972425" cy="3377656"/>
          </a:xfrm>
          <a:prstGeom prst="rect">
            <a:avLst/>
          </a:prstGeom>
        </p:spPr>
        <p:txBody>
          <a:bodyPr wrap="square">
            <a:spAutoFit/>
          </a:bodyPr>
          <a:lstStyle/>
          <a:p>
            <a:pPr algn="just">
              <a:lnSpc>
                <a:spcPct val="150000"/>
              </a:lnSpc>
            </a:pPr>
            <a:r>
              <a:rPr lang="en-US" sz="1600" b="1" dirty="0">
                <a:latin typeface="Times New Roman" panose="02020603050405020304" pitchFamily="18" charset="0"/>
                <a:ea typeface="Inter-Regular" panose="020B0604020202020204" charset="0"/>
                <a:cs typeface="Times New Roman" panose="02020603050405020304" pitchFamily="18" charset="0"/>
              </a:rPr>
              <a:t>What is Lane Line?</a:t>
            </a:r>
          </a:p>
          <a:p>
            <a:pPr algn="just">
              <a:lnSpc>
                <a:spcPct val="150000"/>
              </a:lnSpc>
            </a:pPr>
            <a:r>
              <a:rPr lang="en-US" dirty="0">
                <a:latin typeface="Times New Roman" panose="02020603050405020304" pitchFamily="18" charset="0"/>
                <a:ea typeface="Inter-Regular" panose="020B0604020202020204" charset="0"/>
                <a:cs typeface="Times New Roman" panose="02020603050405020304" pitchFamily="18" charset="0"/>
              </a:rPr>
              <a:t>The lines on the road that show us where the lanes are act as our constant reference for where to steer the vehicle. Naturally, one of the first things we would like to do in developing a self-driving car is to automatically detect lane lines using an algorithm.</a:t>
            </a:r>
          </a:p>
          <a:p>
            <a:pPr algn="just">
              <a:lnSpc>
                <a:spcPct val="150000"/>
              </a:lnSpc>
            </a:pPr>
            <a:endParaRPr lang="en-US" dirty="0">
              <a:latin typeface="Times New Roman" panose="02020603050405020304" pitchFamily="18" charset="0"/>
              <a:ea typeface="Inter-Regular" panose="020B0604020202020204" charset="0"/>
              <a:cs typeface="Times New Roman" panose="02020603050405020304" pitchFamily="18" charset="0"/>
            </a:endParaRPr>
          </a:p>
          <a:p>
            <a:pPr algn="just">
              <a:lnSpc>
                <a:spcPct val="150000"/>
              </a:lnSpc>
            </a:pPr>
            <a:r>
              <a:rPr lang="en-US" sz="1600" b="1" dirty="0">
                <a:latin typeface="Times New Roman" panose="02020603050405020304" pitchFamily="18" charset="0"/>
                <a:ea typeface="Inter-Regular" panose="020B0604020202020204" charset="0"/>
                <a:cs typeface="Times New Roman" panose="02020603050405020304" pitchFamily="18" charset="0"/>
              </a:rPr>
              <a:t>Why detection of lane lines is important ?</a:t>
            </a:r>
          </a:p>
          <a:p>
            <a:pPr algn="just">
              <a:lnSpc>
                <a:spcPct val="150000"/>
              </a:lnSpc>
            </a:pPr>
            <a:r>
              <a:rPr lang="en-US" dirty="0">
                <a:latin typeface="Times New Roman" panose="02020603050405020304" pitchFamily="18" charset="0"/>
                <a:ea typeface="Inter-Regular" panose="020B0604020202020204" charset="0"/>
                <a:cs typeface="Times New Roman" panose="02020603050405020304" pitchFamily="18" charset="0"/>
              </a:rPr>
              <a:t>Some roads in rural areas do not have lanes and in winter seasons roads are covered with snow in some areas in such case lane line detection is useful to avoid the increasing accidents and traffic jams. By using CNN algorithm we create a detection software which detects the lane lines and vehicles that are travelling in that lane line.</a:t>
            </a:r>
          </a:p>
        </p:txBody>
      </p:sp>
    </p:spTree>
    <p:extLst>
      <p:ext uri="{BB962C8B-B14F-4D97-AF65-F5344CB8AC3E}">
        <p14:creationId xmlns:p14="http://schemas.microsoft.com/office/powerpoint/2010/main" val="401678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605E45-A384-2B21-060E-A9C9CEE10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Google Shape;64;p13">
            <a:extLst>
              <a:ext uri="{FF2B5EF4-FFF2-40B4-BE49-F238E27FC236}">
                <a16:creationId xmlns:a16="http://schemas.microsoft.com/office/drawing/2014/main" id="{07A7EDBB-C35E-A61F-6F47-59C5CD2A3825}"/>
              </a:ext>
            </a:extLst>
          </p:cNvPr>
          <p:cNvSpPr txBox="1">
            <a:spLocks/>
          </p:cNvSpPr>
          <p:nvPr/>
        </p:nvSpPr>
        <p:spPr>
          <a:xfrm>
            <a:off x="655766" y="682228"/>
            <a:ext cx="4473447" cy="377904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buClr>
                <a:schemeClr val="dk1"/>
              </a:buClr>
              <a:buSzPts val="1100"/>
            </a:pPr>
            <a:r>
              <a:rPr lang="en-US" dirty="0">
                <a:latin typeface="Times New Roman" panose="02020603050405020304" pitchFamily="18" charset="0"/>
                <a:cs typeface="Times New Roman" panose="02020603050405020304" pitchFamily="18" charset="0"/>
              </a:rPr>
              <a:t>With the rapid development of society, automobiles have become one of the transportation tools for people. As the number of vehicles are increasing day by day, the number of car accidents are increasing every year. Crossing the lane without following proper rules or careless driving are the root causes of most of the accidents. Lane discipline is crucial to road safety for both drivers and pedestrians</a:t>
            </a:r>
            <a:r>
              <a:rPr lang="en-US" dirty="0">
                <a:solidFill>
                  <a:schemeClr val="tx1"/>
                </a:solidFill>
                <a:latin typeface="Times New Roman" panose="02020603050405020304" pitchFamily="18" charset="0"/>
                <a:ea typeface="Inter-Regular" panose="020B0604020202020204" charset="0"/>
                <a:cs typeface="Times New Roman" panose="02020603050405020304" pitchFamily="18" charset="0"/>
              </a:rPr>
              <a:t>.</a:t>
            </a:r>
          </a:p>
          <a:p>
            <a:pPr algn="just">
              <a:lnSpc>
                <a:spcPct val="150000"/>
              </a:lnSpc>
              <a:buClr>
                <a:schemeClr val="dk1"/>
              </a:buClr>
              <a:buSzPts val="1100"/>
            </a:pPr>
            <a:r>
              <a:rPr lang="en-US" dirty="0">
                <a:latin typeface="Times New Roman" panose="02020603050405020304" pitchFamily="18" charset="0"/>
                <a:cs typeface="Times New Roman" panose="02020603050405020304" pitchFamily="18" charset="0"/>
              </a:rPr>
              <a:t>However, there are some roads where lane marks such as white lines are not drawn. Also, when the road is covered with snow, lane marks cannot be seen. In these cases, it's necessary to detect lane line on the road surfaces</a:t>
            </a:r>
            <a:endParaRPr lang="en-US" dirty="0">
              <a:solidFill>
                <a:schemeClr val="tx1"/>
              </a:solidFill>
              <a:latin typeface="Times New Roman" panose="02020603050405020304" pitchFamily="18" charset="0"/>
              <a:ea typeface="Inter-Regular" panose="020B0604020202020204" charset="0"/>
              <a:cs typeface="Times New Roman" panose="02020603050405020304" pitchFamily="18" charset="0"/>
            </a:endParaRPr>
          </a:p>
          <a:p>
            <a:pPr algn="just">
              <a:lnSpc>
                <a:spcPct val="150000"/>
              </a:lnSpc>
              <a:buClr>
                <a:schemeClr val="dk1"/>
              </a:buClr>
              <a:buSzPts val="1100"/>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5D6598-9522-E386-2158-41B60A593F00}"/>
              </a:ext>
            </a:extLst>
          </p:cNvPr>
          <p:cNvPicPr>
            <a:picLocks noChangeAspect="1"/>
          </p:cNvPicPr>
          <p:nvPr/>
        </p:nvPicPr>
        <p:blipFill>
          <a:blip r:embed="rId2"/>
          <a:stretch>
            <a:fillRect/>
          </a:stretch>
        </p:blipFill>
        <p:spPr>
          <a:xfrm>
            <a:off x="5675023" y="2757487"/>
            <a:ext cx="3234243" cy="1768526"/>
          </a:xfrm>
          <a:prstGeom prst="rect">
            <a:avLst/>
          </a:prstGeom>
        </p:spPr>
      </p:pic>
      <p:pic>
        <p:nvPicPr>
          <p:cNvPr id="8" name="Picture 7">
            <a:extLst>
              <a:ext uri="{FF2B5EF4-FFF2-40B4-BE49-F238E27FC236}">
                <a16:creationId xmlns:a16="http://schemas.microsoft.com/office/drawing/2014/main" id="{9F14D5FB-1ADC-E7FC-4F56-36C8085E10C9}"/>
              </a:ext>
            </a:extLst>
          </p:cNvPr>
          <p:cNvPicPr>
            <a:picLocks noChangeAspect="1"/>
          </p:cNvPicPr>
          <p:nvPr/>
        </p:nvPicPr>
        <p:blipFill>
          <a:blip r:embed="rId3"/>
          <a:stretch>
            <a:fillRect/>
          </a:stretch>
        </p:blipFill>
        <p:spPr>
          <a:xfrm>
            <a:off x="5675024" y="682228"/>
            <a:ext cx="3234243" cy="1768526"/>
          </a:xfrm>
          <a:prstGeom prst="rect">
            <a:avLst/>
          </a:prstGeom>
        </p:spPr>
      </p:pic>
    </p:spTree>
    <p:extLst>
      <p:ext uri="{BB962C8B-B14F-4D97-AF65-F5344CB8AC3E}">
        <p14:creationId xmlns:p14="http://schemas.microsoft.com/office/powerpoint/2010/main" val="404158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Google Shape;62;p13"/>
          <p:cNvSpPr txBox="1">
            <a:spLocks/>
          </p:cNvSpPr>
          <p:nvPr/>
        </p:nvSpPr>
        <p:spPr>
          <a:xfrm>
            <a:off x="678656" y="578643"/>
            <a:ext cx="7275094" cy="442914"/>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Literature Survey:</a:t>
            </a:r>
            <a:endParaRPr lang="en-IN" sz="2400" b="1" dirty="0">
              <a:solidFill>
                <a:schemeClr val="tx1">
                  <a:lumMod val="75000"/>
                  <a:lumOff val="25000"/>
                </a:schemeClr>
              </a:solidFill>
            </a:endParaRPr>
          </a:p>
        </p:txBody>
      </p:sp>
      <p:sp>
        <p:nvSpPr>
          <p:cNvPr id="4" name="Google Shape;64;p13"/>
          <p:cNvSpPr txBox="1">
            <a:spLocks/>
          </p:cNvSpPr>
          <p:nvPr/>
        </p:nvSpPr>
        <p:spPr>
          <a:xfrm>
            <a:off x="678656" y="1222376"/>
            <a:ext cx="7649528" cy="347900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Clr>
                <a:schemeClr val="dk1"/>
              </a:buClr>
              <a:buSzPts val="1100"/>
              <a:buFont typeface="Arial" panose="020B0604020202020204" pitchFamily="34" charset="0"/>
              <a:buChar char="•"/>
            </a:pPr>
            <a:r>
              <a:rPr lang="en-US" sz="1600" dirty="0">
                <a:latin typeface="Times New Roman" panose="02020603050405020304" pitchFamily="18" charset="0"/>
                <a:ea typeface="Inter-Regular" panose="020B0604020202020204" charset="0"/>
                <a:cs typeface="Times New Roman" panose="02020603050405020304" pitchFamily="18" charset="0"/>
              </a:rPr>
              <a:t>Y. Wang, L. Shi, J. Lausanne and D. Zhong, "Straight lane line detection based on the Otsu-Canny algorithm," 2022 IEEE 6th Information Technology and Mechatronics Engineering Conference  (ITOEC),pp.27-30,2022.</a:t>
            </a:r>
          </a:p>
          <a:p>
            <a:pPr marL="285750" indent="-285750" algn="just">
              <a:lnSpc>
                <a:spcPct val="150000"/>
              </a:lnSpc>
              <a:buClr>
                <a:schemeClr val="dk1"/>
              </a:buClr>
              <a:buSzPts val="1100"/>
              <a:buFont typeface="Arial" panose="020B0604020202020204" pitchFamily="34" charset="0"/>
              <a:buChar char="•"/>
            </a:pPr>
            <a:r>
              <a:rPr lang="en-IN" sz="1600" b="0" i="0" dirty="0">
                <a:solidFill>
                  <a:srgbClr val="333333"/>
                </a:solidFill>
                <a:effectLst/>
                <a:latin typeface="Times New Roman" panose="02020603050405020304" pitchFamily="18" charset="0"/>
                <a:cs typeface="Times New Roman" panose="02020603050405020304" pitchFamily="18" charset="0"/>
              </a:rPr>
              <a:t>Li </a:t>
            </a:r>
            <a:r>
              <a:rPr lang="en-IN" sz="1600" b="0" i="0" dirty="0" err="1">
                <a:solidFill>
                  <a:srgbClr val="333333"/>
                </a:solidFill>
                <a:effectLst/>
                <a:latin typeface="Times New Roman" panose="02020603050405020304" pitchFamily="18" charset="0"/>
                <a:cs typeface="Times New Roman" panose="02020603050405020304" pitchFamily="18" charset="0"/>
              </a:rPr>
              <a:t>Zhipeng</a:t>
            </a:r>
            <a:r>
              <a:rPr lang="en-IN" sz="1600" b="0" i="0" dirty="0">
                <a:solidFill>
                  <a:srgbClr val="333333"/>
                </a:solidFill>
                <a:effectLst/>
                <a:latin typeface="Times New Roman" panose="02020603050405020304" pitchFamily="18" charset="0"/>
                <a:cs typeface="Times New Roman" panose="02020603050405020304" pitchFamily="18" charset="0"/>
              </a:rPr>
              <a:t>, Yu Hongbin and Shao </a:t>
            </a:r>
            <a:r>
              <a:rPr lang="en-IN" sz="1600" b="0" i="0" dirty="0" err="1">
                <a:solidFill>
                  <a:srgbClr val="333333"/>
                </a:solidFill>
                <a:effectLst/>
                <a:latin typeface="Times New Roman" panose="02020603050405020304" pitchFamily="18" charset="0"/>
                <a:cs typeface="Times New Roman" panose="02020603050405020304" pitchFamily="18" charset="0"/>
              </a:rPr>
              <a:t>Hongyu</a:t>
            </a:r>
            <a:r>
              <a:rPr lang="en-IN" sz="1600" b="0" i="0" dirty="0">
                <a:solidFill>
                  <a:srgbClr val="333333"/>
                </a:solidFill>
                <a:effectLst/>
                <a:latin typeface="Times New Roman" panose="02020603050405020304" pitchFamily="18" charset="0"/>
                <a:cs typeface="Times New Roman" panose="02020603050405020304" pitchFamily="18" charset="0"/>
              </a:rPr>
              <a:t>, "Research on experiment of road marking detection based on improved Canny edge detection algorithm[J]", </a:t>
            </a:r>
            <a:r>
              <a:rPr lang="en-IN" sz="1600" b="0" i="1" dirty="0">
                <a:solidFill>
                  <a:srgbClr val="333333"/>
                </a:solidFill>
                <a:effectLst/>
                <a:latin typeface="Times New Roman" panose="02020603050405020304" pitchFamily="18" charset="0"/>
                <a:cs typeface="Times New Roman" panose="02020603050405020304" pitchFamily="18" charset="0"/>
              </a:rPr>
              <a:t>Experimental Technology and Management</a:t>
            </a:r>
            <a:r>
              <a:rPr lang="en-IN" sz="1600" b="0" i="0" dirty="0">
                <a:solidFill>
                  <a:srgbClr val="333333"/>
                </a:solidFill>
                <a:effectLst/>
                <a:latin typeface="Times New Roman" panose="02020603050405020304" pitchFamily="18" charset="0"/>
                <a:cs typeface="Times New Roman" panose="02020603050405020304" pitchFamily="18" charset="0"/>
              </a:rPr>
              <a:t>, vol. 36, no. 09, pp. 137-141+148, 2019.</a:t>
            </a:r>
          </a:p>
          <a:p>
            <a:pPr marL="285750" indent="-285750" algn="just">
              <a:lnSpc>
                <a:spcPct val="150000"/>
              </a:lnSpc>
              <a:buClr>
                <a:schemeClr val="dk1"/>
              </a:buClr>
              <a:buSzPts val="1100"/>
              <a:buFont typeface="Arial" panose="020B0604020202020204" pitchFamily="34" charset="0"/>
              <a:buChar char="•"/>
            </a:pPr>
            <a:r>
              <a:rPr lang="en-IN" sz="1600" b="0" i="0" dirty="0">
                <a:solidFill>
                  <a:srgbClr val="333333"/>
                </a:solidFill>
                <a:effectLst/>
                <a:latin typeface="Times New Roman" panose="02020603050405020304" pitchFamily="18" charset="0"/>
                <a:cs typeface="Times New Roman" panose="02020603050405020304" pitchFamily="18" charset="0"/>
              </a:rPr>
              <a:t>Song </a:t>
            </a:r>
            <a:r>
              <a:rPr lang="en-IN" sz="1600" b="0" i="0" dirty="0" err="1">
                <a:solidFill>
                  <a:srgbClr val="333333"/>
                </a:solidFill>
                <a:effectLst/>
                <a:latin typeface="Times New Roman" panose="02020603050405020304" pitchFamily="18" charset="0"/>
                <a:cs typeface="Times New Roman" panose="02020603050405020304" pitchFamily="18" charset="0"/>
              </a:rPr>
              <a:t>Renjie</a:t>
            </a:r>
            <a:r>
              <a:rPr lang="en-IN" sz="1600" b="0" i="0" dirty="0">
                <a:solidFill>
                  <a:srgbClr val="333333"/>
                </a:solidFill>
                <a:effectLst/>
                <a:latin typeface="Times New Roman" panose="02020603050405020304" pitchFamily="18" charset="0"/>
                <a:cs typeface="Times New Roman" panose="02020603050405020304" pitchFamily="18" charset="0"/>
              </a:rPr>
              <a:t>, Liu Chao and Wang </a:t>
            </a:r>
            <a:r>
              <a:rPr lang="en-IN" sz="1600" b="0" i="0" dirty="0" err="1">
                <a:solidFill>
                  <a:srgbClr val="333333"/>
                </a:solidFill>
                <a:effectLst/>
                <a:latin typeface="Times New Roman" panose="02020603050405020304" pitchFamily="18" charset="0"/>
                <a:cs typeface="Times New Roman" panose="02020603050405020304" pitchFamily="18" charset="0"/>
              </a:rPr>
              <a:t>Baojun</a:t>
            </a:r>
            <a:r>
              <a:rPr lang="en-IN" sz="1600" b="0" i="0" dirty="0">
                <a:solidFill>
                  <a:srgbClr val="333333"/>
                </a:solidFill>
                <a:effectLst/>
                <a:latin typeface="Times New Roman" panose="02020603050405020304" pitchFamily="18" charset="0"/>
                <a:cs typeface="Times New Roman" panose="02020603050405020304" pitchFamily="18" charset="0"/>
              </a:rPr>
              <a:t>, "Adaptive Canny edge detection algorithm[J]", </a:t>
            </a:r>
            <a:r>
              <a:rPr lang="en-IN" sz="1600" b="0" i="1" dirty="0">
                <a:solidFill>
                  <a:srgbClr val="333333"/>
                </a:solidFill>
                <a:effectLst/>
                <a:latin typeface="Times New Roman" panose="02020603050405020304" pitchFamily="18" charset="0"/>
                <a:cs typeface="Times New Roman" panose="02020603050405020304" pitchFamily="18" charset="0"/>
              </a:rPr>
              <a:t>Journal of Nanjing University of Posts and Telecommunications (Natural Science)</a:t>
            </a:r>
            <a:r>
              <a:rPr lang="en-IN" sz="1600" b="0" i="0" dirty="0">
                <a:solidFill>
                  <a:srgbClr val="333333"/>
                </a:solidFill>
                <a:effectLst/>
                <a:latin typeface="Times New Roman" panose="02020603050405020304" pitchFamily="18" charset="0"/>
                <a:cs typeface="Times New Roman" panose="02020603050405020304" pitchFamily="18" charset="0"/>
              </a:rPr>
              <a:t>, vol. 38, no. 03, pp. 72-76, 2018</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just">
              <a:lnSpc>
                <a:spcPct val="150000"/>
              </a:lnSpc>
              <a:buClr>
                <a:schemeClr val="dk1"/>
              </a:buClr>
              <a:buSzPts val="1100"/>
            </a:pPr>
            <a:endParaRPr lang="en-US" dirty="0">
              <a:latin typeface="Times New Roman" panose="02020603050405020304" pitchFamily="18" charset="0"/>
              <a:ea typeface="Inter-Regular" panose="020B0604020202020204" charset="0"/>
              <a:cs typeface="Times New Roman" panose="02020603050405020304" pitchFamily="18" charset="0"/>
            </a:endParaRPr>
          </a:p>
          <a:p>
            <a:pPr marL="171450" indent="-171450" algn="just">
              <a:buClr>
                <a:schemeClr val="dk1"/>
              </a:buClr>
              <a:buSzPts val="1100"/>
              <a:buFont typeface="Arial" panose="020B0604020202020204" pitchFamily="34" charset="0"/>
              <a:buChar char="•"/>
            </a:pPr>
            <a:endParaRPr lang="en-US" sz="1600" b="1" dirty="0">
              <a:latin typeface="+mn-lt"/>
              <a:ea typeface="Inter-Regular" panose="020B0604020202020204" charset="0"/>
            </a:endParaRPr>
          </a:p>
          <a:p>
            <a:pPr algn="just">
              <a:buClr>
                <a:schemeClr val="dk1"/>
              </a:buClr>
              <a:buSzPts val="1100"/>
            </a:pPr>
            <a:endParaRPr lang="en-US" sz="1600" b="1" dirty="0">
              <a:latin typeface="+mn-lt"/>
              <a:ea typeface="Inter-Regular" panose="020B0604020202020204" charset="0"/>
            </a:endParaRPr>
          </a:p>
        </p:txBody>
      </p:sp>
    </p:spTree>
    <p:extLst>
      <p:ext uri="{BB962C8B-B14F-4D97-AF65-F5344CB8AC3E}">
        <p14:creationId xmlns:p14="http://schemas.microsoft.com/office/powerpoint/2010/main" val="52169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Google Shape;62;p13"/>
          <p:cNvSpPr txBox="1">
            <a:spLocks/>
          </p:cNvSpPr>
          <p:nvPr/>
        </p:nvSpPr>
        <p:spPr>
          <a:xfrm>
            <a:off x="714375" y="521494"/>
            <a:ext cx="7239375" cy="435769"/>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400" b="1" dirty="0">
              <a:solidFill>
                <a:schemeClr val="tx1">
                  <a:lumMod val="75000"/>
                  <a:lumOff val="25000"/>
                </a:schemeClr>
              </a:solidFill>
            </a:endParaRPr>
          </a:p>
        </p:txBody>
      </p:sp>
      <p:sp>
        <p:nvSpPr>
          <p:cNvPr id="6" name="Google Shape;64;p13">
            <a:extLst>
              <a:ext uri="{FF2B5EF4-FFF2-40B4-BE49-F238E27FC236}">
                <a16:creationId xmlns:a16="http://schemas.microsoft.com/office/drawing/2014/main" id="{14F02657-8C5E-AC8E-6F4F-C6AA4F3166A1}"/>
              </a:ext>
            </a:extLst>
          </p:cNvPr>
          <p:cNvSpPr txBox="1">
            <a:spLocks/>
          </p:cNvSpPr>
          <p:nvPr/>
        </p:nvSpPr>
        <p:spPr>
          <a:xfrm>
            <a:off x="678657" y="735806"/>
            <a:ext cx="7649528" cy="425524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Clr>
                <a:schemeClr val="dk1"/>
              </a:buClr>
              <a:buSzPts val="1100"/>
              <a:buFont typeface="Arial" panose="020B0604020202020204" pitchFamily="34" charset="0"/>
              <a:buChar char="•"/>
            </a:pPr>
            <a:r>
              <a:rPr lang="en-US" sz="1600" dirty="0">
                <a:latin typeface="Times New Roman" panose="02020603050405020304" pitchFamily="18" charset="0"/>
                <a:ea typeface="Inter-Regular" panose="020B0604020202020204" charset="0"/>
                <a:cs typeface="Times New Roman" panose="02020603050405020304" pitchFamily="18" charset="0"/>
              </a:rPr>
              <a:t>Quoc Bao Truong, Byung </a:t>
            </a:r>
            <a:r>
              <a:rPr lang="en-US" sz="1600" dirty="0" err="1">
                <a:latin typeface="Times New Roman" panose="02020603050405020304" pitchFamily="18" charset="0"/>
                <a:ea typeface="Inter-Regular" panose="020B0604020202020204" charset="0"/>
                <a:cs typeface="Times New Roman" panose="02020603050405020304" pitchFamily="18" charset="0"/>
              </a:rPr>
              <a:t>Ryong</a:t>
            </a:r>
            <a:r>
              <a:rPr lang="en-US" sz="1600" dirty="0">
                <a:latin typeface="Times New Roman" panose="02020603050405020304" pitchFamily="18" charset="0"/>
                <a:ea typeface="Inter-Regular" panose="020B0604020202020204" charset="0"/>
                <a:cs typeface="Times New Roman" panose="02020603050405020304" pitchFamily="18" charset="0"/>
              </a:rPr>
              <a:t> Lee, Nam Geon </a:t>
            </a:r>
            <a:r>
              <a:rPr lang="en-US" sz="1600" dirty="0" err="1">
                <a:latin typeface="Times New Roman" panose="02020603050405020304" pitchFamily="18" charset="0"/>
                <a:ea typeface="Inter-Regular" panose="020B0604020202020204" charset="0"/>
                <a:cs typeface="Times New Roman" panose="02020603050405020304" pitchFamily="18" charset="0"/>
              </a:rPr>
              <a:t>Heo</a:t>
            </a:r>
            <a:r>
              <a:rPr lang="en-US" sz="1600" dirty="0">
                <a:latin typeface="Times New Roman" panose="02020603050405020304" pitchFamily="18" charset="0"/>
                <a:ea typeface="Inter-Regular" panose="020B0604020202020204" charset="0"/>
                <a:cs typeface="Times New Roman" panose="02020603050405020304" pitchFamily="18" charset="0"/>
              </a:rPr>
              <a:t>, Young Jim Yum and Jong Gook Kim, "Lane boundaries detection algorithm using vector lane concept," 2008 10th International Conference on Control, Automation, Robotics and Vision, 2008, pp. 2319-2325, </a:t>
            </a:r>
            <a:r>
              <a:rPr lang="en-US" sz="1600" dirty="0" err="1">
                <a:latin typeface="Times New Roman" panose="02020603050405020304" pitchFamily="18" charset="0"/>
                <a:ea typeface="Inter-Regular" panose="020B0604020202020204" charset="0"/>
                <a:cs typeface="Times New Roman" panose="02020603050405020304" pitchFamily="18" charset="0"/>
              </a:rPr>
              <a:t>doi</a:t>
            </a:r>
            <a:r>
              <a:rPr lang="en-US" sz="1600" dirty="0">
                <a:latin typeface="Times New Roman" panose="02020603050405020304" pitchFamily="18" charset="0"/>
                <a:ea typeface="Inter-Regular" panose="020B0604020202020204" charset="0"/>
                <a:cs typeface="Times New Roman" panose="02020603050405020304" pitchFamily="18" charset="0"/>
              </a:rPr>
              <a:t>: 10.1109/ICARCV.2008.4795895.</a:t>
            </a:r>
          </a:p>
          <a:p>
            <a:pPr marL="285750" indent="-285750" algn="just">
              <a:lnSpc>
                <a:spcPct val="150000"/>
              </a:lnSpc>
              <a:buClr>
                <a:schemeClr val="dk1"/>
              </a:buClr>
              <a:buSzPts val="1100"/>
              <a:buFont typeface="Arial" panose="020B0604020202020204" pitchFamily="34" charset="0"/>
              <a:buChar char="•"/>
            </a:pPr>
            <a:r>
              <a:rPr lang="en-US" sz="1600" dirty="0">
                <a:latin typeface="Times New Roman" panose="02020603050405020304" pitchFamily="18" charset="0"/>
                <a:ea typeface="Inter-Regular" panose="020B0604020202020204" charset="0"/>
                <a:cs typeface="Times New Roman" panose="02020603050405020304" pitchFamily="18" charset="0"/>
              </a:rPr>
              <a:t>M. Boumediene, A. </a:t>
            </a:r>
            <a:r>
              <a:rPr lang="en-US" sz="1600" dirty="0" err="1">
                <a:latin typeface="Times New Roman" panose="02020603050405020304" pitchFamily="18" charset="0"/>
                <a:ea typeface="Inter-Regular" panose="020B0604020202020204" charset="0"/>
                <a:cs typeface="Times New Roman" panose="02020603050405020304" pitchFamily="18" charset="0"/>
              </a:rPr>
              <a:t>Ouamri</a:t>
            </a:r>
            <a:r>
              <a:rPr lang="en-US" sz="1600" dirty="0">
                <a:latin typeface="Times New Roman" panose="02020603050405020304" pitchFamily="18" charset="0"/>
                <a:ea typeface="Inter-Regular" panose="020B0604020202020204" charset="0"/>
                <a:cs typeface="Times New Roman" panose="02020603050405020304" pitchFamily="18" charset="0"/>
              </a:rPr>
              <a:t> and N. </a:t>
            </a:r>
            <a:r>
              <a:rPr lang="en-US" sz="1600" dirty="0" err="1">
                <a:latin typeface="Times New Roman" panose="02020603050405020304" pitchFamily="18" charset="0"/>
                <a:ea typeface="Inter-Regular" panose="020B0604020202020204" charset="0"/>
                <a:cs typeface="Times New Roman" panose="02020603050405020304" pitchFamily="18" charset="0"/>
              </a:rPr>
              <a:t>Dahnoun</a:t>
            </a:r>
            <a:r>
              <a:rPr lang="en-US" sz="1600" dirty="0">
                <a:latin typeface="Times New Roman" panose="02020603050405020304" pitchFamily="18" charset="0"/>
                <a:ea typeface="Inter-Regular" panose="020B0604020202020204" charset="0"/>
                <a:cs typeface="Times New Roman" panose="02020603050405020304" pitchFamily="18" charset="0"/>
              </a:rPr>
              <a:t>, "Lane Boundary Detection and Tracking using NNF and HMM Approaches," 2007 IEEE Intelligent Vehicles Symposium, 2007, pp. 1107-1111, </a:t>
            </a:r>
            <a:r>
              <a:rPr lang="en-US" sz="1600" dirty="0" err="1">
                <a:latin typeface="Times New Roman" panose="02020603050405020304" pitchFamily="18" charset="0"/>
                <a:ea typeface="Inter-Regular" panose="020B0604020202020204" charset="0"/>
                <a:cs typeface="Times New Roman" panose="02020603050405020304" pitchFamily="18" charset="0"/>
              </a:rPr>
              <a:t>doi</a:t>
            </a:r>
            <a:r>
              <a:rPr lang="en-US" sz="1600" dirty="0">
                <a:latin typeface="Times New Roman" panose="02020603050405020304" pitchFamily="18" charset="0"/>
                <a:ea typeface="Inter-Regular" panose="020B0604020202020204" charset="0"/>
                <a:cs typeface="Times New Roman" panose="02020603050405020304" pitchFamily="18" charset="0"/>
              </a:rPr>
              <a:t>: 10.1109/IVS.2007.4290265.</a:t>
            </a:r>
          </a:p>
          <a:p>
            <a:pPr marL="285750" indent="-285750" algn="just">
              <a:lnSpc>
                <a:spcPct val="150000"/>
              </a:lnSpc>
              <a:buClr>
                <a:schemeClr val="dk1"/>
              </a:buClr>
              <a:buSzPts val="11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Cha-Keon Cheong, "Design of lane detection system based on color classification and edge clustering," 2011 3rd Asia Symposium on Quality Electronic Design (ASQED), 2011, pp. 266-271,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10.1109/ASQED.2011.6111758.</a:t>
            </a:r>
            <a:endParaRPr lang="en-US" sz="1600" b="1" dirty="0">
              <a:latin typeface="Times New Roman" panose="02020603050405020304" pitchFamily="18" charset="0"/>
              <a:ea typeface="Inter-Regular" panose="020B0604020202020204" charset="0"/>
              <a:cs typeface="Times New Roman" panose="02020603050405020304" pitchFamily="18" charset="0"/>
            </a:endParaRPr>
          </a:p>
          <a:p>
            <a:pPr algn="just">
              <a:buClr>
                <a:schemeClr val="dk1"/>
              </a:buClr>
              <a:buSzPts val="1100"/>
            </a:pPr>
            <a:endParaRPr lang="en-US" sz="1600" b="1" dirty="0">
              <a:latin typeface="Times New Roman" panose="02020603050405020304" pitchFamily="18" charset="0"/>
              <a:ea typeface="Inter-Regular" panose="020B0604020202020204" charset="0"/>
              <a:cs typeface="Times New Roman" panose="02020603050405020304" pitchFamily="18" charset="0"/>
            </a:endParaRPr>
          </a:p>
        </p:txBody>
      </p:sp>
    </p:spTree>
    <p:extLst>
      <p:ext uri="{BB962C8B-B14F-4D97-AF65-F5344CB8AC3E}">
        <p14:creationId xmlns:p14="http://schemas.microsoft.com/office/powerpoint/2010/main" val="35813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E667750-D47E-527E-BCD1-2B7897C505F0}"/>
              </a:ext>
            </a:extLst>
          </p:cNvPr>
          <p:cNvSpPr>
            <a:spLocks noGrp="1"/>
          </p:cNvSpPr>
          <p:nvPr>
            <p:ph type="body" idx="1"/>
          </p:nvPr>
        </p:nvSpPr>
        <p:spPr>
          <a:xfrm>
            <a:off x="692944" y="1293019"/>
            <a:ext cx="3647281" cy="3698032"/>
          </a:xfrm>
        </p:spPr>
        <p:txBody>
          <a:bodyPr/>
          <a:lstStyle/>
          <a:p>
            <a:pPr marL="101600" indent="0" algn="just">
              <a:buNone/>
            </a:pPr>
            <a:r>
              <a:rPr lang="en-IN" sz="1600" b="1" dirty="0">
                <a:latin typeface="Times New Roman" panose="02020603050405020304" pitchFamily="18" charset="0"/>
                <a:cs typeface="Times New Roman" panose="02020603050405020304" pitchFamily="18" charset="0"/>
              </a:rPr>
              <a:t>Limitations of  Proposed system :</a:t>
            </a:r>
          </a:p>
          <a:p>
            <a:pPr marL="101600" indent="0" algn="just">
              <a:buNone/>
            </a:pPr>
            <a:r>
              <a:rPr lang="en-IN" sz="1200" b="0" i="0" dirty="0">
                <a:solidFill>
                  <a:srgbClr val="000000"/>
                </a:solidFill>
                <a:effectLst/>
                <a:latin typeface="arial" panose="020B0604020202020204" pitchFamily="34" charset="0"/>
              </a:rPr>
              <a:t>➢ </a:t>
            </a:r>
            <a:r>
              <a:rPr lang="en-IN" sz="1400" dirty="0">
                <a:latin typeface="Times New Roman" panose="02020603050405020304" pitchFamily="18" charset="0"/>
                <a:cs typeface="Times New Roman" panose="02020603050405020304" pitchFamily="18" charset="0"/>
              </a:rPr>
              <a:t>The existing system </a:t>
            </a:r>
            <a:r>
              <a:rPr lang="en-US" sz="1400" dirty="0">
                <a:latin typeface="Times New Roman" panose="02020603050405020304" pitchFamily="18" charset="0"/>
                <a:ea typeface="Inter-Regular" panose="020B0604020202020204" charset="0"/>
                <a:cs typeface="Times New Roman" panose="02020603050405020304" pitchFamily="18" charset="0"/>
              </a:rPr>
              <a:t>detecting lane line based on the Otsu-Canny algorithm</a:t>
            </a:r>
            <a:endParaRPr lang="en-IN" sz="1400" dirty="0">
              <a:latin typeface="Times New Roman" panose="02020603050405020304" pitchFamily="18" charset="0"/>
              <a:cs typeface="Times New Roman" panose="02020603050405020304" pitchFamily="18" charset="0"/>
            </a:endParaRPr>
          </a:p>
          <a:p>
            <a:pPr marL="101600" indent="0" algn="just">
              <a:buNone/>
            </a:pPr>
            <a:r>
              <a:rPr lang="en-IN" sz="1400" dirty="0">
                <a:latin typeface="Times New Roman" panose="02020603050405020304" pitchFamily="18" charset="0"/>
                <a:cs typeface="Times New Roman" panose="02020603050405020304" pitchFamily="18" charset="0"/>
              </a:rPr>
              <a:t>However, we know that </a:t>
            </a:r>
            <a:r>
              <a:rPr lang="en-IN" sz="1400" dirty="0" err="1">
                <a:latin typeface="Times New Roman" panose="02020603050405020304" pitchFamily="18" charset="0"/>
                <a:cs typeface="Times New Roman" panose="02020603050405020304" pitchFamily="18" charset="0"/>
              </a:rPr>
              <a:t>otsu</a:t>
            </a:r>
            <a:r>
              <a:rPr lang="en-IN" sz="1400" dirty="0">
                <a:latin typeface="Times New Roman" panose="02020603050405020304" pitchFamily="18" charset="0"/>
                <a:cs typeface="Times New Roman" panose="02020603050405020304" pitchFamily="18" charset="0"/>
              </a:rPr>
              <a:t> -canny algorithm is an image processing algorithm which do not efficiently find out things  .</a:t>
            </a:r>
          </a:p>
          <a:p>
            <a:pPr marL="101600" indent="0" algn="just">
              <a:buNone/>
            </a:pPr>
            <a:r>
              <a:rPr lang="en-IN" sz="1200" b="0" i="0" dirty="0">
                <a:solidFill>
                  <a:srgbClr val="000000"/>
                </a:solidFill>
                <a:effectLst/>
                <a:latin typeface="arial" panose="020B0604020202020204" pitchFamily="34" charset="0"/>
              </a:rPr>
              <a:t>➢ </a:t>
            </a:r>
            <a:r>
              <a:rPr lang="en-IN" sz="1400" dirty="0">
                <a:latin typeface="Times New Roman" panose="02020603050405020304" pitchFamily="18" charset="0"/>
                <a:cs typeface="Times New Roman" panose="02020603050405020304" pitchFamily="18" charset="0"/>
              </a:rPr>
              <a:t>This system is using </a:t>
            </a:r>
            <a:r>
              <a:rPr lang="en-US" sz="1400" dirty="0">
                <a:latin typeface="Times New Roman" panose="02020603050405020304" pitchFamily="18" charset="0"/>
                <a:ea typeface="Inter-Regular" panose="020B0604020202020204" charset="0"/>
                <a:cs typeface="Times New Roman" panose="02020603050405020304" pitchFamily="18" charset="0"/>
              </a:rPr>
              <a:t>vector lane concept , NNF and HMM Approaches </a:t>
            </a:r>
            <a:r>
              <a:rPr lang="en-US" sz="1400" dirty="0">
                <a:latin typeface="Times New Roman" panose="02020603050405020304" pitchFamily="18" charset="0"/>
                <a:cs typeface="Times New Roman" panose="02020603050405020304" pitchFamily="18" charset="0"/>
              </a:rPr>
              <a:t>which does not provide accurate results.</a:t>
            </a:r>
          </a:p>
          <a:p>
            <a:pPr marL="101600" indent="0" algn="just">
              <a:buNone/>
            </a:pPr>
            <a:r>
              <a:rPr lang="en-US" sz="1400" dirty="0">
                <a:latin typeface="Times New Roman" panose="02020603050405020304" pitchFamily="18" charset="0"/>
                <a:cs typeface="Times New Roman" panose="02020603050405020304" pitchFamily="18" charset="0"/>
              </a:rPr>
              <a:t>These techniques does only straight lane line detection and does not provide efficient output</a:t>
            </a:r>
          </a:p>
          <a:p>
            <a:pPr marL="101600" indent="0" algn="just">
              <a:buNone/>
            </a:pPr>
            <a:endParaRPr lang="en-IN" sz="1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2A1B0D6C-877C-9C04-99D5-668A8615BE0F}"/>
              </a:ext>
            </a:extLst>
          </p:cNvPr>
          <p:cNvSpPr>
            <a:spLocks noGrp="1"/>
          </p:cNvSpPr>
          <p:nvPr>
            <p:ph type="body" idx="2"/>
          </p:nvPr>
        </p:nvSpPr>
        <p:spPr>
          <a:xfrm>
            <a:off x="4803777" y="1293019"/>
            <a:ext cx="3583140" cy="3612307"/>
          </a:xfrm>
        </p:spPr>
        <p:txBody>
          <a:bodyPr/>
          <a:lstStyle/>
          <a:p>
            <a:pPr marL="101600" indent="0">
              <a:buNone/>
            </a:pPr>
            <a:r>
              <a:rPr lang="en-IN" sz="1600" b="1" dirty="0">
                <a:latin typeface="Times New Roman" panose="02020603050405020304" pitchFamily="18" charset="0"/>
                <a:cs typeface="Times New Roman" panose="02020603050405020304" pitchFamily="18" charset="0"/>
              </a:rPr>
              <a:t>Proposed system :</a:t>
            </a:r>
          </a:p>
          <a:p>
            <a:pPr marL="101600" indent="0">
              <a:buNone/>
            </a:pPr>
            <a:r>
              <a:rPr lang="en-IN" sz="1200" b="0" i="0" dirty="0">
                <a:solidFill>
                  <a:srgbClr val="000000"/>
                </a:solidFill>
                <a:effectLst/>
                <a:latin typeface="arial" panose="020B0604020202020204" pitchFamily="34" charset="0"/>
              </a:rPr>
              <a:t>➢</a:t>
            </a:r>
            <a:r>
              <a:rPr lang="en-IN" sz="1400" dirty="0">
                <a:latin typeface="Times New Roman" panose="02020603050405020304" pitchFamily="18" charset="0"/>
                <a:cs typeface="Times New Roman" panose="02020603050405020304" pitchFamily="18" charset="0"/>
              </a:rPr>
              <a:t> Proposed system determines the polarity (which is positive ,negative or neutral) of the movie review.</a:t>
            </a:r>
          </a:p>
          <a:p>
            <a:pPr marL="101600" indent="0">
              <a:buNone/>
            </a:pPr>
            <a:r>
              <a:rPr lang="en-IN" sz="1200" b="0" i="0" dirty="0">
                <a:solidFill>
                  <a:srgbClr val="000000"/>
                </a:solidFill>
                <a:effectLst/>
                <a:latin typeface="arial" panose="020B0604020202020204" pitchFamily="34" charset="0"/>
              </a:rPr>
              <a:t>➢</a:t>
            </a:r>
            <a:r>
              <a:rPr lang="en-IN" sz="1400" dirty="0">
                <a:solidFill>
                  <a:srgbClr val="000000"/>
                </a:solidFill>
                <a:latin typeface="Times New Roman" panose="02020603050405020304" pitchFamily="18" charset="0"/>
                <a:cs typeface="Times New Roman" panose="02020603050405020304" pitchFamily="18" charset="0"/>
              </a:rPr>
              <a:t> P</a:t>
            </a:r>
            <a:r>
              <a:rPr lang="en-IN" sz="1400" dirty="0">
                <a:latin typeface="Times New Roman" panose="02020603050405020304" pitchFamily="18" charset="0"/>
                <a:cs typeface="Times New Roman" panose="02020603050405020304" pitchFamily="18" charset="0"/>
              </a:rPr>
              <a:t>roposed system is applying ML algorithms in sentiment analysis of a movie review which provides more accurate results.</a:t>
            </a:r>
          </a:p>
          <a:p>
            <a:pPr marL="101600" indent="0">
              <a:buNone/>
            </a:pPr>
            <a:r>
              <a:rPr lang="en-IN" sz="1400" dirty="0">
                <a:latin typeface="Times New Roman" panose="02020603050405020304" pitchFamily="18" charset="0"/>
                <a:cs typeface="Times New Roman" panose="02020603050405020304" pitchFamily="18" charset="0"/>
              </a:rPr>
              <a:t>    Using Supervised Learning in ML helps in training the data before testing and it uses labelled dataset.</a:t>
            </a:r>
          </a:p>
        </p:txBody>
      </p:sp>
      <p:sp>
        <p:nvSpPr>
          <p:cNvPr id="2" name="Slide Number Placeholder 1">
            <a:extLst>
              <a:ext uri="{FF2B5EF4-FFF2-40B4-BE49-F238E27FC236}">
                <a16:creationId xmlns:a16="http://schemas.microsoft.com/office/drawing/2014/main" id="{535FCF36-2BA3-F90C-29F1-ADFCD1358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TextBox 4">
            <a:extLst>
              <a:ext uri="{FF2B5EF4-FFF2-40B4-BE49-F238E27FC236}">
                <a16:creationId xmlns:a16="http://schemas.microsoft.com/office/drawing/2014/main" id="{BD5DAC17-03D4-8D02-AE20-550AB0854FCA}"/>
              </a:ext>
            </a:extLst>
          </p:cNvPr>
          <p:cNvSpPr txBox="1"/>
          <p:nvPr/>
        </p:nvSpPr>
        <p:spPr>
          <a:xfrm>
            <a:off x="692944" y="531905"/>
            <a:ext cx="6492082" cy="461665"/>
          </a:xfrm>
          <a:prstGeom prst="rect">
            <a:avLst/>
          </a:prstGeom>
          <a:noFill/>
        </p:spPr>
        <p:txBody>
          <a:bodyPr wrap="square">
            <a:spAutoFit/>
          </a:body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Problem Identification and Proposed Solution:</a:t>
            </a:r>
            <a:endParaRPr lang="en-IN" sz="2400" b="1" dirty="0">
              <a:solidFill>
                <a:schemeClr val="tx1">
                  <a:lumMod val="75000"/>
                  <a:lumOff val="25000"/>
                </a:schemeClr>
              </a:solidFill>
            </a:endParaRPr>
          </a:p>
        </p:txBody>
      </p:sp>
    </p:spTree>
    <p:extLst>
      <p:ext uri="{BB962C8B-B14F-4D97-AF65-F5344CB8AC3E}">
        <p14:creationId xmlns:p14="http://schemas.microsoft.com/office/powerpoint/2010/main" val="406675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F92F9-3C7F-2B1F-EBBF-5BBE20C596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CE580189-2802-40D7-4E50-FCFEC597F203}"/>
              </a:ext>
            </a:extLst>
          </p:cNvPr>
          <p:cNvPicPr>
            <a:picLocks noChangeAspect="1"/>
          </p:cNvPicPr>
          <p:nvPr/>
        </p:nvPicPr>
        <p:blipFill>
          <a:blip r:embed="rId2"/>
          <a:stretch>
            <a:fillRect/>
          </a:stretch>
        </p:blipFill>
        <p:spPr>
          <a:xfrm>
            <a:off x="502921" y="1519953"/>
            <a:ext cx="8099614" cy="3391373"/>
          </a:xfrm>
          <a:prstGeom prst="rect">
            <a:avLst/>
          </a:prstGeom>
        </p:spPr>
      </p:pic>
      <p:pic>
        <p:nvPicPr>
          <p:cNvPr id="5" name="Picture 4">
            <a:extLst>
              <a:ext uri="{FF2B5EF4-FFF2-40B4-BE49-F238E27FC236}">
                <a16:creationId xmlns:a16="http://schemas.microsoft.com/office/drawing/2014/main" id="{7B14A021-C19A-8AC9-0504-E3BE2F488A41}"/>
              </a:ext>
            </a:extLst>
          </p:cNvPr>
          <p:cNvPicPr>
            <a:picLocks noChangeAspect="1"/>
          </p:cNvPicPr>
          <p:nvPr/>
        </p:nvPicPr>
        <p:blipFill>
          <a:blip r:embed="rId3"/>
          <a:stretch>
            <a:fillRect/>
          </a:stretch>
        </p:blipFill>
        <p:spPr>
          <a:xfrm>
            <a:off x="647700" y="1519953"/>
            <a:ext cx="1097134" cy="1024815"/>
          </a:xfrm>
          <a:prstGeom prst="rect">
            <a:avLst/>
          </a:prstGeom>
        </p:spPr>
      </p:pic>
      <p:pic>
        <p:nvPicPr>
          <p:cNvPr id="8" name="Picture 7">
            <a:extLst>
              <a:ext uri="{FF2B5EF4-FFF2-40B4-BE49-F238E27FC236}">
                <a16:creationId xmlns:a16="http://schemas.microsoft.com/office/drawing/2014/main" id="{9193B1AC-821D-BFC6-EFD2-96D8C83EC976}"/>
              </a:ext>
            </a:extLst>
          </p:cNvPr>
          <p:cNvPicPr>
            <a:picLocks noChangeAspect="1"/>
          </p:cNvPicPr>
          <p:nvPr/>
        </p:nvPicPr>
        <p:blipFill>
          <a:blip r:embed="rId4"/>
          <a:stretch>
            <a:fillRect/>
          </a:stretch>
        </p:blipFill>
        <p:spPr>
          <a:xfrm>
            <a:off x="7504192" y="3725898"/>
            <a:ext cx="946388" cy="981607"/>
          </a:xfrm>
          <a:prstGeom prst="rect">
            <a:avLst/>
          </a:prstGeom>
        </p:spPr>
      </p:pic>
      <p:sp>
        <p:nvSpPr>
          <p:cNvPr id="9" name="TextBox 9">
            <a:extLst>
              <a:ext uri="{FF2B5EF4-FFF2-40B4-BE49-F238E27FC236}">
                <a16:creationId xmlns:a16="http://schemas.microsoft.com/office/drawing/2014/main" id="{17283E1A-422D-84F4-3146-68E5C4BBB1F5}"/>
              </a:ext>
            </a:extLst>
          </p:cNvPr>
          <p:cNvSpPr txBox="1"/>
          <p:nvPr/>
        </p:nvSpPr>
        <p:spPr>
          <a:xfrm>
            <a:off x="5021580" y="1519953"/>
            <a:ext cx="2057400" cy="365584"/>
          </a:xfrm>
          <a:prstGeom prst="rect">
            <a:avLst/>
          </a:prstGeom>
          <a:noFill/>
        </p:spPr>
        <p:txBody>
          <a:bodyPr wrap="square" rtlCol="0">
            <a:noAutofit/>
          </a:bodyPr>
          <a:lstStyle/>
          <a:p>
            <a:pPr fontAlgn="base">
              <a:lnSpc>
                <a:spcPct val="107000"/>
              </a:lnSpc>
              <a:spcAft>
                <a:spcPts val="800"/>
              </a:spcAft>
            </a:pPr>
            <a:r>
              <a:rPr lang="en-US" sz="1800" b="1" kern="1200" dirty="0">
                <a:latin typeface="Calibri" panose="020F0502020204030204" pitchFamily="34" charset="0"/>
                <a:ea typeface="Calibri" panose="020F0502020204030204" pitchFamily="34" charset="0"/>
                <a:cs typeface="Times New Roman" panose="02020603050405020304" pitchFamily="18" charset="0"/>
              </a:rPr>
              <a:t>CNN Architecture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Google Shape;62;p13">
            <a:extLst>
              <a:ext uri="{FF2B5EF4-FFF2-40B4-BE49-F238E27FC236}">
                <a16:creationId xmlns:a16="http://schemas.microsoft.com/office/drawing/2014/main" id="{A84568BD-7174-B43E-D02D-7722813C1987}"/>
              </a:ext>
            </a:extLst>
          </p:cNvPr>
          <p:cNvSpPr txBox="1">
            <a:spLocks/>
          </p:cNvSpPr>
          <p:nvPr/>
        </p:nvSpPr>
        <p:spPr>
          <a:xfrm>
            <a:off x="647700" y="306454"/>
            <a:ext cx="6911239" cy="471487"/>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Project Implementation details:</a:t>
            </a:r>
            <a:endParaRPr lang="en-IN" sz="2400" b="1" dirty="0">
              <a:solidFill>
                <a:schemeClr val="tx1">
                  <a:lumMod val="75000"/>
                  <a:lumOff val="25000"/>
                </a:schemeClr>
              </a:solidFill>
            </a:endParaRPr>
          </a:p>
        </p:txBody>
      </p:sp>
      <p:sp>
        <p:nvSpPr>
          <p:cNvPr id="11" name="TextBox 9">
            <a:extLst>
              <a:ext uri="{FF2B5EF4-FFF2-40B4-BE49-F238E27FC236}">
                <a16:creationId xmlns:a16="http://schemas.microsoft.com/office/drawing/2014/main" id="{626AFDDA-8512-7FE9-E970-0305A2AFC336}"/>
              </a:ext>
            </a:extLst>
          </p:cNvPr>
          <p:cNvSpPr txBox="1"/>
          <p:nvPr/>
        </p:nvSpPr>
        <p:spPr>
          <a:xfrm>
            <a:off x="579120" y="966155"/>
            <a:ext cx="2125980" cy="365584"/>
          </a:xfrm>
          <a:prstGeom prst="rect">
            <a:avLst/>
          </a:prstGeom>
          <a:noFill/>
        </p:spPr>
        <p:txBody>
          <a:bodyPr wrap="square" rtlCol="0">
            <a:noAutofit/>
          </a:bodyPr>
          <a:lstStyle/>
          <a:p>
            <a:pPr fontAlgn="base">
              <a:lnSpc>
                <a:spcPct val="107000"/>
              </a:lnSpc>
              <a:spcAft>
                <a:spcPts val="800"/>
              </a:spcAft>
            </a:pPr>
            <a:r>
              <a:rPr lang="en-US" sz="1800" kern="1200" dirty="0">
                <a:latin typeface="Times New Roman" panose="02020603050405020304" pitchFamily="18" charset="0"/>
                <a:ea typeface="Calibri" panose="020F0502020204030204" pitchFamily="34" charset="0"/>
                <a:cs typeface="Times New Roman" panose="02020603050405020304" pitchFamily="18" charset="0"/>
              </a:rPr>
              <a:t>Block Diagram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0852571"/>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8107</TotalTime>
  <Words>1565</Words>
  <Application>Microsoft Office PowerPoint</Application>
  <PresentationFormat>On-screen Show (16:9)</PresentationFormat>
  <Paragraphs>87</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Inter-Regular</vt:lpstr>
      <vt:lpstr>Arial</vt:lpstr>
      <vt:lpstr>Calibri</vt:lpstr>
      <vt:lpstr>Times New Roman</vt:lpstr>
      <vt:lpstr>Wingdings</vt:lpstr>
      <vt:lpstr>Arial</vt:lpstr>
      <vt:lpstr>Joan template</vt:lpstr>
      <vt:lpstr>    Lane Line Detection using CNN </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DTMF Based Home Automation</dc:title>
  <dc:creator>~AvinasH</dc:creator>
  <cp:lastModifiedBy>kilaru vijayadurga</cp:lastModifiedBy>
  <cp:revision>33</cp:revision>
  <dcterms:modified xsi:type="dcterms:W3CDTF">2022-11-10T10:07:29Z</dcterms:modified>
</cp:coreProperties>
</file>