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84"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5470525" cy="1331595"/>
          </a:xfrm>
          <a:prstGeom prst="rect">
            <a:avLst/>
          </a:prstGeom>
        </p:spPr>
        <p:txBody>
          <a:bodyPr vert="horz" wrap="square" lIns="0" tIns="12065" rIns="0" bIns="0" rtlCol="0">
            <a:spAutoFit/>
          </a:bodyPr>
          <a:lstStyle/>
          <a:p>
            <a:pPr marL="12700">
              <a:lnSpc>
                <a:spcPct val="100000"/>
              </a:lnSpc>
              <a:spcBef>
                <a:spcPts val="95"/>
              </a:spcBef>
            </a:pPr>
            <a:r>
              <a:rPr sz="2800" dirty="0">
                <a:latin typeface="Trebuchet MS"/>
                <a:cs typeface="Trebuchet MS"/>
              </a:rPr>
              <a:t>NAME</a:t>
            </a:r>
            <a:r>
              <a:rPr sz="2800" spc="-60" dirty="0">
                <a:latin typeface="Trebuchet MS"/>
                <a:cs typeface="Trebuchet MS"/>
              </a:rPr>
              <a:t> </a:t>
            </a:r>
            <a:r>
              <a:rPr sz="2800" dirty="0">
                <a:latin typeface="Trebuchet MS"/>
                <a:cs typeface="Trebuchet MS"/>
              </a:rPr>
              <a:t>:</a:t>
            </a:r>
            <a:r>
              <a:rPr sz="2800" spc="-65" dirty="0">
                <a:latin typeface="Trebuchet MS"/>
                <a:cs typeface="Trebuchet MS"/>
              </a:rPr>
              <a:t> </a:t>
            </a:r>
            <a:r>
              <a:rPr lang="en-IN" sz="2800" spc="-65" dirty="0">
                <a:latin typeface="Trebuchet MS"/>
                <a:cs typeface="Trebuchet MS"/>
              </a:rPr>
              <a:t>VIJAYADHARSHINI S</a:t>
            </a:r>
            <a:endParaRPr sz="2800" dirty="0">
              <a:latin typeface="Trebuchet MS"/>
              <a:cs typeface="Trebuchet MS"/>
            </a:endParaRPr>
          </a:p>
          <a:p>
            <a:pPr marL="12700">
              <a:lnSpc>
                <a:spcPct val="100000"/>
              </a:lnSpc>
              <a:spcBef>
                <a:spcPts val="105"/>
              </a:spcBef>
            </a:pPr>
            <a:r>
              <a:rPr sz="2800" spc="-20" dirty="0">
                <a:latin typeface="Trebuchet MS"/>
                <a:cs typeface="Trebuchet MS"/>
              </a:rPr>
              <a:t>NM-</a:t>
            </a:r>
            <a:r>
              <a:rPr sz="2800" dirty="0">
                <a:latin typeface="Trebuchet MS"/>
                <a:cs typeface="Trebuchet MS"/>
              </a:rPr>
              <a:t>id</a:t>
            </a:r>
            <a:r>
              <a:rPr sz="2800" spc="-10" dirty="0">
                <a:latin typeface="Trebuchet MS"/>
                <a:cs typeface="Trebuchet MS"/>
              </a:rPr>
              <a:t> </a:t>
            </a:r>
            <a:r>
              <a:rPr sz="2800" dirty="0">
                <a:latin typeface="Trebuchet MS"/>
                <a:cs typeface="Trebuchet MS"/>
              </a:rPr>
              <a:t>:</a:t>
            </a:r>
            <a:r>
              <a:rPr sz="2800" spc="-20" dirty="0">
                <a:latin typeface="Trebuchet MS"/>
                <a:cs typeface="Trebuchet MS"/>
              </a:rPr>
              <a:t> </a:t>
            </a:r>
            <a:r>
              <a:rPr sz="2800" spc="-10" dirty="0">
                <a:latin typeface="Trebuchet MS"/>
                <a:cs typeface="Trebuchet MS"/>
              </a:rPr>
              <a:t>au7117212431</a:t>
            </a:r>
            <a:r>
              <a:rPr lang="en-IN" sz="2800" spc="-10" dirty="0">
                <a:latin typeface="Trebuchet MS"/>
                <a:cs typeface="Trebuchet MS"/>
              </a:rPr>
              <a:t>24</a:t>
            </a:r>
            <a:endParaRPr sz="2800" dirty="0">
              <a:latin typeface="Trebuchet MS"/>
              <a:cs typeface="Trebuchet MS"/>
            </a:endParaRPr>
          </a:p>
          <a:p>
            <a:pPr marL="12700">
              <a:lnSpc>
                <a:spcPct val="100000"/>
              </a:lnSpc>
              <a:spcBef>
                <a:spcPts val="100"/>
              </a:spcBef>
            </a:pPr>
            <a:r>
              <a:rPr sz="2800" dirty="0">
                <a:latin typeface="Trebuchet MS"/>
                <a:cs typeface="Trebuchet MS"/>
              </a:rPr>
              <a:t>KGISL</a:t>
            </a:r>
            <a:r>
              <a:rPr sz="2800" spc="-100" dirty="0">
                <a:latin typeface="Trebuchet MS"/>
                <a:cs typeface="Trebuchet MS"/>
              </a:rPr>
              <a:t> </a:t>
            </a:r>
            <a:r>
              <a:rPr sz="2800" dirty="0">
                <a:latin typeface="Trebuchet MS"/>
                <a:cs typeface="Trebuchet MS"/>
              </a:rPr>
              <a:t>INSTITUTE</a:t>
            </a:r>
            <a:r>
              <a:rPr sz="2800" spc="-65" dirty="0">
                <a:latin typeface="Trebuchet MS"/>
                <a:cs typeface="Trebuchet MS"/>
              </a:rPr>
              <a:t> </a:t>
            </a:r>
            <a:r>
              <a:rPr sz="2800" dirty="0">
                <a:latin typeface="Trebuchet MS"/>
                <a:cs typeface="Trebuchet MS"/>
              </a:rPr>
              <a:t>OF</a:t>
            </a:r>
            <a:r>
              <a:rPr sz="2800" spc="-60" dirty="0">
                <a:latin typeface="Trebuchet MS"/>
                <a:cs typeface="Trebuchet MS"/>
              </a:rPr>
              <a:t> </a:t>
            </a:r>
            <a:r>
              <a:rPr sz="2800" spc="-10" dirty="0">
                <a:latin typeface="Trebuchet MS"/>
                <a:cs typeface="Trebuchet MS"/>
              </a:rPr>
              <a:t>TECHNOLOGY</a:t>
            </a:r>
            <a:endParaRPr sz="2800" dirty="0">
              <a:latin typeface="Trebuchet MS"/>
              <a:cs typeface="Trebuchet MS"/>
            </a:endParaRPr>
          </a:p>
        </p:txBody>
      </p:sp>
      <p:sp>
        <p:nvSpPr>
          <p:cNvPr id="6" name="object 6"/>
          <p:cNvSpPr txBox="1">
            <a:spLocks noGrp="1"/>
          </p:cNvSpPr>
          <p:nvPr>
            <p:ph type="title"/>
          </p:nvPr>
        </p:nvSpPr>
        <p:spPr>
          <a:xfrm>
            <a:off x="2273554" y="2272360"/>
            <a:ext cx="5154930" cy="1002665"/>
          </a:xfrm>
          <a:prstGeom prst="rect">
            <a:avLst/>
          </a:prstGeom>
        </p:spPr>
        <p:txBody>
          <a:bodyPr vert="horz" wrap="square" lIns="0" tIns="13335" rIns="0" bIns="0" rtlCol="0">
            <a:spAutoFit/>
          </a:bodyPr>
          <a:lstStyle/>
          <a:p>
            <a:pPr marL="927100" marR="5080" indent="-914400">
              <a:lnSpc>
                <a:spcPct val="100000"/>
              </a:lnSpc>
              <a:spcBef>
                <a:spcPts val="105"/>
              </a:spcBef>
              <a:tabLst>
                <a:tab pos="1841500" algn="l"/>
              </a:tabLst>
            </a:pPr>
            <a:r>
              <a:rPr sz="3200" b="0" spc="-10" dirty="0">
                <a:solidFill>
                  <a:srgbClr val="00AF50"/>
                </a:solidFill>
                <a:latin typeface="Times New Roman"/>
                <a:cs typeface="Times New Roman"/>
              </a:rPr>
              <a:t>AUDIO</a:t>
            </a:r>
            <a:r>
              <a:rPr sz="3200" b="0" dirty="0">
                <a:solidFill>
                  <a:srgbClr val="00AF50"/>
                </a:solidFill>
                <a:latin typeface="Times New Roman"/>
                <a:cs typeface="Times New Roman"/>
              </a:rPr>
              <a:t>	</a:t>
            </a:r>
            <a:r>
              <a:rPr sz="3200" b="0" spc="-10" dirty="0">
                <a:solidFill>
                  <a:srgbClr val="00AF50"/>
                </a:solidFill>
                <a:latin typeface="Times New Roman"/>
                <a:cs typeface="Times New Roman"/>
              </a:rPr>
              <a:t>CLASSIFICATION DEEPLEARNING</a:t>
            </a:r>
            <a:endParaRPr sz="3200">
              <a:latin typeface="Times New Roman"/>
              <a:cs typeface="Times New Roman"/>
            </a:endParaRPr>
          </a:p>
        </p:txBody>
      </p:sp>
      <p:sp>
        <p:nvSpPr>
          <p:cNvPr id="7" name="object 7"/>
          <p:cNvSpPr txBox="1"/>
          <p:nvPr/>
        </p:nvSpPr>
        <p:spPr>
          <a:xfrm>
            <a:off x="7760589" y="2272360"/>
            <a:ext cx="127000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AF50"/>
                </a:solidFill>
                <a:latin typeface="Times New Roman"/>
                <a:cs typeface="Times New Roman"/>
              </a:rPr>
              <a:t>USING</a:t>
            </a:r>
            <a:endParaRPr sz="3200">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756005" y="368046"/>
            <a:ext cx="2445385" cy="756920"/>
          </a:xfrm>
          <a:prstGeom prst="rect">
            <a:avLst/>
          </a:prstGeom>
        </p:spPr>
        <p:txBody>
          <a:bodyPr vert="horz" wrap="square" lIns="0" tIns="12700" rIns="0" bIns="0" rtlCol="0">
            <a:spAutoFit/>
          </a:bodyPr>
          <a:lstStyle/>
          <a:p>
            <a:pPr marL="12700">
              <a:lnSpc>
                <a:spcPct val="100000"/>
              </a:lnSpc>
              <a:spcBef>
                <a:spcPts val="100"/>
              </a:spcBef>
            </a:pPr>
            <a:r>
              <a:rPr spc="-50" dirty="0"/>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5" name="object 5"/>
          <p:cNvSpPr/>
          <p:nvPr/>
        </p:nvSpPr>
        <p:spPr>
          <a:xfrm>
            <a:off x="1539240" y="1384172"/>
            <a:ext cx="8502650" cy="1225550"/>
          </a:xfrm>
          <a:custGeom>
            <a:avLst/>
            <a:gdLst/>
            <a:ahLst/>
            <a:cxnLst/>
            <a:rect l="l" t="t" r="r" b="b"/>
            <a:pathLst>
              <a:path w="8502650" h="1225550">
                <a:moveTo>
                  <a:pt x="8502396" y="0"/>
                </a:moveTo>
                <a:lnTo>
                  <a:pt x="0" y="0"/>
                </a:lnTo>
                <a:lnTo>
                  <a:pt x="0" y="304800"/>
                </a:lnTo>
                <a:lnTo>
                  <a:pt x="0" y="310896"/>
                </a:lnTo>
                <a:lnTo>
                  <a:pt x="0" y="1225296"/>
                </a:lnTo>
                <a:lnTo>
                  <a:pt x="8481060" y="1225296"/>
                </a:lnTo>
                <a:lnTo>
                  <a:pt x="8481060" y="914400"/>
                </a:lnTo>
                <a:lnTo>
                  <a:pt x="8343900" y="914400"/>
                </a:lnTo>
                <a:lnTo>
                  <a:pt x="8343900" y="609600"/>
                </a:lnTo>
                <a:lnTo>
                  <a:pt x="7883652" y="609600"/>
                </a:lnTo>
                <a:lnTo>
                  <a:pt x="7883652" y="310896"/>
                </a:lnTo>
                <a:lnTo>
                  <a:pt x="8502396" y="310896"/>
                </a:lnTo>
                <a:lnTo>
                  <a:pt x="8502396" y="0"/>
                </a:lnTo>
                <a:close/>
              </a:path>
            </a:pathLst>
          </a:custGeom>
          <a:solidFill>
            <a:srgbClr val="FFFFFF"/>
          </a:solidFill>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12700" marR="5080">
              <a:lnSpc>
                <a:spcPct val="100099"/>
              </a:lnSpc>
              <a:spcBef>
                <a:spcPts val="100"/>
              </a:spcBef>
            </a:pPr>
            <a:r>
              <a:rPr dirty="0"/>
              <a:t>This</a:t>
            </a:r>
            <a:r>
              <a:rPr spc="-50" dirty="0"/>
              <a:t> </a:t>
            </a:r>
            <a:r>
              <a:rPr dirty="0"/>
              <a:t>project</a:t>
            </a:r>
            <a:r>
              <a:rPr spc="-45" dirty="0"/>
              <a:t> </a:t>
            </a:r>
            <a:r>
              <a:rPr dirty="0"/>
              <a:t>proposal</a:t>
            </a:r>
            <a:r>
              <a:rPr spc="-50" dirty="0"/>
              <a:t> </a:t>
            </a:r>
            <a:r>
              <a:rPr dirty="0"/>
              <a:t>outlines</a:t>
            </a:r>
            <a:r>
              <a:rPr spc="-30" dirty="0"/>
              <a:t> </a:t>
            </a:r>
            <a:r>
              <a:rPr dirty="0"/>
              <a:t>the</a:t>
            </a:r>
            <a:r>
              <a:rPr spc="-40" dirty="0"/>
              <a:t> </a:t>
            </a:r>
            <a:r>
              <a:rPr dirty="0"/>
              <a:t>objectives,</a:t>
            </a:r>
            <a:r>
              <a:rPr spc="-40" dirty="0"/>
              <a:t> </a:t>
            </a:r>
            <a:r>
              <a:rPr dirty="0"/>
              <a:t>target</a:t>
            </a:r>
            <a:r>
              <a:rPr spc="-35" dirty="0"/>
              <a:t> </a:t>
            </a:r>
            <a:r>
              <a:rPr dirty="0"/>
              <a:t>users,</a:t>
            </a:r>
            <a:r>
              <a:rPr spc="-25" dirty="0"/>
              <a:t> </a:t>
            </a:r>
            <a:r>
              <a:rPr dirty="0"/>
              <a:t>and</a:t>
            </a:r>
            <a:r>
              <a:rPr spc="-55" dirty="0"/>
              <a:t> </a:t>
            </a:r>
            <a:r>
              <a:rPr dirty="0"/>
              <a:t>key</a:t>
            </a:r>
            <a:r>
              <a:rPr spc="-40" dirty="0"/>
              <a:t> </a:t>
            </a:r>
            <a:r>
              <a:rPr dirty="0"/>
              <a:t>features</a:t>
            </a:r>
            <a:r>
              <a:rPr spc="-30" dirty="0"/>
              <a:t> </a:t>
            </a:r>
            <a:r>
              <a:rPr dirty="0"/>
              <a:t>of</a:t>
            </a:r>
            <a:r>
              <a:rPr spc="-45" dirty="0"/>
              <a:t> </a:t>
            </a:r>
            <a:r>
              <a:rPr spc="-25" dirty="0"/>
              <a:t>our </a:t>
            </a:r>
            <a:r>
              <a:rPr dirty="0"/>
              <a:t>audio</a:t>
            </a:r>
            <a:r>
              <a:rPr spc="-50" dirty="0"/>
              <a:t> </a:t>
            </a:r>
            <a:r>
              <a:rPr dirty="0"/>
              <a:t>classification</a:t>
            </a:r>
            <a:r>
              <a:rPr spc="-10" dirty="0"/>
              <a:t> </a:t>
            </a:r>
            <a:r>
              <a:rPr dirty="0"/>
              <a:t>solution</a:t>
            </a:r>
            <a:r>
              <a:rPr spc="-35" dirty="0"/>
              <a:t> </a:t>
            </a:r>
            <a:r>
              <a:rPr dirty="0"/>
              <a:t>for</a:t>
            </a:r>
            <a:r>
              <a:rPr spc="-50" dirty="0"/>
              <a:t> </a:t>
            </a:r>
            <a:r>
              <a:rPr dirty="0"/>
              <a:t>urban</a:t>
            </a:r>
            <a:r>
              <a:rPr spc="-50" dirty="0"/>
              <a:t> </a:t>
            </a:r>
            <a:r>
              <a:rPr dirty="0"/>
              <a:t>sounds.</a:t>
            </a:r>
            <a:r>
              <a:rPr spc="-50" dirty="0"/>
              <a:t> </a:t>
            </a:r>
            <a:r>
              <a:rPr dirty="0"/>
              <a:t>By</a:t>
            </a:r>
            <a:r>
              <a:rPr spc="-50" dirty="0"/>
              <a:t> </a:t>
            </a:r>
            <a:r>
              <a:rPr dirty="0"/>
              <a:t>addressing</a:t>
            </a:r>
            <a:r>
              <a:rPr spc="-30" dirty="0"/>
              <a:t> </a:t>
            </a:r>
            <a:r>
              <a:rPr dirty="0"/>
              <a:t>the</a:t>
            </a:r>
            <a:r>
              <a:rPr spc="-40" dirty="0"/>
              <a:t> </a:t>
            </a:r>
            <a:r>
              <a:rPr dirty="0"/>
              <a:t>problem</a:t>
            </a:r>
            <a:r>
              <a:rPr spc="-45" dirty="0"/>
              <a:t> </a:t>
            </a:r>
            <a:r>
              <a:rPr spc="-25" dirty="0"/>
              <a:t>of </a:t>
            </a:r>
            <a:r>
              <a:rPr dirty="0"/>
              <a:t>manual</a:t>
            </a:r>
            <a:r>
              <a:rPr spc="-35" dirty="0"/>
              <a:t> </a:t>
            </a:r>
            <a:r>
              <a:rPr spc="-10" dirty="0"/>
              <a:t>classification </a:t>
            </a:r>
            <a:r>
              <a:rPr dirty="0"/>
              <a:t>and</a:t>
            </a:r>
            <a:r>
              <a:rPr spc="-35" dirty="0"/>
              <a:t> </a:t>
            </a:r>
            <a:r>
              <a:rPr dirty="0"/>
              <a:t>providing</a:t>
            </a:r>
            <a:r>
              <a:rPr spc="-50" dirty="0"/>
              <a:t> </a:t>
            </a:r>
            <a:r>
              <a:rPr dirty="0"/>
              <a:t>an</a:t>
            </a:r>
            <a:r>
              <a:rPr spc="-30" dirty="0"/>
              <a:t> </a:t>
            </a:r>
            <a:r>
              <a:rPr dirty="0"/>
              <a:t>automated,</a:t>
            </a:r>
            <a:r>
              <a:rPr spc="-35" dirty="0"/>
              <a:t> </a:t>
            </a:r>
            <a:r>
              <a:rPr dirty="0"/>
              <a:t>efficient</a:t>
            </a:r>
            <a:r>
              <a:rPr spc="-20" dirty="0"/>
              <a:t> </a:t>
            </a:r>
            <a:r>
              <a:rPr dirty="0"/>
              <a:t>solution,</a:t>
            </a:r>
            <a:r>
              <a:rPr spc="-40" dirty="0"/>
              <a:t> </a:t>
            </a:r>
            <a:r>
              <a:rPr dirty="0"/>
              <a:t>our</a:t>
            </a:r>
            <a:r>
              <a:rPr spc="-40" dirty="0"/>
              <a:t> </a:t>
            </a:r>
            <a:r>
              <a:rPr spc="-10" dirty="0"/>
              <a:t>project </a:t>
            </a:r>
            <a:r>
              <a:rPr dirty="0"/>
              <a:t>aims</a:t>
            </a:r>
            <a:r>
              <a:rPr spc="-25" dirty="0"/>
              <a:t> </a:t>
            </a:r>
            <a:r>
              <a:rPr dirty="0"/>
              <a:t>to</a:t>
            </a:r>
            <a:r>
              <a:rPr spc="-40" dirty="0"/>
              <a:t> </a:t>
            </a:r>
            <a:r>
              <a:rPr dirty="0"/>
              <a:t>make</a:t>
            </a:r>
            <a:r>
              <a:rPr spc="-30" dirty="0"/>
              <a:t> </a:t>
            </a:r>
            <a:r>
              <a:rPr dirty="0"/>
              <a:t>a</a:t>
            </a:r>
            <a:r>
              <a:rPr spc="-30" dirty="0"/>
              <a:t> </a:t>
            </a:r>
            <a:r>
              <a:rPr dirty="0"/>
              <a:t>positive</a:t>
            </a:r>
            <a:r>
              <a:rPr spc="-35" dirty="0"/>
              <a:t> </a:t>
            </a:r>
            <a:r>
              <a:rPr dirty="0"/>
              <a:t>impact</a:t>
            </a:r>
            <a:r>
              <a:rPr spc="-20" dirty="0"/>
              <a:t> </a:t>
            </a:r>
            <a:r>
              <a:rPr dirty="0"/>
              <a:t>in</a:t>
            </a:r>
            <a:r>
              <a:rPr spc="-40" dirty="0"/>
              <a:t> </a:t>
            </a:r>
            <a:r>
              <a:rPr dirty="0"/>
              <a:t>urban</a:t>
            </a:r>
            <a:r>
              <a:rPr spc="-40" dirty="0"/>
              <a:t> </a:t>
            </a:r>
            <a:r>
              <a:rPr dirty="0"/>
              <a:t>planning,</a:t>
            </a:r>
            <a:r>
              <a:rPr spc="-60" dirty="0"/>
              <a:t> </a:t>
            </a:r>
            <a:r>
              <a:rPr dirty="0"/>
              <a:t>environmental</a:t>
            </a:r>
            <a:r>
              <a:rPr spc="-20" dirty="0"/>
              <a:t> </a:t>
            </a:r>
            <a:r>
              <a:rPr dirty="0"/>
              <a:t>monitoring,</a:t>
            </a:r>
            <a:r>
              <a:rPr spc="-50" dirty="0"/>
              <a:t> </a:t>
            </a:r>
            <a:r>
              <a:rPr spc="-25" dirty="0"/>
              <a:t>and </a:t>
            </a:r>
            <a:r>
              <a:rPr dirty="0"/>
              <a:t>public</a:t>
            </a:r>
            <a:r>
              <a:rPr spc="-40" dirty="0"/>
              <a:t> </a:t>
            </a:r>
            <a:r>
              <a:rPr spc="-10" dirty="0"/>
              <a:t>safety.</a:t>
            </a:r>
          </a:p>
        </p:txBody>
      </p:sp>
      <p:pic>
        <p:nvPicPr>
          <p:cNvPr id="7" name="object 7"/>
          <p:cNvPicPr/>
          <p:nvPr/>
        </p:nvPicPr>
        <p:blipFill>
          <a:blip r:embed="rId3" cstate="print"/>
          <a:stretch>
            <a:fillRect/>
          </a:stretch>
        </p:blipFill>
        <p:spPr>
          <a:xfrm>
            <a:off x="1905000" y="3276600"/>
            <a:ext cx="6181344" cy="2133600"/>
          </a:xfrm>
          <a:prstGeom prst="rect">
            <a:avLst/>
          </a:prstGeom>
        </p:spPr>
      </p:pic>
      <p:sp>
        <p:nvSpPr>
          <p:cNvPr id="9" name="TextBox 8">
            <a:extLst>
              <a:ext uri="{FF2B5EF4-FFF2-40B4-BE49-F238E27FC236}">
                <a16:creationId xmlns:a16="http://schemas.microsoft.com/office/drawing/2014/main" id="{96A3147C-57A8-CDBD-5AD4-D2CA6E10C73A}"/>
              </a:ext>
            </a:extLst>
          </p:cNvPr>
          <p:cNvSpPr txBox="1"/>
          <p:nvPr/>
        </p:nvSpPr>
        <p:spPr>
          <a:xfrm>
            <a:off x="1629922" y="5715000"/>
            <a:ext cx="6100090" cy="646331"/>
          </a:xfrm>
          <a:prstGeom prst="rect">
            <a:avLst/>
          </a:prstGeom>
          <a:noFill/>
        </p:spPr>
        <p:txBody>
          <a:bodyPr wrap="square">
            <a:spAutoFit/>
          </a:bodyPr>
          <a:lstStyle/>
          <a:p>
            <a:r>
              <a:rPr lang="en-IN" dirty="0"/>
              <a:t>https://drive.google.com/file/d/1wUd-GBjsn0jGQIzZ4Yz82D0LpxLwagxM/view?usp=sharing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4250" dirty="0"/>
              <a:t>PROJECT</a:t>
            </a:r>
            <a:r>
              <a:rPr sz="4250" spc="-265" dirty="0"/>
              <a:t> </a:t>
            </a:r>
            <a:r>
              <a:rPr sz="4250" spc="-10" dirty="0"/>
              <a:t>TITLE</a:t>
            </a:r>
            <a:endParaRPr sz="4250"/>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565975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Audio</a:t>
            </a:r>
            <a:r>
              <a:rPr sz="2800" spc="-45" dirty="0">
                <a:latin typeface="Times New Roman"/>
                <a:cs typeface="Times New Roman"/>
              </a:rPr>
              <a:t> </a:t>
            </a:r>
            <a:r>
              <a:rPr sz="2800" dirty="0">
                <a:latin typeface="Times New Roman"/>
                <a:cs typeface="Times New Roman"/>
              </a:rPr>
              <a:t>classification</a:t>
            </a:r>
            <a:r>
              <a:rPr sz="2800" spc="-70" dirty="0">
                <a:latin typeface="Times New Roman"/>
                <a:cs typeface="Times New Roman"/>
              </a:rPr>
              <a:t> </a:t>
            </a:r>
            <a:r>
              <a:rPr sz="2800" dirty="0">
                <a:latin typeface="Times New Roman"/>
                <a:cs typeface="Times New Roman"/>
              </a:rPr>
              <a:t>using</a:t>
            </a:r>
            <a:r>
              <a:rPr sz="2800" spc="-50" dirty="0">
                <a:latin typeface="Times New Roman"/>
                <a:cs typeface="Times New Roman"/>
              </a:rPr>
              <a:t> </a:t>
            </a:r>
            <a:r>
              <a:rPr sz="2800" spc="-10" dirty="0">
                <a:latin typeface="Times New Roman"/>
                <a:cs typeface="Times New Roman"/>
              </a:rPr>
              <a:t>deeplearning</a:t>
            </a:r>
            <a:endParaRPr sz="2800">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prstGeom prst="rect">
            <a:avLst/>
          </a:prstGeom>
        </p:spPr>
        <p:txBody>
          <a:bodyPr vert="horz" wrap="square" lIns="0" tIns="166878" rIns="0" bIns="0" rtlCol="0">
            <a:spAutoFit/>
          </a:bodyPr>
          <a:lstStyle/>
          <a:p>
            <a:pPr marL="193675">
              <a:lnSpc>
                <a:spcPct val="100000"/>
              </a:lnSpc>
              <a:spcBef>
                <a:spcPts val="100"/>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a:off x="1883791" y="1601703"/>
            <a:ext cx="6490335" cy="3268331"/>
          </a:xfrm>
          <a:prstGeom prst="rect">
            <a:avLst/>
          </a:prstGeom>
        </p:spPr>
        <p:txBody>
          <a:bodyPr vert="horz" wrap="square" lIns="0" tIns="12065" rIns="0" bIns="0" rtlCol="0">
            <a:spAutoFit/>
          </a:bodyPr>
          <a:lstStyle/>
          <a:p>
            <a:pPr marL="12700" marR="5080" algn="just">
              <a:lnSpc>
                <a:spcPct val="150000"/>
              </a:lnSpc>
              <a:spcBef>
                <a:spcPts val="95"/>
              </a:spcBef>
            </a:pPr>
            <a:r>
              <a:rPr lang="en-US" sz="2400" dirty="0">
                <a:latin typeface="Trebuchet MS"/>
                <a:cs typeface="Trebuchet MS"/>
              </a:rPr>
              <a:t>This project aims to build a deep learning model for audio classification using the UrbanSound8K dataset. It involves extracting key features from audio files and training a model to classify them into predefined categories.</a:t>
            </a:r>
            <a:endParaRPr sz="24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135111" y="29718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5652135"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65" dirty="0"/>
              <a:t>STATEMENT</a:t>
            </a:r>
            <a:endParaRPr sz="425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9" name="object 9"/>
          <p:cNvSpPr txBox="1"/>
          <p:nvPr/>
        </p:nvSpPr>
        <p:spPr>
          <a:xfrm>
            <a:off x="1718310" y="1918157"/>
            <a:ext cx="6271895" cy="2228815"/>
          </a:xfrm>
          <a:prstGeom prst="rect">
            <a:avLst/>
          </a:prstGeom>
        </p:spPr>
        <p:txBody>
          <a:bodyPr vert="horz" wrap="square" lIns="0" tIns="12700" rIns="0" bIns="0" rtlCol="0">
            <a:spAutoFit/>
          </a:bodyPr>
          <a:lstStyle/>
          <a:p>
            <a:pPr marL="12700" marR="5080">
              <a:lnSpc>
                <a:spcPct val="100000"/>
              </a:lnSpc>
              <a:spcBef>
                <a:spcPts val="100"/>
              </a:spcBef>
            </a:pPr>
            <a:r>
              <a:rPr lang="en-US" sz="2400" dirty="0">
                <a:solidFill>
                  <a:srgbClr val="0D0D0D"/>
                </a:solidFill>
                <a:latin typeface="Calibri"/>
                <a:cs typeface="Calibri"/>
              </a:rPr>
              <a:t>Automatically classifying urban sounds is crucial for urban planning, noise monitoring, and public safety. Yet, manual classification is time-consuming and subjective. Hence, an automated system is needed for accurate and efficient classification.</a:t>
            </a:r>
            <a:endParaRPr sz="2400" dirty="0">
              <a:latin typeface="Calibri"/>
              <a:cs typeface="Calibri"/>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1" y="818514"/>
            <a:ext cx="5267960" cy="673100"/>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2475678"/>
          </a:xfrm>
          <a:prstGeom prst="rect">
            <a:avLst/>
          </a:prstGeom>
        </p:spPr>
        <p:txBody>
          <a:bodyPr vert="horz" wrap="square" lIns="0" tIns="13335" rIns="0" bIns="0" rtlCol="0">
            <a:spAutoFit/>
          </a:bodyPr>
          <a:lstStyle/>
          <a:p>
            <a:pPr marL="12700" marR="5080">
              <a:lnSpc>
                <a:spcPct val="100000"/>
              </a:lnSpc>
              <a:spcBef>
                <a:spcPts val="105"/>
              </a:spcBef>
            </a:pPr>
            <a:r>
              <a:rPr lang="en-US" sz="3200" dirty="0">
                <a:solidFill>
                  <a:srgbClr val="0D0D0D"/>
                </a:solidFill>
                <a:latin typeface="Times New Roman"/>
                <a:cs typeface="Times New Roman"/>
              </a:rPr>
              <a:t>The project aims to create a deep learning model for classifying urban sounds like "car horn," "dog bark," "siren," etc. It includes preprocessing audio, feature extraction, neural network construction, training, and performance evaluation.</a:t>
            </a:r>
            <a:endParaRPr sz="3200"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2932" y="720792"/>
            <a:ext cx="8665210" cy="4907113"/>
          </a:xfrm>
          <a:prstGeom prst="rect">
            <a:avLst/>
          </a:prstGeom>
        </p:spPr>
        <p:txBody>
          <a:bodyPr vert="horz" wrap="square" lIns="0" tIns="241935" rIns="0" bIns="0" rtlCol="0">
            <a:spAutoFit/>
          </a:bodyPr>
          <a:lstStyle/>
          <a:p>
            <a:pPr marL="12700">
              <a:lnSpc>
                <a:spcPct val="100000"/>
              </a:lnSpc>
              <a:spcBef>
                <a:spcPts val="1905"/>
              </a:spcBef>
            </a:pPr>
            <a:r>
              <a:rPr sz="3200" b="1" spc="-10" dirty="0">
                <a:latin typeface="Trebuchet MS"/>
                <a:cs typeface="Trebuchet MS"/>
              </a:rPr>
              <a:t>WHO</a:t>
            </a:r>
            <a:r>
              <a:rPr sz="3200" b="1" spc="-265" dirty="0">
                <a:latin typeface="Trebuchet MS"/>
                <a:cs typeface="Trebuchet MS"/>
              </a:rPr>
              <a:t> </a:t>
            </a:r>
            <a:r>
              <a:rPr sz="3200" b="1" dirty="0">
                <a:latin typeface="Trebuchet MS"/>
                <a:cs typeface="Trebuchet MS"/>
              </a:rPr>
              <a:t>ARE</a:t>
            </a:r>
            <a:r>
              <a:rPr sz="3200" b="1" spc="-80" dirty="0">
                <a:latin typeface="Trebuchet MS"/>
                <a:cs typeface="Trebuchet MS"/>
              </a:rPr>
              <a:t> </a:t>
            </a:r>
            <a:r>
              <a:rPr sz="3200" b="1" dirty="0">
                <a:latin typeface="Trebuchet MS"/>
                <a:cs typeface="Trebuchet MS"/>
              </a:rPr>
              <a:t>THE</a:t>
            </a:r>
            <a:r>
              <a:rPr sz="3200" b="1" spc="-65" dirty="0">
                <a:latin typeface="Trebuchet MS"/>
                <a:cs typeface="Trebuchet MS"/>
              </a:rPr>
              <a:t> </a:t>
            </a:r>
            <a:r>
              <a:rPr sz="3200" b="1" dirty="0">
                <a:latin typeface="Trebuchet MS"/>
                <a:cs typeface="Trebuchet MS"/>
              </a:rPr>
              <a:t>END</a:t>
            </a:r>
            <a:r>
              <a:rPr sz="3200" b="1" spc="-55" dirty="0">
                <a:latin typeface="Trebuchet MS"/>
                <a:cs typeface="Trebuchet MS"/>
              </a:rPr>
              <a:t> </a:t>
            </a:r>
            <a:r>
              <a:rPr sz="3200" b="1" spc="-10" dirty="0">
                <a:latin typeface="Trebuchet MS"/>
                <a:cs typeface="Trebuchet MS"/>
              </a:rPr>
              <a:t>USERS?</a:t>
            </a:r>
            <a:endParaRPr sz="3200" dirty="0">
              <a:latin typeface="Trebuchet MS"/>
              <a:cs typeface="Trebuchet MS"/>
            </a:endParaRPr>
          </a:p>
          <a:p>
            <a:pPr marL="220345">
              <a:lnSpc>
                <a:spcPct val="100000"/>
              </a:lnSpc>
              <a:spcBef>
                <a:spcPts val="1805"/>
              </a:spcBef>
              <a:buSzPct val="96875"/>
              <a:tabLst>
                <a:tab pos="371475" algn="l"/>
              </a:tabLst>
            </a:pPr>
            <a:r>
              <a:rPr lang="en-US" sz="3200" dirty="0">
                <a:latin typeface="Calibri"/>
                <a:cs typeface="Calibri"/>
              </a:rPr>
              <a:t>The project's end users extend to urban planners, who utilize the classification of urban sounds to comprehend noise distribution across various regions, aiding in effective urban planning and zoning decisions. Environmental agencies rely on the model to monitor noise pollution levels, enabling them to implement targeted interventions to mitigate environmental impact. </a:t>
            </a:r>
            <a:endParaRPr sz="3200" dirty="0">
              <a:latin typeface="Calibri"/>
              <a:cs typeface="Calibri"/>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83641" rIns="0" bIns="0" rtlCol="0">
            <a:spAutoFit/>
          </a:bodyPr>
          <a:lstStyle/>
          <a:p>
            <a:pPr marL="12700">
              <a:lnSpc>
                <a:spcPct val="100000"/>
              </a:lnSpc>
              <a:spcBef>
                <a:spcPts val="100"/>
              </a:spcBef>
            </a:pPr>
            <a:r>
              <a:rPr sz="3600" dirty="0"/>
              <a:t>YOUR</a:t>
            </a:r>
            <a:r>
              <a:rPr sz="3600" spc="-160" dirty="0"/>
              <a:t> </a:t>
            </a:r>
            <a:r>
              <a:rPr sz="3600" spc="-30" dirty="0"/>
              <a:t>SOLUTION</a:t>
            </a:r>
            <a:r>
              <a:rPr sz="3600" spc="-335" dirty="0"/>
              <a:t> </a:t>
            </a:r>
            <a:r>
              <a:rPr sz="3600" dirty="0"/>
              <a:t>AND</a:t>
            </a:r>
            <a:r>
              <a:rPr sz="3600" spc="-75" dirty="0"/>
              <a:t> </a:t>
            </a:r>
            <a:r>
              <a:rPr sz="3600" dirty="0"/>
              <a:t>ITS</a:t>
            </a:r>
            <a:r>
              <a:rPr sz="3600" spc="-50" dirty="0"/>
              <a:t> </a:t>
            </a:r>
            <a:r>
              <a:rPr sz="3600" dirty="0"/>
              <a:t>VALUE</a:t>
            </a:r>
            <a:r>
              <a:rPr sz="3600" spc="-160" dirty="0"/>
              <a:t> </a:t>
            </a:r>
            <a:r>
              <a:rPr sz="3600" spc="-10" dirty="0"/>
              <a:t>PROPOSITION</a:t>
            </a:r>
            <a:endParaRPr sz="3600"/>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93339" y="1767967"/>
            <a:ext cx="6478270" cy="4293235"/>
          </a:xfrm>
          <a:prstGeom prst="rect">
            <a:avLst/>
          </a:prstGeom>
        </p:spPr>
        <p:txBody>
          <a:bodyPr vert="horz" wrap="square" lIns="0" tIns="12065" rIns="0" bIns="0" rtlCol="0">
            <a:spAutoFit/>
          </a:bodyPr>
          <a:lstStyle/>
          <a:p>
            <a:pPr marL="12700" marR="5080">
              <a:lnSpc>
                <a:spcPct val="100000"/>
              </a:lnSpc>
              <a:spcBef>
                <a:spcPts val="95"/>
              </a:spcBef>
            </a:pPr>
            <a:r>
              <a:rPr lang="en-US" sz="2800" dirty="0">
                <a:solidFill>
                  <a:srgbClr val="0D0D0D"/>
                </a:solidFill>
                <a:latin typeface="Calibri"/>
                <a:cs typeface="Calibri"/>
              </a:rPr>
              <a:t>Our solution entails crafting a precise deep learning model capable of categorizing urban sounds effectively by analyzing their audio features. This automated approach significantly reduces the time and effort required compared to manual classification methods. Furthermore, it offers real-time assessment of urban soundscapes, facilitating prompt responses to emergencies or unusual noise occurrences.</a:t>
            </a:r>
            <a:endParaRPr sz="2800" dirty="0">
              <a:latin typeface="Calibri"/>
              <a:cs typeface="Calibri"/>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382142" rIns="0" bIns="0" rtlCol="0">
            <a:spAutoFit/>
          </a:bodyPr>
          <a:lstStyle/>
          <a:p>
            <a:pPr marL="193675">
              <a:lnSpc>
                <a:spcPct val="100000"/>
              </a:lnSpc>
              <a:spcBef>
                <a:spcPts val="95"/>
              </a:spcBef>
            </a:pPr>
            <a:r>
              <a:rPr sz="4250" dirty="0"/>
              <a:t>THE</a:t>
            </a:r>
            <a:r>
              <a:rPr sz="4250" spc="-40" dirty="0"/>
              <a:t> </a:t>
            </a:r>
            <a:r>
              <a:rPr sz="4250" dirty="0"/>
              <a:t>WOW</a:t>
            </a:r>
            <a:r>
              <a:rPr sz="4250" spc="35" dirty="0"/>
              <a:t> </a:t>
            </a:r>
            <a:r>
              <a:rPr sz="4250" dirty="0"/>
              <a:t>IN</a:t>
            </a:r>
            <a:r>
              <a:rPr sz="4250" spc="-45" dirty="0"/>
              <a:t> </a:t>
            </a:r>
            <a:r>
              <a:rPr sz="4250" dirty="0"/>
              <a:t>YOUR</a:t>
            </a:r>
            <a:r>
              <a:rPr sz="4250" spc="-30" dirty="0"/>
              <a:t> </a:t>
            </a:r>
            <a:r>
              <a:rPr sz="4250" spc="-10" dirty="0"/>
              <a:t>SOLUTION</a:t>
            </a:r>
            <a:endParaRPr sz="4250"/>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366264" y="2051685"/>
            <a:ext cx="7230745" cy="3440429"/>
          </a:xfrm>
          <a:prstGeom prst="rect">
            <a:avLst/>
          </a:prstGeom>
        </p:spPr>
        <p:txBody>
          <a:bodyPr vert="horz" wrap="square" lIns="0" tIns="13335" rIns="0" bIns="0" rtlCol="0">
            <a:spAutoFit/>
          </a:bodyPr>
          <a:lstStyle/>
          <a:p>
            <a:pPr marL="12700" marR="5080">
              <a:lnSpc>
                <a:spcPct val="100000"/>
              </a:lnSpc>
              <a:spcBef>
                <a:spcPts val="105"/>
              </a:spcBef>
            </a:pPr>
            <a:r>
              <a:rPr lang="en-US" sz="3200" dirty="0">
                <a:solidFill>
                  <a:srgbClr val="0D0D0D"/>
                </a:solidFill>
                <a:latin typeface="Calibri"/>
                <a:cs typeface="Calibri"/>
              </a:rPr>
              <a:t>The standout feature of our solution is its remarkable accuracy in classifying a diverse array of urban sounds with exceptional precision and recall. Its capacity to generalize effectively to new data and process information in real-time renders it a potent asset for urban sound analysis.</a:t>
            </a:r>
            <a:endParaRPr sz="32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grpSp>
        <p:nvGrpSpPr>
          <p:cNvPr id="4" name="object 4"/>
          <p:cNvGrpSpPr/>
          <p:nvPr/>
        </p:nvGrpSpPr>
        <p:grpSpPr>
          <a:xfrm>
            <a:off x="2438400" y="1581911"/>
            <a:ext cx="4724400" cy="2456815"/>
            <a:chOff x="2438400" y="1581911"/>
            <a:chExt cx="4724400" cy="2456815"/>
          </a:xfrm>
        </p:grpSpPr>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6" name="object 6"/>
            <p:cNvPicPr/>
            <p:nvPr/>
          </p:nvPicPr>
          <p:blipFill>
            <a:blip r:embed="rId2" cstate="print"/>
            <a:stretch>
              <a:fillRect/>
            </a:stretch>
          </p:blipFill>
          <p:spPr>
            <a:xfrm>
              <a:off x="2438400" y="1581911"/>
              <a:ext cx="4724400" cy="2456688"/>
            </a:xfrm>
            <a:prstGeom prst="rect">
              <a:avLst/>
            </a:prstGeom>
          </p:spPr>
        </p:pic>
      </p:grpSp>
      <p:pic>
        <p:nvPicPr>
          <p:cNvPr id="7" name="object 7"/>
          <p:cNvPicPr/>
          <p:nvPr/>
        </p:nvPicPr>
        <p:blipFill>
          <a:blip r:embed="rId3"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0" name="object 10"/>
          <p:cNvSpPr txBox="1"/>
          <p:nvPr/>
        </p:nvSpPr>
        <p:spPr>
          <a:xfrm>
            <a:off x="2136394" y="4957953"/>
            <a:ext cx="5312410" cy="574040"/>
          </a:xfrm>
          <a:prstGeom prst="rect">
            <a:avLst/>
          </a:prstGeom>
        </p:spPr>
        <p:txBody>
          <a:bodyPr vert="horz" wrap="square" lIns="0" tIns="12700" rIns="0" bIns="0" rtlCol="0">
            <a:spAutoFit/>
          </a:bodyPr>
          <a:lstStyle/>
          <a:p>
            <a:pPr marL="91440" indent="-88900">
              <a:lnSpc>
                <a:spcPct val="100000"/>
              </a:lnSpc>
              <a:spcBef>
                <a:spcPts val="100"/>
              </a:spcBef>
              <a:buSzPct val="94444"/>
              <a:buFont typeface="Arial MT"/>
              <a:buChar char="•"/>
              <a:tabLst>
                <a:tab pos="91440" algn="l"/>
              </a:tabLst>
            </a:pPr>
            <a:r>
              <a:rPr sz="1800" dirty="0">
                <a:solidFill>
                  <a:srgbClr val="0D0D0D"/>
                </a:solidFill>
                <a:latin typeface="Calibri"/>
                <a:cs typeface="Calibri"/>
              </a:rPr>
              <a:t>Description</a:t>
            </a:r>
            <a:r>
              <a:rPr sz="1800" spc="-30" dirty="0">
                <a:solidFill>
                  <a:srgbClr val="0D0D0D"/>
                </a:solidFill>
                <a:latin typeface="Calibri"/>
                <a:cs typeface="Calibri"/>
              </a:rPr>
              <a:t> </a:t>
            </a:r>
            <a:r>
              <a:rPr sz="1800" dirty="0">
                <a:solidFill>
                  <a:srgbClr val="0D0D0D"/>
                </a:solidFill>
                <a:latin typeface="Calibri"/>
                <a:cs typeface="Calibri"/>
              </a:rPr>
              <a:t>of</a:t>
            </a:r>
            <a:r>
              <a:rPr sz="1800" spc="-35" dirty="0">
                <a:solidFill>
                  <a:srgbClr val="0D0D0D"/>
                </a:solidFill>
                <a:latin typeface="Calibri"/>
                <a:cs typeface="Calibri"/>
              </a:rPr>
              <a:t> </a:t>
            </a:r>
            <a:r>
              <a:rPr sz="1800" dirty="0">
                <a:solidFill>
                  <a:srgbClr val="0D0D0D"/>
                </a:solidFill>
                <a:latin typeface="Calibri"/>
                <a:cs typeface="Calibri"/>
              </a:rPr>
              <a:t>the</a:t>
            </a:r>
            <a:r>
              <a:rPr sz="1800" spc="-45" dirty="0">
                <a:solidFill>
                  <a:srgbClr val="0D0D0D"/>
                </a:solidFill>
                <a:latin typeface="Calibri"/>
                <a:cs typeface="Calibri"/>
              </a:rPr>
              <a:t> </a:t>
            </a:r>
            <a:r>
              <a:rPr sz="1800" dirty="0">
                <a:solidFill>
                  <a:srgbClr val="0D0D0D"/>
                </a:solidFill>
                <a:latin typeface="Calibri"/>
                <a:cs typeface="Calibri"/>
              </a:rPr>
              <a:t>deep</a:t>
            </a:r>
            <a:r>
              <a:rPr sz="1800" spc="-40" dirty="0">
                <a:solidFill>
                  <a:srgbClr val="0D0D0D"/>
                </a:solidFill>
                <a:latin typeface="Calibri"/>
                <a:cs typeface="Calibri"/>
              </a:rPr>
              <a:t> </a:t>
            </a:r>
            <a:r>
              <a:rPr sz="1800" dirty="0">
                <a:solidFill>
                  <a:srgbClr val="0D0D0D"/>
                </a:solidFill>
                <a:latin typeface="Calibri"/>
                <a:cs typeface="Calibri"/>
              </a:rPr>
              <a:t>learning</a:t>
            </a:r>
            <a:r>
              <a:rPr sz="1800" spc="-35" dirty="0">
                <a:solidFill>
                  <a:srgbClr val="0D0D0D"/>
                </a:solidFill>
                <a:latin typeface="Calibri"/>
                <a:cs typeface="Calibri"/>
              </a:rPr>
              <a:t> </a:t>
            </a:r>
            <a:r>
              <a:rPr sz="1800" dirty="0">
                <a:solidFill>
                  <a:srgbClr val="0D0D0D"/>
                </a:solidFill>
                <a:latin typeface="Calibri"/>
                <a:cs typeface="Calibri"/>
              </a:rPr>
              <a:t>model</a:t>
            </a:r>
            <a:r>
              <a:rPr sz="1800" spc="-40" dirty="0">
                <a:solidFill>
                  <a:srgbClr val="0D0D0D"/>
                </a:solidFill>
                <a:latin typeface="Calibri"/>
                <a:cs typeface="Calibri"/>
              </a:rPr>
              <a:t> </a:t>
            </a:r>
            <a:r>
              <a:rPr sz="1800" spc="-10" dirty="0">
                <a:solidFill>
                  <a:srgbClr val="0D0D0D"/>
                </a:solidFill>
                <a:latin typeface="Calibri"/>
                <a:cs typeface="Calibri"/>
              </a:rPr>
              <a:t>architecture.</a:t>
            </a:r>
            <a:endParaRPr sz="1800">
              <a:latin typeface="Calibri"/>
              <a:cs typeface="Calibri"/>
            </a:endParaRPr>
          </a:p>
          <a:p>
            <a:pPr marL="91440" indent="-88900">
              <a:lnSpc>
                <a:spcPct val="100000"/>
              </a:lnSpc>
              <a:buSzPct val="94444"/>
              <a:buFont typeface="Arial MT"/>
              <a:buChar char="•"/>
              <a:tabLst>
                <a:tab pos="91440" algn="l"/>
              </a:tabLst>
            </a:pPr>
            <a:r>
              <a:rPr sz="1800" dirty="0">
                <a:solidFill>
                  <a:srgbClr val="0D0D0D"/>
                </a:solidFill>
                <a:latin typeface="Calibri"/>
                <a:cs typeface="Calibri"/>
              </a:rPr>
              <a:t>Explanation</a:t>
            </a:r>
            <a:r>
              <a:rPr sz="1800" spc="-45" dirty="0">
                <a:solidFill>
                  <a:srgbClr val="0D0D0D"/>
                </a:solidFill>
                <a:latin typeface="Calibri"/>
                <a:cs typeface="Calibri"/>
              </a:rPr>
              <a:t> </a:t>
            </a:r>
            <a:r>
              <a:rPr sz="1800" dirty="0">
                <a:solidFill>
                  <a:srgbClr val="0D0D0D"/>
                </a:solidFill>
                <a:latin typeface="Calibri"/>
                <a:cs typeface="Calibri"/>
              </a:rPr>
              <a:t>of</a:t>
            </a:r>
            <a:r>
              <a:rPr sz="1800" spc="-50" dirty="0">
                <a:solidFill>
                  <a:srgbClr val="0D0D0D"/>
                </a:solidFill>
                <a:latin typeface="Calibri"/>
                <a:cs typeface="Calibri"/>
              </a:rPr>
              <a:t> </a:t>
            </a:r>
            <a:r>
              <a:rPr sz="1800" dirty="0">
                <a:solidFill>
                  <a:srgbClr val="0D0D0D"/>
                </a:solidFill>
                <a:latin typeface="Calibri"/>
                <a:cs typeface="Calibri"/>
              </a:rPr>
              <a:t>model</a:t>
            </a:r>
            <a:r>
              <a:rPr sz="1800" spc="-45" dirty="0">
                <a:solidFill>
                  <a:srgbClr val="0D0D0D"/>
                </a:solidFill>
                <a:latin typeface="Calibri"/>
                <a:cs typeface="Calibri"/>
              </a:rPr>
              <a:t> </a:t>
            </a:r>
            <a:r>
              <a:rPr sz="1800" dirty="0">
                <a:solidFill>
                  <a:srgbClr val="0D0D0D"/>
                </a:solidFill>
                <a:latin typeface="Calibri"/>
                <a:cs typeface="Calibri"/>
              </a:rPr>
              <a:t>training</a:t>
            </a:r>
            <a:r>
              <a:rPr sz="1800" spc="-30" dirty="0">
                <a:solidFill>
                  <a:srgbClr val="0D0D0D"/>
                </a:solidFill>
                <a:latin typeface="Calibri"/>
                <a:cs typeface="Calibri"/>
              </a:rPr>
              <a:t> </a:t>
            </a:r>
            <a:r>
              <a:rPr sz="1800" dirty="0">
                <a:solidFill>
                  <a:srgbClr val="0D0D0D"/>
                </a:solidFill>
                <a:latin typeface="Calibri"/>
                <a:cs typeface="Calibri"/>
              </a:rPr>
              <a:t>and</a:t>
            </a:r>
            <a:r>
              <a:rPr sz="1800" spc="-45" dirty="0">
                <a:solidFill>
                  <a:srgbClr val="0D0D0D"/>
                </a:solidFill>
                <a:latin typeface="Calibri"/>
                <a:cs typeface="Calibri"/>
              </a:rPr>
              <a:t> </a:t>
            </a:r>
            <a:r>
              <a:rPr sz="1800" dirty="0">
                <a:solidFill>
                  <a:srgbClr val="0D0D0D"/>
                </a:solidFill>
                <a:latin typeface="Calibri"/>
                <a:cs typeface="Calibri"/>
              </a:rPr>
              <a:t>evaluation</a:t>
            </a:r>
            <a:r>
              <a:rPr sz="1800" spc="-40" dirty="0">
                <a:solidFill>
                  <a:srgbClr val="0D0D0D"/>
                </a:solidFill>
                <a:latin typeface="Calibri"/>
                <a:cs typeface="Calibri"/>
              </a:rPr>
              <a:t> </a:t>
            </a:r>
            <a:r>
              <a:rPr sz="1800" spc="-10" dirty="0">
                <a:solidFill>
                  <a:srgbClr val="0D0D0D"/>
                </a:solidFill>
                <a:latin typeface="Calibri"/>
                <a:cs typeface="Calibri"/>
              </a:rPr>
              <a:t>processes.</a:t>
            </a:r>
            <a:endParaRPr sz="1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468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MT</vt:lpstr>
      <vt:lpstr>Calibri</vt:lpstr>
      <vt:lpstr>Times New Roman</vt:lpstr>
      <vt:lpstr>Trebuchet MS</vt:lpstr>
      <vt:lpstr>Office Theme</vt:lpstr>
      <vt:lpstr>AUDIO CLASSIFICATION DEEPLEARNING</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Vasantha Krishnan</cp:lastModifiedBy>
  <cp:revision>3</cp:revision>
  <dcterms:created xsi:type="dcterms:W3CDTF">2024-04-17T11:35:10Z</dcterms:created>
  <dcterms:modified xsi:type="dcterms:W3CDTF">2024-04-17T13:40:55Z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