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Montserrat"/>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Montserrat-regular.fntdata"/><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Montserrat-italic.fntdata"/><Relationship Id="rId25" Type="http://schemas.openxmlformats.org/officeDocument/2006/relationships/font" Target="fonts/Montserrat-bold.fntdata"/><Relationship Id="rId27" Type="http://schemas.openxmlformats.org/officeDocument/2006/relationships/font" Target="fonts/Montserrat-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b173d770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b173d770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5ab332471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5ab332471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5ab332471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5ab332471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5ab332471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5ab332471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5ab3324717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5ab332471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5ab3324717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5ab3324717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5ab3324717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5ab3324717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5ab332471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5ab332471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5ab3324717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5ab3324717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b173d770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b173d770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b173d770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b173d770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5ab332471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5ab33247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ab3324717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5ab332471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ab332471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ab332471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5ab3324717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5ab3324717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5ab332471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5ab332471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5ab332471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5ab332471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0"/>
              </a:spcBef>
              <a:spcAft>
                <a:spcPts val="0"/>
              </a:spcAft>
              <a:buClr>
                <a:schemeClr val="lt2"/>
              </a:buClr>
              <a:buSzPts val="1400"/>
              <a:buChar char="○"/>
              <a:defRPr>
                <a:solidFill>
                  <a:schemeClr val="lt2"/>
                </a:solidFill>
              </a:defRPr>
            </a:lvl2pPr>
            <a:lvl3pPr indent="-317500" lvl="2" marL="1371600" rtl="0">
              <a:lnSpc>
                <a:spcPct val="115000"/>
              </a:lnSpc>
              <a:spcBef>
                <a:spcPts val="0"/>
              </a:spcBef>
              <a:spcAft>
                <a:spcPts val="0"/>
              </a:spcAft>
              <a:buClr>
                <a:schemeClr val="lt2"/>
              </a:buClr>
              <a:buSzPts val="1400"/>
              <a:buChar char="■"/>
              <a:defRPr>
                <a:solidFill>
                  <a:schemeClr val="lt2"/>
                </a:solidFill>
              </a:defRPr>
            </a:lvl3pPr>
            <a:lvl4pPr indent="-317500" lvl="3" marL="1828800" rtl="0">
              <a:lnSpc>
                <a:spcPct val="115000"/>
              </a:lnSpc>
              <a:spcBef>
                <a:spcPts val="0"/>
              </a:spcBef>
              <a:spcAft>
                <a:spcPts val="0"/>
              </a:spcAft>
              <a:buClr>
                <a:schemeClr val="lt2"/>
              </a:buClr>
              <a:buSzPts val="1400"/>
              <a:buChar char="●"/>
              <a:defRPr>
                <a:solidFill>
                  <a:schemeClr val="lt2"/>
                </a:solidFill>
              </a:defRPr>
            </a:lvl4pPr>
            <a:lvl5pPr indent="-317500" lvl="4" marL="2286000" rtl="0">
              <a:lnSpc>
                <a:spcPct val="115000"/>
              </a:lnSpc>
              <a:spcBef>
                <a:spcPts val="0"/>
              </a:spcBef>
              <a:spcAft>
                <a:spcPts val="0"/>
              </a:spcAft>
              <a:buClr>
                <a:schemeClr val="lt2"/>
              </a:buClr>
              <a:buSzPts val="1400"/>
              <a:buChar char="○"/>
              <a:defRPr>
                <a:solidFill>
                  <a:schemeClr val="lt2"/>
                </a:solidFill>
              </a:defRPr>
            </a:lvl5pPr>
            <a:lvl6pPr indent="-317500" lvl="5" marL="2743200" rtl="0">
              <a:lnSpc>
                <a:spcPct val="115000"/>
              </a:lnSpc>
              <a:spcBef>
                <a:spcPts val="0"/>
              </a:spcBef>
              <a:spcAft>
                <a:spcPts val="0"/>
              </a:spcAft>
              <a:buClr>
                <a:schemeClr val="lt2"/>
              </a:buClr>
              <a:buSzPts val="1400"/>
              <a:buChar char="■"/>
              <a:defRPr>
                <a:solidFill>
                  <a:schemeClr val="lt2"/>
                </a:solidFill>
              </a:defRPr>
            </a:lvl6pPr>
            <a:lvl7pPr indent="-317500" lvl="6" marL="3200400" rtl="0">
              <a:lnSpc>
                <a:spcPct val="115000"/>
              </a:lnSpc>
              <a:spcBef>
                <a:spcPts val="0"/>
              </a:spcBef>
              <a:spcAft>
                <a:spcPts val="0"/>
              </a:spcAft>
              <a:buClr>
                <a:schemeClr val="lt2"/>
              </a:buClr>
              <a:buSzPts val="1400"/>
              <a:buChar char="●"/>
              <a:defRPr>
                <a:solidFill>
                  <a:schemeClr val="lt2"/>
                </a:solidFill>
              </a:defRPr>
            </a:lvl7pPr>
            <a:lvl8pPr indent="-317500" lvl="7" marL="3657600" rtl="0">
              <a:lnSpc>
                <a:spcPct val="115000"/>
              </a:lnSpc>
              <a:spcBef>
                <a:spcPts val="0"/>
              </a:spcBef>
              <a:spcAft>
                <a:spcPts val="0"/>
              </a:spcAft>
              <a:buClr>
                <a:schemeClr val="lt2"/>
              </a:buClr>
              <a:buSzPts val="1400"/>
              <a:buChar char="○"/>
              <a:defRPr>
                <a:solidFill>
                  <a:schemeClr val="lt2"/>
                </a:solidFill>
              </a:defRPr>
            </a:lvl8pPr>
            <a:lvl9pPr indent="-317500" lvl="8" marL="4114800" rtl="0">
              <a:lnSpc>
                <a:spcPct val="115000"/>
              </a:lnSpc>
              <a:spcBef>
                <a:spcPts val="0"/>
              </a:spcBef>
              <a:spcAft>
                <a:spcPts val="0"/>
              </a:spcAft>
              <a:buClr>
                <a:schemeClr val="lt2"/>
              </a:buClr>
              <a:buSzPts val="1400"/>
              <a:buChar char="■"/>
              <a:defRPr>
                <a:solidFill>
                  <a:schemeClr val="lt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hyperlink" Target="https://python.langchain.com/" TargetMode="External"/><Relationship Id="rId5"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98" name="Shape 98"/>
        <p:cNvGrpSpPr/>
        <p:nvPr/>
      </p:nvGrpSpPr>
      <p:grpSpPr>
        <a:xfrm>
          <a:off x="0" y="0"/>
          <a:ext cx="0" cy="0"/>
          <a:chOff x="0" y="0"/>
          <a:chExt cx="0" cy="0"/>
        </a:xfrm>
      </p:grpSpPr>
      <p:pic>
        <p:nvPicPr>
          <p:cNvPr id="99" name="Google Shape;99;p25"/>
          <p:cNvPicPr preferRelativeResize="0"/>
          <p:nvPr/>
        </p:nvPicPr>
        <p:blipFill>
          <a:blip r:embed="rId3">
            <a:alphaModFix/>
          </a:blip>
          <a:stretch>
            <a:fillRect/>
          </a:stretch>
        </p:blipFill>
        <p:spPr>
          <a:xfrm>
            <a:off x="1091850" y="1963912"/>
            <a:ext cx="7265100" cy="1215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8" name="Shape 168"/>
        <p:cNvGrpSpPr/>
        <p:nvPr/>
      </p:nvGrpSpPr>
      <p:grpSpPr>
        <a:xfrm>
          <a:off x="0" y="0"/>
          <a:ext cx="0" cy="0"/>
          <a:chOff x="0" y="0"/>
          <a:chExt cx="0" cy="0"/>
        </a:xfrm>
      </p:grpSpPr>
      <p:pic>
        <p:nvPicPr>
          <p:cNvPr id="169" name="Google Shape;169;p3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70" name="Google Shape;170;p3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71" name="Google Shape;171;p34"/>
          <p:cNvSpPr txBox="1"/>
          <p:nvPr/>
        </p:nvSpPr>
        <p:spPr>
          <a:xfrm>
            <a:off x="272000" y="854825"/>
            <a:ext cx="8456700" cy="1339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LangChain Course Sections</a:t>
            </a:r>
            <a:endParaRPr b="1"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p:txBody>
      </p:sp>
      <p:pic>
        <p:nvPicPr>
          <p:cNvPr id="172" name="Google Shape;172;p34"/>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173" name="Google Shape;173;p34"/>
          <p:cNvSpPr/>
          <p:nvPr/>
        </p:nvSpPr>
        <p:spPr>
          <a:xfrm>
            <a:off x="320513" y="2194025"/>
            <a:ext cx="1327200" cy="966000"/>
          </a:xfrm>
          <a:prstGeom prst="rect">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MODEL IO</a:t>
            </a:r>
            <a:endParaRPr b="1">
              <a:latin typeface="Montserrat"/>
              <a:ea typeface="Montserrat"/>
              <a:cs typeface="Montserrat"/>
              <a:sym typeface="Montserrat"/>
            </a:endParaRPr>
          </a:p>
        </p:txBody>
      </p:sp>
      <p:sp>
        <p:nvSpPr>
          <p:cNvPr id="174" name="Google Shape;174;p34"/>
          <p:cNvSpPr/>
          <p:nvPr/>
        </p:nvSpPr>
        <p:spPr>
          <a:xfrm>
            <a:off x="2059151" y="2194025"/>
            <a:ext cx="1485000" cy="966000"/>
          </a:xfrm>
          <a:prstGeom prst="rect">
            <a:avLst/>
          </a:prstGeom>
          <a:solidFill>
            <a:srgbClr val="FCE5CD"/>
          </a:solidFill>
          <a:ln cap="flat" cmpd="sng" w="2857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CONNECTION</a:t>
            </a:r>
            <a:endParaRPr b="1">
              <a:latin typeface="Montserrat"/>
              <a:ea typeface="Montserrat"/>
              <a:cs typeface="Montserrat"/>
              <a:sym typeface="Montserrat"/>
            </a:endParaRPr>
          </a:p>
        </p:txBody>
      </p:sp>
      <p:sp>
        <p:nvSpPr>
          <p:cNvPr id="175" name="Google Shape;175;p34"/>
          <p:cNvSpPr/>
          <p:nvPr/>
        </p:nvSpPr>
        <p:spPr>
          <a:xfrm>
            <a:off x="3884176" y="2194025"/>
            <a:ext cx="1485000" cy="966000"/>
          </a:xfrm>
          <a:prstGeom prst="rect">
            <a:avLst/>
          </a:prstGeom>
          <a:solidFill>
            <a:srgbClr val="FFF2CC"/>
          </a:solidFill>
          <a:ln cap="flat" cmpd="sng" w="2857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CHAINS</a:t>
            </a:r>
            <a:endParaRPr b="1">
              <a:latin typeface="Montserrat"/>
              <a:ea typeface="Montserrat"/>
              <a:cs typeface="Montserrat"/>
              <a:sym typeface="Montserrat"/>
            </a:endParaRPr>
          </a:p>
        </p:txBody>
      </p:sp>
      <p:sp>
        <p:nvSpPr>
          <p:cNvPr id="176" name="Google Shape;176;p34"/>
          <p:cNvSpPr/>
          <p:nvPr/>
        </p:nvSpPr>
        <p:spPr>
          <a:xfrm>
            <a:off x="5599251" y="2194025"/>
            <a:ext cx="1485000" cy="966000"/>
          </a:xfrm>
          <a:prstGeom prst="rect">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MEMORY</a:t>
            </a:r>
            <a:endParaRPr b="1">
              <a:latin typeface="Montserrat"/>
              <a:ea typeface="Montserrat"/>
              <a:cs typeface="Montserrat"/>
              <a:sym typeface="Montserrat"/>
            </a:endParaRPr>
          </a:p>
        </p:txBody>
      </p:sp>
      <p:sp>
        <p:nvSpPr>
          <p:cNvPr id="177" name="Google Shape;177;p34"/>
          <p:cNvSpPr/>
          <p:nvPr/>
        </p:nvSpPr>
        <p:spPr>
          <a:xfrm>
            <a:off x="7385001" y="2194025"/>
            <a:ext cx="1485000" cy="966000"/>
          </a:xfrm>
          <a:prstGeom prst="rect">
            <a:avLst/>
          </a:prstGeom>
          <a:solidFill>
            <a:srgbClr val="C9DAF8"/>
          </a:solid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AGENTS</a:t>
            </a:r>
            <a:endParaRPr b="1">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81" name="Shape 181"/>
        <p:cNvGrpSpPr/>
        <p:nvPr/>
      </p:nvGrpSpPr>
      <p:grpSpPr>
        <a:xfrm>
          <a:off x="0" y="0"/>
          <a:ext cx="0" cy="0"/>
          <a:chOff x="0" y="0"/>
          <a:chExt cx="0" cy="0"/>
        </a:xfrm>
      </p:grpSpPr>
      <p:pic>
        <p:nvPicPr>
          <p:cNvPr id="182" name="Google Shape;182;p3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83" name="Google Shape;183;p3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84" name="Google Shape;184;p35"/>
          <p:cNvSpPr txBox="1"/>
          <p:nvPr/>
        </p:nvSpPr>
        <p:spPr>
          <a:xfrm>
            <a:off x="272000" y="854825"/>
            <a:ext cx="8456700" cy="1339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LangChain Course Sections</a:t>
            </a:r>
            <a:endParaRPr b="1"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p:txBody>
      </p:sp>
      <p:pic>
        <p:nvPicPr>
          <p:cNvPr id="185" name="Google Shape;185;p35"/>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186" name="Google Shape;186;p35"/>
          <p:cNvSpPr/>
          <p:nvPr/>
        </p:nvSpPr>
        <p:spPr>
          <a:xfrm>
            <a:off x="320513" y="2194025"/>
            <a:ext cx="1327200" cy="966000"/>
          </a:xfrm>
          <a:prstGeom prst="rect">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MODEL IO</a:t>
            </a:r>
            <a:endParaRPr b="1">
              <a:latin typeface="Montserrat"/>
              <a:ea typeface="Montserrat"/>
              <a:cs typeface="Montserrat"/>
              <a:sym typeface="Montserrat"/>
            </a:endParaRPr>
          </a:p>
        </p:txBody>
      </p:sp>
      <p:sp>
        <p:nvSpPr>
          <p:cNvPr id="187" name="Google Shape;187;p35"/>
          <p:cNvSpPr txBox="1"/>
          <p:nvPr/>
        </p:nvSpPr>
        <p:spPr>
          <a:xfrm>
            <a:off x="1973650" y="1450125"/>
            <a:ext cx="7004700" cy="33384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Model IO focuses on basic LLM inputs and outputs. This replicates a lot of the functionality already present in default APIs, such as the OpenAI API.</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LangChain Advantage:</a:t>
            </a:r>
            <a:endParaRPr sz="2200">
              <a:latin typeface="Montserrat"/>
              <a:ea typeface="Montserrat"/>
              <a:cs typeface="Montserrat"/>
              <a:sym typeface="Montserrat"/>
            </a:endParaRPr>
          </a:p>
          <a:p>
            <a:pPr indent="-368300" lvl="1" marL="914400" rtl="0" algn="l">
              <a:spcBef>
                <a:spcPts val="0"/>
              </a:spcBef>
              <a:spcAft>
                <a:spcPts val="0"/>
              </a:spcAft>
              <a:buSzPts val="2200"/>
              <a:buFont typeface="Montserrat"/>
              <a:buChar char="○"/>
            </a:pPr>
            <a:r>
              <a:rPr lang="en" sz="2200">
                <a:latin typeface="Montserrat"/>
                <a:ea typeface="Montserrat"/>
                <a:cs typeface="Montserrat"/>
                <a:sym typeface="Montserrat"/>
              </a:rPr>
              <a:t>Model IO is standardized, allowing you to easily switch between LLMs in the future and supports both Text Completion APIs and Chat Interface APIs.</a:t>
            </a:r>
            <a:endParaRPr sz="2200">
              <a:latin typeface="Montserrat"/>
              <a:ea typeface="Montserrat"/>
              <a:cs typeface="Montserrat"/>
              <a:sym typeface="Montserra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1" name="Shape 191"/>
        <p:cNvGrpSpPr/>
        <p:nvPr/>
      </p:nvGrpSpPr>
      <p:grpSpPr>
        <a:xfrm>
          <a:off x="0" y="0"/>
          <a:ext cx="0" cy="0"/>
          <a:chOff x="0" y="0"/>
          <a:chExt cx="0" cy="0"/>
        </a:xfrm>
      </p:grpSpPr>
      <p:pic>
        <p:nvPicPr>
          <p:cNvPr id="192" name="Google Shape;192;p3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93" name="Google Shape;193;p3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94" name="Google Shape;194;p36"/>
          <p:cNvSpPr txBox="1"/>
          <p:nvPr/>
        </p:nvSpPr>
        <p:spPr>
          <a:xfrm>
            <a:off x="272000" y="854825"/>
            <a:ext cx="8456700" cy="1339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LangChain Course Sections</a:t>
            </a:r>
            <a:endParaRPr b="1"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p:txBody>
      </p:sp>
      <p:pic>
        <p:nvPicPr>
          <p:cNvPr id="195" name="Google Shape;195;p36"/>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196" name="Google Shape;196;p36"/>
          <p:cNvSpPr txBox="1"/>
          <p:nvPr/>
        </p:nvSpPr>
        <p:spPr>
          <a:xfrm>
            <a:off x="1973650" y="1450125"/>
            <a:ext cx="7004700" cy="33384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Data Connection focuses on connecting an LLM Model to a data source, such as your own documents or a vector store.</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LangChain Advantage:</a:t>
            </a:r>
            <a:endParaRPr sz="2200">
              <a:latin typeface="Montserrat"/>
              <a:ea typeface="Montserrat"/>
              <a:cs typeface="Montserrat"/>
              <a:sym typeface="Montserrat"/>
            </a:endParaRPr>
          </a:p>
          <a:p>
            <a:pPr indent="-368300" lvl="1" marL="914400" rtl="0" algn="l">
              <a:spcBef>
                <a:spcPts val="0"/>
              </a:spcBef>
              <a:spcAft>
                <a:spcPts val="0"/>
              </a:spcAft>
              <a:buSzPts val="2200"/>
              <a:buFont typeface="Montserrat"/>
              <a:buChar char="○"/>
            </a:pPr>
            <a:r>
              <a:rPr lang="en" sz="2200">
                <a:latin typeface="Montserrat"/>
                <a:ea typeface="Montserrat"/>
                <a:cs typeface="Montserrat"/>
                <a:sym typeface="Montserrat"/>
              </a:rPr>
              <a:t>Easily swap vector stores (ChromaDB).</a:t>
            </a:r>
            <a:endParaRPr sz="2200">
              <a:latin typeface="Montserrat"/>
              <a:ea typeface="Montserrat"/>
              <a:cs typeface="Montserrat"/>
              <a:sym typeface="Montserrat"/>
            </a:endParaRPr>
          </a:p>
          <a:p>
            <a:pPr indent="-368300" lvl="1" marL="914400" rtl="0" algn="l">
              <a:spcBef>
                <a:spcPts val="0"/>
              </a:spcBef>
              <a:spcAft>
                <a:spcPts val="0"/>
              </a:spcAft>
              <a:buSzPts val="2200"/>
              <a:buFont typeface="Montserrat"/>
              <a:buChar char="○"/>
            </a:pPr>
            <a:r>
              <a:rPr lang="en" sz="2200">
                <a:latin typeface="Montserrat"/>
                <a:ea typeface="Montserrat"/>
                <a:cs typeface="Montserrat"/>
                <a:sym typeface="Montserrat"/>
              </a:rPr>
              <a:t>Integrate with many different data sources to create standardized document objects from a </a:t>
            </a:r>
            <a:r>
              <a:rPr lang="en" sz="2200">
                <a:latin typeface="Montserrat"/>
                <a:ea typeface="Montserrat"/>
                <a:cs typeface="Montserrat"/>
                <a:sym typeface="Montserrat"/>
              </a:rPr>
              <a:t>variety</a:t>
            </a:r>
            <a:r>
              <a:rPr lang="en" sz="2200">
                <a:latin typeface="Montserrat"/>
                <a:ea typeface="Montserrat"/>
                <a:cs typeface="Montserrat"/>
                <a:sym typeface="Montserrat"/>
              </a:rPr>
              <a:t> of sources (CSVs, PDFs, AWS, Google Cloud, etc…).</a:t>
            </a:r>
            <a:endParaRPr sz="2200">
              <a:latin typeface="Montserrat"/>
              <a:ea typeface="Montserrat"/>
              <a:cs typeface="Montserrat"/>
              <a:sym typeface="Montserrat"/>
            </a:endParaRPr>
          </a:p>
        </p:txBody>
      </p:sp>
      <p:sp>
        <p:nvSpPr>
          <p:cNvPr id="197" name="Google Shape;197;p36"/>
          <p:cNvSpPr/>
          <p:nvPr/>
        </p:nvSpPr>
        <p:spPr>
          <a:xfrm>
            <a:off x="272001" y="2273650"/>
            <a:ext cx="1485000" cy="966000"/>
          </a:xfrm>
          <a:prstGeom prst="rect">
            <a:avLst/>
          </a:prstGeom>
          <a:solidFill>
            <a:srgbClr val="FCE5CD"/>
          </a:solidFill>
          <a:ln cap="flat" cmpd="sng" w="28575">
            <a:solidFill>
              <a:srgbClr val="B45F0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DATA</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CONNECTION</a:t>
            </a:r>
            <a:endParaRPr b="1">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1" name="Shape 201"/>
        <p:cNvGrpSpPr/>
        <p:nvPr/>
      </p:nvGrpSpPr>
      <p:grpSpPr>
        <a:xfrm>
          <a:off x="0" y="0"/>
          <a:ext cx="0" cy="0"/>
          <a:chOff x="0" y="0"/>
          <a:chExt cx="0" cy="0"/>
        </a:xfrm>
      </p:grpSpPr>
      <p:pic>
        <p:nvPicPr>
          <p:cNvPr id="202" name="Google Shape;202;p3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03" name="Google Shape;203;p3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04" name="Google Shape;204;p37"/>
          <p:cNvSpPr txBox="1"/>
          <p:nvPr/>
        </p:nvSpPr>
        <p:spPr>
          <a:xfrm>
            <a:off x="272000" y="854825"/>
            <a:ext cx="8456700" cy="1339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LangChain Course Sections</a:t>
            </a:r>
            <a:endParaRPr b="1"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p:txBody>
      </p:sp>
      <p:pic>
        <p:nvPicPr>
          <p:cNvPr id="205" name="Google Shape;205;p37"/>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206" name="Google Shape;206;p37"/>
          <p:cNvSpPr txBox="1"/>
          <p:nvPr/>
        </p:nvSpPr>
        <p:spPr>
          <a:xfrm>
            <a:off x="1973650" y="1450125"/>
            <a:ext cx="7004700" cy="33384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Chains allows you to link the output of one model to be the input of another model call.</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LangChain Advantage:</a:t>
            </a:r>
            <a:endParaRPr sz="2200">
              <a:latin typeface="Montserrat"/>
              <a:ea typeface="Montserrat"/>
              <a:cs typeface="Montserrat"/>
              <a:sym typeface="Montserrat"/>
            </a:endParaRPr>
          </a:p>
          <a:p>
            <a:pPr indent="-368300" lvl="1" marL="914400" rtl="0" algn="l">
              <a:spcBef>
                <a:spcPts val="0"/>
              </a:spcBef>
              <a:spcAft>
                <a:spcPts val="0"/>
              </a:spcAft>
              <a:buSzPts val="2200"/>
              <a:buFont typeface="Montserrat"/>
              <a:buChar char="○"/>
            </a:pPr>
            <a:r>
              <a:rPr lang="en" sz="2200">
                <a:latin typeface="Montserrat"/>
                <a:ea typeface="Montserrat"/>
                <a:cs typeface="Montserrat"/>
                <a:sym typeface="Montserrat"/>
              </a:rPr>
              <a:t>Easily chain together different LLM calls to separate out work between models, allowing you to swap LLMs in the middle of a </a:t>
            </a:r>
            <a:r>
              <a:rPr lang="en" sz="2200">
                <a:latin typeface="Montserrat"/>
                <a:ea typeface="Montserrat"/>
                <a:cs typeface="Montserrat"/>
                <a:sym typeface="Montserrat"/>
              </a:rPr>
              <a:t>chain easily.</a:t>
            </a:r>
            <a:endParaRPr sz="2200">
              <a:latin typeface="Montserrat"/>
              <a:ea typeface="Montserrat"/>
              <a:cs typeface="Montserrat"/>
              <a:sym typeface="Montserrat"/>
            </a:endParaRPr>
          </a:p>
        </p:txBody>
      </p:sp>
      <p:sp>
        <p:nvSpPr>
          <p:cNvPr id="207" name="Google Shape;207;p37"/>
          <p:cNvSpPr/>
          <p:nvPr/>
        </p:nvSpPr>
        <p:spPr>
          <a:xfrm>
            <a:off x="272001" y="2273650"/>
            <a:ext cx="1485000" cy="966000"/>
          </a:xfrm>
          <a:prstGeom prst="rect">
            <a:avLst/>
          </a:prstGeom>
          <a:solidFill>
            <a:srgbClr val="FFF2CC"/>
          </a:solidFill>
          <a:ln cap="flat" cmpd="sng" w="28575">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CHAINS</a:t>
            </a:r>
            <a:endParaRPr b="1">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1" name="Shape 211"/>
        <p:cNvGrpSpPr/>
        <p:nvPr/>
      </p:nvGrpSpPr>
      <p:grpSpPr>
        <a:xfrm>
          <a:off x="0" y="0"/>
          <a:ext cx="0" cy="0"/>
          <a:chOff x="0" y="0"/>
          <a:chExt cx="0" cy="0"/>
        </a:xfrm>
      </p:grpSpPr>
      <p:pic>
        <p:nvPicPr>
          <p:cNvPr id="212" name="Google Shape;212;p3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13" name="Google Shape;213;p3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14" name="Google Shape;214;p38"/>
          <p:cNvSpPr txBox="1"/>
          <p:nvPr/>
        </p:nvSpPr>
        <p:spPr>
          <a:xfrm>
            <a:off x="272000" y="854825"/>
            <a:ext cx="8456700" cy="1339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LangChain Course Sections</a:t>
            </a:r>
            <a:endParaRPr b="1"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p:txBody>
      </p:sp>
      <p:pic>
        <p:nvPicPr>
          <p:cNvPr id="215" name="Google Shape;215;p38"/>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216" name="Google Shape;216;p38"/>
          <p:cNvSpPr txBox="1"/>
          <p:nvPr/>
        </p:nvSpPr>
        <p:spPr>
          <a:xfrm>
            <a:off x="1973650" y="1450125"/>
            <a:ext cx="7004700" cy="33384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Memory allows your models to retain historical context of previous interactions.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LangChain Advantage:</a:t>
            </a:r>
            <a:endParaRPr sz="2200">
              <a:latin typeface="Montserrat"/>
              <a:ea typeface="Montserrat"/>
              <a:cs typeface="Montserrat"/>
              <a:sym typeface="Montserrat"/>
            </a:endParaRPr>
          </a:p>
          <a:p>
            <a:pPr indent="-368300" lvl="1" marL="914400" rtl="0" algn="l">
              <a:spcBef>
                <a:spcPts val="0"/>
              </a:spcBef>
              <a:spcAft>
                <a:spcPts val="0"/>
              </a:spcAft>
              <a:buSzPts val="2200"/>
              <a:buFont typeface="Montserrat"/>
              <a:buChar char="○"/>
            </a:pPr>
            <a:r>
              <a:rPr lang="en" sz="2200">
                <a:latin typeface="Montserrat"/>
                <a:ea typeface="Montserrat"/>
                <a:cs typeface="Montserrat"/>
                <a:sym typeface="Montserrat"/>
              </a:rPr>
              <a:t>Easily save historical conversations or results from LLMs or Chat Models and reload them for future use.</a:t>
            </a:r>
            <a:endParaRPr sz="2200">
              <a:latin typeface="Montserrat"/>
              <a:ea typeface="Montserrat"/>
              <a:cs typeface="Montserrat"/>
              <a:sym typeface="Montserrat"/>
            </a:endParaRPr>
          </a:p>
        </p:txBody>
      </p:sp>
      <p:sp>
        <p:nvSpPr>
          <p:cNvPr id="217" name="Google Shape;217;p38"/>
          <p:cNvSpPr/>
          <p:nvPr/>
        </p:nvSpPr>
        <p:spPr>
          <a:xfrm>
            <a:off x="272001" y="2273650"/>
            <a:ext cx="1485000" cy="966000"/>
          </a:xfrm>
          <a:prstGeom prst="rect">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MEMORY</a:t>
            </a:r>
            <a:endParaRPr b="1">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21" name="Shape 221"/>
        <p:cNvGrpSpPr/>
        <p:nvPr/>
      </p:nvGrpSpPr>
      <p:grpSpPr>
        <a:xfrm>
          <a:off x="0" y="0"/>
          <a:ext cx="0" cy="0"/>
          <a:chOff x="0" y="0"/>
          <a:chExt cx="0" cy="0"/>
        </a:xfrm>
      </p:grpSpPr>
      <p:pic>
        <p:nvPicPr>
          <p:cNvPr id="222" name="Google Shape;222;p3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23" name="Google Shape;223;p3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24" name="Google Shape;224;p39"/>
          <p:cNvSpPr txBox="1"/>
          <p:nvPr/>
        </p:nvSpPr>
        <p:spPr>
          <a:xfrm>
            <a:off x="272000" y="854825"/>
            <a:ext cx="8456700" cy="1339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LangChain Course Sections</a:t>
            </a:r>
            <a:endParaRPr b="1"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p:txBody>
      </p:sp>
      <p:pic>
        <p:nvPicPr>
          <p:cNvPr id="225" name="Google Shape;225;p39"/>
          <p:cNvPicPr preferRelativeResize="0"/>
          <p:nvPr/>
        </p:nvPicPr>
        <p:blipFill>
          <a:blip r:embed="rId4">
            <a:alphaModFix/>
          </a:blip>
          <a:stretch>
            <a:fillRect/>
          </a:stretch>
        </p:blipFill>
        <p:spPr>
          <a:xfrm>
            <a:off x="30775" y="4788475"/>
            <a:ext cx="1906676" cy="308900"/>
          </a:xfrm>
          <a:prstGeom prst="rect">
            <a:avLst/>
          </a:prstGeom>
          <a:noFill/>
          <a:ln>
            <a:noFill/>
          </a:ln>
        </p:spPr>
      </p:pic>
      <p:sp>
        <p:nvSpPr>
          <p:cNvPr id="226" name="Google Shape;226;p39"/>
          <p:cNvSpPr txBox="1"/>
          <p:nvPr/>
        </p:nvSpPr>
        <p:spPr>
          <a:xfrm>
            <a:off x="1973650" y="1450125"/>
            <a:ext cx="7004700" cy="33384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Agents are the most powerful part of LangChain. Utilizing Models, Data Connections, Chains, and Memory, Agents can use tools to reason through requests and perform actions based on observational outputs.</a:t>
            </a:r>
            <a:endParaRPr sz="2200">
              <a:latin typeface="Montserrat"/>
              <a:ea typeface="Montserrat"/>
              <a:cs typeface="Montserrat"/>
              <a:sym typeface="Montserrat"/>
            </a:endParaRPr>
          </a:p>
          <a:p>
            <a:pPr indent="-368300" lvl="0" marL="457200" rtl="0" algn="l">
              <a:spcBef>
                <a:spcPts val="0"/>
              </a:spcBef>
              <a:spcAft>
                <a:spcPts val="0"/>
              </a:spcAft>
              <a:buSzPts val="2200"/>
              <a:buFont typeface="Montserrat"/>
              <a:buChar char="●"/>
            </a:pPr>
            <a:r>
              <a:rPr lang="en" sz="2200">
                <a:latin typeface="Montserrat"/>
                <a:ea typeface="Montserrat"/>
                <a:cs typeface="Montserrat"/>
                <a:sym typeface="Montserrat"/>
              </a:rPr>
              <a:t>LangChain Advantage:</a:t>
            </a:r>
            <a:endParaRPr sz="2200">
              <a:latin typeface="Montserrat"/>
              <a:ea typeface="Montserrat"/>
              <a:cs typeface="Montserrat"/>
              <a:sym typeface="Montserrat"/>
            </a:endParaRPr>
          </a:p>
          <a:p>
            <a:pPr indent="-368300" lvl="1" marL="914400" rtl="0" algn="l">
              <a:spcBef>
                <a:spcPts val="0"/>
              </a:spcBef>
              <a:spcAft>
                <a:spcPts val="0"/>
              </a:spcAft>
              <a:buSzPts val="2200"/>
              <a:buFont typeface="Montserrat"/>
              <a:buChar char="○"/>
            </a:pPr>
            <a:r>
              <a:rPr lang="en" sz="2200">
                <a:latin typeface="Montserrat"/>
                <a:ea typeface="Montserrat"/>
                <a:cs typeface="Montserrat"/>
                <a:sym typeface="Montserrat"/>
              </a:rPr>
              <a:t>Create agents and custom tools with just a few lines of code!</a:t>
            </a:r>
            <a:endParaRPr sz="2200">
              <a:latin typeface="Montserrat"/>
              <a:ea typeface="Montserrat"/>
              <a:cs typeface="Montserrat"/>
              <a:sym typeface="Montserrat"/>
            </a:endParaRPr>
          </a:p>
        </p:txBody>
      </p:sp>
      <p:sp>
        <p:nvSpPr>
          <p:cNvPr id="227" name="Google Shape;227;p39"/>
          <p:cNvSpPr/>
          <p:nvPr/>
        </p:nvSpPr>
        <p:spPr>
          <a:xfrm>
            <a:off x="272001" y="2273650"/>
            <a:ext cx="1485000" cy="966000"/>
          </a:xfrm>
          <a:prstGeom prst="rect">
            <a:avLst/>
          </a:prstGeom>
          <a:solidFill>
            <a:srgbClr val="C9DAF8"/>
          </a:solidFill>
          <a:ln cap="flat" cmpd="sng" w="28575">
            <a:solidFill>
              <a:srgbClr val="1155C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AGENTS</a:t>
            </a:r>
            <a:endParaRPr b="1">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1" name="Shape 231"/>
        <p:cNvGrpSpPr/>
        <p:nvPr/>
      </p:nvGrpSpPr>
      <p:grpSpPr>
        <a:xfrm>
          <a:off x="0" y="0"/>
          <a:ext cx="0" cy="0"/>
          <a:chOff x="0" y="0"/>
          <a:chExt cx="0" cy="0"/>
        </a:xfrm>
      </p:grpSpPr>
      <p:pic>
        <p:nvPicPr>
          <p:cNvPr id="232" name="Google Shape;232;p4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33" name="Google Shape;233;p4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34" name="Google Shape;234;p40"/>
          <p:cNvSpPr txBox="1"/>
          <p:nvPr/>
        </p:nvSpPr>
        <p:spPr>
          <a:xfrm>
            <a:off x="272000" y="854825"/>
            <a:ext cx="8456700" cy="48024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Thoughts to keep in mind about </a:t>
            </a:r>
            <a:r>
              <a:rPr b="1" lang="en" sz="2500">
                <a:latin typeface="Montserrat"/>
                <a:ea typeface="Montserrat"/>
                <a:cs typeface="Montserrat"/>
                <a:sym typeface="Montserrat"/>
              </a:rPr>
              <a:t>LangChain:</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Users new to LangChain may find themselves confused or frustrated because they only interact with one module and sometimes miss the larger picture of how they interact.</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This course is meant to guide you step-by-step to see how all the modules work together, meaning you’ll want to take the course in order (don’t just jump straight to Agents, even though they are very cool!).</a:t>
            </a:r>
            <a:endParaRPr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p:txBody>
      </p:sp>
      <p:pic>
        <p:nvPicPr>
          <p:cNvPr id="235" name="Google Shape;235;p4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39" name="Shape 239"/>
        <p:cNvGrpSpPr/>
        <p:nvPr/>
      </p:nvGrpSpPr>
      <p:grpSpPr>
        <a:xfrm>
          <a:off x="0" y="0"/>
          <a:ext cx="0" cy="0"/>
          <a:chOff x="0" y="0"/>
          <a:chExt cx="0" cy="0"/>
        </a:xfrm>
      </p:grpSpPr>
      <p:pic>
        <p:nvPicPr>
          <p:cNvPr id="240" name="Google Shape;240;p41"/>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241" name="Google Shape;241;p41"/>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Let’s get started!</a:t>
            </a:r>
            <a:endParaRPr b="1" sz="5000">
              <a:solidFill>
                <a:srgbClr val="F3F3F3"/>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03" name="Shape 103"/>
        <p:cNvGrpSpPr/>
        <p:nvPr/>
      </p:nvGrpSpPr>
      <p:grpSpPr>
        <a:xfrm>
          <a:off x="0" y="0"/>
          <a:ext cx="0" cy="0"/>
          <a:chOff x="0" y="0"/>
          <a:chExt cx="0" cy="0"/>
        </a:xfrm>
      </p:grpSpPr>
      <p:pic>
        <p:nvPicPr>
          <p:cNvPr id="104" name="Google Shape;104;p26"/>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05" name="Google Shape;105;p26"/>
          <p:cNvSpPr txBox="1"/>
          <p:nvPr/>
        </p:nvSpPr>
        <p:spPr>
          <a:xfrm>
            <a:off x="0" y="1709850"/>
            <a:ext cx="9144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LangChain</a:t>
            </a:r>
            <a:endParaRPr b="1" sz="5000">
              <a:solidFill>
                <a:srgbClr val="F3F3F3"/>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9" name="Shape 109"/>
        <p:cNvGrpSpPr/>
        <p:nvPr/>
      </p:nvGrpSpPr>
      <p:grpSpPr>
        <a:xfrm>
          <a:off x="0" y="0"/>
          <a:ext cx="0" cy="0"/>
          <a:chOff x="0" y="0"/>
          <a:chExt cx="0" cy="0"/>
        </a:xfrm>
      </p:grpSpPr>
      <p:pic>
        <p:nvPicPr>
          <p:cNvPr id="110" name="Google Shape;110;p2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11" name="Google Shape;111;p2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12" name="Google Shape;112;p27"/>
          <p:cNvSpPr txBox="1"/>
          <p:nvPr/>
        </p:nvSpPr>
        <p:spPr>
          <a:xfrm>
            <a:off x="272000" y="854825"/>
            <a:ext cx="8456700" cy="36480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Welcome the course!</a:t>
            </a:r>
            <a:endParaRPr b="1"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Please make sure you’ve read the very first lecture in the course, which is an article with links to the .zip file of notebooks as a resource and has links to the Google Slides for the course.</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In this lecture we’ll give you a brief overview of the course and how it relates to LangChain, then we’ll dive right into coding components with LangChain!</a:t>
            </a:r>
            <a:endParaRPr sz="2500">
              <a:latin typeface="Montserrat"/>
              <a:ea typeface="Montserrat"/>
              <a:cs typeface="Montserrat"/>
              <a:sym typeface="Montserrat"/>
            </a:endParaRPr>
          </a:p>
        </p:txBody>
      </p:sp>
      <p:pic>
        <p:nvPicPr>
          <p:cNvPr id="113" name="Google Shape;113;p2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7" name="Shape 117"/>
        <p:cNvGrpSpPr/>
        <p:nvPr/>
      </p:nvGrpSpPr>
      <p:grpSpPr>
        <a:xfrm>
          <a:off x="0" y="0"/>
          <a:ext cx="0" cy="0"/>
          <a:chOff x="0" y="0"/>
          <a:chExt cx="0" cy="0"/>
        </a:xfrm>
      </p:grpSpPr>
      <p:pic>
        <p:nvPicPr>
          <p:cNvPr id="118" name="Google Shape;118;p2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19" name="Google Shape;119;p2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20" name="Google Shape;120;p28"/>
          <p:cNvSpPr txBox="1"/>
          <p:nvPr/>
        </p:nvSpPr>
        <p:spPr>
          <a:xfrm>
            <a:off x="272000" y="854825"/>
            <a:ext cx="8456700" cy="36480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Why LangChain?</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LangChain is a framework for developing applications that are powered by Large Language Models, such as OpenAI’s GPT models or Google’s PaLM-2 or Gemini LLMs.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The framework does this through the use of Modules (also sometimes referred to as Components).</a:t>
            </a:r>
            <a:endParaRPr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p:txBody>
      </p:sp>
      <p:pic>
        <p:nvPicPr>
          <p:cNvPr id="121" name="Google Shape;121;p2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5" name="Shape 125"/>
        <p:cNvGrpSpPr/>
        <p:nvPr/>
      </p:nvGrpSpPr>
      <p:grpSpPr>
        <a:xfrm>
          <a:off x="0" y="0"/>
          <a:ext cx="0" cy="0"/>
          <a:chOff x="0" y="0"/>
          <a:chExt cx="0" cy="0"/>
        </a:xfrm>
      </p:grpSpPr>
      <p:pic>
        <p:nvPicPr>
          <p:cNvPr id="126" name="Google Shape;126;p2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27" name="Google Shape;127;p2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28" name="Google Shape;128;p29"/>
          <p:cNvSpPr txBox="1"/>
          <p:nvPr/>
        </p:nvSpPr>
        <p:spPr>
          <a:xfrm>
            <a:off x="272000" y="854825"/>
            <a:ext cx="8456700" cy="36480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Why LangChain?</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The best way to understand the benefits of LangChain is to understand these Components and how the work together to make it easier to build robust LLM based Applications.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Let’s explore the main ideas of the modules in relation to the course.</a:t>
            </a:r>
            <a:endParaRPr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p:txBody>
      </p:sp>
      <p:pic>
        <p:nvPicPr>
          <p:cNvPr id="129" name="Google Shape;129;p2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3" name="Shape 133"/>
        <p:cNvGrpSpPr/>
        <p:nvPr/>
      </p:nvGrpSpPr>
      <p:grpSpPr>
        <a:xfrm>
          <a:off x="0" y="0"/>
          <a:ext cx="0" cy="0"/>
          <a:chOff x="0" y="0"/>
          <a:chExt cx="0" cy="0"/>
        </a:xfrm>
      </p:grpSpPr>
      <p:pic>
        <p:nvPicPr>
          <p:cNvPr id="134" name="Google Shape;134;p3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35" name="Google Shape;135;p3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36" name="Google Shape;136;p30"/>
          <p:cNvSpPr txBox="1"/>
          <p:nvPr/>
        </p:nvSpPr>
        <p:spPr>
          <a:xfrm>
            <a:off x="272000" y="854825"/>
            <a:ext cx="8456700" cy="1339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LangChain - Modules or Components?</a:t>
            </a:r>
            <a:endParaRPr b="1"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p:txBody>
      </p:sp>
      <p:pic>
        <p:nvPicPr>
          <p:cNvPr id="137" name="Google Shape;137;p30"/>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138" name="Google Shape;138;p30"/>
          <p:cNvPicPr preferRelativeResize="0"/>
          <p:nvPr/>
        </p:nvPicPr>
        <p:blipFill>
          <a:blip r:embed="rId5">
            <a:alphaModFix/>
          </a:blip>
          <a:stretch>
            <a:fillRect/>
          </a:stretch>
        </p:blipFill>
        <p:spPr>
          <a:xfrm>
            <a:off x="1524451" y="1720650"/>
            <a:ext cx="2137953" cy="2644675"/>
          </a:xfrm>
          <a:prstGeom prst="rect">
            <a:avLst/>
          </a:prstGeom>
          <a:noFill/>
          <a:ln cap="flat" cmpd="sng" w="19050">
            <a:solidFill>
              <a:srgbClr val="7932FC"/>
            </a:solidFill>
            <a:prstDash val="solid"/>
            <a:round/>
            <a:headEnd len="sm" w="sm" type="none"/>
            <a:tailEnd len="sm" w="sm" type="none"/>
          </a:ln>
        </p:spPr>
      </p:pic>
      <p:pic>
        <p:nvPicPr>
          <p:cNvPr id="139" name="Google Shape;139;p30"/>
          <p:cNvPicPr preferRelativeResize="0"/>
          <p:nvPr/>
        </p:nvPicPr>
        <p:blipFill>
          <a:blip r:embed="rId6">
            <a:alphaModFix/>
          </a:blip>
          <a:stretch>
            <a:fillRect/>
          </a:stretch>
        </p:blipFill>
        <p:spPr>
          <a:xfrm>
            <a:off x="5251975" y="1510166"/>
            <a:ext cx="1906675" cy="3065635"/>
          </a:xfrm>
          <a:prstGeom prst="rect">
            <a:avLst/>
          </a:prstGeom>
          <a:noFill/>
          <a:ln cap="flat" cmpd="sng" w="19050">
            <a:solidFill>
              <a:srgbClr val="7932FC"/>
            </a:solidFill>
            <a:prstDash val="solid"/>
            <a:round/>
            <a:headEnd len="sm" w="sm" type="none"/>
            <a:tailEnd len="sm" w="sm" type="none"/>
          </a:ln>
        </p:spPr>
      </p:pic>
      <p:sp>
        <p:nvSpPr>
          <p:cNvPr id="140" name="Google Shape;140;p30"/>
          <p:cNvSpPr/>
          <p:nvPr/>
        </p:nvSpPr>
        <p:spPr>
          <a:xfrm>
            <a:off x="3905400" y="2494525"/>
            <a:ext cx="1177800" cy="730200"/>
          </a:xfrm>
          <a:prstGeom prst="cloudCallout">
            <a:avLst>
              <a:gd fmla="val -20833" name="adj1"/>
              <a:gd fmla="val 62500" name="adj2"/>
            </a:avLst>
          </a:prstGeom>
          <a:solidFill>
            <a:srgbClr val="D9D2E9"/>
          </a:solidFill>
          <a:ln cap="flat" cmpd="sng" w="9525">
            <a:solidFill>
              <a:srgbClr val="7932F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300"/>
              <a:t>?</a:t>
            </a:r>
            <a:endParaRPr b="1" sz="2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4" name="Shape 144"/>
        <p:cNvGrpSpPr/>
        <p:nvPr/>
      </p:nvGrpSpPr>
      <p:grpSpPr>
        <a:xfrm>
          <a:off x="0" y="0"/>
          <a:ext cx="0" cy="0"/>
          <a:chOff x="0" y="0"/>
          <a:chExt cx="0" cy="0"/>
        </a:xfrm>
      </p:grpSpPr>
      <p:pic>
        <p:nvPicPr>
          <p:cNvPr id="145" name="Google Shape;145;p3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46" name="Google Shape;146;p3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47" name="Google Shape;147;p31"/>
          <p:cNvSpPr txBox="1"/>
          <p:nvPr/>
        </p:nvSpPr>
        <p:spPr>
          <a:xfrm>
            <a:off x="272000" y="854825"/>
            <a:ext cx="8456700" cy="48024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LangChain - Modules or Components?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b="1" lang="en" sz="2500">
                <a:latin typeface="Montserrat"/>
                <a:ea typeface="Montserrat"/>
                <a:cs typeface="Montserrat"/>
                <a:sym typeface="Montserrat"/>
              </a:rPr>
              <a:t>Python Documentation:</a:t>
            </a:r>
            <a:endParaRPr b="1" sz="2500">
              <a:latin typeface="Montserrat"/>
              <a:ea typeface="Montserrat"/>
              <a:cs typeface="Montserrat"/>
              <a:sym typeface="Montserrat"/>
            </a:endParaRPr>
          </a:p>
          <a:p>
            <a:pPr indent="-387350" lvl="2" marL="1371600" rtl="0" algn="l">
              <a:spcBef>
                <a:spcPts val="0"/>
              </a:spcBef>
              <a:spcAft>
                <a:spcPts val="0"/>
              </a:spcAft>
              <a:buClr>
                <a:srgbClr val="7932FC"/>
              </a:buClr>
              <a:buSzPts val="2500"/>
              <a:buFont typeface="Montserrat"/>
              <a:buChar char="■"/>
            </a:pPr>
            <a:r>
              <a:rPr lang="en" sz="2500">
                <a:solidFill>
                  <a:srgbClr val="7932FC"/>
                </a:solidFill>
                <a:uFill>
                  <a:noFill/>
                </a:uFill>
                <a:latin typeface="Montserrat"/>
                <a:ea typeface="Montserrat"/>
                <a:cs typeface="Montserrat"/>
                <a:sym typeface="Montserrat"/>
                <a:hlinkClick r:id="rId4">
                  <a:extLst>
                    <a:ext uri="{A12FA001-AC4F-418D-AE19-62706E023703}">
                      <ahyp:hlinkClr val="tx"/>
                    </a:ext>
                  </a:extLst>
                </a:hlinkClick>
              </a:rPr>
              <a:t>https://python.langchain.com/</a:t>
            </a:r>
            <a:endParaRPr sz="2500">
              <a:solidFill>
                <a:srgbClr val="7932FC"/>
              </a:solidFill>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b="1" lang="en" sz="2500">
                <a:latin typeface="Montserrat"/>
                <a:ea typeface="Montserrat"/>
                <a:cs typeface="Montserrat"/>
                <a:sym typeface="Montserrat"/>
              </a:rPr>
              <a:t>General Documentation:</a:t>
            </a:r>
            <a:endParaRPr b="1" sz="2500">
              <a:latin typeface="Montserrat"/>
              <a:ea typeface="Montserrat"/>
              <a:cs typeface="Montserrat"/>
              <a:sym typeface="Montserrat"/>
            </a:endParaRPr>
          </a:p>
          <a:p>
            <a:pPr indent="-387350" lvl="2" marL="1371600" rtl="0" algn="l">
              <a:spcBef>
                <a:spcPts val="0"/>
              </a:spcBef>
              <a:spcAft>
                <a:spcPts val="0"/>
              </a:spcAft>
              <a:buClr>
                <a:srgbClr val="7932FC"/>
              </a:buClr>
              <a:buSzPts val="2500"/>
              <a:buFont typeface="Montserrat"/>
              <a:buChar char="■"/>
            </a:pPr>
            <a:r>
              <a:rPr lang="en" sz="2500">
                <a:solidFill>
                  <a:srgbClr val="7932FC"/>
                </a:solidFill>
                <a:latin typeface="Montserrat"/>
                <a:ea typeface="Montserrat"/>
                <a:cs typeface="Montserrat"/>
                <a:sym typeface="Montserrat"/>
              </a:rPr>
              <a:t>https://docs.langchain.com/docs/</a:t>
            </a:r>
            <a:endParaRPr sz="2500">
              <a:solidFill>
                <a:srgbClr val="7932FC"/>
              </a:solidFill>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b="1" lang="en" sz="2500">
                <a:latin typeface="Montserrat"/>
                <a:ea typeface="Montserrat"/>
                <a:cs typeface="Montserrat"/>
                <a:sym typeface="Montserrat"/>
              </a:rPr>
              <a:t>JS/TS Documentation:</a:t>
            </a:r>
            <a:endParaRPr b="1" sz="2500">
              <a:latin typeface="Montserrat"/>
              <a:ea typeface="Montserrat"/>
              <a:cs typeface="Montserrat"/>
              <a:sym typeface="Montserrat"/>
            </a:endParaRPr>
          </a:p>
          <a:p>
            <a:pPr indent="-387350" lvl="2" marL="1371600" rtl="0" algn="l">
              <a:spcBef>
                <a:spcPts val="0"/>
              </a:spcBef>
              <a:spcAft>
                <a:spcPts val="0"/>
              </a:spcAft>
              <a:buClr>
                <a:srgbClr val="7932FC"/>
              </a:buClr>
              <a:buSzPts val="2500"/>
              <a:buFont typeface="Montserrat"/>
              <a:buChar char="■"/>
            </a:pPr>
            <a:r>
              <a:rPr lang="en" sz="2500">
                <a:solidFill>
                  <a:srgbClr val="7932FC"/>
                </a:solidFill>
                <a:latin typeface="Montserrat"/>
                <a:ea typeface="Montserrat"/>
                <a:cs typeface="Montserrat"/>
                <a:sym typeface="Montserrat"/>
              </a:rPr>
              <a:t>https://js.langchain.com/docs/get_started/introduction/ </a:t>
            </a:r>
            <a:endParaRPr sz="2500">
              <a:solidFill>
                <a:srgbClr val="7932FC"/>
              </a:solidFill>
              <a:latin typeface="Montserrat"/>
              <a:ea typeface="Montserrat"/>
              <a:cs typeface="Montserrat"/>
              <a:sym typeface="Montserrat"/>
            </a:endParaRPr>
          </a:p>
          <a:p>
            <a:pPr indent="-387350" lvl="1" marL="914400" rtl="0" algn="l">
              <a:spcBef>
                <a:spcPts val="0"/>
              </a:spcBef>
              <a:spcAft>
                <a:spcPts val="0"/>
              </a:spcAft>
              <a:buClr>
                <a:srgbClr val="434343"/>
              </a:buClr>
              <a:buSzPts val="2500"/>
              <a:buFont typeface="Montserrat"/>
              <a:buChar char="○"/>
            </a:pPr>
            <a:r>
              <a:rPr i="1" lang="en" sz="2500">
                <a:solidFill>
                  <a:srgbClr val="434343"/>
                </a:solidFill>
                <a:latin typeface="Montserrat"/>
                <a:ea typeface="Montserrat"/>
                <a:cs typeface="Montserrat"/>
                <a:sym typeface="Montserrat"/>
              </a:rPr>
              <a:t>Don’t be surprised if some links between General Docs and Python Docs are a 404!</a:t>
            </a:r>
            <a:endParaRPr i="1" sz="2500">
              <a:solidFill>
                <a:srgbClr val="434343"/>
              </a:solidFill>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p:txBody>
      </p:sp>
      <p:pic>
        <p:nvPicPr>
          <p:cNvPr id="148" name="Google Shape;148;p31"/>
          <p:cNvPicPr preferRelativeResize="0"/>
          <p:nvPr/>
        </p:nvPicPr>
        <p:blipFill>
          <a:blip r:embed="rId5">
            <a:alphaModFix/>
          </a:blip>
          <a:stretch>
            <a:fillRect/>
          </a:stretch>
        </p:blipFill>
        <p:spPr>
          <a:xfrm>
            <a:off x="30775" y="4788475"/>
            <a:ext cx="1906676" cy="308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2" name="Shape 152"/>
        <p:cNvGrpSpPr/>
        <p:nvPr/>
      </p:nvGrpSpPr>
      <p:grpSpPr>
        <a:xfrm>
          <a:off x="0" y="0"/>
          <a:ext cx="0" cy="0"/>
          <a:chOff x="0" y="0"/>
          <a:chExt cx="0" cy="0"/>
        </a:xfrm>
      </p:grpSpPr>
      <p:pic>
        <p:nvPicPr>
          <p:cNvPr id="153" name="Google Shape;153;p3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54" name="Google Shape;154;p3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55" name="Google Shape;155;p32"/>
          <p:cNvSpPr txBox="1"/>
          <p:nvPr/>
        </p:nvSpPr>
        <p:spPr>
          <a:xfrm>
            <a:off x="272000" y="854825"/>
            <a:ext cx="8456700" cy="44175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Course Structure</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This course is designed to slowly build up to understanding LangChain Agents, which are extremely powerful LLM based applications that allow you to perform complex tasks and allow an LLM to perform actions (Wikipedia Search, use a Calculator, etc…).</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Agents themselves only require a few lines of code, but jumping straight to Agents can result in confusion about LangChain!</a:t>
            </a:r>
            <a:endParaRPr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p:txBody>
      </p:sp>
      <p:pic>
        <p:nvPicPr>
          <p:cNvPr id="156" name="Google Shape;156;p3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0" name="Shape 160"/>
        <p:cNvGrpSpPr/>
        <p:nvPr/>
      </p:nvGrpSpPr>
      <p:grpSpPr>
        <a:xfrm>
          <a:off x="0" y="0"/>
          <a:ext cx="0" cy="0"/>
          <a:chOff x="0" y="0"/>
          <a:chExt cx="0" cy="0"/>
        </a:xfrm>
      </p:grpSpPr>
      <p:pic>
        <p:nvPicPr>
          <p:cNvPr id="161" name="Google Shape;161;p3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62" name="Google Shape;162;p3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63" name="Google Shape;163;p33"/>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Course Structure</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Advanced users may then try to learn LangChain on their own, starting at Model IO, and then be confused on what benefits LangChain provides versus the default APIs.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This course trys to frame the modules in a way where their individual utility is clear, along with their “synergies” once you understand multiple modules!</a:t>
            </a:r>
            <a:endParaRPr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p:txBody>
      </p:sp>
      <p:pic>
        <p:nvPicPr>
          <p:cNvPr id="164" name="Google Shape;164;p3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