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4"/>
  </p:notesMasterIdLst>
  <p:handoutMasterIdLst>
    <p:handoutMasterId r:id="rId15"/>
  </p:handoutMasterIdLst>
  <p:sldIdLst>
    <p:sldId id="256" r:id="rId5"/>
    <p:sldId id="271" r:id="rId6"/>
    <p:sldId id="279" r:id="rId7"/>
    <p:sldId id="281" r:id="rId8"/>
    <p:sldId id="280" r:id="rId9"/>
    <p:sldId id="257" r:id="rId10"/>
    <p:sldId id="275" r:id="rId11"/>
    <p:sldId id="276" r:id="rId12"/>
    <p:sldId id="28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Lst>
        </p14:section>
        <p14:section name="Design, Morph, Annotate, Work Together, Tell Me" id="{B9B51309-D148-4332-87C2-07BE32FBCA3B}">
          <p14:sldIdLst>
            <p14:sldId id="271"/>
            <p14:sldId id="279"/>
            <p14:sldId id="281"/>
            <p14:sldId id="280"/>
            <p14:sldId id="257"/>
            <p14:sldId id="275"/>
            <p14:sldId id="276"/>
          </p14:sldIdLst>
        </p14:section>
        <p14:section name="Learn More" id="{2CC34DB2-6590-42C0-AD4B-A04C6060184E}">
          <p14:sldIdLst>
            <p14:sldId id="28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241" autoAdjust="0"/>
  </p:normalViewPr>
  <p:slideViewPr>
    <p:cSldViewPr snapToGrid="0">
      <p:cViewPr varScale="1">
        <p:scale>
          <a:sx n="68" d="100"/>
          <a:sy n="68" d="100"/>
        </p:scale>
        <p:origin x="816" y="7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8/15/2024</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8/15/2024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9</a:t>
            </a:fld>
            <a:endParaRPr lang="en-US" dirty="0"/>
          </a:p>
        </p:txBody>
      </p:sp>
    </p:spTree>
    <p:extLst>
      <p:ext uri="{BB962C8B-B14F-4D97-AF65-F5344CB8AC3E}">
        <p14:creationId xmlns:p14="http://schemas.microsoft.com/office/powerpoint/2010/main" val="3421780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8/15/2024</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8/15/2024</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8455" y="3319975"/>
            <a:ext cx="8356209" cy="1800665"/>
          </a:xfrm>
        </p:spPr>
        <p:txBody>
          <a:bodyPr anchor="ctr" anchorCtr="0">
            <a:normAutofit fontScale="90000"/>
          </a:bodyPr>
          <a:lstStyle/>
          <a:p>
            <a:r>
              <a:rPr lang="en-US" sz="4800" b="1" dirty="0">
                <a:solidFill>
                  <a:schemeClr val="accent6">
                    <a:lumMod val="40000"/>
                    <a:lumOff val="60000"/>
                  </a:schemeClr>
                </a:solidFill>
              </a:rPr>
              <a:t>  </a:t>
            </a:r>
            <a:r>
              <a:rPr lang="en-US" sz="4800" b="1" i="1" u="sng" dirty="0">
                <a:solidFill>
                  <a:schemeClr val="bg1">
                    <a:lumMod val="75000"/>
                  </a:schemeClr>
                </a:solidFill>
                <a:effectLst>
                  <a:outerShdw blurRad="38100" dist="38100" dir="2700000" algn="tl">
                    <a:srgbClr val="000000">
                      <a:alpha val="43137"/>
                    </a:srgbClr>
                  </a:outerShdw>
                </a:effectLst>
              </a:rPr>
              <a:t>GLOBAL ELECTRONICS</a:t>
            </a:r>
            <a:br>
              <a:rPr lang="en-US" sz="4800" b="1" i="1" u="sng" dirty="0">
                <a:solidFill>
                  <a:schemeClr val="bg1">
                    <a:lumMod val="75000"/>
                  </a:schemeClr>
                </a:solidFill>
                <a:effectLst>
                  <a:outerShdw blurRad="38100" dist="38100" dir="2700000" algn="tl">
                    <a:srgbClr val="000000">
                      <a:alpha val="43137"/>
                    </a:srgbClr>
                  </a:outerShdw>
                </a:effectLst>
              </a:rPr>
            </a:br>
            <a:br>
              <a:rPr lang="en-US" sz="4800" b="1" i="1" u="sng" dirty="0">
                <a:solidFill>
                  <a:schemeClr val="bg1">
                    <a:lumMod val="75000"/>
                  </a:schemeClr>
                </a:solidFill>
                <a:effectLst>
                  <a:outerShdw blurRad="38100" dist="38100" dir="2700000" algn="tl">
                    <a:srgbClr val="000000">
                      <a:alpha val="43137"/>
                    </a:srgbClr>
                  </a:outerShdw>
                </a:effectLst>
              </a:rPr>
            </a:br>
            <a:br>
              <a:rPr lang="en-US" sz="4800" b="1" i="1" u="sng" dirty="0">
                <a:solidFill>
                  <a:schemeClr val="bg1">
                    <a:lumMod val="75000"/>
                  </a:schemeClr>
                </a:solidFill>
                <a:effectLst>
                  <a:outerShdw blurRad="38100" dist="38100" dir="2700000" algn="tl">
                    <a:srgbClr val="000000">
                      <a:alpha val="43137"/>
                    </a:srgbClr>
                  </a:outerShdw>
                </a:effectLst>
              </a:rPr>
            </a:br>
            <a:r>
              <a:rPr lang="en-US" sz="4800" b="1" i="1" dirty="0">
                <a:solidFill>
                  <a:schemeClr val="accent1">
                    <a:lumMod val="60000"/>
                    <a:lumOff val="40000"/>
                  </a:schemeClr>
                </a:solidFill>
              </a:rPr>
              <a:t>DATA  ANALYTICS  TEAM</a:t>
            </a:r>
            <a:br>
              <a:rPr lang="en-US" sz="4800" b="1" i="1" dirty="0">
                <a:solidFill>
                  <a:schemeClr val="accent1">
                    <a:lumMod val="60000"/>
                    <a:lumOff val="40000"/>
                  </a:schemeClr>
                </a:solidFill>
              </a:rPr>
            </a:br>
            <a:br>
              <a:rPr lang="en-US" sz="4800" b="1" i="1" dirty="0">
                <a:solidFill>
                  <a:schemeClr val="accent1">
                    <a:lumMod val="60000"/>
                    <a:lumOff val="40000"/>
                  </a:schemeClr>
                </a:solidFill>
              </a:rPr>
            </a:br>
            <a:br>
              <a:rPr lang="en-US" sz="4800" b="1" i="1" dirty="0">
                <a:solidFill>
                  <a:schemeClr val="accent1">
                    <a:lumMod val="60000"/>
                    <a:lumOff val="40000"/>
                  </a:schemeClr>
                </a:solidFill>
              </a:rPr>
            </a:br>
            <a:br>
              <a:rPr lang="en-US" sz="4800" b="1" i="1" u="sng" dirty="0">
                <a:solidFill>
                  <a:schemeClr val="bg1">
                    <a:lumMod val="75000"/>
                  </a:schemeClr>
                </a:solidFill>
                <a:effectLst>
                  <a:outerShdw blurRad="38100" dist="38100" dir="2700000" algn="tl">
                    <a:srgbClr val="000000">
                      <a:alpha val="43137"/>
                    </a:srgbClr>
                  </a:outerShdw>
                </a:effectLst>
              </a:rPr>
            </a:br>
            <a:r>
              <a:rPr lang="en-US" sz="4800" b="1" dirty="0">
                <a:solidFill>
                  <a:schemeClr val="accent6">
                    <a:lumMod val="40000"/>
                    <a:lumOff val="60000"/>
                  </a:schemeClr>
                </a:solidFill>
              </a:rPr>
              <a:t>     </a:t>
            </a:r>
          </a:p>
        </p:txBody>
      </p:sp>
    </p:spTree>
    <p:extLst>
      <p:ext uri="{BB962C8B-B14F-4D97-AF65-F5344CB8AC3E}">
        <p14:creationId xmlns:p14="http://schemas.microsoft.com/office/powerpoint/2010/main" val="2471807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21207" y="448056"/>
            <a:ext cx="8524319" cy="640080"/>
          </a:xfrm>
        </p:spPr>
        <p:style>
          <a:lnRef idx="1">
            <a:schemeClr val="accent3"/>
          </a:lnRef>
          <a:fillRef idx="2">
            <a:schemeClr val="accent3"/>
          </a:fillRef>
          <a:effectRef idx="1">
            <a:schemeClr val="accent3"/>
          </a:effectRef>
          <a:fontRef idx="minor">
            <a:schemeClr val="dk1"/>
          </a:fontRef>
        </p:style>
        <p:txBody>
          <a:bodyPr>
            <a:noAutofit/>
          </a:bodyPr>
          <a:lstStyle/>
          <a:p>
            <a:r>
              <a:rPr lang="en-US" b="1" dirty="0">
                <a:latin typeface="Segoe UI Light" panose="020B0502040204020203" pitchFamily="34" charset="0"/>
                <a:cs typeface="Segoe UI Light" panose="020B0502040204020203" pitchFamily="34" charset="0"/>
              </a:rPr>
              <a:t>Global Electronics Data Analysis and Recommendations</a:t>
            </a:r>
          </a:p>
        </p:txBody>
      </p:sp>
      <p:sp>
        <p:nvSpPr>
          <p:cNvPr id="38" name="Content Placeholder 17"/>
          <p:cNvSpPr txBox="1">
            <a:spLocks/>
          </p:cNvSpPr>
          <p:nvPr/>
        </p:nvSpPr>
        <p:spPr>
          <a:xfrm>
            <a:off x="323557" y="1493241"/>
            <a:ext cx="5458265" cy="4316716"/>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rtl="0">
              <a:spcBef>
                <a:spcPts val="1200"/>
              </a:spcBef>
              <a:spcAft>
                <a:spcPts val="1200"/>
              </a:spcAft>
            </a:pPr>
            <a:r>
              <a:rPr lang="en-US" sz="1800" i="1" u="none" strike="noStrike" dirty="0">
                <a:solidFill>
                  <a:srgbClr val="000000"/>
                </a:solidFill>
                <a:effectLst/>
                <a:latin typeface="Arial" panose="020B0604020202020204" pitchFamily="34" charset="0"/>
              </a:rPr>
              <a:t>Global Electronics, a leading retailer of consumer electronics, has provided us with several datasets containing information about their customers, products, sales, stores, and currency exchange rates. The company seeks to leverage this data to better understand their business and identify areas for improvement.</a:t>
            </a:r>
          </a:p>
          <a:p>
            <a:pPr rtl="0">
              <a:spcBef>
                <a:spcPts val="1200"/>
              </a:spcBef>
              <a:spcAft>
                <a:spcPts val="1200"/>
              </a:spcAft>
            </a:pPr>
            <a:r>
              <a:rPr lang="en-US" sz="1800" i="1" u="none" strike="noStrike" dirty="0">
                <a:solidFill>
                  <a:srgbClr val="000000"/>
                </a:solidFill>
                <a:effectLst/>
                <a:latin typeface="Arial" panose="020B0604020202020204" pitchFamily="34" charset="0"/>
              </a:rPr>
              <a:t>The aim is to conducting a comprehensive Exploratory Data Analysis (EDA) to uncover valuable insights from the company’s </a:t>
            </a:r>
            <a:r>
              <a:rPr lang="en-US" sz="1800" i="1" u="none" strike="noStrike" dirty="0" err="1">
                <a:solidFill>
                  <a:srgbClr val="000000"/>
                </a:solidFill>
                <a:effectLst/>
                <a:latin typeface="Arial" panose="020B0604020202020204" pitchFamily="34" charset="0"/>
              </a:rPr>
              <a:t>data.The</a:t>
            </a:r>
            <a:r>
              <a:rPr lang="en-US" sz="1800" i="1" u="none" strike="noStrike" dirty="0">
                <a:solidFill>
                  <a:srgbClr val="000000"/>
                </a:solidFill>
                <a:effectLst/>
                <a:latin typeface="Arial" panose="020B0604020202020204" pitchFamily="34" charset="0"/>
              </a:rPr>
              <a:t> goal is to provide actionable recommendations that can enhance customer satisfaction, optimize operations, and drive overall business growth.</a:t>
            </a:r>
            <a:endParaRPr lang="en-US" i="1" dirty="0">
              <a:effectLst/>
            </a:endParaRPr>
          </a:p>
        </p:txBody>
      </p:sp>
      <p:pic>
        <p:nvPicPr>
          <p:cNvPr id="3" name="Picture 2">
            <a:extLst>
              <a:ext uri="{FF2B5EF4-FFF2-40B4-BE49-F238E27FC236}">
                <a16:creationId xmlns:a16="http://schemas.microsoft.com/office/drawing/2014/main" id="{A8D8FE3F-B8E8-2F54-E2FE-86077261F44D}"/>
              </a:ext>
            </a:extLst>
          </p:cNvPr>
          <p:cNvPicPr>
            <a:picLocks noChangeAspect="1"/>
          </p:cNvPicPr>
          <p:nvPr/>
        </p:nvPicPr>
        <p:blipFill>
          <a:blip r:embed="rId2"/>
          <a:stretch>
            <a:fillRect/>
          </a:stretch>
        </p:blipFill>
        <p:spPr>
          <a:xfrm>
            <a:off x="5903857" y="1493241"/>
            <a:ext cx="5837274" cy="4689215"/>
          </a:xfrm>
          <a:prstGeom prst="rect">
            <a:avLst/>
          </a:prstGeom>
        </p:spPr>
      </p:pic>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21207" y="448056"/>
            <a:ext cx="6877119" cy="564818"/>
          </a:xfrm>
        </p:spPr>
        <p:txBody>
          <a:bodyPr>
            <a:noAutofit/>
          </a:bodyPr>
          <a:lstStyle/>
          <a:p>
            <a:r>
              <a:rPr lang="en-US" sz="3200" b="1" dirty="0">
                <a:latin typeface="Segoe UI Light" panose="020B0502040204020203" pitchFamily="34" charset="0"/>
                <a:cs typeface="Segoe UI Light" panose="020B0502040204020203" pitchFamily="34" charset="0"/>
              </a:rPr>
              <a:t>Customer Analysis</a:t>
            </a:r>
          </a:p>
        </p:txBody>
      </p:sp>
      <p:sp>
        <p:nvSpPr>
          <p:cNvPr id="25" name="Content Placeholder 17"/>
          <p:cNvSpPr txBox="1">
            <a:spLocks/>
          </p:cNvSpPr>
          <p:nvPr/>
        </p:nvSpPr>
        <p:spPr>
          <a:xfrm>
            <a:off x="568100" y="1346982"/>
            <a:ext cx="10883002" cy="2845190"/>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gn="just">
              <a:spcAft>
                <a:spcPts val="2000"/>
              </a:spcAft>
              <a:buNone/>
            </a:pPr>
            <a:r>
              <a:rPr lang="en-US" sz="1800" dirty="0">
                <a:latin typeface="Segoe UI" panose="020B0502040204020203" pitchFamily="34" charset="0"/>
                <a:cs typeface="Segoe UI" panose="020B0502040204020203" pitchFamily="34" charset="0"/>
              </a:rPr>
              <a:t>Demographic Distribution :-  </a:t>
            </a:r>
          </a:p>
          <a:p>
            <a:pPr algn="just">
              <a:spcAft>
                <a:spcPts val="2000"/>
              </a:spcAft>
            </a:pPr>
            <a:r>
              <a:rPr lang="en-US" sz="1800" dirty="0">
                <a:latin typeface="Segoe UI" panose="020B0502040204020203" pitchFamily="34" charset="0"/>
                <a:cs typeface="Segoe UI" panose="020B0502040204020203" pitchFamily="34" charset="0"/>
              </a:rPr>
              <a:t>Most people are from United States followed by United Kingdom, Germany etc...</a:t>
            </a:r>
          </a:p>
          <a:p>
            <a:pPr algn="just">
              <a:spcAft>
                <a:spcPts val="2000"/>
              </a:spcAft>
            </a:pPr>
            <a:r>
              <a:rPr lang="en-US" sz="1800" dirty="0">
                <a:latin typeface="Segoe UI" panose="020B0502040204020203" pitchFamily="34" charset="0"/>
                <a:cs typeface="Segoe UI" panose="020B0502040204020203" pitchFamily="34" charset="0"/>
              </a:rPr>
              <a:t>Least people are from France followed by Netherlands, Italy, Australia, Canada etc..</a:t>
            </a:r>
          </a:p>
          <a:p>
            <a:pPr algn="just">
              <a:spcAft>
                <a:spcPts val="2000"/>
              </a:spcAft>
            </a:pPr>
            <a:r>
              <a:rPr lang="en-US" sz="1800" dirty="0">
                <a:latin typeface="Segoe UI" panose="020B0502040204020203" pitchFamily="34" charset="0"/>
                <a:cs typeface="Segoe UI" panose="020B0502040204020203" pitchFamily="34" charset="0"/>
              </a:rPr>
              <a:t>Majority of people are from North America and Europe continents.</a:t>
            </a:r>
          </a:p>
          <a:p>
            <a:pPr algn="just">
              <a:spcAft>
                <a:spcPts val="2000"/>
              </a:spcAft>
            </a:pPr>
            <a:r>
              <a:rPr lang="en-US" sz="1800" dirty="0">
                <a:latin typeface="Segoe UI" panose="020B0502040204020203" pitchFamily="34" charset="0"/>
                <a:cs typeface="Segoe UI" panose="020B0502040204020203" pitchFamily="34" charset="0"/>
              </a:rPr>
              <a:t>According to Age and Gender people distributed uniformly across all states and countries.</a:t>
            </a:r>
          </a:p>
        </p:txBody>
      </p:sp>
      <p:sp>
        <p:nvSpPr>
          <p:cNvPr id="21" name="Content Placeholder 17"/>
          <p:cNvSpPr txBox="1">
            <a:spLocks/>
          </p:cNvSpPr>
          <p:nvPr/>
        </p:nvSpPr>
        <p:spPr>
          <a:xfrm>
            <a:off x="1056513" y="1958189"/>
            <a:ext cx="4585731" cy="59655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endParaRPr lang="en-US" dirty="0">
              <a:solidFill>
                <a:prstClr val="black">
                  <a:lumMod val="75000"/>
                  <a:lumOff val="25000"/>
                </a:prstClr>
              </a:solidFill>
              <a:cs typeface="Segoe UI"/>
            </a:endParaRPr>
          </a:p>
        </p:txBody>
      </p:sp>
      <p:sp>
        <p:nvSpPr>
          <p:cNvPr id="32" name="Content Placeholder 17"/>
          <p:cNvSpPr txBox="1">
            <a:spLocks/>
          </p:cNvSpPr>
          <p:nvPr/>
        </p:nvSpPr>
        <p:spPr>
          <a:xfrm>
            <a:off x="568100" y="4192172"/>
            <a:ext cx="11389438" cy="2461846"/>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gn="just">
              <a:spcAft>
                <a:spcPts val="2000"/>
              </a:spcAft>
            </a:pPr>
            <a:r>
              <a:rPr lang="en-US" sz="1800" dirty="0">
                <a:latin typeface="Segoe UI" panose="020B0502040204020203" pitchFamily="34" charset="0"/>
                <a:cs typeface="Segoe UI" panose="020B0502040204020203" pitchFamily="34" charset="0"/>
              </a:rPr>
              <a:t>Purchase Patterns :-</a:t>
            </a:r>
          </a:p>
          <a:p>
            <a:pPr algn="just">
              <a:spcAft>
                <a:spcPts val="2000"/>
              </a:spcAft>
            </a:pPr>
            <a:r>
              <a:rPr lang="en-US" sz="1800" dirty="0">
                <a:latin typeface="Segoe UI" panose="020B0502040204020203" pitchFamily="34" charset="0"/>
                <a:cs typeface="Segoe UI" panose="020B0502040204020203" pitchFamily="34" charset="0"/>
              </a:rPr>
              <a:t>Average Order Value across </a:t>
            </a:r>
            <a:r>
              <a:rPr lang="en-US" sz="1800" dirty="0" err="1">
                <a:latin typeface="Segoe UI" panose="020B0502040204020203" pitchFamily="34" charset="0"/>
                <a:cs typeface="Segoe UI" panose="020B0502040204020203" pitchFamily="34" charset="0"/>
              </a:rPr>
              <a:t>States,Countries</a:t>
            </a:r>
            <a:r>
              <a:rPr lang="en-US" sz="1800" dirty="0">
                <a:latin typeface="Segoe UI" panose="020B0502040204020203" pitchFamily="34" charset="0"/>
                <a:cs typeface="Segoe UI" panose="020B0502040204020203" pitchFamily="34" charset="0"/>
              </a:rPr>
              <a:t> and </a:t>
            </a:r>
            <a:r>
              <a:rPr lang="en-US" sz="1800" dirty="0" err="1">
                <a:latin typeface="Segoe UI" panose="020B0502040204020203" pitchFamily="34" charset="0"/>
                <a:cs typeface="Segoe UI" panose="020B0502040204020203" pitchFamily="34" charset="0"/>
              </a:rPr>
              <a:t>Continets</a:t>
            </a:r>
            <a:r>
              <a:rPr lang="en-US" sz="1800" dirty="0">
                <a:latin typeface="Segoe UI" panose="020B0502040204020203" pitchFamily="34" charset="0"/>
                <a:cs typeface="Segoe UI" panose="020B0502040204020203" pitchFamily="34" charset="0"/>
              </a:rPr>
              <a:t> are almost Same.</a:t>
            </a:r>
          </a:p>
          <a:p>
            <a:pPr algn="just">
              <a:spcAft>
                <a:spcPts val="2000"/>
              </a:spcAft>
            </a:pPr>
            <a:r>
              <a:rPr lang="en-US" sz="1800" dirty="0">
                <a:latin typeface="Segoe UI" panose="020B0502040204020203" pitchFamily="34" charset="0"/>
                <a:cs typeface="Segoe UI" panose="020B0502040204020203" pitchFamily="34" charset="0"/>
              </a:rPr>
              <a:t>Frequency of Purchases are more in last Quarter and less in Second Quarter.</a:t>
            </a:r>
          </a:p>
          <a:p>
            <a:pPr algn="just">
              <a:spcAft>
                <a:spcPts val="2000"/>
              </a:spcAft>
            </a:pPr>
            <a:r>
              <a:rPr lang="en-US" sz="1800" dirty="0">
                <a:latin typeface="Segoe UI" panose="020B0502040204020203" pitchFamily="34" charset="0"/>
                <a:cs typeface="Segoe UI" panose="020B0502040204020203" pitchFamily="34" charset="0"/>
              </a:rPr>
              <a:t>Movie DVD, Desktops and Bluetooth Headphones are most </a:t>
            </a:r>
            <a:r>
              <a:rPr lang="en-US" sz="1800" dirty="0" err="1">
                <a:latin typeface="Segoe UI" panose="020B0502040204020203" pitchFamily="34" charset="0"/>
                <a:cs typeface="Segoe UI" panose="020B0502040204020203" pitchFamily="34" charset="0"/>
              </a:rPr>
              <a:t>prefered</a:t>
            </a:r>
            <a:r>
              <a:rPr lang="en-US" sz="1800" dirty="0">
                <a:latin typeface="Segoe UI" panose="020B0502040204020203" pitchFamily="34" charset="0"/>
                <a:cs typeface="Segoe UI" panose="020B0502040204020203" pitchFamily="34" charset="0"/>
              </a:rPr>
              <a:t> products and Air Conditioners, Lamps and Washers and Dryers are least preferred.</a:t>
            </a:r>
          </a:p>
          <a:p>
            <a:pPr marL="0" indent="0" algn="just">
              <a:spcAft>
                <a:spcPts val="2000"/>
              </a:spcAft>
              <a:buNone/>
            </a:pPr>
            <a:endParaRPr lang="en-US" sz="18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1070017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20700" y="393896"/>
            <a:ext cx="6877050" cy="633046"/>
          </a:xfrm>
        </p:spPr>
        <p:txBody>
          <a:bodyPr>
            <a:normAutofit/>
          </a:bodyPr>
          <a:lstStyle/>
          <a:p>
            <a:r>
              <a:rPr lang="en-US" sz="3200" b="1" dirty="0"/>
              <a:t>Sales Analysis</a:t>
            </a:r>
          </a:p>
        </p:txBody>
      </p:sp>
      <p:sp>
        <p:nvSpPr>
          <p:cNvPr id="5" name="Content Placeholder 4"/>
          <p:cNvSpPr>
            <a:spLocks noGrp="1"/>
          </p:cNvSpPr>
          <p:nvPr>
            <p:ph sz="quarter" idx="10"/>
          </p:nvPr>
        </p:nvSpPr>
        <p:spPr>
          <a:xfrm>
            <a:off x="520699" y="1209823"/>
            <a:ext cx="11493109" cy="5444196"/>
          </a:xfrm>
        </p:spPr>
        <p:txBody>
          <a:bodyPr vert="horz" lIns="91440" tIns="45720" rIns="91440" bIns="45720" rtlCol="0">
            <a:noAutofit/>
          </a:bodyPr>
          <a:lstStyle/>
          <a:p>
            <a:pPr marL="171450" indent="-171450">
              <a:buFont typeface="Arial" panose="020B0604020202020204" pitchFamily="34" charset="0"/>
              <a:buChar char="•"/>
            </a:pPr>
            <a:r>
              <a:rPr lang="en-US" sz="1800" dirty="0"/>
              <a:t>Different versions of WWI Desktop PC and Adventure Works Desktop PC products are sold most.</a:t>
            </a:r>
          </a:p>
          <a:p>
            <a:pPr marL="171450" indent="-171450">
              <a:buFont typeface="Arial" panose="020B0604020202020204" pitchFamily="34" charset="0"/>
              <a:buChar char="•"/>
            </a:pPr>
            <a:r>
              <a:rPr lang="en-US" sz="1800" dirty="0"/>
              <a:t>Lamps, Fans, </a:t>
            </a:r>
            <a:r>
              <a:rPr lang="en-US" sz="1800" dirty="0" err="1"/>
              <a:t>Chandiliers</a:t>
            </a:r>
            <a:r>
              <a:rPr lang="en-US" sz="1800" dirty="0"/>
              <a:t>, Car Video, Washers &amp; Dryers and </a:t>
            </a:r>
            <a:r>
              <a:rPr lang="en-US" sz="1800" dirty="0" err="1"/>
              <a:t>AirConditioners</a:t>
            </a:r>
            <a:r>
              <a:rPr lang="en-US" sz="1800" dirty="0"/>
              <a:t> are least sold.</a:t>
            </a:r>
          </a:p>
          <a:p>
            <a:pPr marL="171450" indent="-171450">
              <a:buFont typeface="Arial" panose="020B0604020202020204" pitchFamily="34" charset="0"/>
              <a:buChar char="•"/>
            </a:pPr>
            <a:r>
              <a:rPr lang="en-US" sz="1800" dirty="0"/>
              <a:t>Different versions of WWI Desktop PC and Adventure Works Desktop PC products are generating more Revenue.</a:t>
            </a:r>
          </a:p>
          <a:p>
            <a:pPr marL="171450" indent="-171450">
              <a:buFont typeface="Arial" panose="020B0604020202020204" pitchFamily="34" charset="0"/>
              <a:buChar char="•"/>
            </a:pPr>
            <a:r>
              <a:rPr lang="en-US" sz="1800" dirty="0"/>
              <a:t>Data Cables, Charge Cables, Batteries, Case </a:t>
            </a:r>
            <a:r>
              <a:rPr lang="en-US" sz="1800" dirty="0" err="1"/>
              <a:t>fans,Tablet</a:t>
            </a:r>
            <a:r>
              <a:rPr lang="en-US" sz="1800" dirty="0"/>
              <a:t> Pens are generating least Revenue.</a:t>
            </a:r>
          </a:p>
          <a:p>
            <a:pPr marL="171450" indent="-171450">
              <a:buFont typeface="Arial" panose="020B0604020202020204" pitchFamily="34" charset="0"/>
              <a:buChar char="•"/>
            </a:pPr>
            <a:r>
              <a:rPr lang="en-US" sz="1800" dirty="0"/>
              <a:t>Most sales happened from California Store followed by Texas, </a:t>
            </a:r>
            <a:r>
              <a:rPr lang="en-US" sz="1800" dirty="0" err="1"/>
              <a:t>Ontorio</a:t>
            </a:r>
            <a:r>
              <a:rPr lang="en-US" sz="1800" dirty="0"/>
              <a:t>, </a:t>
            </a:r>
            <a:r>
              <a:rPr lang="en-US" sz="1800" dirty="0" err="1"/>
              <a:t>NewYork</a:t>
            </a:r>
            <a:r>
              <a:rPr lang="en-US" sz="1800" dirty="0"/>
              <a:t>, </a:t>
            </a:r>
            <a:r>
              <a:rPr lang="en-US" sz="1800" dirty="0" err="1"/>
              <a:t>Freistaat</a:t>
            </a:r>
            <a:r>
              <a:rPr lang="en-US" sz="1800" dirty="0"/>
              <a:t> Bayern etc...</a:t>
            </a:r>
          </a:p>
          <a:p>
            <a:pPr marL="171450" indent="-171450">
              <a:buFont typeface="Arial" panose="020B0604020202020204" pitchFamily="34" charset="0"/>
              <a:buChar char="•"/>
            </a:pPr>
            <a:r>
              <a:rPr lang="en-US" sz="1800" dirty="0"/>
              <a:t>Brighton and Hove, Tameside, Prato, Wyre, Lanarkshire state stores had least sales.</a:t>
            </a:r>
          </a:p>
          <a:p>
            <a:pPr marL="171450" indent="-171450">
              <a:buFont typeface="Arial" panose="020B0604020202020204" pitchFamily="34" charset="0"/>
              <a:buChar char="•"/>
            </a:pPr>
            <a:r>
              <a:rPr lang="en-US" sz="1800" dirty="0"/>
              <a:t>Most sales happened from United States Stores# France, </a:t>
            </a:r>
            <a:r>
              <a:rPr lang="en-US" sz="1800" dirty="0" err="1"/>
              <a:t>Netherlands,Italy</a:t>
            </a:r>
            <a:r>
              <a:rPr lang="en-US" sz="1800" dirty="0"/>
              <a:t> etc.. countries stores had least sales.</a:t>
            </a:r>
          </a:p>
          <a:p>
            <a:pPr marL="171450" indent="-171450">
              <a:buFont typeface="Arial" panose="020B0604020202020204" pitchFamily="34" charset="0"/>
              <a:buChar char="•"/>
            </a:pPr>
            <a:endParaRPr lang="en-US" sz="1800" dirty="0"/>
          </a:p>
        </p:txBody>
      </p:sp>
    </p:spTree>
    <p:extLst>
      <p:ext uri="{BB962C8B-B14F-4D97-AF65-F5344CB8AC3E}">
        <p14:creationId xmlns:p14="http://schemas.microsoft.com/office/powerpoint/2010/main" val="9580368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21207" y="448056"/>
            <a:ext cx="6877119" cy="584157"/>
          </a:xfrm>
        </p:spPr>
        <p:txBody>
          <a:bodyPr>
            <a:normAutofit/>
          </a:bodyPr>
          <a:lstStyle/>
          <a:p>
            <a:r>
              <a:rPr lang="en-US" sz="3200" b="1" dirty="0">
                <a:latin typeface="Segoe UI Light" panose="020B0502040204020203" pitchFamily="34" charset="0"/>
                <a:cs typeface="Segoe UI Light" panose="020B0502040204020203" pitchFamily="34" charset="0"/>
              </a:rPr>
              <a:t>Product Analysis</a:t>
            </a:r>
          </a:p>
        </p:txBody>
      </p:sp>
      <p:sp>
        <p:nvSpPr>
          <p:cNvPr id="30" name="Content Placeholder 17"/>
          <p:cNvSpPr txBox="1">
            <a:spLocks/>
          </p:cNvSpPr>
          <p:nvPr/>
        </p:nvSpPr>
        <p:spPr>
          <a:xfrm>
            <a:off x="541610" y="1455491"/>
            <a:ext cx="6717320" cy="5069650"/>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spcAft>
                <a:spcPts val="2000"/>
              </a:spcAft>
            </a:pPr>
            <a:r>
              <a:rPr lang="en-US" sz="1600" dirty="0"/>
              <a:t>Adventure Works Desktop PC2.33 XD233 Black, WWI Desktop PC2.33 X2330 Black, Adventure Works Desktop PC2.33 XD233 Silver, Adventure Works Desktop PC2.33 XD233 Brown, WWI Desktop PC2.33 X2330 Brown  are producing more profits</a:t>
            </a:r>
          </a:p>
          <a:p>
            <a:pPr>
              <a:spcAft>
                <a:spcPts val="2000"/>
              </a:spcAft>
            </a:pPr>
            <a:r>
              <a:rPr lang="en-US" sz="1600" dirty="0"/>
              <a:t>SV USB Data Cable E600 Black, SV USB Data Cable E600 Pink, SV USB Sync Charge Cable E700 Silver, SV USB Data Cable E600 Grey, SV USB Data Cable E600 Silver   are producing least profits </a:t>
            </a:r>
          </a:p>
          <a:p>
            <a:pPr>
              <a:spcAft>
                <a:spcPts val="2000"/>
              </a:spcAft>
            </a:pPr>
            <a:r>
              <a:rPr lang="en-US" sz="1600" dirty="0"/>
              <a:t>Movie DVD, Desktops and Bluetooth Headphones are most sold products and Air Conditioners, Lamps and Washers and Dryers are least sold products.</a:t>
            </a:r>
          </a:p>
          <a:p>
            <a:pPr>
              <a:spcAft>
                <a:spcPts val="2000"/>
              </a:spcAft>
            </a:pPr>
            <a:r>
              <a:rPr lang="en-US" sz="1600" dirty="0"/>
              <a:t>Computers Category is most performed according to sales followed by Cell phones, Music, Movies and Audio Books etc...</a:t>
            </a:r>
          </a:p>
          <a:p>
            <a:pPr>
              <a:spcAft>
                <a:spcPts val="2000"/>
              </a:spcAft>
            </a:pPr>
            <a:r>
              <a:rPr lang="en-US" sz="1600" dirty="0"/>
              <a:t>TV and Video is least performed according to sales followed by Cameras and camcorders and Home Appliances etc...</a:t>
            </a:r>
          </a:p>
        </p:txBody>
      </p:sp>
      <p:sp>
        <p:nvSpPr>
          <p:cNvPr id="16" name="Content Placeholder 17"/>
          <p:cNvSpPr txBox="1">
            <a:spLocks/>
          </p:cNvSpPr>
          <p:nvPr/>
        </p:nvSpPr>
        <p:spPr>
          <a:xfrm>
            <a:off x="1066040" y="1958189"/>
            <a:ext cx="2486328" cy="91399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endParaRPr lang="en-US"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25" name="Content Placeholder 17"/>
          <p:cNvSpPr txBox="1">
            <a:spLocks/>
          </p:cNvSpPr>
          <p:nvPr/>
        </p:nvSpPr>
        <p:spPr>
          <a:xfrm>
            <a:off x="1066038" y="2936927"/>
            <a:ext cx="2651153" cy="145610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endParaRPr lang="en-US"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29" name="Content Placeholder 17"/>
          <p:cNvSpPr txBox="1">
            <a:spLocks/>
          </p:cNvSpPr>
          <p:nvPr/>
        </p:nvSpPr>
        <p:spPr>
          <a:xfrm>
            <a:off x="1076799" y="4360521"/>
            <a:ext cx="2784602" cy="111067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endParaRPr lang="en-US"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17" name="Content Placeholder 17"/>
          <p:cNvSpPr txBox="1">
            <a:spLocks/>
          </p:cNvSpPr>
          <p:nvPr/>
        </p:nvSpPr>
        <p:spPr>
          <a:xfrm>
            <a:off x="628962" y="5832234"/>
            <a:ext cx="3449878" cy="69290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endParaRPr lang="en-US" dirty="0">
              <a:solidFill>
                <a:prstClr val="black">
                  <a:lumMod val="75000"/>
                  <a:lumOff val="25000"/>
                </a:prstClr>
              </a:solidFill>
            </a:endParaRPr>
          </a:p>
        </p:txBody>
      </p:sp>
      <p:pic>
        <p:nvPicPr>
          <p:cNvPr id="1026" name="Picture 2">
            <a:extLst>
              <a:ext uri="{FF2B5EF4-FFF2-40B4-BE49-F238E27FC236}">
                <a16:creationId xmlns:a16="http://schemas.microsoft.com/office/drawing/2014/main" id="{D66A39C6-1AA3-B5F6-97F3-6262EB5A65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58930" y="1455492"/>
            <a:ext cx="4600135" cy="27788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6833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sz="3200" b="1" dirty="0"/>
              <a:t>Store Analysis</a:t>
            </a:r>
          </a:p>
        </p:txBody>
      </p:sp>
      <p:sp>
        <p:nvSpPr>
          <p:cNvPr id="10" name="Content Placeholder 9">
            <a:extLst>
              <a:ext uri="{FF2B5EF4-FFF2-40B4-BE49-F238E27FC236}">
                <a16:creationId xmlns:a16="http://schemas.microsoft.com/office/drawing/2014/main" id="{58ED0231-1D51-7DB7-7D24-439E0ED38EF3}"/>
              </a:ext>
            </a:extLst>
          </p:cNvPr>
          <p:cNvSpPr>
            <a:spLocks noGrp="1"/>
          </p:cNvSpPr>
          <p:nvPr>
            <p:ph sz="quarter" idx="10"/>
          </p:nvPr>
        </p:nvSpPr>
        <p:spPr>
          <a:xfrm>
            <a:off x="539496" y="1435608"/>
            <a:ext cx="11263298" cy="4974336"/>
          </a:xfrm>
        </p:spPr>
        <p:txBody>
          <a:bodyPr>
            <a:normAutofit lnSpcReduction="10000"/>
          </a:bodyPr>
          <a:lstStyle/>
          <a:p>
            <a:pPr marL="171450" indent="-171450">
              <a:buFont typeface="Arial" panose="020B0604020202020204" pitchFamily="34" charset="0"/>
              <a:buChar char="•"/>
            </a:pPr>
            <a:r>
              <a:rPr lang="en-US" sz="1800" dirty="0"/>
              <a:t>Wyoming, </a:t>
            </a:r>
            <a:r>
              <a:rPr lang="en-US" sz="1800" dirty="0" err="1"/>
              <a:t>Hawai</a:t>
            </a:r>
            <a:r>
              <a:rPr lang="en-US" sz="1800" dirty="0"/>
              <a:t>, Alaska, New Hampshire etc... had high performance based on Sales and area of stores and Northern Territory, Caltanissetta, Tasmania etc.. had least performance based on Sales and area of stores.</a:t>
            </a:r>
          </a:p>
          <a:p>
            <a:pPr marL="171450" indent="-171450">
              <a:buFont typeface="Arial" panose="020B0604020202020204" pitchFamily="34" charset="0"/>
              <a:buChar char="•"/>
            </a:pPr>
            <a:r>
              <a:rPr lang="en-US" sz="1800" dirty="0"/>
              <a:t>Iowa, </a:t>
            </a:r>
            <a:r>
              <a:rPr lang="en-US" sz="1800" dirty="0" err="1"/>
              <a:t>Hawai</a:t>
            </a:r>
            <a:r>
              <a:rPr lang="en-US" sz="1800" dirty="0"/>
              <a:t>, Nunavut, Nebraska etc... had high performance based on Sales and years of establishment of stores and Northern Territory, </a:t>
            </a:r>
            <a:r>
              <a:rPr lang="en-US" sz="1800" dirty="0" err="1"/>
              <a:t>Franche-ComtÃ</a:t>
            </a:r>
            <a:r>
              <a:rPr lang="en-US" sz="1800" dirty="0"/>
              <a:t>© ,Martinique etc.. had least performance based on Sales and years of establishment of stores.</a:t>
            </a:r>
          </a:p>
          <a:p>
            <a:pPr marL="171450" indent="-171450">
              <a:buFont typeface="Arial" panose="020B0604020202020204" pitchFamily="34" charset="0"/>
              <a:buChar char="•"/>
            </a:pPr>
            <a:r>
              <a:rPr lang="en-US" sz="1800" dirty="0"/>
              <a:t>Iowa, Alaska, Nebraska etc... had high performance based on Total Profit and years of establishment of stores and Northern Territory, </a:t>
            </a:r>
            <a:r>
              <a:rPr lang="en-US" sz="1800" dirty="0" err="1"/>
              <a:t>Franche-ComtÃ</a:t>
            </a:r>
            <a:r>
              <a:rPr lang="en-US" sz="1800" dirty="0"/>
              <a:t>© ,Martinique etc.. had least performance based on Total Profit and years of establishment of stores. </a:t>
            </a:r>
          </a:p>
          <a:p>
            <a:pPr marL="171450" indent="-171450">
              <a:buFont typeface="Arial" panose="020B0604020202020204" pitchFamily="34" charset="0"/>
              <a:buChar char="•"/>
            </a:pPr>
            <a:r>
              <a:rPr lang="en-US" sz="1800" dirty="0"/>
              <a:t>Wyoming, Alaska, </a:t>
            </a:r>
            <a:r>
              <a:rPr lang="en-US" sz="1800" dirty="0" err="1"/>
              <a:t>Hawai</a:t>
            </a:r>
            <a:r>
              <a:rPr lang="en-US" sz="1800" dirty="0"/>
              <a:t> etc... had high performance based on Total Profit and Area of stores, Northern Territory, Caltanissetta ,Fermanagh etc.. had least performance based on Total Profit and Area of stores</a:t>
            </a:r>
          </a:p>
        </p:txBody>
      </p:sp>
      <p:sp>
        <p:nvSpPr>
          <p:cNvPr id="42" name="Content Placeholder 17"/>
          <p:cNvSpPr txBox="1">
            <a:spLocks/>
          </p:cNvSpPr>
          <p:nvPr/>
        </p:nvSpPr>
        <p:spPr>
          <a:xfrm>
            <a:off x="1066039" y="4571824"/>
            <a:ext cx="2696774" cy="992581"/>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endParaRPr lang="en-US"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43" name="Content Placeholder 17"/>
          <p:cNvSpPr txBox="1">
            <a:spLocks/>
          </p:cNvSpPr>
          <p:nvPr/>
        </p:nvSpPr>
        <p:spPr>
          <a:xfrm>
            <a:off x="4747855" y="4571824"/>
            <a:ext cx="3106367" cy="1324053"/>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endParaRPr lang="en-US"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44" name="Content Placeholder 17"/>
          <p:cNvSpPr txBox="1">
            <a:spLocks/>
          </p:cNvSpPr>
          <p:nvPr/>
        </p:nvSpPr>
        <p:spPr>
          <a:xfrm>
            <a:off x="8429668" y="4571824"/>
            <a:ext cx="2658635" cy="697760"/>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endParaRPr lang="en-US" dirty="0">
              <a:solidFill>
                <a:prstClr val="black">
                  <a:lumMod val="75000"/>
                  <a:lumOff val="25000"/>
                </a:prst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3286760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520700" y="447676"/>
            <a:ext cx="6877050" cy="559556"/>
          </a:xfrm>
        </p:spPr>
        <p:txBody>
          <a:bodyPr>
            <a:normAutofit fontScale="90000"/>
          </a:bodyPr>
          <a:lstStyle/>
          <a:p>
            <a:r>
              <a:rPr lang="en-US" sz="3200" b="1" dirty="0"/>
              <a:t>Exchange Rate Analysis</a:t>
            </a:r>
          </a:p>
        </p:txBody>
      </p:sp>
      <p:sp>
        <p:nvSpPr>
          <p:cNvPr id="9" name="Content Placeholder 8">
            <a:extLst>
              <a:ext uri="{FF2B5EF4-FFF2-40B4-BE49-F238E27FC236}">
                <a16:creationId xmlns:a16="http://schemas.microsoft.com/office/drawing/2014/main" id="{1B769DD2-3717-FB5D-D110-7E5FA6B37E00}"/>
              </a:ext>
            </a:extLst>
          </p:cNvPr>
          <p:cNvSpPr>
            <a:spLocks noGrp="1"/>
          </p:cNvSpPr>
          <p:nvPr>
            <p:ph sz="quarter" idx="10"/>
          </p:nvPr>
        </p:nvSpPr>
        <p:spPr>
          <a:xfrm>
            <a:off x="539495" y="1435608"/>
            <a:ext cx="10586465" cy="3977640"/>
          </a:xfrm>
        </p:spPr>
        <p:txBody>
          <a:bodyPr>
            <a:normAutofit/>
          </a:bodyPr>
          <a:lstStyle/>
          <a:p>
            <a:pPr marL="171450" indent="-171450">
              <a:buFont typeface="Arial" panose="020B0604020202020204" pitchFamily="34" charset="0"/>
              <a:buChar char="•"/>
            </a:pPr>
            <a:r>
              <a:rPr lang="en-US" sz="1800" dirty="0"/>
              <a:t>By neglecting other factors Sales decreased when the USD gets stronger(</a:t>
            </a:r>
            <a:r>
              <a:rPr lang="en-US" sz="1800" dirty="0" err="1"/>
              <a:t>Dollor</a:t>
            </a:r>
            <a:r>
              <a:rPr lang="en-US" sz="1800" dirty="0"/>
              <a:t> Rate increased) and Decreased when USD gets weaker.</a:t>
            </a:r>
          </a:p>
          <a:p>
            <a:pPr marL="171450" indent="-171450">
              <a:buFont typeface="Arial" panose="020B0604020202020204" pitchFamily="34" charset="0"/>
              <a:buChar char="•"/>
            </a:pPr>
            <a:r>
              <a:rPr lang="en-US" sz="1800" dirty="0"/>
              <a:t>USD is not affecting the </a:t>
            </a:r>
            <a:r>
              <a:rPr lang="en-US" sz="1800" dirty="0" err="1"/>
              <a:t>Sales.So</a:t>
            </a:r>
            <a:r>
              <a:rPr lang="en-US" sz="1800" dirty="0"/>
              <a:t>, we focus more on other currencies to analyze the Sales.</a:t>
            </a:r>
          </a:p>
        </p:txBody>
      </p:sp>
      <p:sp>
        <p:nvSpPr>
          <p:cNvPr id="38" name="Content Placeholder 17"/>
          <p:cNvSpPr txBox="1">
            <a:spLocks/>
          </p:cNvSpPr>
          <p:nvPr/>
        </p:nvSpPr>
        <p:spPr>
          <a:xfrm>
            <a:off x="541609" y="1296100"/>
            <a:ext cx="5110161" cy="1236475"/>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endParaRPr lang="en-US" dirty="0">
              <a:latin typeface="Segoe UI" panose="020B0502040204020203" pitchFamily="34" charset="0"/>
              <a:cs typeface="Segoe UI" panose="020B0502040204020203" pitchFamily="34" charset="0"/>
            </a:endParaRPr>
          </a:p>
        </p:txBody>
      </p:sp>
      <p:sp>
        <p:nvSpPr>
          <p:cNvPr id="29" name="Content Placeholder 17"/>
          <p:cNvSpPr txBox="1">
            <a:spLocks/>
          </p:cNvSpPr>
          <p:nvPr/>
        </p:nvSpPr>
        <p:spPr>
          <a:xfrm>
            <a:off x="1066039" y="2678694"/>
            <a:ext cx="3121671" cy="46764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defTabSz="512763">
              <a:lnSpc>
                <a:spcPct val="100000"/>
              </a:lnSpc>
              <a:spcBef>
                <a:spcPts val="0"/>
              </a:spcBef>
              <a:spcAft>
                <a:spcPts val="2000"/>
              </a:spcAft>
              <a:buNone/>
            </a:pPr>
            <a:endParaRPr lang="en-US"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22" name="Content Placeholder 17"/>
          <p:cNvSpPr txBox="1">
            <a:spLocks/>
          </p:cNvSpPr>
          <p:nvPr/>
        </p:nvSpPr>
        <p:spPr>
          <a:xfrm>
            <a:off x="1066039" y="3353185"/>
            <a:ext cx="3504072" cy="91399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34" name="Content Placeholder 17"/>
          <p:cNvSpPr txBox="1">
            <a:spLocks/>
          </p:cNvSpPr>
          <p:nvPr/>
        </p:nvSpPr>
        <p:spPr>
          <a:xfrm>
            <a:off x="1064636" y="4303697"/>
            <a:ext cx="2134038" cy="144608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defTabSz="512763">
              <a:spcAft>
                <a:spcPts val="2000"/>
              </a:spcAft>
              <a:buNone/>
            </a:pPr>
            <a:endParaRPr lang="en-US" dirty="0">
              <a:solidFill>
                <a:prstClr val="black">
                  <a:lumMod val="75000"/>
                  <a:lumOff val="25000"/>
                </a:prst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7276681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21207" y="448056"/>
            <a:ext cx="7481357" cy="571670"/>
          </a:xfrm>
        </p:spPr>
        <p:txBody>
          <a:bodyPr>
            <a:noAutofit/>
          </a:bodyPr>
          <a:lstStyle/>
          <a:p>
            <a:r>
              <a:rPr lang="en-US" sz="3200" b="1" dirty="0">
                <a:latin typeface="Segoe UI Light" panose="020B0502040204020203" pitchFamily="34" charset="0"/>
                <a:cs typeface="Segoe UI Light" panose="020B0502040204020203" pitchFamily="34" charset="0"/>
              </a:rPr>
              <a:t>Recommendations To Improve Business</a:t>
            </a:r>
          </a:p>
        </p:txBody>
      </p:sp>
      <p:sp>
        <p:nvSpPr>
          <p:cNvPr id="16" name="Content Placeholder 17"/>
          <p:cNvSpPr txBox="1">
            <a:spLocks/>
          </p:cNvSpPr>
          <p:nvPr/>
        </p:nvSpPr>
        <p:spPr>
          <a:xfrm>
            <a:off x="541608" y="1296100"/>
            <a:ext cx="11233049" cy="5428257"/>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spcAft>
                <a:spcPts val="2000"/>
              </a:spcAft>
            </a:pPr>
            <a:r>
              <a:rPr lang="en-US" sz="1800" dirty="0">
                <a:latin typeface="Segoe UI" panose="020B0502040204020203" pitchFamily="34" charset="0"/>
                <a:cs typeface="Segoe UI" panose="020B0502040204020203" pitchFamily="34" charset="0"/>
              </a:rPr>
              <a:t>Offers to be given on the Brand Products with less Sales to increase their Sales and reduce their storage.</a:t>
            </a:r>
          </a:p>
          <a:p>
            <a:pPr>
              <a:spcAft>
                <a:spcPts val="2000"/>
              </a:spcAft>
            </a:pPr>
            <a:r>
              <a:rPr lang="en-US" sz="1800" dirty="0">
                <a:latin typeface="Segoe UI" panose="020B0502040204020203" pitchFamily="34" charset="0"/>
                <a:cs typeface="Segoe UI" panose="020B0502040204020203" pitchFamily="34" charset="0"/>
              </a:rPr>
              <a:t>Majority of the Sales happened in Home Appliances and Computers. So the Products of these  categories with  new technology to be    increased.</a:t>
            </a:r>
          </a:p>
          <a:p>
            <a:pPr>
              <a:spcAft>
                <a:spcPts val="2000"/>
              </a:spcAft>
            </a:pPr>
            <a:r>
              <a:rPr lang="en-US" sz="1800" dirty="0">
                <a:latin typeface="Segoe UI" panose="020B0502040204020203" pitchFamily="34" charset="0"/>
                <a:cs typeface="Segoe UI" panose="020B0502040204020203" pitchFamily="34" charset="0"/>
              </a:rPr>
              <a:t>Average Order value is uniform across all states and </a:t>
            </a:r>
            <a:r>
              <a:rPr lang="en-US" sz="1800" dirty="0" err="1">
                <a:latin typeface="Segoe UI" panose="020B0502040204020203" pitchFamily="34" charset="0"/>
                <a:cs typeface="Segoe UI" panose="020B0502040204020203" pitchFamily="34" charset="0"/>
              </a:rPr>
              <a:t>countries.So</a:t>
            </a:r>
            <a:r>
              <a:rPr lang="en-US" sz="1800" dirty="0">
                <a:latin typeface="Segoe UI" panose="020B0502040204020203" pitchFamily="34" charset="0"/>
                <a:cs typeface="Segoe UI" panose="020B0502040204020203" pitchFamily="34" charset="0"/>
              </a:rPr>
              <a:t>, may business can expand to other states and countries also.</a:t>
            </a:r>
          </a:p>
          <a:p>
            <a:pPr>
              <a:spcAft>
                <a:spcPts val="2000"/>
              </a:spcAft>
            </a:pPr>
            <a:r>
              <a:rPr lang="en-US" sz="1800" dirty="0">
                <a:latin typeface="Segoe UI" panose="020B0502040204020203" pitchFamily="34" charset="0"/>
                <a:cs typeface="Segoe UI" panose="020B0502040204020203" pitchFamily="34" charset="0"/>
              </a:rPr>
              <a:t>Frequency of Purchases are more in last Quarter and less in Second Quarter. So, campaigns to be increased last quarter of the year and       Offers have to be given in Second Quarter.</a:t>
            </a:r>
          </a:p>
          <a:p>
            <a:pPr>
              <a:spcAft>
                <a:spcPts val="2000"/>
              </a:spcAft>
            </a:pPr>
            <a:r>
              <a:rPr lang="en-US" sz="1800" dirty="0">
                <a:latin typeface="Segoe UI" panose="020B0502040204020203" pitchFamily="34" charset="0"/>
                <a:cs typeface="Segoe UI" panose="020B0502040204020203" pitchFamily="34" charset="0"/>
              </a:rPr>
              <a:t>We have to do better inventory management on most frequent purchased Products and Least purchased products.</a:t>
            </a:r>
          </a:p>
          <a:p>
            <a:pPr>
              <a:spcAft>
                <a:spcPts val="2000"/>
              </a:spcAft>
            </a:pPr>
            <a:r>
              <a:rPr lang="en-US" sz="1800" dirty="0">
                <a:latin typeface="Segoe UI" panose="020B0502040204020203" pitchFamily="34" charset="0"/>
                <a:cs typeface="Segoe UI" panose="020B0502040204020203" pitchFamily="34" charset="0"/>
              </a:rPr>
              <a:t>Different versions of WWI Desktop PC and Adventure Works Desktop PC products are generating more Revenue. So, the margin    Percentage may increase to increase profits.</a:t>
            </a:r>
          </a:p>
          <a:p>
            <a:pPr>
              <a:spcAft>
                <a:spcPts val="2000"/>
              </a:spcAft>
            </a:pPr>
            <a:r>
              <a:rPr lang="en-US" sz="1800" dirty="0">
                <a:latin typeface="Segoe UI" panose="020B0502040204020203" pitchFamily="34" charset="0"/>
                <a:cs typeface="Segoe UI" panose="020B0502040204020203" pitchFamily="34" charset="0"/>
              </a:rPr>
              <a:t>Data Cables, Charge Cables, Batteries, Case fans, Tablet Pens are generating least Revenue. So, the margin Percentage may decrease to sell </a:t>
            </a:r>
            <a:r>
              <a:rPr lang="en-US" sz="1800" dirty="0" err="1">
                <a:latin typeface="Segoe UI" panose="020B0502040204020203" pitchFamily="34" charset="0"/>
                <a:cs typeface="Segoe UI" panose="020B0502040204020203" pitchFamily="34" charset="0"/>
              </a:rPr>
              <a:t>fastly</a:t>
            </a:r>
            <a:r>
              <a:rPr lang="en-US" sz="1800" dirty="0">
                <a:latin typeface="Segoe UI" panose="020B0502040204020203" pitchFamily="34" charset="0"/>
                <a:cs typeface="Segoe UI" panose="020B0502040204020203" pitchFamily="34" charset="0"/>
              </a:rPr>
              <a:t>.</a:t>
            </a:r>
          </a:p>
        </p:txBody>
      </p:sp>
      <p:sp>
        <p:nvSpPr>
          <p:cNvPr id="42" name="Content Placeholder 17"/>
          <p:cNvSpPr txBox="1">
            <a:spLocks/>
          </p:cNvSpPr>
          <p:nvPr/>
        </p:nvSpPr>
        <p:spPr>
          <a:xfrm>
            <a:off x="1066038" y="5273573"/>
            <a:ext cx="2919669" cy="129839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endParaRPr lang="en-US" sz="1800"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43" name="Content Placeholder 17"/>
          <p:cNvSpPr txBox="1">
            <a:spLocks/>
          </p:cNvSpPr>
          <p:nvPr/>
        </p:nvSpPr>
        <p:spPr>
          <a:xfrm>
            <a:off x="4747855" y="5273573"/>
            <a:ext cx="3106367" cy="1324053"/>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endParaRPr lang="en-US" dirty="0">
              <a:solidFill>
                <a:srgbClr val="D24726"/>
              </a:solidFill>
              <a:latin typeface="Segoe UI" panose="020B0502040204020203" pitchFamily="34" charset="0"/>
              <a:cs typeface="Segoe UI" panose="020B0502040204020203" pitchFamily="34" charset="0"/>
            </a:endParaRPr>
          </a:p>
        </p:txBody>
      </p:sp>
      <p:sp>
        <p:nvSpPr>
          <p:cNvPr id="44" name="Content Placeholder 17"/>
          <p:cNvSpPr txBox="1">
            <a:spLocks/>
          </p:cNvSpPr>
          <p:nvPr/>
        </p:nvSpPr>
        <p:spPr>
          <a:xfrm>
            <a:off x="8429668" y="5273573"/>
            <a:ext cx="3107336" cy="1341886"/>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pPr>
            <a:endParaRPr lang="en-US" dirty="0">
              <a:latin typeface="Segoe UI" panose="020B0502040204020203" pitchFamily="34" charset="0"/>
              <a:cs typeface="Segoe UI" panose="020B0502040204020203" pitchFamily="34" charset="0"/>
            </a:endParaRPr>
          </a:p>
          <a:p>
            <a:pPr marL="0" indent="0">
              <a:spcAft>
                <a:spcPts val="2000"/>
              </a:spcAft>
              <a:buNone/>
            </a:pPr>
            <a:endParaRPr lang="en-US" dirty="0">
              <a:solidFill>
                <a:prstClr val="black">
                  <a:lumMod val="75000"/>
                  <a:lumOff val="25000"/>
                </a:prstClr>
              </a:solidFill>
            </a:endParaRPr>
          </a:p>
        </p:txBody>
      </p:sp>
    </p:spTree>
    <p:extLst>
      <p:ext uri="{BB962C8B-B14F-4D97-AF65-F5344CB8AC3E}">
        <p14:creationId xmlns:p14="http://schemas.microsoft.com/office/powerpoint/2010/main" val="17693260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EFE68A35-85EE-0EBD-1F61-21785745AD6C}"/>
              </a:ext>
            </a:extLst>
          </p:cNvPr>
          <p:cNvSpPr>
            <a:spLocks noGrp="1"/>
          </p:cNvSpPr>
          <p:nvPr>
            <p:ph type="title"/>
          </p:nvPr>
        </p:nvSpPr>
        <p:spPr/>
        <p:txBody>
          <a:bodyPr/>
          <a:lstStyle/>
          <a:p>
            <a:r>
              <a:rPr lang="en-US" sz="2800" b="1" dirty="0">
                <a:latin typeface="Segoe UI Light" panose="020B0502040204020203" pitchFamily="34" charset="0"/>
                <a:cs typeface="Segoe UI Light" panose="020B0502040204020203" pitchFamily="34" charset="0"/>
              </a:rPr>
              <a:t>Recommendations To Improve Business</a:t>
            </a:r>
            <a:endParaRPr lang="en-US" dirty="0"/>
          </a:p>
        </p:txBody>
      </p:sp>
      <p:sp>
        <p:nvSpPr>
          <p:cNvPr id="5" name="Content Placeholder 4"/>
          <p:cNvSpPr>
            <a:spLocks noGrp="1"/>
          </p:cNvSpPr>
          <p:nvPr>
            <p:ph sz="quarter" idx="10"/>
          </p:nvPr>
        </p:nvSpPr>
        <p:spPr>
          <a:xfrm>
            <a:off x="766806" y="1440180"/>
            <a:ext cx="11007852" cy="3977640"/>
          </a:xfrm>
        </p:spPr>
        <p:txBody>
          <a:bodyPr>
            <a:noAutofit/>
          </a:bodyPr>
          <a:lstStyle/>
          <a:p>
            <a:pPr marL="171450" indent="-171450">
              <a:buFont typeface="Arial" panose="020B0604020202020204" pitchFamily="34" charset="0"/>
              <a:buChar char="•"/>
            </a:pPr>
            <a:r>
              <a:rPr lang="en-US" sz="1800" dirty="0"/>
              <a:t>The States generating more revenue, we should expand business like opening more stores and outlets.</a:t>
            </a:r>
          </a:p>
          <a:p>
            <a:pPr marL="171450" indent="-171450">
              <a:buFont typeface="Arial" panose="020B0604020202020204" pitchFamily="34" charset="0"/>
              <a:buChar char="•"/>
            </a:pPr>
            <a:r>
              <a:rPr lang="en-US" sz="1800" dirty="0"/>
              <a:t>-- We have to do cost cutting in less performing states.</a:t>
            </a:r>
          </a:p>
          <a:p>
            <a:pPr marL="171450" indent="-171450">
              <a:buFont typeface="Arial" panose="020B0604020202020204" pitchFamily="34" charset="0"/>
              <a:buChar char="•"/>
            </a:pPr>
            <a:r>
              <a:rPr lang="en-US" sz="1800" dirty="0"/>
              <a:t>-- Stores performing more Sales with less area are to be expanded and  performing less Sales with more area, the part of them are to be    used for some other purposes to generate some revenue.</a:t>
            </a:r>
          </a:p>
          <a:p>
            <a:pPr marL="171450" indent="-171450">
              <a:buFont typeface="Arial" panose="020B0604020202020204" pitchFamily="34" charset="0"/>
              <a:buChar char="•"/>
            </a:pPr>
            <a:r>
              <a:rPr lang="en-US" sz="1800" dirty="0"/>
              <a:t>-- The old stores with more sales are to be </a:t>
            </a:r>
            <a:r>
              <a:rPr lang="en-US" sz="1800" dirty="0" err="1"/>
              <a:t>rennovated</a:t>
            </a:r>
            <a:r>
              <a:rPr lang="en-US" sz="1800" dirty="0"/>
              <a:t> for customer satisfaction.</a:t>
            </a:r>
          </a:p>
          <a:p>
            <a:pPr marL="171450" indent="-171450">
              <a:buFont typeface="Arial" panose="020B0604020202020204" pitchFamily="34" charset="0"/>
              <a:buChar char="•"/>
            </a:pPr>
            <a:r>
              <a:rPr lang="en-US" sz="1800" dirty="0"/>
              <a:t>-- Margin rate will be increased if the USD value decreased and offers have to be given when USD value increases.</a:t>
            </a:r>
          </a:p>
        </p:txBody>
      </p:sp>
    </p:spTree>
    <p:extLst>
      <p:ext uri="{BB962C8B-B14F-4D97-AF65-F5344CB8AC3E}">
        <p14:creationId xmlns:p14="http://schemas.microsoft.com/office/powerpoint/2010/main" val="8930258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xmlns:p14="http://schemas.microsoft.com/office/powerpoint/2010/main" spd="slow">
        <p:fade/>
      </p:transition>
    </mc:Fallback>
  </mc:AlternateContent>
</p:sld>
</file>

<file path=ppt/theme/theme1.xml><?xml version="1.0" encoding="utf-8"?>
<a:theme xmlns:a="http://schemas.openxmlformats.org/drawingml/2006/main" name="Cust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0001108_Win32 v2" id="{08D89365-2E4C-432D-9349-8DF9B80AEEA1}" vid="{010FF314-90DF-4A21-BD0D-ADCBA34234A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5563EE24-83AF-4B4D-B45B-11D1ECD4364A}">
  <ds:schemaRefs>
    <ds:schemaRef ds:uri="http://schemas.microsoft.com/sharepoint/v3/contenttype/forms"/>
  </ds:schemaRefs>
</ds:datastoreItem>
</file>

<file path=customXml/itemProps2.xml><?xml version="1.0" encoding="utf-8"?>
<ds:datastoreItem xmlns:ds="http://schemas.openxmlformats.org/officeDocument/2006/customXml" ds:itemID="{B2FC9C26-AD58-4393-99DE-F67958CF6A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A3EE4EA-81C0-48D0-BEBD-A2EFD6B38B4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{EE9FED66-65E5-462D-89E8-982D35DF12F4}tf10001108_win32</Template>
  <TotalTime>82</TotalTime>
  <Words>1002</Words>
  <Application>Microsoft Office PowerPoint</Application>
  <PresentationFormat>Widescreen</PresentationFormat>
  <Paragraphs>52</Paragraphs>
  <Slides>9</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Segoe UI</vt:lpstr>
      <vt:lpstr>Segoe UI Light</vt:lpstr>
      <vt:lpstr>Custom</vt:lpstr>
      <vt:lpstr>  GLOBAL ELECTRONICS   DATA  ANALYTICS  TEAM         </vt:lpstr>
      <vt:lpstr>Global Electronics Data Analysis and Recommendations</vt:lpstr>
      <vt:lpstr>Customer Analysis</vt:lpstr>
      <vt:lpstr>Sales Analysis</vt:lpstr>
      <vt:lpstr>Product Analysis</vt:lpstr>
      <vt:lpstr>Store Analysis</vt:lpstr>
      <vt:lpstr>Exchange Rate Analysis</vt:lpstr>
      <vt:lpstr>Recommendations To Improve Business</vt:lpstr>
      <vt:lpstr>Recommendations To Improve Business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HP</dc:creator>
  <cp:keywords/>
  <cp:lastModifiedBy>HP</cp:lastModifiedBy>
  <cp:revision>6</cp:revision>
  <dcterms:created xsi:type="dcterms:W3CDTF">2024-08-15T07:34:58Z</dcterms:created>
  <dcterms:modified xsi:type="dcterms:W3CDTF">2024-08-15T08:57:38Z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