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533"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797\Pictures\EMPLOYEE%20DATA%20ANALYSIS,,,.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itle>
    <c:autoTitleDeleted val="0"/>
    <c:plotArea>
      <c:layout>
        <c:manualLayout>
          <c:layoutTarget val="inner"/>
          <c:xMode val="edge"/>
          <c:yMode val="edge"/>
          <c:x val="7.5386832684561769E-2"/>
          <c:y val="8.4058804447196905E-2"/>
          <c:w val="0.87753018372703417"/>
          <c:h val="0.73404288707756782"/>
        </c:manualLayout>
      </c:layout>
      <c:barChart>
        <c:barDir val="col"/>
        <c:grouping val="clustered"/>
        <c:varyColors val="0"/>
        <c:ser>
          <c:idx val="0"/>
          <c:order val="0"/>
          <c:tx>
            <c:strRef>
              <c:f>'EMPLOYEE PERFORMANCE ANALYSIS'!$B$4</c:f>
              <c:strCache>
                <c:ptCount val="1"/>
                <c:pt idx="0">
                  <c:v>Exceeds</c:v>
                </c:pt>
              </c:strCache>
            </c:strRef>
          </c:tx>
          <c:spPr>
            <a:solidFill>
              <a:schemeClr val="accent1"/>
            </a:solidFill>
            <a:ln>
              <a:noFill/>
            </a:ln>
            <a:effectLst/>
          </c:spPr>
          <c:invertIfNegative val="0"/>
          <c:cat>
            <c:strRef>
              <c:f>'EMPLOYEE PERFORMANCE ANALYSIS'!$A$5:$A$16</c:f>
              <c:strCache>
                <c:ptCount val="12"/>
                <c:pt idx="0">
                  <c:v>BPC</c:v>
                </c:pt>
                <c:pt idx="1">
                  <c:v>CCDR</c:v>
                </c:pt>
                <c:pt idx="2">
                  <c:v>EW</c:v>
                </c:pt>
                <c:pt idx="3">
                  <c:v>MSC</c:v>
                </c:pt>
                <c:pt idx="4">
                  <c:v>NEL</c:v>
                </c:pt>
                <c:pt idx="5">
                  <c:v>PL</c:v>
                </c:pt>
                <c:pt idx="6">
                  <c:v>PYZ</c:v>
                </c:pt>
                <c:pt idx="7">
                  <c:v>SVG</c:v>
                </c:pt>
                <c:pt idx="8">
                  <c:v>TNS</c:v>
                </c:pt>
                <c:pt idx="9">
                  <c:v>WBL</c:v>
                </c:pt>
                <c:pt idx="10">
                  <c:v>(blank)</c:v>
                </c:pt>
                <c:pt idx="11">
                  <c:v>Grand Total</c:v>
                </c:pt>
              </c:strCache>
            </c:strRef>
          </c:cat>
          <c:val>
            <c:numRef>
              <c:f>'EMPLOYEE PERFORMANCE ANALYSIS'!$B$5:$B$16</c:f>
              <c:numCache>
                <c:formatCode>General</c:formatCode>
                <c:ptCount val="12"/>
                <c:pt idx="0">
                  <c:v>13</c:v>
                </c:pt>
                <c:pt idx="1">
                  <c:v>23</c:v>
                </c:pt>
                <c:pt idx="2">
                  <c:v>12</c:v>
                </c:pt>
                <c:pt idx="3">
                  <c:v>18</c:v>
                </c:pt>
                <c:pt idx="4">
                  <c:v>12</c:v>
                </c:pt>
                <c:pt idx="5">
                  <c:v>16</c:v>
                </c:pt>
                <c:pt idx="6">
                  <c:v>18</c:v>
                </c:pt>
                <c:pt idx="7">
                  <c:v>21</c:v>
                </c:pt>
                <c:pt idx="8">
                  <c:v>18</c:v>
                </c:pt>
                <c:pt idx="9">
                  <c:v>17</c:v>
                </c:pt>
                <c:pt idx="11">
                  <c:v>168</c:v>
                </c:pt>
              </c:numCache>
            </c:numRef>
          </c:val>
          <c:extLst>
            <c:ext xmlns:c16="http://schemas.microsoft.com/office/drawing/2014/chart" uri="{C3380CC4-5D6E-409C-BE32-E72D297353CC}">
              <c16:uniqueId val="{00000000-C72C-4643-B6C9-47103379034B}"/>
            </c:ext>
          </c:extLst>
        </c:ser>
        <c:ser>
          <c:idx val="1"/>
          <c:order val="1"/>
          <c:tx>
            <c:strRef>
              <c:f>'EMPLOYEE PERFORMANCE ANALYSIS'!$C$4</c:f>
              <c:strCache>
                <c:ptCount val="1"/>
                <c:pt idx="0">
                  <c:v>Fully Meets</c:v>
                </c:pt>
              </c:strCache>
            </c:strRef>
          </c:tx>
          <c:spPr>
            <a:solidFill>
              <a:schemeClr val="accent2"/>
            </a:solidFill>
            <a:ln>
              <a:noFill/>
            </a:ln>
            <a:effectLst/>
          </c:spPr>
          <c:invertIfNegative val="0"/>
          <c:cat>
            <c:strRef>
              <c:f>'EMPLOYEE PERFORMANCE ANALYSIS'!$A$5:$A$16</c:f>
              <c:strCache>
                <c:ptCount val="12"/>
                <c:pt idx="0">
                  <c:v>BPC</c:v>
                </c:pt>
                <c:pt idx="1">
                  <c:v>CCDR</c:v>
                </c:pt>
                <c:pt idx="2">
                  <c:v>EW</c:v>
                </c:pt>
                <c:pt idx="3">
                  <c:v>MSC</c:v>
                </c:pt>
                <c:pt idx="4">
                  <c:v>NEL</c:v>
                </c:pt>
                <c:pt idx="5">
                  <c:v>PL</c:v>
                </c:pt>
                <c:pt idx="6">
                  <c:v>PYZ</c:v>
                </c:pt>
                <c:pt idx="7">
                  <c:v>SVG</c:v>
                </c:pt>
                <c:pt idx="8">
                  <c:v>TNS</c:v>
                </c:pt>
                <c:pt idx="9">
                  <c:v>WBL</c:v>
                </c:pt>
                <c:pt idx="10">
                  <c:v>(blank)</c:v>
                </c:pt>
                <c:pt idx="11">
                  <c:v>Grand Total</c:v>
                </c:pt>
              </c:strCache>
            </c:strRef>
          </c:cat>
          <c:val>
            <c:numRef>
              <c:f>'EMPLOYEE PERFORMANCE ANALYSIS'!$C$5:$C$16</c:f>
              <c:numCache>
                <c:formatCode>General</c:formatCode>
                <c:ptCount val="12"/>
                <c:pt idx="0">
                  <c:v>122</c:v>
                </c:pt>
                <c:pt idx="1">
                  <c:v>113</c:v>
                </c:pt>
                <c:pt idx="2">
                  <c:v>114</c:v>
                </c:pt>
                <c:pt idx="3">
                  <c:v>102</c:v>
                </c:pt>
                <c:pt idx="4">
                  <c:v>117</c:v>
                </c:pt>
                <c:pt idx="5">
                  <c:v>100</c:v>
                </c:pt>
                <c:pt idx="6">
                  <c:v>98</c:v>
                </c:pt>
                <c:pt idx="7">
                  <c:v>92</c:v>
                </c:pt>
                <c:pt idx="8">
                  <c:v>114</c:v>
                </c:pt>
                <c:pt idx="9">
                  <c:v>123</c:v>
                </c:pt>
                <c:pt idx="11">
                  <c:v>1095</c:v>
                </c:pt>
              </c:numCache>
            </c:numRef>
          </c:val>
          <c:extLst>
            <c:ext xmlns:c16="http://schemas.microsoft.com/office/drawing/2014/chart" uri="{C3380CC4-5D6E-409C-BE32-E72D297353CC}">
              <c16:uniqueId val="{00000001-C72C-4643-B6C9-47103379034B}"/>
            </c:ext>
          </c:extLst>
        </c:ser>
        <c:ser>
          <c:idx val="2"/>
          <c:order val="2"/>
          <c:tx>
            <c:strRef>
              <c:f>'EMPLOYEE PERFORMANCE ANALYSIS'!$D$4</c:f>
              <c:strCache>
                <c:ptCount val="1"/>
                <c:pt idx="0">
                  <c:v>Needs Improvement</c:v>
                </c:pt>
              </c:strCache>
            </c:strRef>
          </c:tx>
          <c:spPr>
            <a:solidFill>
              <a:schemeClr val="accent3"/>
            </a:solidFill>
            <a:ln>
              <a:noFill/>
            </a:ln>
            <a:effectLst/>
          </c:spPr>
          <c:invertIfNegative val="0"/>
          <c:cat>
            <c:strRef>
              <c:f>'EMPLOYEE PERFORMANCE ANALYSIS'!$A$5:$A$16</c:f>
              <c:strCache>
                <c:ptCount val="12"/>
                <c:pt idx="0">
                  <c:v>BPC</c:v>
                </c:pt>
                <c:pt idx="1">
                  <c:v>CCDR</c:v>
                </c:pt>
                <c:pt idx="2">
                  <c:v>EW</c:v>
                </c:pt>
                <c:pt idx="3">
                  <c:v>MSC</c:v>
                </c:pt>
                <c:pt idx="4">
                  <c:v>NEL</c:v>
                </c:pt>
                <c:pt idx="5">
                  <c:v>PL</c:v>
                </c:pt>
                <c:pt idx="6">
                  <c:v>PYZ</c:v>
                </c:pt>
                <c:pt idx="7">
                  <c:v>SVG</c:v>
                </c:pt>
                <c:pt idx="8">
                  <c:v>TNS</c:v>
                </c:pt>
                <c:pt idx="9">
                  <c:v>WBL</c:v>
                </c:pt>
                <c:pt idx="10">
                  <c:v>(blank)</c:v>
                </c:pt>
                <c:pt idx="11">
                  <c:v>Grand Total</c:v>
                </c:pt>
              </c:strCache>
            </c:strRef>
          </c:cat>
          <c:val>
            <c:numRef>
              <c:f>'EMPLOYEE PERFORMANCE ANALYSIS'!$D$5:$D$16</c:f>
              <c:numCache>
                <c:formatCode>General</c:formatCode>
                <c:ptCount val="12"/>
                <c:pt idx="0">
                  <c:v>21</c:v>
                </c:pt>
                <c:pt idx="1">
                  <c:v>8</c:v>
                </c:pt>
                <c:pt idx="2">
                  <c:v>5</c:v>
                </c:pt>
                <c:pt idx="3">
                  <c:v>18</c:v>
                </c:pt>
                <c:pt idx="4">
                  <c:v>3</c:v>
                </c:pt>
                <c:pt idx="5">
                  <c:v>10</c:v>
                </c:pt>
                <c:pt idx="6">
                  <c:v>21</c:v>
                </c:pt>
                <c:pt idx="7">
                  <c:v>15</c:v>
                </c:pt>
                <c:pt idx="8">
                  <c:v>4</c:v>
                </c:pt>
                <c:pt idx="9">
                  <c:v>10</c:v>
                </c:pt>
                <c:pt idx="11">
                  <c:v>115</c:v>
                </c:pt>
              </c:numCache>
            </c:numRef>
          </c:val>
          <c:extLst>
            <c:ext xmlns:c16="http://schemas.microsoft.com/office/drawing/2014/chart" uri="{C3380CC4-5D6E-409C-BE32-E72D297353CC}">
              <c16:uniqueId val="{00000002-C72C-4643-B6C9-47103379034B}"/>
            </c:ext>
          </c:extLst>
        </c:ser>
        <c:ser>
          <c:idx val="3"/>
          <c:order val="3"/>
          <c:tx>
            <c:strRef>
              <c:f>'EMPLOYEE PERFORMANCE ANALYSIS'!$E$4</c:f>
              <c:strCache>
                <c:ptCount val="1"/>
                <c:pt idx="0">
                  <c:v>PIP</c:v>
                </c:pt>
              </c:strCache>
            </c:strRef>
          </c:tx>
          <c:spPr>
            <a:solidFill>
              <a:schemeClr val="accent4"/>
            </a:solidFill>
            <a:ln>
              <a:noFill/>
            </a:ln>
            <a:effectLst/>
          </c:spPr>
          <c:invertIfNegative val="0"/>
          <c:cat>
            <c:strRef>
              <c:f>'EMPLOYEE PERFORMANCE ANALYSIS'!$A$5:$A$16</c:f>
              <c:strCache>
                <c:ptCount val="12"/>
                <c:pt idx="0">
                  <c:v>BPC</c:v>
                </c:pt>
                <c:pt idx="1">
                  <c:v>CCDR</c:v>
                </c:pt>
                <c:pt idx="2">
                  <c:v>EW</c:v>
                </c:pt>
                <c:pt idx="3">
                  <c:v>MSC</c:v>
                </c:pt>
                <c:pt idx="4">
                  <c:v>NEL</c:v>
                </c:pt>
                <c:pt idx="5">
                  <c:v>PL</c:v>
                </c:pt>
                <c:pt idx="6">
                  <c:v>PYZ</c:v>
                </c:pt>
                <c:pt idx="7">
                  <c:v>SVG</c:v>
                </c:pt>
                <c:pt idx="8">
                  <c:v>TNS</c:v>
                </c:pt>
                <c:pt idx="9">
                  <c:v>WBL</c:v>
                </c:pt>
                <c:pt idx="10">
                  <c:v>(blank)</c:v>
                </c:pt>
                <c:pt idx="11">
                  <c:v>Grand Total</c:v>
                </c:pt>
              </c:strCache>
            </c:strRef>
          </c:cat>
          <c:val>
            <c:numRef>
              <c:f>'EMPLOYEE PERFORMANCE ANALYSIS'!$E$5:$E$16</c:f>
              <c:numCache>
                <c:formatCode>General</c:formatCode>
                <c:ptCount val="12"/>
                <c:pt idx="0">
                  <c:v>6</c:v>
                </c:pt>
                <c:pt idx="1">
                  <c:v>12</c:v>
                </c:pt>
                <c:pt idx="2">
                  <c:v>7</c:v>
                </c:pt>
                <c:pt idx="3">
                  <c:v>7</c:v>
                </c:pt>
                <c:pt idx="4">
                  <c:v>9</c:v>
                </c:pt>
                <c:pt idx="5">
                  <c:v>13</c:v>
                </c:pt>
                <c:pt idx="6">
                  <c:v>12</c:v>
                </c:pt>
                <c:pt idx="7">
                  <c:v>3</c:v>
                </c:pt>
                <c:pt idx="8">
                  <c:v>6</c:v>
                </c:pt>
                <c:pt idx="9">
                  <c:v>10</c:v>
                </c:pt>
                <c:pt idx="11">
                  <c:v>85</c:v>
                </c:pt>
              </c:numCache>
            </c:numRef>
          </c:val>
          <c:extLst>
            <c:ext xmlns:c16="http://schemas.microsoft.com/office/drawing/2014/chart" uri="{C3380CC4-5D6E-409C-BE32-E72D297353CC}">
              <c16:uniqueId val="{00000003-C72C-4643-B6C9-47103379034B}"/>
            </c:ext>
          </c:extLst>
        </c:ser>
        <c:ser>
          <c:idx val="4"/>
          <c:order val="4"/>
          <c:tx>
            <c:strRef>
              <c:f>'EMPLOYEE PERFORMANCE ANALYSIS'!$G$4</c:f>
              <c:strCache>
                <c:ptCount val="1"/>
                <c:pt idx="0">
                  <c:v>Grand Total</c:v>
                </c:pt>
              </c:strCache>
            </c:strRef>
          </c:tx>
          <c:spPr>
            <a:solidFill>
              <a:schemeClr val="accent5"/>
            </a:solidFill>
            <a:ln>
              <a:noFill/>
            </a:ln>
            <a:effectLst/>
          </c:spPr>
          <c:invertIfNegative val="0"/>
          <c:cat>
            <c:strRef>
              <c:f>'EMPLOYEE PERFORMANCE ANALYSIS'!$A$5:$A$16</c:f>
              <c:strCache>
                <c:ptCount val="12"/>
                <c:pt idx="0">
                  <c:v>BPC</c:v>
                </c:pt>
                <c:pt idx="1">
                  <c:v>CCDR</c:v>
                </c:pt>
                <c:pt idx="2">
                  <c:v>EW</c:v>
                </c:pt>
                <c:pt idx="3">
                  <c:v>MSC</c:v>
                </c:pt>
                <c:pt idx="4">
                  <c:v>NEL</c:v>
                </c:pt>
                <c:pt idx="5">
                  <c:v>PL</c:v>
                </c:pt>
                <c:pt idx="6">
                  <c:v>PYZ</c:v>
                </c:pt>
                <c:pt idx="7">
                  <c:v>SVG</c:v>
                </c:pt>
                <c:pt idx="8">
                  <c:v>TNS</c:v>
                </c:pt>
                <c:pt idx="9">
                  <c:v>WBL</c:v>
                </c:pt>
                <c:pt idx="10">
                  <c:v>(blank)</c:v>
                </c:pt>
                <c:pt idx="11">
                  <c:v>Grand Total</c:v>
                </c:pt>
              </c:strCache>
            </c:strRef>
          </c:cat>
          <c:val>
            <c:numRef>
              <c:f>'EMPLOYEE PERFORMANCE ANALYSIS'!$G$5:$G$16</c:f>
              <c:numCache>
                <c:formatCode>General</c:formatCode>
                <c:ptCount val="12"/>
                <c:pt idx="0">
                  <c:v>162</c:v>
                </c:pt>
                <c:pt idx="1">
                  <c:v>156</c:v>
                </c:pt>
                <c:pt idx="2">
                  <c:v>138</c:v>
                </c:pt>
                <c:pt idx="3">
                  <c:v>145</c:v>
                </c:pt>
                <c:pt idx="4">
                  <c:v>141</c:v>
                </c:pt>
                <c:pt idx="5">
                  <c:v>139</c:v>
                </c:pt>
                <c:pt idx="6">
                  <c:v>149</c:v>
                </c:pt>
                <c:pt idx="7">
                  <c:v>131</c:v>
                </c:pt>
                <c:pt idx="8">
                  <c:v>142</c:v>
                </c:pt>
                <c:pt idx="9">
                  <c:v>160</c:v>
                </c:pt>
                <c:pt idx="11">
                  <c:v>1463</c:v>
                </c:pt>
              </c:numCache>
            </c:numRef>
          </c:val>
          <c:extLst>
            <c:ext xmlns:c16="http://schemas.microsoft.com/office/drawing/2014/chart" uri="{C3380CC4-5D6E-409C-BE32-E72D297353CC}">
              <c16:uniqueId val="{00000004-C72C-4643-B6C9-47103379034B}"/>
            </c:ext>
          </c:extLst>
        </c:ser>
        <c:dLbls>
          <c:showLegendKey val="0"/>
          <c:showVal val="0"/>
          <c:showCatName val="0"/>
          <c:showSerName val="0"/>
          <c:showPercent val="0"/>
          <c:showBubbleSize val="0"/>
        </c:dLbls>
        <c:gapWidth val="75"/>
        <c:overlap val="-25"/>
        <c:axId val="1664157840"/>
        <c:axId val="1"/>
      </c:barChart>
      <c:catAx>
        <c:axId val="1664157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4157840"/>
        <c:crosses val="autoZero"/>
        <c:crossBetween val="between"/>
      </c:valAx>
      <c:spPr>
        <a:noFill/>
        <a:ln w="25400">
          <a:noFill/>
        </a:ln>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a:t>STUDENT NAME: </a:t>
            </a:r>
            <a:r>
              <a:rPr lang="en-US" sz="2400" b="1" dirty="0"/>
              <a:t>VIJAYADHARSHINI.V</a:t>
            </a:r>
          </a:p>
          <a:p>
            <a:r>
              <a:rPr lang="en-US" sz="2400" dirty="0"/>
              <a:t>REGISTER NO: </a:t>
            </a:r>
            <a:r>
              <a:rPr lang="en-US" sz="2400" b="1" dirty="0"/>
              <a:t>221337136249</a:t>
            </a:r>
          </a:p>
          <a:p>
            <a:r>
              <a:rPr lang="en-US" sz="2400" b="1" dirty="0"/>
              <a:t>(</a:t>
            </a:r>
            <a:r>
              <a:rPr lang="en-IN" sz="1800" b="1" i="0" u="none" strike="noStrike" dirty="0">
                <a:solidFill>
                  <a:srgbClr val="000000"/>
                </a:solidFill>
                <a:effectLst/>
                <a:latin typeface="Aptos Narrow" panose="020B0004020202020204" pitchFamily="34" charset="0"/>
              </a:rPr>
              <a:t>A55110404C956F192844D48EC986FD66</a:t>
            </a:r>
            <a:r>
              <a:rPr lang="en-IN" sz="2400" b="1" dirty="0"/>
              <a:t>)</a:t>
            </a:r>
            <a:endParaRPr lang="en-US" sz="2400" b="1" dirty="0"/>
          </a:p>
          <a:p>
            <a:r>
              <a:rPr lang="en-US" sz="2400" dirty="0"/>
              <a:t>DEPARTMENT: </a:t>
            </a:r>
            <a:r>
              <a:rPr lang="en-US" sz="2400" b="1" dirty="0"/>
              <a:t>COMMERCE</a:t>
            </a:r>
          </a:p>
          <a:p>
            <a:r>
              <a:rPr lang="en-US" sz="2400" dirty="0"/>
              <a:t>COLLEGE</a:t>
            </a:r>
            <a:r>
              <a:rPr lang="en-US" sz="2400" b="1" dirty="0"/>
              <a:t>: Quaid-E-</a:t>
            </a:r>
            <a:r>
              <a:rPr lang="en-US" sz="2400" b="1" dirty="0" err="1"/>
              <a:t>Millath</a:t>
            </a:r>
            <a:r>
              <a:rPr lang="en-US" sz="2400" b="1" dirty="0"/>
              <a:t> Government College for Women </a:t>
            </a:r>
          </a:p>
          <a:p>
            <a:r>
              <a:rPr lang="en-US" sz="2400" b="1" dirty="0"/>
              <a:t>(Autonomous)</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53C9039-9843-0610-2825-FFF03FBE2626}"/>
              </a:ext>
            </a:extLst>
          </p:cNvPr>
          <p:cNvSpPr txBox="1"/>
          <p:nvPr/>
        </p:nvSpPr>
        <p:spPr>
          <a:xfrm>
            <a:off x="1219200" y="1447800"/>
            <a:ext cx="6248400" cy="39703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a:ln>
                  <a:noFill/>
                </a:ln>
                <a:solidFill>
                  <a:schemeClr val="tx1"/>
                </a:solidFill>
                <a:effectLst/>
                <a:latin typeface="Arial" charset="0"/>
                <a:cs typeface="Arial" charset="0"/>
              </a:rPr>
              <a:t>Data collection</a:t>
            </a:r>
          </a:p>
          <a:p>
            <a:pPr marR="0" lvl="0" algn="l" defTabSz="914400" rtl="0" eaLnBrk="0" fontAlgn="base" latinLnBrk="0" hangingPunct="0">
              <a:lnSpc>
                <a:spcPct val="100000"/>
              </a:lnSpc>
              <a:spcBef>
                <a:spcPct val="0"/>
              </a:spcBef>
              <a:spcAft>
                <a:spcPct val="0"/>
              </a:spcAft>
              <a:buClrTx/>
              <a:buSzTx/>
              <a:tabLst/>
            </a:pPr>
            <a:r>
              <a:rPr lang="en-US" dirty="0">
                <a:latin typeface="Arial" charset="0"/>
                <a:cs typeface="Arial" charset="0"/>
              </a:rPr>
              <a:t>1) Kaggle</a:t>
            </a:r>
          </a:p>
          <a:p>
            <a:pPr marL="0" marR="0" lvl="0" indent="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a:ln>
                  <a:noFill/>
                </a:ln>
                <a:solidFill>
                  <a:schemeClr val="tx1"/>
                </a:solidFill>
                <a:effectLst/>
                <a:latin typeface="Arial" charset="0"/>
                <a:cs typeface="Arial" charset="0"/>
              </a:rPr>
              <a:t>Feature collection</a:t>
            </a:r>
          </a:p>
          <a:p>
            <a:pPr marL="342900" marR="0" lvl="0" indent="-342900" algn="l" defTabSz="914400" rtl="0" eaLnBrk="0" fontAlgn="base" latinLnBrk="0" hangingPunct="0">
              <a:lnSpc>
                <a:spcPct val="100000"/>
              </a:lnSpc>
              <a:spcBef>
                <a:spcPct val="0"/>
              </a:spcBef>
              <a:spcAft>
                <a:spcPct val="0"/>
              </a:spcAft>
              <a:buClrTx/>
              <a:buSzTx/>
              <a:buAutoNum type="arabicParenR"/>
              <a:tabLst/>
            </a:pPr>
            <a:r>
              <a:rPr lang="en-US" dirty="0">
                <a:latin typeface="Arial" charset="0"/>
                <a:cs typeface="Arial" charset="0"/>
              </a:rPr>
              <a:t>Employee ID</a:t>
            </a:r>
          </a:p>
          <a:p>
            <a:pPr marL="342900" marR="0" lvl="0" indent="-342900" algn="l" defTabSz="914400" rtl="0" eaLnBrk="0" fontAlgn="base" latinLnBrk="0" hangingPunct="0">
              <a:lnSpc>
                <a:spcPct val="100000"/>
              </a:lnSpc>
              <a:spcBef>
                <a:spcPct val="0"/>
              </a:spcBef>
              <a:spcAft>
                <a:spcPct val="0"/>
              </a:spcAft>
              <a:buClrTx/>
              <a:buSzTx/>
              <a:buAutoNum type="arabicParenR"/>
              <a:tabLst/>
            </a:pPr>
            <a:r>
              <a:rPr lang="en-US" dirty="0">
                <a:latin typeface="Arial" charset="0"/>
                <a:cs typeface="Arial" charset="0"/>
              </a:rPr>
              <a:t>Gender code</a:t>
            </a:r>
          </a:p>
          <a:p>
            <a:pPr marL="342900" marR="0" lvl="0" indent="-342900" algn="l" defTabSz="914400" rtl="0" eaLnBrk="0" fontAlgn="base" latinLnBrk="0" hangingPunct="0">
              <a:lnSpc>
                <a:spcPct val="100000"/>
              </a:lnSpc>
              <a:spcBef>
                <a:spcPct val="0"/>
              </a:spcBef>
              <a:spcAft>
                <a:spcPct val="0"/>
              </a:spcAft>
              <a:buClrTx/>
              <a:buSzTx/>
              <a:buAutoNum type="arabicParenR"/>
              <a:tabLst/>
            </a:pPr>
            <a:r>
              <a:rPr lang="en-US" dirty="0">
                <a:latin typeface="Arial" charset="0"/>
                <a:cs typeface="Arial" charset="0"/>
              </a:rPr>
              <a:t>Business unit</a:t>
            </a:r>
          </a:p>
          <a:p>
            <a:pPr marL="342900" marR="0" lvl="0" indent="-342900" algn="l" defTabSz="914400" rtl="0" eaLnBrk="0" fontAlgn="base" latinLnBrk="0" hangingPunct="0">
              <a:lnSpc>
                <a:spcPct val="100000"/>
              </a:lnSpc>
              <a:spcBef>
                <a:spcPct val="0"/>
              </a:spcBef>
              <a:spcAft>
                <a:spcPct val="0"/>
              </a:spcAft>
              <a:buClrTx/>
              <a:buSzTx/>
              <a:buAutoNum type="arabicParenR"/>
              <a:tabLst/>
            </a:pPr>
            <a:r>
              <a:rPr kumimoji="0" lang="en-US" sz="1800" b="0" i="0" u="none" strike="noStrike" cap="none" normalizeH="0" baseline="0" dirty="0">
                <a:ln>
                  <a:noFill/>
                </a:ln>
                <a:solidFill>
                  <a:schemeClr val="tx1"/>
                </a:solidFill>
                <a:effectLst/>
                <a:latin typeface="Arial" charset="0"/>
                <a:cs typeface="Arial" charset="0"/>
              </a:rPr>
              <a:t>Performance rating </a:t>
            </a:r>
          </a:p>
          <a:p>
            <a:pPr marL="342900" marR="0" lvl="0" indent="-342900" algn="l" defTabSz="914400" rtl="0" eaLnBrk="0" fontAlgn="base" latinLnBrk="0" hangingPunct="0">
              <a:lnSpc>
                <a:spcPct val="100000"/>
              </a:lnSpc>
              <a:spcBef>
                <a:spcPct val="0"/>
              </a:spcBef>
              <a:spcAft>
                <a:spcPct val="0"/>
              </a:spcAft>
              <a:buClrTx/>
              <a:buSzTx/>
              <a:buAutoNum type="arabicParenR"/>
              <a:tabLst/>
            </a:pPr>
            <a:r>
              <a:rPr lang="en-US" dirty="0">
                <a:latin typeface="Arial" charset="0"/>
                <a:cs typeface="Arial" charset="0"/>
              </a:rPr>
              <a:t>First name and last name</a:t>
            </a:r>
            <a:endParaRPr kumimoji="0" lang="en-US" sz="18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a:ln>
                  <a:noFill/>
                </a:ln>
                <a:solidFill>
                  <a:schemeClr val="tx1"/>
                </a:solidFill>
                <a:effectLst/>
                <a:latin typeface="Arial" charset="0"/>
                <a:cs typeface="Arial" charset="0"/>
              </a:rPr>
              <a:t> </a:t>
            </a:r>
            <a:r>
              <a:rPr kumimoji="0" lang="en-US" sz="1800" b="1" i="0" u="none" strike="noStrike" cap="none" normalizeH="0" baseline="0" dirty="0">
                <a:ln>
                  <a:noFill/>
                </a:ln>
                <a:solidFill>
                  <a:schemeClr val="tx1"/>
                </a:solidFill>
                <a:effectLst/>
                <a:latin typeface="Arial" charset="0"/>
                <a:cs typeface="Arial" charset="0"/>
              </a:rPr>
              <a:t>Data cleaning</a:t>
            </a:r>
          </a:p>
          <a:p>
            <a:pPr marL="342900" marR="0" lvl="0" indent="-342900" algn="l" defTabSz="914400" rtl="0" eaLnBrk="0" fontAlgn="base" latinLnBrk="0" hangingPunct="0">
              <a:lnSpc>
                <a:spcPct val="100000"/>
              </a:lnSpc>
              <a:spcBef>
                <a:spcPct val="0"/>
              </a:spcBef>
              <a:spcAft>
                <a:spcPct val="0"/>
              </a:spcAft>
              <a:buClrTx/>
              <a:buSzTx/>
              <a:buAutoNum type="arabicParenR"/>
              <a:tabLst/>
            </a:pPr>
            <a:r>
              <a:rPr lang="en-US" dirty="0">
                <a:latin typeface="Arial" charset="0"/>
                <a:cs typeface="Arial" charset="0"/>
              </a:rPr>
              <a:t>Filtering</a:t>
            </a:r>
          </a:p>
          <a:p>
            <a:pPr marL="342900" marR="0" lvl="0" indent="-342900" algn="l" defTabSz="914400" rtl="0" eaLnBrk="0" fontAlgn="base" latinLnBrk="0" hangingPunct="0">
              <a:lnSpc>
                <a:spcPct val="100000"/>
              </a:lnSpc>
              <a:spcBef>
                <a:spcPct val="0"/>
              </a:spcBef>
              <a:spcAft>
                <a:spcPct val="0"/>
              </a:spcAft>
              <a:buClrTx/>
              <a:buSzTx/>
              <a:buAutoNum type="arabicParenR"/>
              <a:tabLst/>
            </a:pPr>
            <a:r>
              <a:rPr kumimoji="0" lang="en-US" sz="1800" b="0" i="0" u="none" strike="noStrike" cap="none" normalizeH="0" baseline="0" dirty="0">
                <a:ln>
                  <a:noFill/>
                </a:ln>
                <a:solidFill>
                  <a:schemeClr val="tx1"/>
                </a:solidFill>
                <a:effectLst/>
                <a:latin typeface="Arial" charset="0"/>
                <a:cs typeface="Arial" charset="0"/>
              </a:rPr>
              <a:t>Conditional formatting</a:t>
            </a:r>
          </a:p>
          <a:p>
            <a:pPr marR="0" lvl="0" algn="l" defTabSz="914400" rtl="0" eaLnBrk="0" fontAlgn="base" latinLnBrk="0" hangingPunct="0">
              <a:lnSpc>
                <a:spcPct val="100000"/>
              </a:lnSpc>
              <a:spcBef>
                <a:spcPct val="0"/>
              </a:spcBef>
              <a:spcAft>
                <a:spcPct val="0"/>
              </a:spcAft>
              <a:buClrTx/>
              <a:buSzTx/>
              <a:tabLst/>
            </a:pPr>
            <a:r>
              <a:rPr lang="en-US" b="1" dirty="0">
                <a:latin typeface="Arial" charset="0"/>
                <a:cs typeface="Arial" charset="0"/>
              </a:rPr>
              <a:t>Summary</a:t>
            </a:r>
          </a:p>
          <a:p>
            <a:pPr marR="0" lvl="0" algn="l" defTabSz="914400" rtl="0" eaLnBrk="0" fontAlgn="base" latinLnBrk="0" hangingPunct="0">
              <a:lnSpc>
                <a:spcPct val="100000"/>
              </a:lnSpc>
              <a:spcBef>
                <a:spcPct val="0"/>
              </a:spcBef>
              <a:spcAft>
                <a:spcPct val="0"/>
              </a:spcAft>
              <a:buClrTx/>
              <a:buSzTx/>
              <a:tabLst/>
            </a:pPr>
            <a:r>
              <a:rPr lang="en-US" dirty="0">
                <a:latin typeface="Arial" charset="0"/>
                <a:cs typeface="Arial" charset="0"/>
              </a:rPr>
              <a:t>* In order to know the performance of the employee for the efficient growth of the organization </a:t>
            </a:r>
            <a:endParaRPr kumimoji="0" lang="en-US" sz="1800" b="0" i="0" u="none" strike="noStrike" cap="none" normalizeH="0" baseline="0" dirty="0">
              <a:ln>
                <a:noFill/>
              </a:ln>
              <a:solidFill>
                <a:schemeClr val="tx1"/>
              </a:solidFill>
              <a:effectLst/>
              <a:latin typeface="Arial" charset="0"/>
              <a:cs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228D795D-CB67-02F7-CB86-73C035DF6E39}"/>
              </a:ext>
            </a:extLst>
          </p:cNvPr>
          <p:cNvGraphicFramePr>
            <a:graphicFrameLocks/>
          </p:cNvGraphicFramePr>
          <p:nvPr>
            <p:extLst>
              <p:ext uri="{D42A27DB-BD31-4B8C-83A1-F6EECF244321}">
                <p14:modId xmlns:p14="http://schemas.microsoft.com/office/powerpoint/2010/main" val="4076600296"/>
              </p:ext>
            </p:extLst>
          </p:nvPr>
        </p:nvGraphicFramePr>
        <p:xfrm>
          <a:off x="755332" y="1219201"/>
          <a:ext cx="7855268" cy="460057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EA017C3-8990-05DD-EF14-A4EEEC4229C7}"/>
              </a:ext>
            </a:extLst>
          </p:cNvPr>
          <p:cNvSpPr txBox="1"/>
          <p:nvPr/>
        </p:nvSpPr>
        <p:spPr>
          <a:xfrm>
            <a:off x="1295400" y="1143634"/>
            <a:ext cx="6098958" cy="4401205"/>
          </a:xfrm>
          <a:prstGeom prst="rect">
            <a:avLst/>
          </a:prstGeom>
          <a:noFill/>
        </p:spPr>
        <p:txBody>
          <a:bodyPr wrap="square">
            <a:spAutoFit/>
          </a:bodyPr>
          <a:lstStyle/>
          <a:p>
            <a:r>
              <a:rPr lang="en-US" sz="2800" dirty="0"/>
              <a:t>Effective performance analysis fosters a culture of continuous improvement, where employees receive timely feedback, personalized development opportunities, and recognition for their achievements. This approach not only enhances individual performance but also drives overall organizational success by aligning employee goals with business objectives</a:t>
            </a:r>
            <a:r>
              <a:rPr lang="en-US"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709553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r>
              <a:rPr lang="en-IN" sz="4250" spc="10" dirty="0"/>
              <a:t>      </a:t>
            </a:r>
            <a:br>
              <a:rPr lang="en-IN" sz="4250" spc="10" dirty="0"/>
            </a:br>
            <a:r>
              <a:rPr lang="en-IN" sz="4250" spc="10" dirty="0"/>
              <a:t>   </a:t>
            </a:r>
            <a:r>
              <a:rPr lang="en-IN" sz="3200" spc="10" dirty="0"/>
              <a:t>* </a:t>
            </a:r>
            <a:r>
              <a:rPr lang="en-US" sz="2400" spc="10" dirty="0">
                <a:latin typeface="Sitka Small" pitchFamily="2" charset="0"/>
              </a:rPr>
              <a:t>It's an opportunity to assess the employee's progress, praise their accomplishments, and collaborate on goals to improve performance and help achieve company objectives</a:t>
            </a:r>
            <a:br>
              <a:rPr lang="en-IN" sz="4250" spc="10" dirty="0">
                <a:latin typeface="Sitka Small" pitchFamily="2" charset="0"/>
              </a:rPr>
            </a:br>
            <a:r>
              <a:rPr lang="en-IN" sz="4250" spc="10" dirty="0">
                <a:latin typeface="Sitka Small" pitchFamily="2" charset="0"/>
              </a:rPr>
              <a:t> </a:t>
            </a:r>
            <a:r>
              <a:rPr lang="en-IN" sz="2800" spc="10" dirty="0">
                <a:latin typeface="Sitka Small" pitchFamily="2" charset="0"/>
              </a:rPr>
              <a:t>  </a:t>
            </a:r>
            <a:br>
              <a:rPr lang="en-IN" sz="4250" spc="10" dirty="0">
                <a:latin typeface="Sitka Small" pitchFamily="2" charset="0"/>
              </a:rPr>
            </a:br>
            <a:br>
              <a:rPr lang="en-IN" sz="4250" spc="10" dirty="0"/>
            </a:br>
            <a:br>
              <a:rPr lang="en-IN" sz="4250" spc="10" dirty="0"/>
            </a:b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955829" y="533400"/>
            <a:ext cx="5263515" cy="6433813"/>
          </a:xfrm>
          <a:prstGeom prst="rect">
            <a:avLst/>
          </a:prstGeom>
        </p:spPr>
        <p:txBody>
          <a:bodyPr vert="horz" wrap="square" lIns="0" tIns="16510" rIns="0" bIns="0" rtlCol="0">
            <a:spAutoFit/>
          </a:bodyPr>
          <a:lstStyle/>
          <a:p>
            <a:pPr marL="12700">
              <a:spcBef>
                <a:spcPts val="130"/>
              </a:spcBef>
              <a:tabLst>
                <a:tab pos="2642870" algn="l"/>
              </a:tabLst>
            </a:pPr>
            <a:r>
              <a:rPr sz="4250" spc="5" dirty="0"/>
              <a:t>PROJECT	</a:t>
            </a:r>
            <a:r>
              <a:rPr sz="4250" spc="-20" dirty="0"/>
              <a:t>OVERVIEW</a:t>
            </a:r>
            <a:br>
              <a:rPr lang="en-IN" sz="4250" spc="-20" dirty="0"/>
            </a:br>
            <a:br>
              <a:rPr lang="en-IN" sz="4250" spc="-20" dirty="0"/>
            </a:br>
            <a:r>
              <a:rPr lang="en-US" sz="2000" dirty="0">
                <a:cs typeface="Times New Roman" panose="02020603050405020304" pitchFamily="18" charset="0"/>
              </a:rPr>
              <a:t>Employee performance  analysis is nothing but analysis the performance of the employee by considering various factors like Gender , Code , Ratings , Achievement's . In order to identify the trends and patterns of different categories of employee by their scores.</a:t>
            </a:r>
            <a:br>
              <a:rPr lang="en-IN" sz="2000" dirty="0">
                <a:cs typeface="Times New Roman" panose="02020603050405020304" pitchFamily="18" charset="0"/>
              </a:rPr>
            </a:br>
            <a:br>
              <a:rPr lang="en-IN" sz="2400" spc="-20" dirty="0"/>
            </a:br>
            <a:br>
              <a:rPr lang="en-IN" sz="2400" spc="-20" dirty="0"/>
            </a:br>
            <a:br>
              <a:rPr lang="en-IN" sz="2400" spc="-20" dirty="0"/>
            </a:br>
            <a:br>
              <a:rPr lang="en-IN" sz="2400" spc="-20" dirty="0"/>
            </a:br>
            <a:br>
              <a:rPr lang="en-IN" sz="2400" spc="-20" dirty="0"/>
            </a:br>
            <a:br>
              <a:rPr lang="en-IN" sz="2400" spc="-20" dirty="0"/>
            </a:br>
            <a:br>
              <a:rPr lang="en-IN" sz="2400" spc="-20" dirty="0"/>
            </a:br>
            <a:endParaRPr sz="2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40803"/>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Picture 6">
            <a:extLst>
              <a:ext uri="{FF2B5EF4-FFF2-40B4-BE49-F238E27FC236}">
                <a16:creationId xmlns:a16="http://schemas.microsoft.com/office/drawing/2014/main" id="{B9918799-A3BD-5CBF-FCBD-A69C12359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390650"/>
            <a:ext cx="8820150" cy="3562350"/>
          </a:xfrm>
          <a:prstGeom prst="rect">
            <a:avLst/>
          </a:prstGeom>
        </p:spPr>
      </p:pic>
      <p:sp>
        <p:nvSpPr>
          <p:cNvPr id="13" name="TextBox 12">
            <a:extLst>
              <a:ext uri="{FF2B5EF4-FFF2-40B4-BE49-F238E27FC236}">
                <a16:creationId xmlns:a16="http://schemas.microsoft.com/office/drawing/2014/main" id="{A6E3B835-4E5F-AD71-8C99-6EFC60C1EF34}"/>
              </a:ext>
            </a:extLst>
          </p:cNvPr>
          <p:cNvSpPr txBox="1"/>
          <p:nvPr/>
        </p:nvSpPr>
        <p:spPr>
          <a:xfrm>
            <a:off x="1814512" y="4964753"/>
            <a:ext cx="6098958" cy="954107"/>
          </a:xfrm>
          <a:prstGeom prst="rect">
            <a:avLst/>
          </a:prstGeom>
          <a:noFill/>
        </p:spPr>
        <p:txBody>
          <a:bodyPr wrap="square">
            <a:spAutoFit/>
          </a:bodyPr>
          <a:lstStyle/>
          <a:p>
            <a:r>
              <a:rPr lang="en-US" sz="2800" b="1" spc="5" dirty="0" err="1"/>
              <a:t>M</a:t>
            </a:r>
            <a:r>
              <a:rPr lang="en-US" sz="2800" b="1" spc="5" dirty="0" err="1">
                <a:latin typeface="+mn-lt"/>
              </a:rPr>
              <a:t>anager,Employees,Employer,Organisation,Industries,Various</a:t>
            </a:r>
            <a:r>
              <a:rPr lang="en-US" sz="2800" b="1" spc="5" dirty="0">
                <a:latin typeface="+mn-lt"/>
              </a:rPr>
              <a:t> IT sectors etc.</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7" name="TextBox 16">
            <a:extLst>
              <a:ext uri="{FF2B5EF4-FFF2-40B4-BE49-F238E27FC236}">
                <a16:creationId xmlns:a16="http://schemas.microsoft.com/office/drawing/2014/main" id="{432B16E2-904F-13FB-8760-4033806726AF}"/>
              </a:ext>
            </a:extLst>
          </p:cNvPr>
          <p:cNvSpPr txBox="1"/>
          <p:nvPr/>
        </p:nvSpPr>
        <p:spPr>
          <a:xfrm>
            <a:off x="3049480" y="2558495"/>
            <a:ext cx="6098958" cy="1754326"/>
          </a:xfrm>
          <a:prstGeom prst="rect">
            <a:avLst/>
          </a:prstGeom>
          <a:noFill/>
        </p:spPr>
        <p:txBody>
          <a:bodyPr wrap="square">
            <a:spAutoFit/>
          </a:bodyPr>
          <a:lstStyle/>
          <a:p>
            <a:r>
              <a:rPr lang="en-US" sz="1800" dirty="0"/>
              <a:t>Conditional Formatting –  To highlight the missing values.                                            Filter – To remove the  missing values.                                   Formula – To calculate the level of performance of employee.                      Pivot – Summary.                                                                                                                    Graph – For data visualization</a:t>
            </a:r>
            <a:r>
              <a:rPr lang="en-US" dirty="0"/>
              <a:t>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5347EDBE-AF8C-8617-7F05-69B11B2CD472}"/>
              </a:ext>
            </a:extLst>
          </p:cNvPr>
          <p:cNvSpPr txBox="1"/>
          <p:nvPr/>
        </p:nvSpPr>
        <p:spPr>
          <a:xfrm>
            <a:off x="1143000" y="1524000"/>
            <a:ext cx="6858000" cy="2862322"/>
          </a:xfrm>
          <a:prstGeom prst="rect">
            <a:avLst/>
          </a:prstGeom>
          <a:noFill/>
        </p:spPr>
        <p:txBody>
          <a:bodyPr wrap="square">
            <a:spAutoFit/>
          </a:bodyPr>
          <a:lstStyle/>
          <a:p>
            <a:r>
              <a:rPr lang="en-US" sz="1800" dirty="0"/>
              <a:t>Employee data set – Kaggle        				                                                                   9Features :                                                                       	* Employee ID No:</a:t>
            </a:r>
          </a:p>
          <a:p>
            <a:r>
              <a:rPr lang="en-US" sz="1800" dirty="0"/>
              <a:t>           * Employee first name and last name in text         	* Employee type. 						* Performance level of employee. 			* Gender of employee. 					* Rating of employee in </a:t>
            </a:r>
            <a:r>
              <a:rPr lang="en-US" sz="1800" dirty="0" err="1"/>
              <a:t>numericial</a:t>
            </a:r>
            <a:r>
              <a:rPr lang="en-US" sz="1800" dirty="0"/>
              <a:t> value. 	 	* Starting and Exiting date of employee.		* Email ID of an employee. 				* Business unit.</a:t>
            </a:r>
            <a:endParaRPr lang="en-IN" sz="1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287C768-DD37-71B7-54BF-DD3191697B37}"/>
              </a:ext>
            </a:extLst>
          </p:cNvPr>
          <p:cNvSpPr txBox="1"/>
          <p:nvPr/>
        </p:nvSpPr>
        <p:spPr>
          <a:xfrm>
            <a:off x="2362200" y="1955985"/>
            <a:ext cx="6098958" cy="3170099"/>
          </a:xfrm>
          <a:prstGeom prst="rect">
            <a:avLst/>
          </a:prstGeom>
          <a:noFill/>
        </p:spPr>
        <p:txBody>
          <a:bodyPr wrap="square">
            <a:spAutoFit/>
          </a:bodyPr>
          <a:lstStyle/>
          <a:p>
            <a:r>
              <a:rPr lang="en-US" sz="2000" dirty="0"/>
              <a:t>*Our system automatically generates personalized development plans based on performance data, ensuring that each employee has a clear, actionable path for growth tailored to their unique strengths and areas for improvement.  						     *Our solution goes beyond mere metrics. It combines advanced analytics with qualitative feedback to provide a holistic view of employee performance, ensuring that every data point is contextualized by human insights.</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283</TotalTime>
  <Words>516</Words>
  <Application>Microsoft Office PowerPoint</Application>
  <PresentationFormat>Widescreen</PresentationFormat>
  <Paragraphs>62</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 Narrow</vt:lpstr>
      <vt:lpstr>Arial</vt:lpstr>
      <vt:lpstr>Calibri</vt:lpstr>
      <vt:lpstr>Roboto</vt:lpstr>
      <vt:lpstr>Sitka Small</vt:lpstr>
      <vt:lpstr>Times New Roman</vt:lpstr>
      <vt:lpstr>Trebuchet MS</vt:lpstr>
      <vt:lpstr>Office Theme</vt:lpstr>
      <vt:lpstr>Employee Data Analysis using Excel  </vt:lpstr>
      <vt:lpstr>PROJECT TITLE</vt:lpstr>
      <vt:lpstr>AGENDA</vt:lpstr>
      <vt:lpstr>PROBLEM STATEMENT           * It's an opportunity to assess the employee's progress, praise their accomplishments, and collaborate on goals to improve performance and help achieve company objectives        </vt:lpstr>
      <vt:lpstr>PROJECT OVERVIEW  Employee performance  analysis is nothing but analysis the performance of the employee by considering various factors like Gender , Code , Ratings , Achievement's . In order to identify the trends and patterns of different categories of employee by their scores.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Balaji Balaji</cp:lastModifiedBy>
  <cp:revision>15</cp:revision>
  <dcterms:created xsi:type="dcterms:W3CDTF">2024-03-29T15:07:22Z</dcterms:created>
  <dcterms:modified xsi:type="dcterms:W3CDTF">2024-08-31T14:32:46Z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