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4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28"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3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615"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16" name="Holder 3"/>
          <p:cNvSpPr>
            <a:spLocks noGrp="1"/>
          </p:cNvSpPr>
          <p:nvPr>
            <p:ph type="body" idx="1"/>
          </p:nvPr>
        </p:nvSpPr>
        <p:spPr/>
        <p:txBody>
          <a:bodyPr bIns="0" lIns="0" rIns="0" tIns="0"/>
          <a:lstStyle>
            <a:lvl1pPr>
              <a:defRPr b="0" i="0">
                <a:solidFill>
                  <a:schemeClr val="tx1"/>
                </a:solidFill>
              </a:defRPr>
            </a:lvl1pPr>
          </a:lstStyle>
          <a:p/>
        </p:txBody>
      </p:sp>
      <p:sp>
        <p:nvSpPr>
          <p:cNvPr id="104861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19"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3" name=""/>
        <p:cNvGrpSpPr/>
        <p:nvPr/>
      </p:nvGrpSpPr>
      <p:grpSpPr>
        <a:xfrm>
          <a:off x="0" y="0"/>
          <a:ext cx="0" cy="0"/>
          <a:chOff x="0" y="0"/>
          <a:chExt cx="0" cy="0"/>
        </a:xfrm>
      </p:grpSpPr>
      <p:sp>
        <p:nvSpPr>
          <p:cNvPr id="104863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3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3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3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3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4" name=""/>
        <p:cNvGrpSpPr/>
        <p:nvPr/>
      </p:nvGrpSpPr>
      <p:grpSpPr>
        <a:xfrm>
          <a:off x="0" y="0"/>
          <a:ext cx="0" cy="0"/>
          <a:chOff x="0" y="0"/>
          <a:chExt cx="0" cy="0"/>
        </a:xfrm>
      </p:grpSpPr>
      <p:sp>
        <p:nvSpPr>
          <p:cNvPr id="104863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41"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 TargetMode="External"/><Relationship Id="rId2" Type="http://schemas.openxmlformats.org/officeDocument/2006/relationships/hyperlink" Target="https://pandas.pydata" TargetMode="External"/><Relationship Id="rId3" Type="http://schemas.openxmlformats.org/officeDocument/2006/relationships/hyperlink" Target="https://pandas" TargetMode="Externa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0" name="object 2"/>
          <p:cNvSpPr txBox="1"/>
          <p:nvPr/>
        </p:nvSpPr>
        <p:spPr>
          <a:xfrm>
            <a:off x="4137405" y="2185924"/>
            <a:ext cx="3586479" cy="546735"/>
          </a:xfrm>
          <a:prstGeom prst="rect"/>
        </p:spPr>
        <p:txBody>
          <a:bodyPr bIns="0" lIns="0" rIns="0" rtlCol="0" tIns="13335" vert="horz" wrap="square">
            <a:spAutoFit/>
          </a:bodyPr>
          <a:p>
            <a:pPr marL="12700">
              <a:lnSpc>
                <a:spcPct val="100000"/>
              </a:lnSpc>
              <a:spcBef>
                <a:spcPts val="105"/>
              </a:spcBef>
            </a:pPr>
            <a:r>
              <a:rPr b="1" dirty="0" sz="3600" lang="en-US" spc="5">
                <a:solidFill>
                  <a:srgbClr val="1CACE3"/>
                </a:solidFill>
                <a:latin typeface="Arial"/>
                <a:cs typeface="Arial"/>
              </a:rPr>
              <a:t>H</a:t>
            </a:r>
            <a:r>
              <a:rPr b="1" dirty="0" sz="3600" lang="en-US" spc="5">
                <a:solidFill>
                  <a:srgbClr val="1CACE3"/>
                </a:solidFill>
                <a:latin typeface="Arial"/>
                <a:cs typeface="Arial"/>
              </a:rPr>
              <a:t>A</a:t>
            </a:r>
            <a:r>
              <a:rPr b="1" dirty="0" sz="3600" lang="en-US" spc="5">
                <a:solidFill>
                  <a:srgbClr val="1CACE3"/>
                </a:solidFill>
                <a:latin typeface="Arial"/>
                <a:cs typeface="Arial"/>
              </a:rPr>
              <a:t>R</a:t>
            </a:r>
            <a:r>
              <a:rPr b="1" dirty="0" sz="3600" lang="en-US" spc="5">
                <a:solidFill>
                  <a:srgbClr val="1CACE3"/>
                </a:solidFill>
                <a:latin typeface="Arial"/>
                <a:cs typeface="Arial"/>
              </a:rPr>
              <a:t>S</a:t>
            </a:r>
            <a:r>
              <a:rPr b="1" dirty="0" sz="3600" lang="en-US" spc="5">
                <a:solidFill>
                  <a:srgbClr val="1CACE3"/>
                </a:solidFill>
                <a:latin typeface="Arial"/>
                <a:cs typeface="Arial"/>
              </a:rPr>
              <a:t>H</a:t>
            </a:r>
            <a:r>
              <a:rPr b="1" dirty="0" sz="3600" lang="en-US" spc="5">
                <a:solidFill>
                  <a:srgbClr val="1CACE3"/>
                </a:solidFill>
                <a:latin typeface="Arial"/>
                <a:cs typeface="Arial"/>
              </a:rPr>
              <a:t> </a:t>
            </a:r>
            <a:r>
              <a:rPr b="1" dirty="0" sz="3600" lang="en-US" spc="5">
                <a:solidFill>
                  <a:srgbClr val="1CACE3"/>
                </a:solidFill>
                <a:latin typeface="Arial"/>
                <a:cs typeface="Arial"/>
              </a:rPr>
              <a:t>TALK </a:t>
            </a:r>
            <a:endParaRPr sz="3600">
              <a:latin typeface="Arial"/>
              <a:cs typeface="Arial"/>
            </a:endParaRPr>
          </a:p>
        </p:txBody>
      </p:sp>
      <p:sp>
        <p:nvSpPr>
          <p:cNvPr id="1048621"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a:t>
            </a:r>
            <a:r>
              <a:rPr dirty="0" sz="3200" spc="20">
                <a:solidFill>
                  <a:srgbClr val="1382AC"/>
                </a:solidFill>
              </a:rPr>
              <a:t>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622" name="object 4"/>
          <p:cNvSpPr txBox="1"/>
          <p:nvPr/>
        </p:nvSpPr>
        <p:spPr>
          <a:xfrm>
            <a:off x="447675" y="3086100"/>
            <a:ext cx="11296650" cy="2748915"/>
          </a:xfrm>
          <a:prstGeom prst="rect"/>
          <a:solidFill>
            <a:srgbClr val="465258"/>
          </a:solidFill>
        </p:spPr>
        <p:txBody>
          <a:bodyPr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sz="2000">
              <a:latin typeface="Arial"/>
              <a:cs typeface="Arial"/>
            </a:endParaRPr>
          </a:p>
          <a:p>
            <a:pPr marL="2763520">
              <a:lnSpc>
                <a:spcPct val="100000"/>
              </a:lnSpc>
            </a:pPr>
            <a:r>
              <a:rPr b="1" dirty="0" sz="2000" spc="10">
                <a:solidFill>
                  <a:srgbClr val="1382AC"/>
                </a:solidFill>
                <a:latin typeface="Arial"/>
                <a:cs typeface="Arial"/>
              </a:rPr>
              <a:t>1.</a:t>
            </a:r>
            <a:r>
              <a:rPr b="1" dirty="0" sz="2000" spc="-75">
                <a:solidFill>
                  <a:srgbClr val="1382AC"/>
                </a:solidFill>
                <a:latin typeface="Arial"/>
                <a:cs typeface="Arial"/>
              </a:rPr>
              <a:t> </a:t>
            </a:r>
            <a:r>
              <a:rPr b="1" dirty="0" sz="2000" spc="10">
                <a:solidFill>
                  <a:srgbClr val="1382AC"/>
                </a:solidFill>
                <a:latin typeface="Arial"/>
                <a:cs typeface="Arial"/>
              </a:rPr>
              <a:t>St</a:t>
            </a:r>
            <a:r>
              <a:rPr b="1" dirty="0" sz="2000" spc="45">
                <a:solidFill>
                  <a:srgbClr val="1382AC"/>
                </a:solidFill>
                <a:latin typeface="Arial"/>
                <a:cs typeface="Arial"/>
              </a:rPr>
              <a:t>u</a:t>
            </a:r>
            <a:r>
              <a:rPr b="1" dirty="0" sz="2000" spc="45">
                <a:solidFill>
                  <a:srgbClr val="1382AC"/>
                </a:solidFill>
                <a:latin typeface="Arial"/>
                <a:cs typeface="Arial"/>
              </a:rPr>
              <a:t>d</a:t>
            </a:r>
            <a:r>
              <a:rPr b="1" dirty="0" sz="2000" spc="15">
                <a:solidFill>
                  <a:srgbClr val="1382AC"/>
                </a:solidFill>
                <a:latin typeface="Arial"/>
                <a:cs typeface="Arial"/>
              </a:rPr>
              <a:t>e</a:t>
            </a:r>
            <a:r>
              <a:rPr b="1" dirty="0" sz="2000" spc="45">
                <a:solidFill>
                  <a:srgbClr val="1382AC"/>
                </a:solidFill>
                <a:latin typeface="Arial"/>
                <a:cs typeface="Arial"/>
              </a:rPr>
              <a:t>n</a:t>
            </a:r>
            <a:r>
              <a:rPr b="1" dirty="0" sz="2000" spc="5">
                <a:solidFill>
                  <a:srgbClr val="1382AC"/>
                </a:solidFill>
                <a:latin typeface="Arial"/>
                <a:cs typeface="Arial"/>
              </a:rPr>
              <a:t>t</a:t>
            </a:r>
            <a:r>
              <a:rPr b="1" dirty="0" sz="2000" spc="-185">
                <a:solidFill>
                  <a:srgbClr val="1382AC"/>
                </a:solidFill>
                <a:latin typeface="Arial"/>
                <a:cs typeface="Arial"/>
              </a:rPr>
              <a:t> </a:t>
            </a:r>
            <a:r>
              <a:rPr b="1" dirty="0" sz="2000" spc="45">
                <a:solidFill>
                  <a:srgbClr val="1382AC"/>
                </a:solidFill>
                <a:latin typeface="Arial"/>
                <a:cs typeface="Arial"/>
              </a:rPr>
              <a:t>N</a:t>
            </a:r>
            <a:r>
              <a:rPr b="1" dirty="0" sz="2000" spc="15">
                <a:solidFill>
                  <a:srgbClr val="1382AC"/>
                </a:solidFill>
                <a:latin typeface="Arial"/>
                <a:cs typeface="Arial"/>
              </a:rPr>
              <a:t>a</a:t>
            </a:r>
            <a:r>
              <a:rPr b="1" dirty="0" sz="2000" spc="160">
                <a:solidFill>
                  <a:srgbClr val="1382AC"/>
                </a:solidFill>
                <a:latin typeface="Arial"/>
                <a:cs typeface="Arial"/>
              </a:rPr>
              <a:t>m</a:t>
            </a:r>
            <a:r>
              <a:rPr b="1" dirty="0" sz="2000" spc="30">
                <a:solidFill>
                  <a:srgbClr val="1382AC"/>
                </a:solidFill>
                <a:latin typeface="Arial"/>
                <a:cs typeface="Arial"/>
              </a:rPr>
              <a:t>e</a:t>
            </a:r>
            <a:r>
              <a:rPr b="1" dirty="0" sz="2000" lang="en-US" spc="30">
                <a:solidFill>
                  <a:srgbClr val="1382AC"/>
                </a:solidFill>
                <a:latin typeface="Arial"/>
                <a:cs typeface="Arial"/>
              </a:rPr>
              <a:t>:</a:t>
            </a:r>
            <a:r>
              <a:rPr b="1" dirty="0" sz="2000" lang="en-US" spc="30">
                <a:solidFill>
                  <a:srgbClr val="1382AC"/>
                </a:solidFill>
                <a:latin typeface="Arial"/>
                <a:cs typeface="Arial"/>
              </a:rPr>
              <a:t> Vijayadharshini </a:t>
            </a:r>
            <a:r>
              <a:rPr b="1" dirty="0" sz="2000" lang="en-US" spc="30">
                <a:solidFill>
                  <a:srgbClr val="1382AC"/>
                </a:solidFill>
                <a:latin typeface="Arial"/>
                <a:cs typeface="Arial"/>
              </a:rPr>
              <a:t>C</a:t>
            </a:r>
            <a:endParaRPr sz="2000">
              <a:latin typeface="Arial"/>
              <a:cs typeface="Arial"/>
            </a:endParaRPr>
          </a:p>
          <a:p>
            <a:pPr marL="2763520">
              <a:lnSpc>
                <a:spcPct val="100000"/>
              </a:lnSpc>
            </a:pPr>
            <a:r>
              <a:rPr b="1" dirty="0" sz="2000" lang="en-US" spc="30">
                <a:solidFill>
                  <a:srgbClr val="1382AC"/>
                </a:solidFill>
                <a:latin typeface="Arial"/>
                <a:cs typeface="Arial"/>
              </a:rPr>
              <a:t>2</a:t>
            </a:r>
            <a:r>
              <a:rPr b="1" dirty="0" sz="2000" lang="en-US" spc="30">
                <a:solidFill>
                  <a:srgbClr val="1382AC"/>
                </a:solidFill>
                <a:latin typeface="Arial"/>
                <a:cs typeface="Arial"/>
              </a:rPr>
              <a:t>.</a:t>
            </a:r>
            <a:r>
              <a:rPr b="1" dirty="0" sz="2000" lang="en-US" spc="30">
                <a:solidFill>
                  <a:srgbClr val="1382AC"/>
                </a:solidFill>
                <a:latin typeface="Arial"/>
                <a:cs typeface="Arial"/>
              </a:rPr>
              <a:t> </a:t>
            </a:r>
            <a:r>
              <a:rPr b="1" dirty="0" sz="2000" lang="en-US" spc="30">
                <a:solidFill>
                  <a:srgbClr val="1382AC"/>
                </a:solidFill>
                <a:latin typeface="Arial"/>
                <a:cs typeface="Arial"/>
              </a:rPr>
              <a:t>D</a:t>
            </a:r>
            <a:r>
              <a:rPr b="1" dirty="0" sz="2000" lang="en-US" spc="30">
                <a:solidFill>
                  <a:srgbClr val="1382AC"/>
                </a:solidFill>
                <a:latin typeface="Arial"/>
                <a:cs typeface="Arial"/>
              </a:rPr>
              <a:t>e</a:t>
            </a:r>
            <a:r>
              <a:rPr b="1" dirty="0" sz="2000" lang="en-US" spc="30">
                <a:solidFill>
                  <a:srgbClr val="1382AC"/>
                </a:solidFill>
                <a:latin typeface="Arial"/>
                <a:cs typeface="Arial"/>
              </a:rPr>
              <a:t>p</a:t>
            </a:r>
            <a:r>
              <a:rPr b="1" dirty="0" sz="2000" lang="en-US" spc="30">
                <a:solidFill>
                  <a:srgbClr val="1382AC"/>
                </a:solidFill>
                <a:latin typeface="Arial"/>
                <a:cs typeface="Arial"/>
              </a:rPr>
              <a:t>artment</a:t>
            </a:r>
            <a:r>
              <a:rPr b="1" dirty="0" sz="2000" lang="en-US" spc="30">
                <a:solidFill>
                  <a:srgbClr val="1382AC"/>
                </a:solidFill>
                <a:latin typeface="Arial"/>
                <a:cs typeface="Arial"/>
              </a:rPr>
              <a:t>:</a:t>
            </a:r>
            <a:r>
              <a:rPr b="1" dirty="0" sz="2000" lang="en-US" spc="30">
                <a:solidFill>
                  <a:srgbClr val="1382AC"/>
                </a:solidFill>
                <a:latin typeface="Arial"/>
                <a:cs typeface="Arial"/>
              </a:rPr>
              <a:t> </a:t>
            </a:r>
            <a:r>
              <a:rPr b="1" dirty="0" sz="2000" lang="en-US" spc="30">
                <a:solidFill>
                  <a:srgbClr val="1382AC"/>
                </a:solidFill>
                <a:latin typeface="Arial"/>
                <a:cs typeface="Arial"/>
              </a:rPr>
              <a:t>B</a:t>
            </a:r>
            <a:r>
              <a:rPr b="1" dirty="0" sz="2000" lang="en-US" spc="30">
                <a:solidFill>
                  <a:srgbClr val="1382AC"/>
                </a:solidFill>
                <a:latin typeface="Arial"/>
                <a:cs typeface="Arial"/>
              </a:rPr>
              <a:t>i</a:t>
            </a:r>
            <a:r>
              <a:rPr b="1" dirty="0" sz="2000" lang="en-US" spc="30">
                <a:solidFill>
                  <a:srgbClr val="1382AC"/>
                </a:solidFill>
                <a:latin typeface="Arial"/>
                <a:cs typeface="Arial"/>
              </a:rPr>
              <a:t>o</a:t>
            </a:r>
            <a:r>
              <a:rPr b="1" dirty="0" sz="2000" lang="en-US" spc="30">
                <a:solidFill>
                  <a:srgbClr val="1382AC"/>
                </a:solidFill>
                <a:latin typeface="Arial"/>
                <a:cs typeface="Arial"/>
              </a:rPr>
              <a:t>t</a:t>
            </a:r>
            <a:r>
              <a:rPr b="1" dirty="0" sz="2000" lang="en-US" spc="30">
                <a:solidFill>
                  <a:srgbClr val="1382AC"/>
                </a:solidFill>
                <a:latin typeface="Arial"/>
                <a:cs typeface="Arial"/>
              </a:rPr>
              <a:t>e</a:t>
            </a:r>
            <a:r>
              <a:rPr b="1" dirty="0" sz="2000" lang="en-US" spc="30">
                <a:solidFill>
                  <a:srgbClr val="1382AC"/>
                </a:solidFill>
                <a:latin typeface="Arial"/>
                <a:cs typeface="Arial"/>
              </a:rPr>
              <a:t>chnology</a:t>
            </a:r>
            <a:endParaRPr sz="2000">
              <a:latin typeface="Arial"/>
              <a:cs typeface="Arial"/>
            </a:endParaRPr>
          </a:p>
          <a:p>
            <a:pPr marL="2763520">
              <a:lnSpc>
                <a:spcPct val="100000"/>
              </a:lnSpc>
            </a:pPr>
            <a:r>
              <a:rPr b="1" dirty="0" sz="2000" lang="en-US" spc="30">
                <a:solidFill>
                  <a:srgbClr val="1382AC"/>
                </a:solidFill>
                <a:latin typeface="Arial"/>
                <a:cs typeface="Arial"/>
              </a:rPr>
              <a:t>3</a:t>
            </a:r>
            <a:r>
              <a:rPr b="1" dirty="0" sz="2000" lang="en-US" spc="30">
                <a:solidFill>
                  <a:srgbClr val="1382AC"/>
                </a:solidFill>
                <a:latin typeface="Arial"/>
                <a:cs typeface="Arial"/>
              </a:rPr>
              <a:t>.</a:t>
            </a:r>
            <a:r>
              <a:rPr b="1" dirty="0" sz="2000" lang="en-US" spc="30">
                <a:solidFill>
                  <a:srgbClr val="1382AC"/>
                </a:solidFill>
                <a:latin typeface="Arial"/>
                <a:cs typeface="Arial"/>
              </a:rPr>
              <a:t> </a:t>
            </a:r>
            <a:r>
              <a:rPr b="1" dirty="0" sz="2000" lang="en-US" spc="30">
                <a:solidFill>
                  <a:srgbClr val="1382AC"/>
                </a:solidFill>
                <a:latin typeface="Arial"/>
                <a:cs typeface="Arial"/>
              </a:rPr>
              <a:t>C</a:t>
            </a:r>
            <a:r>
              <a:rPr b="1" dirty="0" sz="2000" lang="en-US" spc="30">
                <a:solidFill>
                  <a:srgbClr val="1382AC"/>
                </a:solidFill>
                <a:latin typeface="Arial"/>
                <a:cs typeface="Arial"/>
              </a:rPr>
              <a:t>o</a:t>
            </a:r>
            <a:r>
              <a:rPr b="1" dirty="0" sz="2000" lang="en-US" spc="30">
                <a:solidFill>
                  <a:srgbClr val="1382AC"/>
                </a:solidFill>
                <a:latin typeface="Arial"/>
                <a:cs typeface="Arial"/>
              </a:rPr>
              <a:t>l</a:t>
            </a:r>
            <a:r>
              <a:rPr b="1" dirty="0" sz="2000" lang="en-US" spc="30">
                <a:solidFill>
                  <a:srgbClr val="1382AC"/>
                </a:solidFill>
                <a:latin typeface="Arial"/>
                <a:cs typeface="Arial"/>
              </a:rPr>
              <a:t>l</a:t>
            </a:r>
            <a:r>
              <a:rPr b="1" dirty="0" sz="2000" lang="en-US" spc="30">
                <a:solidFill>
                  <a:srgbClr val="1382AC"/>
                </a:solidFill>
                <a:latin typeface="Arial"/>
                <a:cs typeface="Arial"/>
              </a:rPr>
              <a:t>ege </a:t>
            </a:r>
            <a:r>
              <a:rPr b="1" dirty="0" sz="2000" lang="en-US" spc="30">
                <a:solidFill>
                  <a:srgbClr val="1382AC"/>
                </a:solidFill>
                <a:latin typeface="Arial"/>
                <a:cs typeface="Arial"/>
              </a:rPr>
              <a:t>Name</a:t>
            </a:r>
            <a:r>
              <a:rPr b="1" dirty="0" sz="2000" lang="en-US" spc="30">
                <a:solidFill>
                  <a:srgbClr val="1382AC"/>
                </a:solidFill>
                <a:latin typeface="Arial"/>
                <a:cs typeface="Arial"/>
              </a:rPr>
              <a:t>:</a:t>
            </a:r>
            <a:r>
              <a:rPr b="1" dirty="0" sz="2000" lang="en-US" spc="30">
                <a:solidFill>
                  <a:srgbClr val="1382AC"/>
                </a:solidFill>
                <a:latin typeface="Arial"/>
                <a:cs typeface="Arial"/>
              </a:rPr>
              <a:t> </a:t>
            </a:r>
            <a:r>
              <a:rPr b="1" dirty="0" sz="2000" lang="en-US" spc="30">
                <a:solidFill>
                  <a:srgbClr val="1382AC"/>
                </a:solidFill>
                <a:latin typeface="Arial"/>
                <a:cs typeface="Arial"/>
              </a:rPr>
              <a:t> </a:t>
            </a:r>
            <a:r>
              <a:rPr b="1" dirty="0" sz="2000" lang="en-US" spc="30">
                <a:solidFill>
                  <a:srgbClr val="1382AC"/>
                </a:solidFill>
                <a:latin typeface="Arial"/>
                <a:cs typeface="Arial"/>
              </a:rPr>
              <a:t>M</a:t>
            </a:r>
            <a:r>
              <a:rPr b="1" dirty="0" sz="2000" lang="en-US" spc="30">
                <a:solidFill>
                  <a:srgbClr val="1382AC"/>
                </a:solidFill>
                <a:latin typeface="Arial"/>
                <a:cs typeface="Arial"/>
              </a:rPr>
              <a:t>a</a:t>
            </a:r>
            <a:r>
              <a:rPr b="1" dirty="0" sz="2000" lang="en-US" spc="30">
                <a:solidFill>
                  <a:srgbClr val="1382AC"/>
                </a:solidFill>
                <a:latin typeface="Arial"/>
                <a:cs typeface="Arial"/>
              </a:rPr>
              <a:t>d</a:t>
            </a:r>
            <a:r>
              <a:rPr b="1" dirty="0" sz="2000" lang="en-US" spc="30">
                <a:solidFill>
                  <a:srgbClr val="1382AC"/>
                </a:solidFill>
                <a:latin typeface="Arial"/>
                <a:cs typeface="Arial"/>
              </a:rPr>
              <a:t>h</a:t>
            </a:r>
            <a:r>
              <a:rPr b="1" dirty="0" sz="2000" lang="en-US" spc="30">
                <a:solidFill>
                  <a:srgbClr val="1382AC"/>
                </a:solidFill>
                <a:latin typeface="Arial"/>
                <a:cs typeface="Arial"/>
              </a:rPr>
              <a:t>a</a:t>
            </a:r>
            <a:r>
              <a:rPr b="1" dirty="0" sz="2000" lang="en-US" spc="30">
                <a:solidFill>
                  <a:srgbClr val="1382AC"/>
                </a:solidFill>
                <a:latin typeface="Arial"/>
                <a:cs typeface="Arial"/>
              </a:rPr>
              <a:t> </a:t>
            </a:r>
            <a:r>
              <a:rPr b="1" dirty="0" sz="2000" lang="en-US" spc="30">
                <a:solidFill>
                  <a:srgbClr val="1382AC"/>
                </a:solidFill>
                <a:latin typeface="Arial"/>
                <a:cs typeface="Arial"/>
              </a:rPr>
              <a:t>Engineering </a:t>
            </a:r>
            <a:r>
              <a:rPr b="1" dirty="0" sz="2000" lang="en-US" spc="30">
                <a:solidFill>
                  <a:srgbClr val="1382AC"/>
                </a:solidFill>
                <a:latin typeface="Arial"/>
                <a:cs typeface="Arial"/>
              </a:rPr>
              <a:t>college </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8"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09" name=""/>
          <p:cNvSpPr txBox="1"/>
          <p:nvPr/>
        </p:nvSpPr>
        <p:spPr>
          <a:xfrm>
            <a:off x="0" y="1680636"/>
            <a:ext cx="13135840" cy="1348740"/>
          </a:xfrm>
          <a:prstGeom prst="rect"/>
        </p:spPr>
        <p:txBody>
          <a:bodyPr rtlCol="0" wrap="square">
            <a:spAutoFit/>
          </a:bodyPr>
          <a:p>
            <a:r>
              <a:rPr sz="2800" lang="en-US">
                <a:solidFill>
                  <a:srgbClr val="000000"/>
                </a:solidFill>
              </a:rPr>
              <a:t>•</a:t>
            </a:r>
            <a:r>
              <a:rPr sz="2800" lang="en-US">
                <a:solidFill>
                  <a:srgbClr val="000000"/>
                </a:solidFill>
                <a:hlinkClick r:id="rId1"/>
              </a:rPr>
              <a:t>h</a:t>
            </a:r>
            <a:r>
              <a:rPr sz="2800" lang="en-US">
                <a:solidFill>
                  <a:srgbClr val="000000"/>
                </a:solidFill>
                <a:hlinkClick r:id="rId1"/>
              </a:rPr>
              <a:t>t</a:t>
            </a:r>
            <a:r>
              <a:rPr sz="2800" lang="en-US">
                <a:solidFill>
                  <a:srgbClr val="000000"/>
                </a:solidFill>
                <a:hlinkClick r:id="rId1"/>
              </a:rPr>
              <a:t>t</a:t>
            </a:r>
            <a:r>
              <a:rPr sz="2800" lang="en-US">
                <a:solidFill>
                  <a:srgbClr val="000000"/>
                </a:solidFill>
                <a:hlinkClick r:id="rId1"/>
              </a:rPr>
              <a:t>p</a:t>
            </a:r>
            <a:r>
              <a:rPr sz="2800" lang="en-US">
                <a:solidFill>
                  <a:srgbClr val="000000"/>
                </a:solidFill>
                <a:hlinkClick r:id="rId1"/>
              </a:rPr>
              <a:t>s</a:t>
            </a:r>
            <a:r>
              <a:rPr sz="2800" lang="en-US">
                <a:solidFill>
                  <a:srgbClr val="000000"/>
                </a:solidFill>
                <a:hlinkClick r:id="rId1"/>
              </a:rPr>
              <a:t>:</a:t>
            </a:r>
            <a:r>
              <a:rPr sz="2800" lang="en-US">
                <a:solidFill>
                  <a:srgbClr val="000000"/>
                </a:solidFill>
                <a:hlinkClick r:id="rId1"/>
              </a:rPr>
              <a:t>/</a:t>
            </a:r>
            <a:r>
              <a:rPr sz="2800" lang="en-US">
                <a:solidFill>
                  <a:srgbClr val="000000"/>
                </a:solidFill>
                <a:hlinkClick r:id="rId1"/>
              </a:rPr>
              <a:t>/</a:t>
            </a:r>
            <a:r>
              <a:rPr sz="2800" lang="en-US">
                <a:solidFill>
                  <a:srgbClr val="000000"/>
                </a:solidFill>
                <a:hlinkClick r:id="rId1"/>
              </a:rPr>
              <a:t>w</a:t>
            </a:r>
            <a:r>
              <a:rPr sz="2800" lang="en-US">
                <a:solidFill>
                  <a:srgbClr val="000000"/>
                </a:solidFill>
                <a:hlinkClick r:id="rId1"/>
              </a:rPr>
              <a:t>w</a:t>
            </a:r>
            <a:r>
              <a:rPr sz="2800" lang="en-US">
                <a:solidFill>
                  <a:srgbClr val="000000"/>
                </a:solidFill>
                <a:hlinkClick r:id="rId1"/>
              </a:rPr>
              <a:t>w</a:t>
            </a:r>
            <a:r>
              <a:rPr sz="2800" lang="en-US">
                <a:solidFill>
                  <a:srgbClr val="000000"/>
                </a:solidFill>
                <a:hlinkClick r:id="rId1"/>
              </a:rPr>
              <a:t>.</a:t>
            </a:r>
            <a:r>
              <a:rPr sz="2800" lang="en-US">
                <a:solidFill>
                  <a:srgbClr val="000000"/>
                </a:solidFill>
                <a:hlinkClick r:id="rId1"/>
              </a:rPr>
              <a:t>k</a:t>
            </a:r>
            <a:r>
              <a:rPr sz="2800" lang="en-US">
                <a:solidFill>
                  <a:srgbClr val="000000"/>
                </a:solidFill>
                <a:hlinkClick r:id="rId1"/>
              </a:rPr>
              <a:t>a</a:t>
            </a:r>
            <a:r>
              <a:rPr sz="2800" lang="en-US">
                <a:solidFill>
                  <a:srgbClr val="000000"/>
                </a:solidFill>
                <a:hlinkClick r:id="rId1"/>
              </a:rPr>
              <a:t>g</a:t>
            </a:r>
            <a:r>
              <a:rPr sz="2800" lang="en-US">
                <a:solidFill>
                  <a:srgbClr val="000000"/>
                </a:solidFill>
                <a:hlinkClick r:id="rId1"/>
              </a:rPr>
              <a:t>g</a:t>
            </a:r>
            <a:r>
              <a:rPr sz="2800" lang="en-US">
                <a:solidFill>
                  <a:srgbClr val="000000"/>
                </a:solidFill>
                <a:hlinkClick r:id="rId1"/>
              </a:rPr>
              <a:t>l</a:t>
            </a:r>
            <a:r>
              <a:rPr sz="2800" lang="en-US">
                <a:solidFill>
                  <a:srgbClr val="000000"/>
                </a:solidFill>
                <a:hlinkClick r:id="rId1"/>
              </a:rPr>
              <a:t>e</a:t>
            </a:r>
            <a:r>
              <a:rPr sz="2800" lang="en-US">
                <a:solidFill>
                  <a:srgbClr val="000000"/>
                </a:solidFill>
                <a:hlinkClick r:id="rId1"/>
              </a:rPr>
              <a:t>.</a:t>
            </a:r>
            <a:r>
              <a:rPr sz="2800" lang="en-US">
                <a:solidFill>
                  <a:srgbClr val="000000"/>
                </a:solidFill>
                <a:hlinkClick r:id="rId1"/>
              </a:rPr>
              <a:t>c</a:t>
            </a:r>
            <a:r>
              <a:rPr sz="2800" lang="en-US">
                <a:solidFill>
                  <a:srgbClr val="000000"/>
                </a:solidFill>
                <a:hlinkClick r:id="rId1"/>
              </a:rPr>
              <a:t>o</a:t>
            </a:r>
            <a:r>
              <a:rPr sz="2800" lang="en-US">
                <a:solidFill>
                  <a:srgbClr val="000000"/>
                </a:solidFill>
                <a:hlinkClick r:id="rId1"/>
              </a:rPr>
              <a:t>m</a:t>
            </a:r>
            <a:r>
              <a:rPr sz="2800" lang="en-US">
                <a:solidFill>
                  <a:srgbClr val="000000"/>
                </a:solidFill>
                <a:hlinkClick r:id="rId1"/>
              </a:rPr>
              <a:t>/</a:t>
            </a:r>
            <a:r>
              <a:rPr sz="2800" lang="en-US">
                <a:solidFill>
                  <a:srgbClr val="000000"/>
                </a:solidFill>
                <a:hlinkClick r:id="rId1"/>
              </a:rPr>
              <a:t>dataset</a:t>
            </a:r>
            <a:endParaRPr sz="2800" lang="en-US">
              <a:solidFill>
                <a:srgbClr val="000000"/>
              </a:solidFill>
            </a:endParaRPr>
          </a:p>
          <a:p>
            <a:r>
              <a:rPr sz="2800" lang="en-US">
                <a:solidFill>
                  <a:srgbClr val="000000"/>
                </a:solidFill>
              </a:rPr>
              <a:t>•</a:t>
            </a:r>
            <a:r>
              <a:rPr sz="2800" lang="en-US">
                <a:solidFill>
                  <a:srgbClr val="000000"/>
                </a:solidFill>
                <a:hlinkClick r:id="rId2"/>
              </a:rPr>
              <a:t>h</a:t>
            </a:r>
            <a:r>
              <a:rPr sz="2800" lang="en-US">
                <a:solidFill>
                  <a:srgbClr val="000000"/>
                </a:solidFill>
                <a:hlinkClick r:id="rId2"/>
              </a:rPr>
              <a:t>t</a:t>
            </a:r>
            <a:r>
              <a:rPr sz="2800" lang="en-US">
                <a:solidFill>
                  <a:srgbClr val="000000"/>
                </a:solidFill>
                <a:hlinkClick r:id="rId2"/>
              </a:rPr>
              <a:t>t</a:t>
            </a:r>
            <a:r>
              <a:rPr sz="2800" lang="en-US">
                <a:solidFill>
                  <a:srgbClr val="000000"/>
                </a:solidFill>
                <a:hlinkClick r:id="rId2"/>
              </a:rPr>
              <a:t>p</a:t>
            </a:r>
            <a:r>
              <a:rPr sz="2800" lang="en-US">
                <a:solidFill>
                  <a:srgbClr val="000000"/>
                </a:solidFill>
                <a:hlinkClick r:id="rId2"/>
              </a:rPr>
              <a:t>s</a:t>
            </a:r>
            <a:r>
              <a:rPr sz="2800" lang="en-US">
                <a:solidFill>
                  <a:srgbClr val="000000"/>
                </a:solidFill>
                <a:hlinkClick r:id="rId2"/>
              </a:rPr>
              <a:t>:</a:t>
            </a:r>
            <a:r>
              <a:rPr sz="2800" lang="en-US">
                <a:solidFill>
                  <a:srgbClr val="000000"/>
                </a:solidFill>
                <a:hlinkClick r:id="rId2"/>
              </a:rPr>
              <a:t>/</a:t>
            </a:r>
            <a:r>
              <a:rPr sz="2800" lang="en-US">
                <a:solidFill>
                  <a:srgbClr val="000000"/>
                </a:solidFill>
                <a:hlinkClick r:id="rId2"/>
              </a:rPr>
              <a:t>/</a:t>
            </a:r>
            <a:r>
              <a:rPr sz="2800" lang="en-US">
                <a:solidFill>
                  <a:srgbClr val="000000"/>
                </a:solidFill>
                <a:hlinkClick r:id="rId2"/>
              </a:rPr>
              <a:t>p</a:t>
            </a:r>
            <a:r>
              <a:rPr sz="2800" lang="en-US">
                <a:solidFill>
                  <a:srgbClr val="000000"/>
                </a:solidFill>
                <a:hlinkClick r:id="rId2"/>
              </a:rPr>
              <a:t>a</a:t>
            </a:r>
            <a:r>
              <a:rPr sz="2800" lang="en-US">
                <a:solidFill>
                  <a:srgbClr val="000000"/>
                </a:solidFill>
                <a:hlinkClick r:id="rId2"/>
              </a:rPr>
              <a:t>n</a:t>
            </a:r>
            <a:r>
              <a:rPr sz="2800" lang="en-US">
                <a:solidFill>
                  <a:srgbClr val="000000"/>
                </a:solidFill>
                <a:hlinkClick r:id="rId2"/>
              </a:rPr>
              <a:t>d</a:t>
            </a:r>
            <a:r>
              <a:rPr sz="2800" lang="en-US">
                <a:solidFill>
                  <a:srgbClr val="000000"/>
                </a:solidFill>
                <a:hlinkClick r:id="rId2"/>
              </a:rPr>
              <a:t>a</a:t>
            </a:r>
            <a:r>
              <a:rPr sz="2800" lang="en-US">
                <a:solidFill>
                  <a:srgbClr val="000000"/>
                </a:solidFill>
                <a:hlinkClick r:id="rId2"/>
              </a:rPr>
              <a:t>s</a:t>
            </a:r>
            <a:r>
              <a:rPr sz="2800" lang="en-US">
                <a:solidFill>
                  <a:srgbClr val="000000"/>
                </a:solidFill>
                <a:hlinkClick r:id="rId2"/>
              </a:rPr>
              <a:t>.</a:t>
            </a:r>
            <a:r>
              <a:rPr sz="2800" lang="en-US">
                <a:solidFill>
                  <a:srgbClr val="000000"/>
                </a:solidFill>
                <a:hlinkClick r:id="rId2"/>
              </a:rPr>
              <a:t>p</a:t>
            </a:r>
            <a:r>
              <a:rPr sz="2800" lang="en-US">
                <a:solidFill>
                  <a:srgbClr val="000000"/>
                </a:solidFill>
                <a:hlinkClick r:id="rId2"/>
              </a:rPr>
              <a:t>y</a:t>
            </a:r>
            <a:r>
              <a:rPr sz="2800" lang="en-US">
                <a:solidFill>
                  <a:srgbClr val="000000"/>
                </a:solidFill>
                <a:hlinkClick r:id="rId2"/>
              </a:rPr>
              <a:t>d</a:t>
            </a:r>
            <a:r>
              <a:rPr sz="2800" lang="en-US">
                <a:solidFill>
                  <a:srgbClr val="000000"/>
                </a:solidFill>
                <a:hlinkClick r:id="rId2"/>
              </a:rPr>
              <a:t>a</a:t>
            </a:r>
            <a:r>
              <a:rPr sz="2800" lang="en-US">
                <a:solidFill>
                  <a:srgbClr val="000000"/>
                </a:solidFill>
                <a:hlinkClick r:id="rId2"/>
              </a:rPr>
              <a:t>t</a:t>
            </a:r>
            <a:r>
              <a:rPr sz="2800" lang="en-US">
                <a:solidFill>
                  <a:srgbClr val="000000"/>
                </a:solidFill>
                <a:hlinkClick r:id="rId2"/>
              </a:rPr>
              <a:t>a</a:t>
            </a:r>
            <a:r>
              <a:rPr sz="2800" lang="en-US">
                <a:solidFill>
                  <a:srgbClr val="000000"/>
                </a:solidFill>
                <a:hlinkClick r:id="rId3"/>
              </a:rPr>
              <a:t> </a:t>
            </a:r>
            <a:r>
              <a:rPr sz="2800" lang="en-US">
                <a:solidFill>
                  <a:srgbClr val="000000"/>
                </a:solidFill>
                <a:hlinkClick r:id="rId3"/>
              </a:rPr>
              <a:t>o</a:t>
            </a:r>
            <a:r>
              <a:rPr sz="2800" lang="en-US">
                <a:solidFill>
                  <a:srgbClr val="000000"/>
                </a:solidFill>
                <a:hlinkClick r:id="rId3"/>
              </a:rPr>
              <a:t>r</a:t>
            </a:r>
            <a:r>
              <a:rPr sz="2800" lang="en-US">
                <a:solidFill>
                  <a:srgbClr val="000000"/>
                </a:solidFill>
                <a:hlinkClick r:id="rId3"/>
              </a:rPr>
              <a:t>g</a:t>
            </a:r>
            <a:r>
              <a:rPr sz="2800" lang="en-US">
                <a:solidFill>
                  <a:srgbClr val="000000"/>
                </a:solidFill>
                <a:hlinkClick r:id="rId3"/>
              </a:rPr>
              <a:t>/</a:t>
            </a:r>
            <a:r>
              <a:rPr sz="2800" lang="en-US">
                <a:solidFill>
                  <a:srgbClr val="000000"/>
                </a:solidFill>
                <a:hlinkClick r:id="rId3"/>
              </a:rPr>
              <a:t>p</a:t>
            </a:r>
            <a:r>
              <a:rPr sz="2800" lang="en-US">
                <a:solidFill>
                  <a:srgbClr val="000000"/>
                </a:solidFill>
                <a:hlinkClick r:id="rId3"/>
              </a:rPr>
              <a:t>a</a:t>
            </a:r>
            <a:r>
              <a:rPr sz="2800" lang="en-US">
                <a:solidFill>
                  <a:srgbClr val="000000"/>
                </a:solidFill>
                <a:hlinkClick r:id="rId3"/>
              </a:rPr>
              <a:t>d</a:t>
            </a:r>
            <a:r>
              <a:rPr sz="2800" lang="en-US">
                <a:solidFill>
                  <a:srgbClr val="000000"/>
                </a:solidFill>
                <a:hlinkClick r:id="rId3"/>
              </a:rPr>
              <a:t>a</a:t>
            </a:r>
            <a:r>
              <a:rPr sz="2800" lang="en-US">
                <a:solidFill>
                  <a:srgbClr val="000000"/>
                </a:solidFill>
                <a:hlinkClick r:id="rId3"/>
              </a:rPr>
              <a:t>s</a:t>
            </a:r>
            <a:r>
              <a:rPr sz="2800" lang="en-US">
                <a:solidFill>
                  <a:srgbClr val="000000"/>
                </a:solidFill>
                <a:hlinkClick r:id="rId3"/>
              </a:rPr>
              <a:t>.</a:t>
            </a:r>
            <a:r>
              <a:rPr sz="2800" lang="en-US">
                <a:solidFill>
                  <a:srgbClr val="000000"/>
                </a:solidFill>
                <a:hlinkClick r:id="rId3"/>
              </a:rPr>
              <a:t>d</a:t>
            </a:r>
            <a:r>
              <a:rPr sz="2800" lang="en-US">
                <a:solidFill>
                  <a:srgbClr val="000000"/>
                </a:solidFill>
                <a:hlinkClick r:id="rId3"/>
              </a:rPr>
              <a:t>o</a:t>
            </a:r>
            <a:r>
              <a:rPr sz="2800" lang="en-US">
                <a:solidFill>
                  <a:srgbClr val="000000"/>
                </a:solidFill>
                <a:hlinkClick r:id="rId3"/>
              </a:rPr>
              <a:t>c</a:t>
            </a:r>
            <a:r>
              <a:rPr sz="2800" lang="en-US">
                <a:solidFill>
                  <a:srgbClr val="000000"/>
                </a:solidFill>
                <a:hlinkClick r:id="rId3"/>
              </a:rPr>
              <a:t>s</a:t>
            </a:r>
            <a:r>
              <a:rPr sz="2800" lang="en-US">
                <a:solidFill>
                  <a:srgbClr val="000000"/>
                </a:solidFill>
                <a:hlinkClick r:id="rId3"/>
              </a:rPr>
              <a:t>/</a:t>
            </a:r>
            <a:r>
              <a:rPr sz="2800" lang="en-US">
                <a:solidFill>
                  <a:srgbClr val="000000"/>
                </a:solidFill>
                <a:hlinkClick r:id="rId3"/>
              </a:rPr>
              <a:t>s</a:t>
            </a:r>
            <a:r>
              <a:rPr sz="2800" lang="en-US">
                <a:solidFill>
                  <a:srgbClr val="000000"/>
                </a:solidFill>
                <a:hlinkClick r:id="rId3"/>
              </a:rPr>
              <a:t>t</a:t>
            </a:r>
            <a:r>
              <a:rPr sz="2800" lang="en-US">
                <a:solidFill>
                  <a:srgbClr val="000000"/>
                </a:solidFill>
                <a:hlinkClick r:id="rId3"/>
              </a:rPr>
              <a:t>a</a:t>
            </a:r>
            <a:r>
              <a:rPr sz="2800" lang="en-US">
                <a:solidFill>
                  <a:srgbClr val="000000"/>
                </a:solidFill>
                <a:hlinkClick r:id="rId3"/>
              </a:rPr>
              <a:t>b</a:t>
            </a:r>
            <a:r>
              <a:rPr sz="2800" lang="en-US">
                <a:solidFill>
                  <a:srgbClr val="000000"/>
                </a:solidFill>
                <a:hlinkClick r:id="rId3"/>
              </a:rPr>
              <a:t>l</a:t>
            </a:r>
            <a:r>
              <a:rPr sz="2800" lang="en-US">
                <a:solidFill>
                  <a:srgbClr val="000000"/>
                </a:solidFill>
                <a:hlinkClick r:id="rId3"/>
              </a:rPr>
              <a:t>e</a:t>
            </a:r>
            <a:r>
              <a:rPr sz="2800" lang="en-US">
                <a:solidFill>
                  <a:srgbClr val="000000"/>
                </a:solidFill>
                <a:hlinkClick r:id="rId3"/>
              </a:rPr>
              <a:t>/</a:t>
            </a:r>
            <a:r>
              <a:rPr sz="2800" lang="en-US">
                <a:solidFill>
                  <a:srgbClr val="000000"/>
                </a:solidFill>
                <a:hlinkClick r:id="rId3"/>
              </a:rPr>
              <a:t>u</a:t>
            </a:r>
            <a:r>
              <a:rPr sz="2800" lang="en-US">
                <a:solidFill>
                  <a:srgbClr val="000000"/>
                </a:solidFill>
                <a:hlinkClick r:id="rId3"/>
              </a:rPr>
              <a:t>s</a:t>
            </a:r>
            <a:r>
              <a:rPr sz="2800" lang="en-US">
                <a:solidFill>
                  <a:srgbClr val="000000"/>
                </a:solidFill>
                <a:hlinkClick r:id="rId3"/>
              </a:rPr>
              <a:t>e</a:t>
            </a:r>
            <a:r>
              <a:rPr sz="2800" lang="en-US">
                <a:solidFill>
                  <a:srgbClr val="000000"/>
                </a:solidFill>
                <a:hlinkClick r:id="rId3"/>
              </a:rPr>
              <a:t>r</a:t>
            </a:r>
            <a:r>
              <a:rPr sz="2800" lang="en-US">
                <a:solidFill>
                  <a:srgbClr val="000000"/>
                </a:solidFill>
                <a:hlinkClick r:id="rId3"/>
              </a:rPr>
              <a:t>e</a:t>
            </a:r>
            <a:r>
              <a:rPr sz="2800" lang="en-US">
                <a:solidFill>
                  <a:srgbClr val="000000"/>
                </a:solidFill>
                <a:hlinkClick r:id="rId3"/>
              </a:rPr>
              <a:t> </a:t>
            </a:r>
            <a:r>
              <a:rPr sz="2800" lang="en-US">
                <a:solidFill>
                  <a:srgbClr val="000000"/>
                </a:solidFill>
                <a:hlinkClick r:id="rId3"/>
              </a:rPr>
              <a:t> </a:t>
            </a:r>
            <a:endParaRPr sz="2800" lang="en-US">
              <a:solidFill>
                <a:srgbClr val="000000"/>
              </a:solidFill>
            </a:endParaRPr>
          </a:p>
          <a:p>
            <a:endParaRPr sz="2800" lang="en-US">
              <a:solidFill>
                <a:srgbClr val="000000"/>
              </a:solidFill>
            </a:endParaRPr>
          </a:p>
        </p:txBody>
      </p:sp>
      <p:sp>
        <p:nvSpPr>
          <p:cNvPr id="1048610" name=""/>
          <p:cNvSpPr txBox="1"/>
          <p:nvPr/>
        </p:nvSpPr>
        <p:spPr>
          <a:xfrm>
            <a:off x="0" y="3684270"/>
            <a:ext cx="9915159" cy="510541"/>
          </a:xfrm>
          <a:prstGeom prst="rect"/>
        </p:spPr>
        <p:txBody>
          <a:bodyPr rtlCol="0" wrap="square">
            <a:spAutoFit/>
          </a:bodyPr>
          <a:p>
            <a:r>
              <a:rPr sz="2800" lang="en-US">
                <a:solidFill>
                  <a:srgbClr val="000000"/>
                </a:solidFill>
              </a:rPr>
              <a:t>https://matplotlib.org/stable/contents.html</a:t>
            </a:r>
            <a:endParaRPr sz="2800" lang="en-US">
              <a:solidFill>
                <a:srgbClr val="000000"/>
              </a:solidFill>
            </a:endParaRPr>
          </a:p>
        </p:txBody>
      </p:sp>
      <p:sp>
        <p:nvSpPr>
          <p:cNvPr id="1048611" name=""/>
          <p:cNvSpPr txBox="1"/>
          <p:nvPr/>
        </p:nvSpPr>
        <p:spPr>
          <a:xfrm>
            <a:off x="0" y="3173730"/>
            <a:ext cx="9570438" cy="510540"/>
          </a:xfrm>
          <a:prstGeom prst="rect"/>
        </p:spPr>
        <p:txBody>
          <a:bodyPr rtlCol="0" wrap="square">
            <a:spAutoFit/>
          </a:bodyPr>
          <a:p>
            <a:r>
              <a:rPr sz="2800" lang="en-US">
                <a:solidFill>
                  <a:srgbClr val="000000"/>
                </a:solidFill>
              </a:rPr>
              <a:t>https://matplotlib.org/stable/contents.html</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7"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3"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a:t>
            </a:r>
            <a:r>
              <a:rPr dirty="0" spc="30"/>
              <a:t>U</a:t>
            </a:r>
            <a:r>
              <a:rPr dirty="0" spc="40"/>
              <a:t>TL</a:t>
            </a:r>
            <a:r>
              <a:rPr dirty="0" spc="-95"/>
              <a:t>I</a:t>
            </a:r>
            <a:r>
              <a:rPr dirty="0" spc="30"/>
              <a:t>N</a:t>
            </a:r>
            <a:r>
              <a:rPr dirty="0" spc="15"/>
              <a:t>E</a:t>
            </a:r>
          </a:p>
        </p:txBody>
      </p:sp>
      <p:sp>
        <p:nvSpPr>
          <p:cNvPr id="1048624"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a:t>
            </a:r>
            <a:r>
              <a:rPr b="1" dirty="0" sz="2000" spc="45">
                <a:solidFill>
                  <a:srgbClr val="404040"/>
                </a:solidFill>
                <a:latin typeface="Arial"/>
                <a:cs typeface="Arial"/>
              </a:rPr>
              <a:t>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5" name="object 2"/>
          <p:cNvSpPr txBox="1">
            <a:spLocks noGrp="1"/>
          </p:cNvSpPr>
          <p:nvPr>
            <p:ph type="title"/>
          </p:nvPr>
        </p:nvSpPr>
        <p:spPr>
          <a:xfrm>
            <a:off x="660400" y="555307"/>
            <a:ext cx="5972924"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626" name=""/>
          <p:cNvSpPr txBox="1"/>
          <p:nvPr/>
        </p:nvSpPr>
        <p:spPr>
          <a:xfrm>
            <a:off x="1001710" y="1338580"/>
            <a:ext cx="8530396" cy="4180840"/>
          </a:xfrm>
          <a:prstGeom prst="rect"/>
        </p:spPr>
        <p:txBody>
          <a:bodyPr rtlCol="0" wrap="square">
            <a:spAutoFit/>
          </a:bodyPr>
          <a:p>
            <a:r>
              <a:rPr sz="1200" lang="en-US">
                <a:solidFill>
                  <a:srgbClr val="000000"/>
                </a:solidFill>
              </a:rPr>
              <a:t>A problem statement regarding harsh talk could outline the negative impacts of harsh verbal communication within a specific context, such as a workplace, educational environment, or personal relationships. It typically defines the issue, its consequences, and the need for addressing it to improve communication and relationships. Here’s an example tailored for a workplace setting:
---
**Problem Statement:**
In the contemporary workplace environment, instances of harsh talk, characterized by aggressive, rude, or disrespectful verbal interactions, have emerged as a significant concern. This form of communication not only undermines the principles of professional conduct but also adversely affects employee morale, productivity, and overall workplace harmony. Employees subjected to harsh talk report increased stress levels, decreased job satisfaction, and a higher propensity to disengage from their work responsibilities. Furthermore, such behavior contributes to a toxic workplace culture, impedes effective teamwork, and compromises the quality of service or products offered by the organization. The persistence of this issue indicates a critical need for the development and implementation of comprehensive communication guidelines, conflict resolution training, and a supportive feedback system. Addressing the problem of harsh talk is imperative to foster a respectful, collaborative, and productive workplace environment.
---
This problem statement highlights the issue, its impact on various aspects of the workplace, and suggests a direction for resolving the problem.</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2"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13" name=""/>
          <p:cNvSpPr txBox="1"/>
          <p:nvPr/>
        </p:nvSpPr>
        <p:spPr>
          <a:xfrm>
            <a:off x="406646" y="1772050"/>
            <a:ext cx="10673585" cy="2186940"/>
          </a:xfrm>
          <a:prstGeom prst="rect"/>
        </p:spPr>
        <p:txBody>
          <a:bodyPr rtlCol="0" wrap="square">
            <a:spAutoFit/>
          </a:bodyPr>
          <a:p>
            <a:r>
              <a:rPr sz="2800" lang="en-US">
                <a:solidFill>
                  <a:srgbClr val="000000"/>
                </a:solidFill>
              </a:rPr>
              <a:t>Develop and implement a clear set of communication guidelines that define acceptable and unacceptable forms of communication within the organization.Policies should explicitly address the issue of harsh talk, outlining consequences for violations to deter such behavior.</a:t>
            </a:r>
            <a:endParaRPr sz="2800" lang="en-US">
              <a:solidFill>
                <a:srgbClr val="000000"/>
              </a:solidFill>
            </a:endParaRPr>
          </a:p>
        </p:txBody>
      </p:sp>
      <p:sp>
        <p:nvSpPr>
          <p:cNvPr id="1048614" name=""/>
          <p:cNvSpPr txBox="1"/>
          <p:nvPr/>
        </p:nvSpPr>
        <p:spPr>
          <a:xfrm>
            <a:off x="406645" y="4255717"/>
            <a:ext cx="10694317" cy="1348740"/>
          </a:xfrm>
          <a:prstGeom prst="rect"/>
        </p:spPr>
        <p:txBody>
          <a:bodyPr rtlCol="0" wrap="square">
            <a:spAutoFit/>
          </a:bodyPr>
          <a:p>
            <a:r>
              <a:rPr sz="2800" lang="en-US">
                <a:solidFill>
                  <a:srgbClr val="000000"/>
                </a:solidFill>
              </a:rPr>
              <a:t>Conduct workshops and training sessions focused on effective communication skills, emotional intelligence, and conflict resolution.</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4"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5" name=""/>
          <p:cNvSpPr txBox="1"/>
          <p:nvPr/>
        </p:nvSpPr>
        <p:spPr>
          <a:xfrm>
            <a:off x="732086" y="1372941"/>
            <a:ext cx="10727826" cy="1348741"/>
          </a:xfrm>
          <a:prstGeom prst="rect"/>
        </p:spPr>
        <p:txBody>
          <a:bodyPr rtlCol="0" wrap="square">
            <a:spAutoFit/>
          </a:bodyPr>
          <a:p>
            <a:r>
              <a:rPr sz="2800" lang="en-US">
                <a:solidFill>
                  <a:srgbClr val="000000"/>
                </a:solidFill>
              </a:rPr>
              <a:t>Identify the Problem: Clearly define what constitutes harsh talk within the specific context and understand its prevalence and impact.</a:t>
            </a:r>
            <a:endParaRPr sz="2800" lang="en-US">
              <a:solidFill>
                <a:srgbClr val="000000"/>
              </a:solidFill>
            </a:endParaRPr>
          </a:p>
        </p:txBody>
      </p:sp>
      <p:sp>
        <p:nvSpPr>
          <p:cNvPr id="1048606" name=""/>
          <p:cNvSpPr txBox="1"/>
          <p:nvPr/>
        </p:nvSpPr>
        <p:spPr>
          <a:xfrm>
            <a:off x="614232" y="2721682"/>
            <a:ext cx="10577454" cy="1348740"/>
          </a:xfrm>
          <a:prstGeom prst="rect"/>
        </p:spPr>
        <p:txBody>
          <a:bodyPr rtlCol="0" wrap="square">
            <a:spAutoFit/>
          </a:bodyPr>
          <a:p>
            <a:r>
              <a:rPr sz="2800" lang="en-US">
                <a:solidFill>
                  <a:srgbClr val="000000"/>
                </a:solidFill>
              </a:rPr>
              <a:t>Stakeholder Engagement: Involve a range of stakeholders (e.g., employees, managers, HR, IT, students, or online community members) to gather insights and perspectives.</a:t>
            </a:r>
            <a:endParaRPr sz="2800" lang="en-US">
              <a:solidFill>
                <a:srgbClr val="000000"/>
              </a:solidFill>
            </a:endParaRPr>
          </a:p>
        </p:txBody>
      </p:sp>
      <p:sp>
        <p:nvSpPr>
          <p:cNvPr id="1048607" name=""/>
          <p:cNvSpPr txBox="1"/>
          <p:nvPr/>
        </p:nvSpPr>
        <p:spPr>
          <a:xfrm>
            <a:off x="614231" y="4298078"/>
            <a:ext cx="10041756" cy="1348740"/>
          </a:xfrm>
          <a:prstGeom prst="rect"/>
        </p:spPr>
        <p:txBody>
          <a:bodyPr rtlCol="0" wrap="square">
            <a:spAutoFit/>
          </a:bodyPr>
          <a:p>
            <a:r>
              <a:rPr sz="2800" lang="en-US">
                <a:solidFill>
                  <a:srgbClr val="000000"/>
                </a:solidFill>
              </a:rPr>
              <a:t>Needs Assessment: Determine what changes are necessary to address the issue, including policy updates, training needs, and technological solutions.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3"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594" name=""/>
          <p:cNvSpPr txBox="1"/>
          <p:nvPr/>
        </p:nvSpPr>
        <p:spPr>
          <a:xfrm>
            <a:off x="660399" y="1429288"/>
            <a:ext cx="4572000" cy="510540"/>
          </a:xfrm>
          <a:prstGeom prst="rect"/>
        </p:spPr>
        <p:txBody>
          <a:bodyPr rtlCol="0" wrap="square">
            <a:spAutoFit/>
          </a:bodyPr>
          <a:p>
            <a:r>
              <a:rPr sz="2800" lang="en-US">
                <a:solidFill>
                  <a:srgbClr val="000000"/>
                </a:solidFill>
              </a:rPr>
              <a:t>1. Define Harsh Talk</a:t>
            </a:r>
            <a:endParaRPr sz="2800" lang="en-US">
              <a:solidFill>
                <a:srgbClr val="000000"/>
              </a:solidFill>
            </a:endParaRPr>
          </a:p>
        </p:txBody>
      </p:sp>
      <p:sp>
        <p:nvSpPr>
          <p:cNvPr id="1048595" name=""/>
          <p:cNvSpPr txBox="1"/>
          <p:nvPr/>
        </p:nvSpPr>
        <p:spPr>
          <a:xfrm>
            <a:off x="896555" y="1939827"/>
            <a:ext cx="11009772" cy="1348740"/>
          </a:xfrm>
          <a:prstGeom prst="rect"/>
        </p:spPr>
        <p:txBody>
          <a:bodyPr rtlCol="0" wrap="square">
            <a:spAutoFit/>
          </a:bodyPr>
          <a:p>
            <a:r>
              <a:rPr sz="2800" lang="en-US">
                <a:solidFill>
                  <a:srgbClr val="000000"/>
                </a:solidFill>
              </a:rPr>
              <a:t>Objective Definition: Clearly define what constitutes harsh talk for your context, including specific words, phrases, and patterns that indicate aggressive, disrespectful, or inappropriate communication.</a:t>
            </a:r>
            <a:endParaRPr sz="2800" lang="en-US">
              <a:solidFill>
                <a:srgbClr val="000000"/>
              </a:solidFill>
            </a:endParaRPr>
          </a:p>
        </p:txBody>
      </p:sp>
      <p:sp>
        <p:nvSpPr>
          <p:cNvPr id="1048596" name=""/>
          <p:cNvSpPr txBox="1"/>
          <p:nvPr/>
        </p:nvSpPr>
        <p:spPr>
          <a:xfrm>
            <a:off x="660398" y="3428999"/>
            <a:ext cx="4572000" cy="510540"/>
          </a:xfrm>
          <a:prstGeom prst="rect"/>
        </p:spPr>
        <p:txBody>
          <a:bodyPr rtlCol="0" wrap="square">
            <a:spAutoFit/>
          </a:bodyPr>
          <a:p>
            <a:r>
              <a:rPr sz="2800" lang="en-US">
                <a:solidFill>
                  <a:srgbClr val="000000"/>
                </a:solidFill>
              </a:rPr>
              <a:t>2</a:t>
            </a:r>
            <a:r>
              <a:rPr sz="2800" lang="en-US">
                <a:solidFill>
                  <a:srgbClr val="000000"/>
                </a:solidFill>
              </a:rPr>
              <a:t>. Algorithm Development</a:t>
            </a:r>
            <a:endParaRPr sz="2800" lang="en-US">
              <a:solidFill>
                <a:srgbClr val="000000"/>
              </a:solidFill>
            </a:endParaRPr>
          </a:p>
        </p:txBody>
      </p:sp>
      <p:sp>
        <p:nvSpPr>
          <p:cNvPr id="1048597" name=""/>
          <p:cNvSpPr txBox="1"/>
          <p:nvPr/>
        </p:nvSpPr>
        <p:spPr>
          <a:xfrm>
            <a:off x="896554" y="4072376"/>
            <a:ext cx="10596985" cy="929640"/>
          </a:xfrm>
          <a:prstGeom prst="rect"/>
        </p:spPr>
        <p:txBody>
          <a:bodyPr rtlCol="0" wrap="square">
            <a:spAutoFit/>
          </a:bodyPr>
          <a:p>
            <a:r>
              <a:rPr sz="2800" lang="en-US">
                <a:solidFill>
                  <a:srgbClr val="000000"/>
                </a:solidFill>
              </a:rPr>
              <a:t>Training: Train your model on the labeled dataset, adjusting parameters and features to improve accuracy.</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8"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sp>
        <p:nvSpPr>
          <p:cNvPr id="1048589" name=""/>
          <p:cNvSpPr txBox="1"/>
          <p:nvPr/>
        </p:nvSpPr>
        <p:spPr>
          <a:xfrm>
            <a:off x="660399" y="1426358"/>
            <a:ext cx="6187558" cy="3025141"/>
          </a:xfrm>
          <a:prstGeom prst="rect"/>
        </p:spPr>
        <p:txBody>
          <a:bodyPr rtlCol="0" wrap="square">
            <a:spAutoFit/>
          </a:bodyPr>
          <a:p>
            <a:r>
              <a:rPr sz="1000" lang="en-US">
                <a:solidFill>
                  <a:srgbClr val="000000"/>
                </a:solidFill>
              </a:rPr>
              <a:t>import matplotlib.pyplot as plt
def detect_harsh_words(text):
    harsh_words = ['bad', 'terrible', 'horrible', 'awful', 'nasty', 'mean']
    count = 0
    for word in text.</a:t>
            </a:r>
            <a:r>
              <a:rPr sz="1000" lang="en-US">
                <a:solidFill>
                  <a:srgbClr val="000000"/>
                </a:solidFill>
              </a:rPr>
              <a:t>split():
        if word.lower() in harsh_words:
            count += 1
    return count
def generate_histogram(text):
    harsh_count = detect_harsh_words(text)
    plt.bar(['Harsh'], [harsh_count], color='red')
    plt.xlabel('Sentiment')
    plt.ylabel('Frequency')
    plt.title('Harsh Talk Histogram')
    plt.show()
# Example text input
text = "This movie was terrible! The acting was awful and the plot was just plain bad."</a:t>
            </a:r>
            <a:r>
              <a:rPr sz="1000" lang="en-US">
                <a:solidFill>
                  <a:srgbClr val="000000"/>
                </a:solidFill>
              </a:rPr>
              <a:t>
generate_histogram(text)</a:t>
            </a:r>
            <a:endParaRPr sz="1000" lang="en-US">
              <a:solidFill>
                <a:srgbClr val="000000"/>
              </a:solidFill>
            </a:endParaRPr>
          </a:p>
        </p:txBody>
      </p:sp>
      <p:sp>
        <p:nvSpPr>
          <p:cNvPr id="1048590" name=""/>
          <p:cNvSpPr txBox="1"/>
          <p:nvPr/>
        </p:nvSpPr>
        <p:spPr>
          <a:xfrm>
            <a:off x="660399" y="4883188"/>
            <a:ext cx="4572000" cy="1412239"/>
          </a:xfrm>
          <a:prstGeom prst="rect"/>
        </p:spPr>
        <p:txBody>
          <a:bodyPr rtlCol="0" wrap="square">
            <a:spAutoFit/>
          </a:bodyPr>
          <a:p>
            <a:r>
              <a:rPr sz="1100" lang="en-US">
                <a:solidFill>
                  <a:srgbClr val="000000"/>
                </a:solidFill>
              </a:rPr>
              <a:t>Text: I think you could have done better.
Result: No harsh talk detected.
Text: That was a terrible idea!
Result: Potential harsh talk detected.
Text: I love how you handled that situation.
Result: No harsh talk detected.</a:t>
            </a:r>
            <a:endParaRPr sz="11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1"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592" name=""/>
          <p:cNvSpPr txBox="1"/>
          <p:nvPr/>
        </p:nvSpPr>
        <p:spPr>
          <a:xfrm>
            <a:off x="660400" y="1503214"/>
            <a:ext cx="9759811" cy="3444240"/>
          </a:xfrm>
          <a:prstGeom prst="rect"/>
        </p:spPr>
        <p:txBody>
          <a:bodyPr rtlCol="0" wrap="square">
            <a:spAutoFit/>
          </a:bodyPr>
          <a:p>
            <a:r>
              <a:rPr sz="2800" lang="en-US">
                <a:solidFill>
                  <a:srgbClr val="000000"/>
                </a:solidFill>
              </a:rPr>
              <a:t>In conclusion, addressing harsh talk is critical for fostering healthy, respectful, and productive interactions in any environment, be it online platforms, workplaces, educational institutions, or personal relationships. The negative impact of harsh talk—ranging from psychological distress and deteriorated team dynamics to reduced productivity and engagement—underscores the need for proactive measures to mitigate such behavior.</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8"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599" name=""/>
          <p:cNvSpPr txBox="1"/>
          <p:nvPr/>
        </p:nvSpPr>
        <p:spPr>
          <a:xfrm>
            <a:off x="614997" y="1532592"/>
            <a:ext cx="5756174" cy="510540"/>
          </a:xfrm>
          <a:prstGeom prst="rect"/>
        </p:spPr>
        <p:txBody>
          <a:bodyPr rtlCol="0" wrap="square">
            <a:spAutoFit/>
          </a:bodyPr>
          <a:p>
            <a:r>
              <a:rPr sz="2800" lang="en-US">
                <a:solidFill>
                  <a:srgbClr val="000000"/>
                </a:solidFill>
              </a:rPr>
              <a:t>1. Technological Advances</a:t>
            </a:r>
            <a:endParaRPr sz="2800" lang="en-US">
              <a:solidFill>
                <a:srgbClr val="000000"/>
              </a:solidFill>
            </a:endParaRPr>
          </a:p>
        </p:txBody>
      </p:sp>
      <p:sp>
        <p:nvSpPr>
          <p:cNvPr id="1048600" name=""/>
          <p:cNvSpPr txBox="1"/>
          <p:nvPr/>
        </p:nvSpPr>
        <p:spPr>
          <a:xfrm>
            <a:off x="614996" y="2143610"/>
            <a:ext cx="5126494" cy="929640"/>
          </a:xfrm>
          <a:prstGeom prst="rect"/>
        </p:spPr>
        <p:txBody>
          <a:bodyPr rtlCol="0" wrap="square">
            <a:spAutoFit/>
          </a:bodyPr>
          <a:p>
            <a:r>
              <a:rPr sz="2800" lang="en-US">
                <a:solidFill>
                  <a:srgbClr val="000000"/>
                </a:solidFill>
              </a:rPr>
              <a:t>2. Enhanced Educational Programs</a:t>
            </a:r>
            <a:endParaRPr sz="2800" lang="en-US">
              <a:solidFill>
                <a:srgbClr val="000000"/>
              </a:solidFill>
            </a:endParaRPr>
          </a:p>
        </p:txBody>
      </p:sp>
      <p:sp>
        <p:nvSpPr>
          <p:cNvPr id="1048601" name=""/>
          <p:cNvSpPr txBox="1"/>
          <p:nvPr/>
        </p:nvSpPr>
        <p:spPr>
          <a:xfrm>
            <a:off x="653243" y="3173729"/>
            <a:ext cx="6532587" cy="510540"/>
          </a:xfrm>
          <a:prstGeom prst="rect"/>
        </p:spPr>
        <p:txBody>
          <a:bodyPr rtlCol="0" wrap="square">
            <a:spAutoFit/>
          </a:bodyPr>
          <a:p>
            <a:r>
              <a:rPr sz="2800" lang="en-US">
                <a:solidFill>
                  <a:srgbClr val="000000"/>
                </a:solidFill>
              </a:rPr>
              <a:t>3. Cultural and Societal Change</a:t>
            </a:r>
            <a:endParaRPr sz="2800" lang="en-US">
              <a:solidFill>
                <a:srgbClr val="000000"/>
              </a:solidFill>
            </a:endParaRPr>
          </a:p>
        </p:txBody>
      </p:sp>
      <p:sp>
        <p:nvSpPr>
          <p:cNvPr id="1048602" name=""/>
          <p:cNvSpPr txBox="1"/>
          <p:nvPr/>
        </p:nvSpPr>
        <p:spPr>
          <a:xfrm>
            <a:off x="653243" y="3886282"/>
            <a:ext cx="5774970" cy="929640"/>
          </a:xfrm>
          <a:prstGeom prst="rect"/>
        </p:spPr>
        <p:txBody>
          <a:bodyPr rtlCol="0" wrap="square">
            <a:spAutoFit/>
          </a:bodyPr>
          <a:p>
            <a:r>
              <a:rPr sz="2800" lang="en-US">
                <a:solidFill>
                  <a:srgbClr val="000000"/>
                </a:solidFill>
              </a:rPr>
              <a:t>4. Policy Development and Enforcement</a:t>
            </a:r>
            <a:endParaRPr sz="2800" lang="en-US">
              <a:solidFill>
                <a:srgbClr val="000000"/>
              </a:solidFill>
            </a:endParaRPr>
          </a:p>
        </p:txBody>
      </p:sp>
      <p:sp>
        <p:nvSpPr>
          <p:cNvPr id="1048603" name=""/>
          <p:cNvSpPr txBox="1"/>
          <p:nvPr/>
        </p:nvSpPr>
        <p:spPr>
          <a:xfrm>
            <a:off x="653243" y="5017935"/>
            <a:ext cx="4572000" cy="929640"/>
          </a:xfrm>
          <a:prstGeom prst="rect"/>
        </p:spPr>
        <p:txBody>
          <a:bodyPr rtlCol="0" wrap="square">
            <a:spAutoFit/>
          </a:bodyPr>
          <a:p>
            <a:r>
              <a:rPr sz="2800" lang="en-US">
                <a:solidFill>
                  <a:srgbClr val="000000"/>
                </a:solidFill>
              </a:rPr>
              <a:t>5. Community Engagement and Support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CPH2127</dc:creator>
  <dcterms:created xsi:type="dcterms:W3CDTF">2024-04-01T19:53:43Z</dcterms:created>
  <dcterms:modified xsi:type="dcterms:W3CDTF">2024-04-05T13:06:55Z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y fmtid="{D5CDD505-2E9C-101B-9397-08002B2CF9AE}" pid="4" name="ICV">
    <vt:lpwstr>eaed8858cbbc49ddafdff24f0dbef40e</vt:lpwstr>
  </property>
</Properties>
</file>