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C1A768-09BF-45CF-8C88-9E81832CEFE8}">
  <a:tblStyle styleId="{C4C1A768-09BF-45CF-8C88-9E81832CEF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6b5027b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6b5027b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6b5027bc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6b5027bc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6b5027bc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6b5027bc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6b5027bc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6b5027bc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64cff14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64cff14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64cff14d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64cff14d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6b5027b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6b5027b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6b5027b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6b5027b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6b5027b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6b5027b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6b5027bc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6b5027bc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6b5027b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6b5027b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6b5027bc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6b5027bc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62350" y="1953550"/>
            <a:ext cx="8091300" cy="19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None/>
            </a:pPr>
            <a:r>
              <a:rPr lang="en" sz="3100">
                <a:solidFill>
                  <a:srgbClr val="000000"/>
                </a:solidFill>
                <a:latin typeface="Roboto"/>
                <a:ea typeface="Roboto"/>
                <a:cs typeface="Roboto"/>
                <a:sym typeface="Roboto"/>
              </a:rPr>
              <a:t>Web-Based Cryptographic Concealment through QR-Activated Image Steganography</a:t>
            </a:r>
            <a:endParaRPr sz="4700"/>
          </a:p>
        </p:txBody>
      </p:sp>
      <p:sp>
        <p:nvSpPr>
          <p:cNvPr id="87" name="Google Shape;87;p13"/>
          <p:cNvSpPr txBox="1"/>
          <p:nvPr>
            <p:ph idx="1" type="subTitle"/>
          </p:nvPr>
        </p:nvSpPr>
        <p:spPr>
          <a:xfrm>
            <a:off x="728000" y="3303350"/>
            <a:ext cx="8091300" cy="15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100"/>
          </a:p>
          <a:p>
            <a:pPr indent="0" lvl="0" marL="0" rtl="0" algn="l">
              <a:spcBef>
                <a:spcPts val="0"/>
              </a:spcBef>
              <a:spcAft>
                <a:spcPts val="0"/>
              </a:spcAft>
              <a:buNone/>
            </a:pPr>
            <a:r>
              <a:rPr b="1" lang="en" sz="2100"/>
              <a:t>Vijayadharshni</a:t>
            </a:r>
            <a:endParaRPr b="1" sz="2100"/>
          </a:p>
          <a:p>
            <a:pPr indent="0" lvl="0" marL="0" rtl="0" algn="l">
              <a:spcBef>
                <a:spcPts val="0"/>
              </a:spcBef>
              <a:spcAft>
                <a:spcPts val="0"/>
              </a:spcAft>
              <a:buNone/>
            </a:pPr>
            <a:r>
              <a:rPr b="1" lang="en" sz="2100"/>
              <a:t>21BCE1072</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Base work</a:t>
            </a:r>
            <a:endParaRPr>
              <a:latin typeface="Roboto"/>
              <a:ea typeface="Roboto"/>
              <a:cs typeface="Roboto"/>
              <a:sym typeface="Roboto"/>
            </a:endParaRPr>
          </a:p>
        </p:txBody>
      </p:sp>
      <p:sp>
        <p:nvSpPr>
          <p:cNvPr id="137" name="Google Shape;137;p22"/>
          <p:cNvSpPr txBox="1"/>
          <p:nvPr>
            <p:ph idx="1" type="body"/>
          </p:nvPr>
        </p:nvSpPr>
        <p:spPr>
          <a:xfrm>
            <a:off x="729450" y="1853850"/>
            <a:ext cx="7688700" cy="2957100"/>
          </a:xfrm>
          <a:prstGeom prst="rect">
            <a:avLst/>
          </a:prstGeom>
        </p:spPr>
        <p:txBody>
          <a:bodyPr anchorCtr="0" anchor="t" bIns="91425" lIns="91425" spcFirstLastPara="1" rIns="91425" wrap="square" tIns="91425">
            <a:normAutofit lnSpcReduction="10000"/>
          </a:bodyPr>
          <a:lstStyle/>
          <a:p>
            <a:pPr indent="-327025" lvl="0" marL="457200" rtl="0" algn="just">
              <a:spcBef>
                <a:spcPts val="0"/>
              </a:spcBef>
              <a:spcAft>
                <a:spcPts val="0"/>
              </a:spcAft>
              <a:buSzPts val="1550"/>
              <a:buFont typeface="Roboto"/>
              <a:buChar char="●"/>
            </a:pPr>
            <a:r>
              <a:rPr b="1" lang="en" sz="1550">
                <a:latin typeface="Roboto"/>
                <a:ea typeface="Roboto"/>
                <a:cs typeface="Roboto"/>
                <a:sym typeface="Roboto"/>
              </a:rPr>
              <a:t>Image Steganography: </a:t>
            </a:r>
            <a:endParaRPr b="1" sz="1550">
              <a:latin typeface="Roboto"/>
              <a:ea typeface="Roboto"/>
              <a:cs typeface="Roboto"/>
              <a:sym typeface="Roboto"/>
            </a:endParaRPr>
          </a:p>
          <a:p>
            <a:pPr indent="0" lvl="0" marL="457200" rtl="0" algn="just">
              <a:spcBef>
                <a:spcPts val="1200"/>
              </a:spcBef>
              <a:spcAft>
                <a:spcPts val="0"/>
              </a:spcAft>
              <a:buNone/>
            </a:pPr>
            <a:r>
              <a:rPr b="1" lang="en" sz="1550">
                <a:latin typeface="Roboto"/>
                <a:ea typeface="Roboto"/>
                <a:cs typeface="Roboto"/>
                <a:sym typeface="Roboto"/>
              </a:rPr>
              <a:t>I</a:t>
            </a:r>
            <a:r>
              <a:rPr b="1" lang="en" sz="1550">
                <a:latin typeface="Roboto"/>
                <a:ea typeface="Roboto"/>
                <a:cs typeface="Roboto"/>
                <a:sym typeface="Roboto"/>
              </a:rPr>
              <a:t>mage steganography is a technique that conceals information within digital images, allowing for covert communication without attracting attention. Unlike cryptography, which focuses on making the content unintelligible, steganography hides the existence of the message itself.</a:t>
            </a:r>
            <a:endParaRPr b="1" sz="1550">
              <a:latin typeface="Roboto"/>
              <a:ea typeface="Roboto"/>
              <a:cs typeface="Roboto"/>
              <a:sym typeface="Roboto"/>
            </a:endParaRPr>
          </a:p>
          <a:p>
            <a:pPr indent="-327025" lvl="0" marL="457200" rtl="0" algn="just">
              <a:spcBef>
                <a:spcPts val="1200"/>
              </a:spcBef>
              <a:spcAft>
                <a:spcPts val="0"/>
              </a:spcAft>
              <a:buSzPts val="1550"/>
              <a:buFont typeface="Roboto"/>
              <a:buChar char="●"/>
            </a:pPr>
            <a:r>
              <a:rPr b="1" lang="en" sz="1550">
                <a:latin typeface="Roboto"/>
                <a:ea typeface="Roboto"/>
                <a:cs typeface="Roboto"/>
                <a:sym typeface="Roboto"/>
              </a:rPr>
              <a:t>Text Encryption: </a:t>
            </a:r>
            <a:endParaRPr b="1" sz="1550">
              <a:latin typeface="Roboto"/>
              <a:ea typeface="Roboto"/>
              <a:cs typeface="Roboto"/>
              <a:sym typeface="Roboto"/>
            </a:endParaRPr>
          </a:p>
          <a:p>
            <a:pPr indent="0" lvl="0" marL="457200" rtl="0" algn="just">
              <a:spcBef>
                <a:spcPts val="1200"/>
              </a:spcBef>
              <a:spcAft>
                <a:spcPts val="1200"/>
              </a:spcAft>
              <a:buNone/>
            </a:pPr>
            <a:r>
              <a:rPr b="1" lang="en" sz="1550">
                <a:latin typeface="Roboto"/>
                <a:ea typeface="Roboto"/>
                <a:cs typeface="Roboto"/>
                <a:sym typeface="Roboto"/>
              </a:rPr>
              <a:t>Text encryption involves transforming plain text into an unreadable format, known as ciphertext, using an algorithm and a secret key. The primary objective is to secure sensitive information during communication or storage.</a:t>
            </a:r>
            <a:endParaRPr b="1" sz="155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239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Limitation of </a:t>
            </a:r>
            <a:r>
              <a:rPr lang="en">
                <a:latin typeface="Roboto"/>
                <a:ea typeface="Roboto"/>
                <a:cs typeface="Roboto"/>
                <a:sym typeface="Roboto"/>
              </a:rPr>
              <a:t>Existing</a:t>
            </a:r>
            <a:r>
              <a:rPr lang="en">
                <a:latin typeface="Roboto"/>
                <a:ea typeface="Roboto"/>
                <a:cs typeface="Roboto"/>
                <a:sym typeface="Roboto"/>
              </a:rPr>
              <a:t> Model</a:t>
            </a:r>
            <a:endParaRPr>
              <a:latin typeface="Roboto"/>
              <a:ea typeface="Roboto"/>
              <a:cs typeface="Roboto"/>
              <a:sym typeface="Roboto"/>
            </a:endParaRPr>
          </a:p>
        </p:txBody>
      </p:sp>
      <p:sp>
        <p:nvSpPr>
          <p:cNvPr id="143" name="Google Shape;143;p23"/>
          <p:cNvSpPr txBox="1"/>
          <p:nvPr>
            <p:ph idx="1" type="body"/>
          </p:nvPr>
        </p:nvSpPr>
        <p:spPr>
          <a:xfrm>
            <a:off x="729450" y="1644450"/>
            <a:ext cx="7688700" cy="2902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Managing encryption keys for secure text communication can be complex, especially when dealing with a large number of users or frequent key changes. The project's use of QR codes for initiating communication simplifies key exchange, making it more user-friendly compared to traditional text encryption.</a:t>
            </a:r>
            <a:endParaRPr b="1" sz="1400">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Steganography techniques may alter the characteristics of the cover image, potentially making the hidden information susceptible to detection through sophisticated analysis.The project's approach of embedding encrypted messages within a webpage may appear as a normal page, minimizing the chances of detection compared to visible alterations in steganographic images.</a:t>
            </a:r>
            <a:endParaRPr b="1" sz="1400">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The capacity for concealing information within images is limited, especially when the cover media has constraints on size or complexity. The project's use of a webpage allows for potentially larger information concealment capacity compared to traditional image steganography.</a:t>
            </a:r>
            <a:endParaRPr b="1" sz="1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of the Project</a:t>
            </a:r>
            <a:endParaRPr/>
          </a:p>
        </p:txBody>
      </p:sp>
      <p:sp>
        <p:nvSpPr>
          <p:cNvPr id="149" name="Google Shape;149;p24"/>
          <p:cNvSpPr txBox="1"/>
          <p:nvPr>
            <p:ph idx="1" type="body"/>
          </p:nvPr>
        </p:nvSpPr>
        <p:spPr>
          <a:xfrm>
            <a:off x="434250" y="1931275"/>
            <a:ext cx="4474500" cy="3129000"/>
          </a:xfrm>
          <a:prstGeom prst="rect">
            <a:avLst/>
          </a:prstGeom>
        </p:spPr>
        <p:txBody>
          <a:bodyPr anchorCtr="0" anchor="t" bIns="91425" lIns="91425" spcFirstLastPara="1" rIns="91425" wrap="square" tIns="91425">
            <a:normAutofit fontScale="55000" lnSpcReduction="10000"/>
          </a:bodyPr>
          <a:lstStyle/>
          <a:p>
            <a:pPr indent="-299544" lvl="0" marL="457200" rtl="0" algn="l">
              <a:spcBef>
                <a:spcPts val="0"/>
              </a:spcBef>
              <a:spcAft>
                <a:spcPts val="0"/>
              </a:spcAft>
              <a:buSzPct val="100000"/>
              <a:buChar char="●"/>
            </a:pPr>
            <a:r>
              <a:rPr b="1" lang="en" sz="2031"/>
              <a:t>To create a secure communication system utilizing QR codes. </a:t>
            </a:r>
            <a:endParaRPr b="1" sz="2031"/>
          </a:p>
          <a:p>
            <a:pPr indent="-299544" lvl="0" marL="457200" rtl="0" algn="l">
              <a:spcBef>
                <a:spcPts val="0"/>
              </a:spcBef>
              <a:spcAft>
                <a:spcPts val="0"/>
              </a:spcAft>
              <a:buSzPct val="100000"/>
              <a:buChar char="●"/>
            </a:pPr>
            <a:r>
              <a:rPr b="1" lang="en" sz="2031"/>
              <a:t>Scanning the QR code triggers the project's process.</a:t>
            </a:r>
            <a:endParaRPr b="1" sz="2031"/>
          </a:p>
          <a:p>
            <a:pPr indent="-299544" lvl="0" marL="457200" rtl="0" algn="l">
              <a:spcBef>
                <a:spcPts val="0"/>
              </a:spcBef>
              <a:spcAft>
                <a:spcPts val="0"/>
              </a:spcAft>
              <a:buSzPct val="100000"/>
              <a:buChar char="●"/>
            </a:pPr>
            <a:r>
              <a:rPr b="1" lang="en" sz="2031"/>
              <a:t>Upon scanning, a </a:t>
            </a:r>
            <a:r>
              <a:rPr b="1" lang="en" sz="2031"/>
              <a:t>web page</a:t>
            </a:r>
            <a:r>
              <a:rPr b="1" lang="en" sz="2031"/>
              <a:t> is dynamically presented.</a:t>
            </a:r>
            <a:endParaRPr b="1" sz="2031"/>
          </a:p>
          <a:p>
            <a:pPr indent="-299544" lvl="0" marL="457200" rtl="0" algn="l">
              <a:spcBef>
                <a:spcPts val="0"/>
              </a:spcBef>
              <a:spcAft>
                <a:spcPts val="0"/>
              </a:spcAft>
              <a:buSzPct val="100000"/>
              <a:buChar char="●"/>
            </a:pPr>
            <a:r>
              <a:rPr b="1" lang="en" sz="2031"/>
              <a:t>Appears as a normal webpage to the viewer.</a:t>
            </a:r>
            <a:endParaRPr b="1" sz="2031"/>
          </a:p>
          <a:p>
            <a:pPr indent="-299544" lvl="0" marL="457200" rtl="0" algn="l">
              <a:spcBef>
                <a:spcPts val="0"/>
              </a:spcBef>
              <a:spcAft>
                <a:spcPts val="0"/>
              </a:spcAft>
              <a:buSzPct val="100000"/>
              <a:buChar char="●"/>
            </a:pPr>
            <a:r>
              <a:rPr b="1" lang="en" sz="2031"/>
              <a:t>The content within the webpage is encrypted.</a:t>
            </a:r>
            <a:endParaRPr b="1" sz="2031"/>
          </a:p>
          <a:p>
            <a:pPr indent="-299544" lvl="0" marL="457200" rtl="0" algn="l">
              <a:spcBef>
                <a:spcPts val="0"/>
              </a:spcBef>
              <a:spcAft>
                <a:spcPts val="0"/>
              </a:spcAft>
              <a:buSzPct val="100000"/>
              <a:buChar char="●"/>
            </a:pPr>
            <a:r>
              <a:rPr b="1" lang="en" sz="2031"/>
              <a:t>Encryption is applied within images resembling advertisements.</a:t>
            </a:r>
            <a:endParaRPr b="1" sz="2031"/>
          </a:p>
          <a:p>
            <a:pPr indent="-299544" lvl="0" marL="457200" rtl="0" algn="l">
              <a:spcBef>
                <a:spcPts val="0"/>
              </a:spcBef>
              <a:spcAft>
                <a:spcPts val="0"/>
              </a:spcAft>
              <a:buSzPct val="100000"/>
              <a:buChar char="●"/>
            </a:pPr>
            <a:r>
              <a:rPr b="1" lang="en" sz="2031"/>
              <a:t>Intention is to make the encrypted content appear inconspicuous. </a:t>
            </a:r>
            <a:endParaRPr b="1" sz="2031"/>
          </a:p>
          <a:p>
            <a:pPr indent="-299544" lvl="0" marL="457200" rtl="0" algn="l">
              <a:spcBef>
                <a:spcPts val="0"/>
              </a:spcBef>
              <a:spcAft>
                <a:spcPts val="0"/>
              </a:spcAft>
              <a:buSzPct val="100000"/>
              <a:buChar char="●"/>
            </a:pPr>
            <a:r>
              <a:rPr b="1" lang="en" sz="2031"/>
              <a:t>To enable communication that is discreet and concealed.</a:t>
            </a:r>
            <a:endParaRPr b="1" sz="2031"/>
          </a:p>
          <a:p>
            <a:pPr indent="-299544" lvl="0" marL="457200" rtl="0" algn="l">
              <a:spcBef>
                <a:spcPts val="0"/>
              </a:spcBef>
              <a:spcAft>
                <a:spcPts val="0"/>
              </a:spcAft>
              <a:buSzPct val="100000"/>
              <a:buChar char="●"/>
            </a:pPr>
            <a:r>
              <a:rPr b="1" lang="en" sz="2031"/>
              <a:t>Only the intended recipient is aware of the hidden message. </a:t>
            </a:r>
            <a:endParaRPr b="1" sz="2031"/>
          </a:p>
          <a:p>
            <a:pPr indent="-299544" lvl="0" marL="457200" rtl="0" algn="l">
              <a:spcBef>
                <a:spcPts val="0"/>
              </a:spcBef>
              <a:spcAft>
                <a:spcPts val="0"/>
              </a:spcAft>
              <a:buSzPct val="100000"/>
              <a:buChar char="●"/>
            </a:pPr>
            <a:r>
              <a:rPr b="1" lang="en" sz="2031"/>
              <a:t>The webpage, disguised as a normal page, enhances user experience. </a:t>
            </a:r>
            <a:endParaRPr b="1" sz="2031"/>
          </a:p>
          <a:p>
            <a:pPr indent="-299544" lvl="0" marL="457200" rtl="0" algn="l">
              <a:spcBef>
                <a:spcPts val="0"/>
              </a:spcBef>
              <a:spcAft>
                <a:spcPts val="0"/>
              </a:spcAft>
              <a:buSzPct val="100000"/>
              <a:buChar char="●"/>
            </a:pPr>
            <a:r>
              <a:rPr b="1" lang="en" sz="2031"/>
              <a:t>The use of QR codes simplifies the initiation of secure communication.</a:t>
            </a:r>
            <a:endParaRPr b="1" sz="2031"/>
          </a:p>
          <a:p>
            <a:pPr indent="0" lvl="0" marL="0" rtl="0" algn="l">
              <a:spcBef>
                <a:spcPts val="1200"/>
              </a:spcBef>
              <a:spcAft>
                <a:spcPts val="1200"/>
              </a:spcAft>
              <a:buNone/>
            </a:pPr>
            <a:r>
              <a:t/>
            </a:r>
            <a:endParaRPr/>
          </a:p>
        </p:txBody>
      </p:sp>
      <p:pic>
        <p:nvPicPr>
          <p:cNvPr id="150" name="Google Shape;150;p24"/>
          <p:cNvPicPr preferRelativeResize="0"/>
          <p:nvPr/>
        </p:nvPicPr>
        <p:blipFill>
          <a:blip r:embed="rId3">
            <a:alphaModFix/>
          </a:blip>
          <a:stretch>
            <a:fillRect/>
          </a:stretch>
        </p:blipFill>
        <p:spPr>
          <a:xfrm>
            <a:off x="4959299" y="2035525"/>
            <a:ext cx="3913027" cy="241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Reference</a:t>
            </a:r>
            <a:endParaRPr>
              <a:latin typeface="Roboto"/>
              <a:ea typeface="Roboto"/>
              <a:cs typeface="Roboto"/>
              <a:sym typeface="Roboto"/>
            </a:endParaRPr>
          </a:p>
        </p:txBody>
      </p:sp>
      <p:sp>
        <p:nvSpPr>
          <p:cNvPr id="156" name="Google Shape;156;p25"/>
          <p:cNvSpPr txBox="1"/>
          <p:nvPr>
            <p:ph idx="1" type="body"/>
          </p:nvPr>
        </p:nvSpPr>
        <p:spPr>
          <a:xfrm>
            <a:off x="729450" y="1908550"/>
            <a:ext cx="7688700" cy="2261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O. Elharrouss, N. Almaadeed and S. Al-Maadeed, "An image steganography approach based on k-least significant bits (k-LSB)", Feb. 2020.</a:t>
            </a:r>
            <a:endParaRPr sz="1350">
              <a:solidFill>
                <a:srgbClr val="333333"/>
              </a:solidFill>
              <a:highlight>
                <a:srgbClr val="FFFFFF"/>
              </a:highlight>
              <a:latin typeface="Arial"/>
              <a:ea typeface="Arial"/>
              <a:cs typeface="Arial"/>
              <a:sym typeface="Arial"/>
            </a:endParaRPr>
          </a:p>
          <a:p>
            <a:pPr indent="-314325" lvl="0" marL="457200" rtl="0" algn="l">
              <a:lnSpc>
                <a:spcPct val="100000"/>
              </a:lnSpc>
              <a:spcBef>
                <a:spcPts val="0"/>
              </a:spcBef>
              <a:spcAft>
                <a:spcPts val="0"/>
              </a:spcAft>
              <a:buClr>
                <a:srgbClr val="333333"/>
              </a:buClr>
              <a:buSzPts val="1350"/>
              <a:buFont typeface="Arial"/>
              <a:buChar char="●"/>
            </a:pPr>
            <a:r>
              <a:rPr lang="en" sz="1400">
                <a:solidFill>
                  <a:srgbClr val="000000"/>
                </a:solidFill>
                <a:latin typeface="Arial"/>
                <a:ea typeface="Arial"/>
                <a:cs typeface="Arial"/>
                <a:sym typeface="Arial"/>
              </a:rPr>
              <a:t>Aiman Jan,Shabir A. Parah, Muzamil Hussan, Bilal A. Malik, “</a:t>
            </a:r>
            <a:r>
              <a:rPr lang="en" sz="1400">
                <a:solidFill>
                  <a:srgbClr val="000000"/>
                </a:solidFill>
                <a:highlight>
                  <a:srgbClr val="FFFFFF"/>
                </a:highlight>
                <a:latin typeface="Roboto"/>
                <a:ea typeface="Roboto"/>
                <a:cs typeface="Roboto"/>
                <a:sym typeface="Roboto"/>
              </a:rPr>
              <a:t>Double layer security using crypto-stego techniques: a comprehensive review”, 2021.</a:t>
            </a:r>
            <a:endParaRPr sz="1400">
              <a:solidFill>
                <a:srgbClr val="000000"/>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latin typeface="Arial"/>
                <a:ea typeface="Arial"/>
                <a:cs typeface="Arial"/>
                <a:sym typeface="Arial"/>
              </a:rPr>
              <a:t>Priya Mathur Poornima, Amit Kumar Gupta, “</a:t>
            </a:r>
            <a:r>
              <a:rPr lang="en" sz="1400">
                <a:solidFill>
                  <a:srgbClr val="111111"/>
                </a:solidFill>
                <a:highlight>
                  <a:srgbClr val="FFFFFF"/>
                </a:highlight>
                <a:latin typeface="Roboto"/>
                <a:ea typeface="Roboto"/>
                <a:cs typeface="Roboto"/>
                <a:sym typeface="Roboto"/>
              </a:rPr>
              <a:t>A Study of Data Hiding Using Cryptography and Steganography”, 2019.</a:t>
            </a:r>
            <a:endParaRPr sz="1400">
              <a:solidFill>
                <a:srgbClr val="111111"/>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rgbClr val="111111"/>
              </a:buClr>
              <a:buSzPts val="1400"/>
              <a:buFont typeface="Roboto"/>
              <a:buChar char="●"/>
            </a:pPr>
            <a:r>
              <a:rPr lang="en" sz="1400">
                <a:solidFill>
                  <a:srgbClr val="000000"/>
                </a:solidFill>
                <a:latin typeface="Arial"/>
                <a:ea typeface="Arial"/>
                <a:cs typeface="Arial"/>
                <a:sym typeface="Arial"/>
              </a:rPr>
              <a:t>Sadaf Bukhari, Muhammad Shoaib Arif, M.R. Anjum, and Samia Dilbar, “Enhancing security of images by Steganography and Cryptography techniques”, 2016</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Rupali Jain, Jayshree Boaddh, “Advances in digital image steganography”, 2016</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18650"/>
            <a:ext cx="76887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latin typeface="Roboto"/>
                <a:ea typeface="Roboto"/>
                <a:cs typeface="Roboto"/>
                <a:sym typeface="Roboto"/>
              </a:rPr>
              <a:t>Introduction</a:t>
            </a:r>
            <a:endParaRPr sz="2640">
              <a:latin typeface="Roboto"/>
              <a:ea typeface="Roboto"/>
              <a:cs typeface="Roboto"/>
              <a:sym typeface="Roboto"/>
            </a:endParaRPr>
          </a:p>
        </p:txBody>
      </p:sp>
      <p:sp>
        <p:nvSpPr>
          <p:cNvPr id="93" name="Google Shape;93;p14"/>
          <p:cNvSpPr txBox="1"/>
          <p:nvPr>
            <p:ph idx="1" type="body"/>
          </p:nvPr>
        </p:nvSpPr>
        <p:spPr>
          <a:xfrm>
            <a:off x="727650" y="2194875"/>
            <a:ext cx="7688700" cy="2663400"/>
          </a:xfrm>
          <a:prstGeom prst="rect">
            <a:avLst/>
          </a:prstGeom>
        </p:spPr>
        <p:txBody>
          <a:bodyPr anchorCtr="0" anchor="t" bIns="91425" lIns="91425" spcFirstLastPara="1" rIns="91425" wrap="square" tIns="91425">
            <a:noAutofit/>
          </a:bodyPr>
          <a:lstStyle/>
          <a:p>
            <a:pPr indent="-327025" lvl="0" marL="457200" rtl="0" algn="just">
              <a:spcBef>
                <a:spcPts val="0"/>
              </a:spcBef>
              <a:spcAft>
                <a:spcPts val="0"/>
              </a:spcAft>
              <a:buSzPts val="1550"/>
              <a:buFont typeface="Roboto"/>
              <a:buChar char="●"/>
            </a:pPr>
            <a:r>
              <a:rPr b="1" lang="en" sz="1550">
                <a:latin typeface="Roboto"/>
                <a:ea typeface="Roboto"/>
                <a:cs typeface="Roboto"/>
                <a:sym typeface="Roboto"/>
              </a:rPr>
              <a:t>In our interconnected world, cryptography is pivotal for securing sensitive information.</a:t>
            </a:r>
            <a:endParaRPr b="1" sz="1550">
              <a:latin typeface="Roboto"/>
              <a:ea typeface="Roboto"/>
              <a:cs typeface="Roboto"/>
              <a:sym typeface="Roboto"/>
            </a:endParaRPr>
          </a:p>
          <a:p>
            <a:pPr indent="-327025" lvl="0" marL="457200" rtl="0" algn="just">
              <a:spcBef>
                <a:spcPts val="0"/>
              </a:spcBef>
              <a:spcAft>
                <a:spcPts val="0"/>
              </a:spcAft>
              <a:buSzPts val="1550"/>
              <a:buFont typeface="Roboto"/>
              <a:buChar char="●"/>
            </a:pPr>
            <a:r>
              <a:rPr b="1" lang="en" sz="1550">
                <a:latin typeface="Roboto"/>
                <a:ea typeface="Roboto"/>
                <a:cs typeface="Roboto"/>
                <a:sym typeface="Roboto"/>
              </a:rPr>
              <a:t>Our project employs QR codes to reveal a webpage, concealing encrypted messages within seemingly ordinary images, resembling advertisements.</a:t>
            </a:r>
            <a:endParaRPr b="1" sz="1550">
              <a:latin typeface="Roboto"/>
              <a:ea typeface="Roboto"/>
              <a:cs typeface="Roboto"/>
              <a:sym typeface="Roboto"/>
            </a:endParaRPr>
          </a:p>
          <a:p>
            <a:pPr indent="-327025" lvl="0" marL="457200" rtl="0" algn="just">
              <a:spcBef>
                <a:spcPts val="0"/>
              </a:spcBef>
              <a:spcAft>
                <a:spcPts val="0"/>
              </a:spcAft>
              <a:buSzPts val="1550"/>
              <a:buFont typeface="Roboto"/>
              <a:buChar char="●"/>
            </a:pPr>
            <a:r>
              <a:rPr b="1" lang="en" sz="1550">
                <a:latin typeface="Roboto"/>
                <a:ea typeface="Roboto"/>
                <a:cs typeface="Roboto"/>
                <a:sym typeface="Roboto"/>
              </a:rPr>
              <a:t>By converting a string into a image and encrypting the embedded message, we're bolstering security in an unconventional yet effective manner.</a:t>
            </a:r>
            <a:endParaRPr b="1" sz="1550">
              <a:latin typeface="Roboto"/>
              <a:ea typeface="Roboto"/>
              <a:cs typeface="Roboto"/>
              <a:sym typeface="Roboto"/>
            </a:endParaRPr>
          </a:p>
          <a:p>
            <a:pPr indent="-327025" lvl="0" marL="457200" rtl="0" algn="just">
              <a:spcBef>
                <a:spcPts val="0"/>
              </a:spcBef>
              <a:spcAft>
                <a:spcPts val="0"/>
              </a:spcAft>
              <a:buSzPts val="1550"/>
              <a:buFont typeface="Roboto"/>
              <a:buChar char="●"/>
            </a:pPr>
            <a:r>
              <a:rPr b="1" lang="en" sz="1550">
                <a:latin typeface="Roboto"/>
                <a:ea typeface="Roboto"/>
                <a:cs typeface="Roboto"/>
                <a:sym typeface="Roboto"/>
              </a:rPr>
              <a:t>In response to evolving cyber threats, our initiative provides a practical method for securing information, maintaining a facade of normalcy.</a:t>
            </a:r>
            <a:endParaRPr b="1" sz="1550">
              <a:latin typeface="Roboto"/>
              <a:ea typeface="Roboto"/>
              <a:cs typeface="Roboto"/>
              <a:sym typeface="Roboto"/>
            </a:endParaRPr>
          </a:p>
          <a:p>
            <a:pPr indent="0" lvl="0" marL="0" rtl="0" algn="l">
              <a:spcBef>
                <a:spcPts val="1200"/>
              </a:spcBef>
              <a:spcAft>
                <a:spcPts val="1200"/>
              </a:spcAft>
              <a:buSzPts val="935"/>
              <a:buNone/>
            </a:pPr>
            <a:r>
              <a:t/>
            </a:r>
            <a:endParaRPr sz="11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6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a:t>
            </a:r>
            <a:r>
              <a:rPr lang="en"/>
              <a:t> survey</a:t>
            </a:r>
            <a:endParaRPr/>
          </a:p>
        </p:txBody>
      </p:sp>
      <p:graphicFrame>
        <p:nvGraphicFramePr>
          <p:cNvPr id="99" name="Google Shape;99;p15"/>
          <p:cNvGraphicFramePr/>
          <p:nvPr/>
        </p:nvGraphicFramePr>
        <p:xfrm>
          <a:off x="918450" y="2352800"/>
          <a:ext cx="3000000" cy="3000000"/>
        </p:xfrm>
        <a:graphic>
          <a:graphicData uri="http://schemas.openxmlformats.org/drawingml/2006/table">
            <a:tbl>
              <a:tblPr>
                <a:noFill/>
                <a:tableStyleId>{C4C1A768-09BF-45CF-8C88-9E81832CEFE8}</a:tableStyleId>
              </a:tblPr>
              <a:tblGrid>
                <a:gridCol w="685225"/>
                <a:gridCol w="1826775"/>
                <a:gridCol w="1490475"/>
                <a:gridCol w="3304625"/>
              </a:tblGrid>
              <a:tr h="224250">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Author</a:t>
                      </a:r>
                      <a:endParaRPr b="1"/>
                    </a:p>
                  </a:txBody>
                  <a:tcPr marT="91425" marB="91425" marR="91425" marL="91425"/>
                </a:tc>
                <a:tc>
                  <a:txBody>
                    <a:bodyPr/>
                    <a:lstStyle/>
                    <a:p>
                      <a:pPr indent="0" lvl="0" marL="0" rtl="0" algn="l">
                        <a:spcBef>
                          <a:spcPts val="0"/>
                        </a:spcBef>
                        <a:spcAft>
                          <a:spcPts val="0"/>
                        </a:spcAft>
                        <a:buNone/>
                      </a:pPr>
                      <a:r>
                        <a:rPr b="1" lang="en"/>
                        <a:t>Objective</a:t>
                      </a:r>
                      <a:endParaRPr b="1"/>
                    </a:p>
                  </a:txBody>
                  <a:tcPr marT="91425" marB="91425" marR="91425" marL="91425"/>
                </a:tc>
              </a:tr>
              <a:tr h="948800">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lnSpc>
                          <a:spcPct val="123913"/>
                        </a:lnSpc>
                        <a:spcBef>
                          <a:spcPts val="0"/>
                        </a:spcBef>
                        <a:spcAft>
                          <a:spcPts val="0"/>
                        </a:spcAft>
                        <a:buNone/>
                      </a:pPr>
                      <a:r>
                        <a:rPr lang="en">
                          <a:solidFill>
                            <a:srgbClr val="333333"/>
                          </a:solidFill>
                          <a:highlight>
                            <a:srgbClr val="FFFFFF"/>
                          </a:highlight>
                        </a:rPr>
                        <a:t>Image Steganography: A Review of the Recent Advances</a:t>
                      </a:r>
                      <a:endParaRPr>
                        <a:solidFill>
                          <a:srgbClr val="333333"/>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350">
                          <a:highlight>
                            <a:srgbClr val="FFFFFF"/>
                          </a:highlight>
                        </a:rPr>
                        <a:t>Nandhini Subramanian</a:t>
                      </a:r>
                      <a:r>
                        <a:rPr lang="en">
                          <a:solidFill>
                            <a:schemeClr val="dk2"/>
                          </a:solidFill>
                        </a:rPr>
                        <a:t>,</a:t>
                      </a:r>
                      <a:endParaRPr>
                        <a:solidFill>
                          <a:schemeClr val="dk2"/>
                        </a:solidFill>
                      </a:endParaRPr>
                    </a:p>
                    <a:p>
                      <a:pPr indent="0" lvl="0" marL="0" rtl="0" algn="l">
                        <a:spcBef>
                          <a:spcPts val="0"/>
                        </a:spcBef>
                        <a:spcAft>
                          <a:spcPts val="0"/>
                        </a:spcAft>
                        <a:buNone/>
                      </a:pPr>
                      <a:r>
                        <a:rPr lang="en" sz="1350">
                          <a:solidFill>
                            <a:schemeClr val="dk2"/>
                          </a:solidFill>
                          <a:highlight>
                            <a:srgbClr val="FFFFFF"/>
                          </a:highlight>
                        </a:rPr>
                        <a:t>Omar Elharrouss,</a:t>
                      </a:r>
                      <a:endParaRPr sz="1350">
                        <a:solidFill>
                          <a:schemeClr val="dk2"/>
                        </a:solidFill>
                        <a:highlight>
                          <a:srgbClr val="FFFFFF"/>
                        </a:highlight>
                      </a:endParaRPr>
                    </a:p>
                    <a:p>
                      <a:pPr indent="0" lvl="0" marL="0" rtl="0" algn="l">
                        <a:spcBef>
                          <a:spcPts val="0"/>
                        </a:spcBef>
                        <a:spcAft>
                          <a:spcPts val="0"/>
                        </a:spcAft>
                        <a:buNone/>
                      </a:pPr>
                      <a:r>
                        <a:rPr lang="en" sz="1350">
                          <a:solidFill>
                            <a:schemeClr val="dk2"/>
                          </a:solidFill>
                          <a:highlight>
                            <a:srgbClr val="FFFFFF"/>
                          </a:highlight>
                        </a:rPr>
                        <a:t>Somaya Al-Maadeed.</a:t>
                      </a:r>
                      <a:endParaRPr sz="1350">
                        <a:solidFill>
                          <a:schemeClr val="dk2"/>
                        </a:solidFill>
                        <a:highlight>
                          <a:srgbClr val="FFFFFF"/>
                        </a:highlight>
                      </a:endParaRPr>
                    </a:p>
                    <a:p>
                      <a:pPr indent="0" lvl="0" marL="0" rtl="0" algn="l">
                        <a:spcBef>
                          <a:spcPts val="0"/>
                        </a:spcBef>
                        <a:spcAft>
                          <a:spcPts val="0"/>
                        </a:spcAft>
                        <a:buNone/>
                      </a:pPr>
                      <a:r>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This paper aims to examine and categorize deep learning methods in image steganography, specifically traditional, Convolutional Neural Network-based, and General Adversarial Network-based approaches.</a:t>
                      </a:r>
                      <a:r>
                        <a:rPr lang="en"/>
                        <a:t>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6"/>
          <p:cNvGraphicFramePr/>
          <p:nvPr/>
        </p:nvGraphicFramePr>
        <p:xfrm>
          <a:off x="918450" y="1355600"/>
          <a:ext cx="3000000" cy="3000000"/>
        </p:xfrm>
        <a:graphic>
          <a:graphicData uri="http://schemas.openxmlformats.org/drawingml/2006/table">
            <a:tbl>
              <a:tblPr>
                <a:noFill/>
                <a:tableStyleId>{C4C1A768-09BF-45CF-8C88-9E81832CEFE8}</a:tableStyleId>
              </a:tblPr>
              <a:tblGrid>
                <a:gridCol w="685225"/>
                <a:gridCol w="1826775"/>
                <a:gridCol w="1490475"/>
                <a:gridCol w="3304625"/>
              </a:tblGrid>
              <a:tr h="215650">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lnSpc>
                          <a:spcPct val="125000"/>
                        </a:lnSpc>
                        <a:spcBef>
                          <a:spcPts val="2000"/>
                        </a:spcBef>
                        <a:spcAft>
                          <a:spcPts val="0"/>
                        </a:spcAft>
                        <a:buNone/>
                      </a:pPr>
                      <a:r>
                        <a:rPr lang="en">
                          <a:highlight>
                            <a:srgbClr val="FFFFFF"/>
                          </a:highlight>
                          <a:latin typeface="Roboto"/>
                          <a:ea typeface="Roboto"/>
                          <a:cs typeface="Roboto"/>
                          <a:sym typeface="Roboto"/>
                        </a:rPr>
                        <a:t>Double layer security using crypto-stego techniques: a comprehensive review</a:t>
                      </a:r>
                      <a:endParaRPr>
                        <a:highlight>
                          <a:srgbClr val="FFFFFF"/>
                        </a:highlight>
                        <a:latin typeface="Roboto"/>
                        <a:ea typeface="Roboto"/>
                        <a:cs typeface="Roboto"/>
                        <a:sym typeface="Roboto"/>
                      </a:endParaRPr>
                    </a:p>
                    <a:p>
                      <a:pPr indent="0" lvl="0" marL="0" rtl="0" algn="l">
                        <a:spcBef>
                          <a:spcPts val="10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Aiman Jan,Shabir A. Parah, Muzamil Hussan, Bilal A. Malik</a:t>
                      </a:r>
                      <a:endParaRPr/>
                    </a:p>
                  </a:txBody>
                  <a:tcPr marT="91425" marB="91425" marR="91425" marL="91425"/>
                </a:tc>
                <a:tc>
                  <a:txBody>
                    <a:bodyPr/>
                    <a:lstStyle/>
                    <a:p>
                      <a:pPr indent="0" lvl="0" marL="0" rtl="0" algn="l">
                        <a:spcBef>
                          <a:spcPts val="0"/>
                        </a:spcBef>
                        <a:spcAft>
                          <a:spcPts val="0"/>
                        </a:spcAft>
                        <a:buNone/>
                      </a:pPr>
                      <a:r>
                        <a:rPr lang="en"/>
                        <a:t>This work reviews recent advancements in information security, specifically exploring the fusion of cryptography and steganography for double-layer security in covert communication, emphasizing image steganography techniques and evaluating their effectiveness.</a:t>
                      </a:r>
                      <a:endParaRPr/>
                    </a:p>
                  </a:txBody>
                  <a:tcPr marT="91425" marB="91425" marR="91425" marL="91425"/>
                </a:tc>
              </a:tr>
              <a:tr h="215650">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lnSpc>
                          <a:spcPct val="120000"/>
                        </a:lnSpc>
                        <a:spcBef>
                          <a:spcPts val="0"/>
                        </a:spcBef>
                        <a:spcAft>
                          <a:spcPts val="0"/>
                        </a:spcAft>
                        <a:buNone/>
                      </a:pPr>
                      <a:r>
                        <a:rPr lang="en">
                          <a:solidFill>
                            <a:srgbClr val="111111"/>
                          </a:solidFill>
                          <a:highlight>
                            <a:srgbClr val="FFFFFF"/>
                          </a:highlight>
                          <a:latin typeface="Roboto"/>
                          <a:ea typeface="Roboto"/>
                          <a:cs typeface="Roboto"/>
                          <a:sym typeface="Roboto"/>
                        </a:rPr>
                        <a:t>A Study of Data Hiding Using Cryptography and Steganography</a:t>
                      </a:r>
                      <a:endParaRPr>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Priya Mathur Poornima, Amit Kumar Gupta </a:t>
                      </a:r>
                      <a:endParaRPr/>
                    </a:p>
                  </a:txBody>
                  <a:tcPr marT="91425" marB="91425" marR="91425" marL="91425"/>
                </a:tc>
                <a:tc>
                  <a:txBody>
                    <a:bodyPr/>
                    <a:lstStyle/>
                    <a:p>
                      <a:pPr indent="0" lvl="0" marL="0" rtl="0" algn="l">
                        <a:spcBef>
                          <a:spcPts val="0"/>
                        </a:spcBef>
                        <a:spcAft>
                          <a:spcPts val="0"/>
                        </a:spcAft>
                        <a:buNone/>
                      </a:pPr>
                      <a:r>
                        <a:rPr lang="en"/>
                        <a:t>This paper addresses the challenges in securing confidential data transmitted over networks, exploring the combined use of cryptography and steganography.</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7"/>
          <p:cNvGraphicFramePr/>
          <p:nvPr/>
        </p:nvGraphicFramePr>
        <p:xfrm>
          <a:off x="976250" y="1762350"/>
          <a:ext cx="3000000" cy="3000000"/>
        </p:xfrm>
        <a:graphic>
          <a:graphicData uri="http://schemas.openxmlformats.org/drawingml/2006/table">
            <a:tbl>
              <a:tblPr>
                <a:noFill/>
                <a:tableStyleId>{C4C1A768-09BF-45CF-8C88-9E81832CEFE8}</a:tableStyleId>
              </a:tblPr>
              <a:tblGrid>
                <a:gridCol w="685225"/>
                <a:gridCol w="1826775"/>
                <a:gridCol w="1490475"/>
                <a:gridCol w="3304625"/>
              </a:tblGrid>
              <a:tr h="215650">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lnSpc>
                          <a:spcPct val="120000"/>
                        </a:lnSpc>
                        <a:spcBef>
                          <a:spcPts val="0"/>
                        </a:spcBef>
                        <a:spcAft>
                          <a:spcPts val="0"/>
                        </a:spcAft>
                        <a:buNone/>
                      </a:pPr>
                      <a:r>
                        <a:rPr lang="en">
                          <a:solidFill>
                            <a:srgbClr val="111111"/>
                          </a:solidFill>
                          <a:highlight>
                            <a:srgbClr val="FFFFFF"/>
                          </a:highlight>
                          <a:latin typeface="Roboto"/>
                          <a:ea typeface="Roboto"/>
                          <a:cs typeface="Roboto"/>
                          <a:sym typeface="Roboto"/>
                        </a:rPr>
                        <a:t>A Study of Data Hiding Using Cryptography and Steganography</a:t>
                      </a:r>
                      <a:endParaRPr>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Priya Mathur Poornima, Amit Kumar Gupta </a:t>
                      </a:r>
                      <a:endParaRPr/>
                    </a:p>
                  </a:txBody>
                  <a:tcPr marT="91425" marB="91425" marR="91425" marL="91425"/>
                </a:tc>
                <a:tc>
                  <a:txBody>
                    <a:bodyPr/>
                    <a:lstStyle/>
                    <a:p>
                      <a:pPr indent="0" lvl="0" marL="0" rtl="0" algn="l">
                        <a:spcBef>
                          <a:spcPts val="0"/>
                        </a:spcBef>
                        <a:spcAft>
                          <a:spcPts val="0"/>
                        </a:spcAft>
                        <a:buNone/>
                      </a:pPr>
                      <a:r>
                        <a:rPr lang="en"/>
                        <a:t>This paper addresses the challenges in securing confidential data transmitted over networks, exploring the combined use of cryptography and steganography.</a:t>
                      </a:r>
                      <a:endParaRPr/>
                    </a:p>
                  </a:txBody>
                  <a:tcPr marT="91425" marB="91425" marR="91425" marL="91425"/>
                </a:tc>
              </a:tr>
              <a:tr h="215650">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a:t>Advances in digital image steganography</a:t>
                      </a:r>
                      <a:endParaRPr/>
                    </a:p>
                  </a:txBody>
                  <a:tcPr marT="91425" marB="91425" marR="91425" marL="91425"/>
                </a:tc>
                <a:tc>
                  <a:txBody>
                    <a:bodyPr/>
                    <a:lstStyle/>
                    <a:p>
                      <a:pPr indent="0" lvl="0" marL="0" rtl="0" algn="l">
                        <a:spcBef>
                          <a:spcPts val="0"/>
                        </a:spcBef>
                        <a:spcAft>
                          <a:spcPts val="0"/>
                        </a:spcAft>
                        <a:buNone/>
                      </a:pPr>
                      <a:r>
                        <a:rPr lang="en"/>
                        <a:t>Rupali Jain, Jayshree Boaddh </a:t>
                      </a:r>
                      <a:endParaRPr/>
                    </a:p>
                  </a:txBody>
                  <a:tcPr marT="91425" marB="91425" marR="91425" marL="91425"/>
                </a:tc>
                <a:tc>
                  <a:txBody>
                    <a:bodyPr/>
                    <a:lstStyle/>
                    <a:p>
                      <a:pPr indent="0" lvl="0" marL="0" rtl="0" algn="l">
                        <a:spcBef>
                          <a:spcPts val="0"/>
                        </a:spcBef>
                        <a:spcAft>
                          <a:spcPts val="0"/>
                        </a:spcAft>
                        <a:buNone/>
                      </a:pPr>
                      <a:r>
                        <a:rPr lang="en"/>
                        <a:t>The paper provides a comprehensive overview of recent advancements in digital image steganography and steganalysis.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18"/>
          <p:cNvGraphicFramePr/>
          <p:nvPr/>
        </p:nvGraphicFramePr>
        <p:xfrm>
          <a:off x="858175" y="1355575"/>
          <a:ext cx="3000000" cy="3000000"/>
        </p:xfrm>
        <a:graphic>
          <a:graphicData uri="http://schemas.openxmlformats.org/drawingml/2006/table">
            <a:tbl>
              <a:tblPr>
                <a:noFill/>
                <a:tableStyleId>{C4C1A768-09BF-45CF-8C88-9E81832CEFE8}</a:tableStyleId>
              </a:tblPr>
              <a:tblGrid>
                <a:gridCol w="685225"/>
                <a:gridCol w="1826775"/>
                <a:gridCol w="1490475"/>
                <a:gridCol w="3304625"/>
              </a:tblGrid>
              <a:tr h="215650">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a:t>A Comparative Study of Recent Steganography Techniques for Multiple Image Formats</a:t>
                      </a:r>
                      <a:endParaRPr/>
                    </a:p>
                  </a:txBody>
                  <a:tcPr marT="91425" marB="91425" marR="91425" marL="91425"/>
                </a:tc>
                <a:tc>
                  <a:txBody>
                    <a:bodyPr/>
                    <a:lstStyle/>
                    <a:p>
                      <a:pPr indent="0" lvl="0" marL="0" rtl="0" algn="l">
                        <a:spcBef>
                          <a:spcPts val="0"/>
                        </a:spcBef>
                        <a:spcAft>
                          <a:spcPts val="0"/>
                        </a:spcAft>
                        <a:buNone/>
                      </a:pPr>
                      <a:r>
                        <a:rPr lang="en"/>
                        <a:t>Arshiya Sajid Ansari, M ohammad Sajid Moham madi, Mohammad Tanvi r Parvez </a:t>
                      </a:r>
                      <a:endParaRPr/>
                    </a:p>
                  </a:txBody>
                  <a:tcPr marT="91425" marB="91425" marR="91425" marL="91425"/>
                </a:tc>
                <a:tc>
                  <a:txBody>
                    <a:bodyPr/>
                    <a:lstStyle/>
                    <a:p>
                      <a:pPr indent="0" lvl="0" marL="0" rtl="0" algn="l">
                        <a:spcBef>
                          <a:spcPts val="0"/>
                        </a:spcBef>
                        <a:spcAft>
                          <a:spcPts val="0"/>
                        </a:spcAft>
                        <a:buNone/>
                      </a:pPr>
                      <a:r>
                        <a:rPr lang="en"/>
                        <a:t>The paper compares and analyzes recent steganography techniques for multiple image formats, including BMP, GIF, JPEG, and PNG. The aim of the study is to evaluate the strengths and weaknesses of each technique and identify the best-performing techniques for each image format.</a:t>
                      </a:r>
                      <a:endParaRPr/>
                    </a:p>
                  </a:txBody>
                  <a:tcPr marT="91425" marB="91425" marR="91425" marL="91425"/>
                </a:tc>
              </a:tr>
              <a:tr h="215650">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a:t>Enhancing security of images by Steganography and Cryptography techniques</a:t>
                      </a:r>
                      <a:endParaRPr/>
                    </a:p>
                  </a:txBody>
                  <a:tcPr marT="91425" marB="91425" marR="91425" marL="91425"/>
                </a:tc>
                <a:tc>
                  <a:txBody>
                    <a:bodyPr/>
                    <a:lstStyle/>
                    <a:p>
                      <a:pPr indent="0" lvl="0" marL="0" rtl="0" algn="l">
                        <a:spcBef>
                          <a:spcPts val="0"/>
                        </a:spcBef>
                        <a:spcAft>
                          <a:spcPts val="0"/>
                        </a:spcAft>
                        <a:buNone/>
                      </a:pPr>
                      <a:r>
                        <a:rPr lang="en"/>
                        <a:t>Sadaf Bukhari, Muhammad Shoaib Arif, M.R. Anjum, and Samia Dilbar</a:t>
                      </a:r>
                      <a:endParaRPr/>
                    </a:p>
                  </a:txBody>
                  <a:tcPr marT="91425" marB="91425" marR="91425" marL="91425"/>
                </a:tc>
                <a:tc>
                  <a:txBody>
                    <a:bodyPr/>
                    <a:lstStyle/>
                    <a:p>
                      <a:pPr indent="0" lvl="0" marL="0" rtl="0" algn="l">
                        <a:spcBef>
                          <a:spcPts val="0"/>
                        </a:spcBef>
                        <a:spcAft>
                          <a:spcPts val="0"/>
                        </a:spcAft>
                        <a:buNone/>
                      </a:pPr>
                      <a:r>
                        <a:rPr lang="en"/>
                        <a:t>Enhancing security of images by Steganography and Cryptography techniques". These studies have explored various steganography and cryptography techniques and their performance in terms of security and robustness.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19"/>
          <p:cNvGraphicFramePr/>
          <p:nvPr/>
        </p:nvGraphicFramePr>
        <p:xfrm>
          <a:off x="676950" y="1285400"/>
          <a:ext cx="3000000" cy="3000000"/>
        </p:xfrm>
        <a:graphic>
          <a:graphicData uri="http://schemas.openxmlformats.org/drawingml/2006/table">
            <a:tbl>
              <a:tblPr>
                <a:noFill/>
                <a:tableStyleId>{C4C1A768-09BF-45CF-8C88-9E81832CEFE8}</a:tableStyleId>
              </a:tblPr>
              <a:tblGrid>
                <a:gridCol w="707575"/>
                <a:gridCol w="1731000"/>
                <a:gridCol w="1586700"/>
                <a:gridCol w="3213725"/>
              </a:tblGrid>
              <a:tr h="381000">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a:t>A Proposed Novel Architecture for Information Hiding in Image Steganography by using Genetic Algorithm and Cryptography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Pratiksha Sethia , </a:t>
                      </a:r>
                      <a:endParaRPr/>
                    </a:p>
                    <a:p>
                      <a:pPr indent="0" lvl="0" marL="0" rtl="0" algn="l">
                        <a:spcBef>
                          <a:spcPts val="0"/>
                        </a:spcBef>
                        <a:spcAft>
                          <a:spcPts val="0"/>
                        </a:spcAft>
                        <a:buNone/>
                      </a:pPr>
                      <a:r>
                        <a:rPr lang="en"/>
                        <a:t>V. Kapoorb </a:t>
                      </a:r>
                      <a:endParaRPr/>
                    </a:p>
                  </a:txBody>
                  <a:tcPr marT="91425" marB="91425" marR="91425" marL="91425"/>
                </a:tc>
                <a:tc>
                  <a:txBody>
                    <a:bodyPr/>
                    <a:lstStyle/>
                    <a:p>
                      <a:pPr indent="0" lvl="0" marL="0" rtl="0" algn="l">
                        <a:spcBef>
                          <a:spcPts val="0"/>
                        </a:spcBef>
                        <a:spcAft>
                          <a:spcPts val="0"/>
                        </a:spcAft>
                        <a:buNone/>
                      </a:pPr>
                      <a:r>
                        <a:rPr lang="en"/>
                        <a:t>This system aims to enhance data security for internet applications by combining compression, AES encryption, and steganography. It conceals encrypted data in images, utilizing Genetic Algorithm for pixel assortment to fortify defense against data threats and secure network communication.</a:t>
                      </a:r>
                      <a:endParaRPr/>
                    </a:p>
                  </a:txBody>
                  <a:tcPr marT="91425" marB="91425" marR="91425" marL="91425"/>
                </a:tc>
              </a:tr>
              <a:tr h="381000">
                <a:tc>
                  <a:txBody>
                    <a:bodyPr/>
                    <a:lstStyle/>
                    <a:p>
                      <a:pPr indent="0" lvl="0" marL="0" rtl="0" algn="l">
                        <a:spcBef>
                          <a:spcPts val="0"/>
                        </a:spcBef>
                        <a:spcAft>
                          <a:spcPts val="0"/>
                        </a:spcAft>
                        <a:buNone/>
                      </a:pPr>
                      <a:r>
                        <a:rPr lang="en"/>
                        <a:t>2010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23913"/>
                        </a:lnSpc>
                        <a:spcBef>
                          <a:spcPts val="0"/>
                        </a:spcBef>
                        <a:spcAft>
                          <a:spcPts val="0"/>
                        </a:spcAft>
                        <a:buNone/>
                      </a:pPr>
                      <a:r>
                        <a:rPr lang="en">
                          <a:solidFill>
                            <a:schemeClr val="dk2"/>
                          </a:solidFill>
                          <a:highlight>
                            <a:srgbClr val="FFFFFF"/>
                          </a:highlight>
                        </a:rPr>
                        <a:t>Visual cryptographic steganography in images</a:t>
                      </a:r>
                      <a:endParaRPr>
                        <a:solidFill>
                          <a:schemeClr val="dk2"/>
                        </a:solidFill>
                        <a:highlight>
                          <a:srgbClr val="FFFFFF"/>
                        </a:highlight>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FFFFFF"/>
                          </a:highlight>
                        </a:rPr>
                        <a:t>Piyush Marwaha</a:t>
                      </a:r>
                      <a:r>
                        <a:rPr lang="en">
                          <a:solidFill>
                            <a:schemeClr val="dk2"/>
                          </a:solidFill>
                          <a:highlight>
                            <a:srgbClr val="FFFFFF"/>
                          </a:highlight>
                        </a:rPr>
                        <a:t>, Paresh Marwaha</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This paper proposes an advanced system merging cryptography, steganography, and multimedia data hiding to enhance data security against intruder threats.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Research</a:t>
            </a:r>
            <a:r>
              <a:rPr lang="en">
                <a:latin typeface="Roboto"/>
                <a:ea typeface="Roboto"/>
                <a:cs typeface="Roboto"/>
                <a:sym typeface="Roboto"/>
              </a:rPr>
              <a:t> Gaps</a:t>
            </a:r>
            <a:endParaRPr>
              <a:latin typeface="Roboto"/>
              <a:ea typeface="Roboto"/>
              <a:cs typeface="Roboto"/>
              <a:sym typeface="Roboto"/>
            </a:endParaRPr>
          </a:p>
        </p:txBody>
      </p:sp>
      <p:sp>
        <p:nvSpPr>
          <p:cNvPr id="125" name="Google Shape;125;p20"/>
          <p:cNvSpPr txBox="1"/>
          <p:nvPr>
            <p:ph idx="1" type="body"/>
          </p:nvPr>
        </p:nvSpPr>
        <p:spPr>
          <a:xfrm>
            <a:off x="729450" y="1911325"/>
            <a:ext cx="7688700" cy="2428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Limited studies explore the human aspect of deception in the context of QR codes and encrypted messages within </a:t>
            </a:r>
            <a:r>
              <a:rPr b="1" lang="en" sz="1400">
                <a:latin typeface="Roboto"/>
                <a:ea typeface="Roboto"/>
                <a:cs typeface="Roboto"/>
                <a:sym typeface="Roboto"/>
              </a:rPr>
              <a:t>web pages</a:t>
            </a:r>
            <a:r>
              <a:rPr b="1" lang="en" sz="1400">
                <a:latin typeface="Roboto"/>
                <a:ea typeface="Roboto"/>
                <a:cs typeface="Roboto"/>
                <a:sym typeface="Roboto"/>
              </a:rPr>
              <a:t>, focusing on users' ability to discern the hidden information. </a:t>
            </a:r>
            <a:endParaRPr b="1" sz="1400">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There is a gap in understanding the effectiveness of concealing encrypted messages within images resembling advertisements, specifically in terms of visual inspection and common detection methods. </a:t>
            </a:r>
            <a:endParaRPr b="1" sz="1400">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Existing literature may lack exploration into dynamic encryption techniques that adapt to different content within the </a:t>
            </a:r>
            <a:r>
              <a:rPr b="1" lang="en" sz="1400">
                <a:latin typeface="Roboto"/>
                <a:ea typeface="Roboto"/>
                <a:cs typeface="Roboto"/>
                <a:sym typeface="Roboto"/>
              </a:rPr>
              <a:t>web pages</a:t>
            </a:r>
            <a:r>
              <a:rPr b="1" lang="en" sz="1400">
                <a:latin typeface="Roboto"/>
                <a:ea typeface="Roboto"/>
                <a:cs typeface="Roboto"/>
                <a:sym typeface="Roboto"/>
              </a:rPr>
              <a:t>, optimizing the concealment of sensitive information. </a:t>
            </a:r>
            <a:endParaRPr b="1" sz="1400">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sz="1400">
                <a:latin typeface="Roboto"/>
                <a:ea typeface="Roboto"/>
                <a:cs typeface="Roboto"/>
                <a:sym typeface="Roboto"/>
              </a:rPr>
              <a:t>Limited research delves into the user experience and interaction aspects when scanning QR codes leading to encrypted </a:t>
            </a:r>
            <a:r>
              <a:rPr b="1" lang="en" sz="1400">
                <a:latin typeface="Roboto"/>
                <a:ea typeface="Roboto"/>
                <a:cs typeface="Roboto"/>
                <a:sym typeface="Roboto"/>
              </a:rPr>
              <a:t>web pages</a:t>
            </a:r>
            <a:r>
              <a:rPr b="1" lang="en" sz="1400">
                <a:latin typeface="Roboto"/>
                <a:ea typeface="Roboto"/>
                <a:cs typeface="Roboto"/>
                <a:sym typeface="Roboto"/>
              </a:rPr>
              <a:t>, including how seamlessly users navigate and perceive the hidden content.</a:t>
            </a:r>
            <a:endParaRPr b="1" sz="1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Objective</a:t>
            </a:r>
            <a:endParaRPr>
              <a:latin typeface="Roboto"/>
              <a:ea typeface="Roboto"/>
              <a:cs typeface="Roboto"/>
              <a:sym typeface="Roboto"/>
            </a:endParaRPr>
          </a:p>
        </p:txBody>
      </p:sp>
      <p:sp>
        <p:nvSpPr>
          <p:cNvPr id="131" name="Google Shape;13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 sz="1550">
                <a:latin typeface="Roboto"/>
                <a:ea typeface="Roboto"/>
                <a:cs typeface="Roboto"/>
                <a:sym typeface="Roboto"/>
              </a:rPr>
              <a:t>The primary objective of this project is to develop a secure and inconspicuous communication system utilizing QR codes, where scanning the code reveals a webpage containing encrypted messages embedded within images resembling advertisements. </a:t>
            </a:r>
            <a:endParaRPr b="1" sz="1550">
              <a:latin typeface="Roboto"/>
              <a:ea typeface="Roboto"/>
              <a:cs typeface="Roboto"/>
              <a:sym typeface="Roboto"/>
            </a:endParaRPr>
          </a:p>
          <a:p>
            <a:pPr indent="0" lvl="0" marL="0" rtl="0" algn="just">
              <a:spcBef>
                <a:spcPts val="1200"/>
              </a:spcBef>
              <a:spcAft>
                <a:spcPts val="0"/>
              </a:spcAft>
              <a:buNone/>
            </a:pPr>
            <a:r>
              <a:rPr b="1" lang="en" sz="1550">
                <a:latin typeface="Roboto"/>
                <a:ea typeface="Roboto"/>
                <a:cs typeface="Roboto"/>
                <a:sym typeface="Roboto"/>
              </a:rPr>
              <a:t>The aim is to provide a covert and user-friendly method for secure information exchange, leveraging cryptography and steganography to create a system that appears innocuous to unintended observers while ensuring that only the intended recipient can decipher and access the hidden content.</a:t>
            </a:r>
            <a:endParaRPr b="1" sz="1550">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