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iIDS/3TDd9zpqrHED6Fk8DuaUn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 name="Google Shape;5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2: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4: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6: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7: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9: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1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1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3"/>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7" Type="http://schemas.openxmlformats.org/officeDocument/2006/relationships/image" Target="../media/image11.jpg" /><Relationship Id="rId2" Type="http://schemas.openxmlformats.org/officeDocument/2006/relationships/notesSlide" Target="../notesSlides/notesSlide6.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jpg"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66" name="Google Shape;66;p1"/>
          <p:cNvSpPr txBox="1"/>
          <p:nvPr/>
        </p:nvSpPr>
        <p:spPr>
          <a:xfrm>
            <a:off x="2554542" y="3314150"/>
            <a:ext cx="8610600" cy="192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STUDENT NAME: VIJAY.M</a:t>
            </a:r>
            <a:endParaRPr sz="2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REGISTER NO: 312211851</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DEPARTMENT: COMMERCE (GENERAL)</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COLLEGE: THIRUTHANGAL NADAR COLLEGE</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10</a:t>
            </a:fld>
            <a:endParaRPr sz="1100" b="0" i="0" u="none" strike="noStrike" cap="none">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dk1"/>
                </a:solidFill>
                <a:latin typeface="Trebuchet MS"/>
                <a:ea typeface="Trebuchet MS"/>
                <a:cs typeface="Trebuchet MS"/>
                <a:sym typeface="Trebuchet MS"/>
              </a:rPr>
              <a:t>MODELLING</a:t>
            </a:r>
            <a:endParaRPr sz="4800" b="0" i="0" u="none" strike="noStrike" cap="none">
              <a:solidFill>
                <a:schemeClr val="dk1"/>
              </a:solidFill>
              <a:latin typeface="Trebuchet MS"/>
              <a:ea typeface="Trebuchet MS"/>
              <a:cs typeface="Trebuchet MS"/>
              <a:sym typeface="Trebuchet MS"/>
            </a:endParaRP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10"/>
          <p:cNvSpPr txBox="1"/>
          <p:nvPr/>
        </p:nvSpPr>
        <p:spPr>
          <a:xfrm>
            <a:off x="739775" y="1761275"/>
            <a:ext cx="8230200" cy="429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rgbClr val="000000"/>
                </a:solidFill>
                <a:latin typeface="Arial"/>
                <a:ea typeface="Arial"/>
                <a:cs typeface="Arial"/>
                <a:sym typeface="Arial"/>
              </a:rPr>
              <a:t>Types of Attrition</a:t>
            </a:r>
            <a:endParaRPr sz="1700" b="1"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Voluntary</a:t>
            </a:r>
            <a:endParaRPr sz="17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Voluntary attrition occurs when employees choose to voluntarily leave their positions within an organization, rather than being compelled to do so through layoffs or other forms of involuntary separation.</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Retirement</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An expected form of voluntary attrition, retirement occurs when employees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leave the workforce upon reaching a certain age or after achieving financial security, impacting the organization's experience and knowledge base.</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Arial"/>
              <a:ea typeface="Arial"/>
              <a:cs typeface="Arial"/>
              <a:sym typeface="Arial"/>
            </a:endParaRPr>
          </a:p>
          <a:p>
            <a:pPr marL="457200" marR="0" lvl="0" indent="-336550" algn="l" rtl="0">
              <a:lnSpc>
                <a:spcPct val="100000"/>
              </a:lnSpc>
              <a:spcBef>
                <a:spcPts val="0"/>
              </a:spcBef>
              <a:spcAft>
                <a:spcPts val="0"/>
              </a:spcAft>
              <a:buClr>
                <a:srgbClr val="000000"/>
              </a:buClr>
              <a:buSzPts val="1700"/>
              <a:buFont typeface="Arial"/>
              <a:buChar char="●"/>
            </a:pPr>
            <a:r>
              <a:rPr lang="en-US" sz="1700" b="1" i="0" u="none" strike="noStrike" cap="none">
                <a:solidFill>
                  <a:srgbClr val="000000"/>
                </a:solidFill>
                <a:latin typeface="Arial"/>
                <a:ea typeface="Arial"/>
                <a:cs typeface="Arial"/>
                <a:sym typeface="Arial"/>
              </a:rPr>
              <a:t>Internal attrition</a:t>
            </a:r>
            <a:r>
              <a:rPr lang="en-US" sz="1700" b="0" i="0" u="none" strike="noStrike" cap="none">
                <a:solidFill>
                  <a:srgbClr val="000000"/>
                </a:solidFill>
                <a:latin typeface="Arial"/>
                <a:ea typeface="Arial"/>
                <a:cs typeface="Arial"/>
                <a:sym typeface="Arial"/>
              </a:rPr>
              <a: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This type of voluntary attrition occurs when employees leave their current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positions for other roles within the same organization, thus not affecting the overall </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Arial"/>
                <a:ea typeface="Arial"/>
                <a:cs typeface="Arial"/>
                <a:sym typeface="Arial"/>
              </a:rPr>
              <a:t>headcount but potentially impacting team dynamics and departmental continuity.</a:t>
            </a:r>
            <a:endParaRPr sz="17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25" y="385450"/>
            <a:ext cx="30159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RESULTS</a:t>
            </a:r>
            <a:endParaRPr/>
          </a:p>
        </p:txBody>
      </p:sp>
      <p:sp>
        <p:nvSpPr>
          <p:cNvPr id="207" name="Google Shape;207;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11</a:t>
            </a:fld>
            <a:endParaRPr sz="1100" b="0" i="0" u="none" strike="noStrike" cap="none">
              <a:solidFill>
                <a:schemeClr val="dk1"/>
              </a:solidFill>
              <a:latin typeface="Trebuchet MS"/>
              <a:ea typeface="Trebuchet MS"/>
              <a:cs typeface="Trebuchet MS"/>
              <a:sym typeface="Trebuchet MS"/>
            </a:endParaRPr>
          </a:p>
        </p:txBody>
      </p:sp>
      <p:sp>
        <p:nvSpPr>
          <p:cNvPr id="208" name="Google Shape;208;p11"/>
          <p:cNvSpPr txBox="1"/>
          <p:nvPr/>
        </p:nvSpPr>
        <p:spPr>
          <a:xfrm>
            <a:off x="755325" y="1277250"/>
            <a:ext cx="97536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209" name="Google Shape;209;p11"/>
          <p:cNvPicPr preferRelativeResize="0"/>
          <p:nvPr/>
        </p:nvPicPr>
        <p:blipFill rotWithShape="1">
          <a:blip r:embed="rId4">
            <a:alphaModFix/>
          </a:blip>
          <a:srcRect/>
          <a:stretch/>
        </p:blipFill>
        <p:spPr>
          <a:xfrm>
            <a:off x="755325" y="1695450"/>
            <a:ext cx="8275775" cy="505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2"/>
          <p:cNvSpPr txBox="1"/>
          <p:nvPr/>
        </p:nvSpPr>
        <p:spPr>
          <a:xfrm>
            <a:off x="1119276" y="1478400"/>
            <a:ext cx="7879800" cy="505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0" i="0" u="none" strike="noStrike" cap="none">
                <a:solidFill>
                  <a:srgbClr val="000000"/>
                </a:solidFill>
                <a:latin typeface="Arial"/>
                <a:ea typeface="Arial"/>
                <a:cs typeface="Arial"/>
                <a:sym typeface="Arial"/>
              </a:rPr>
              <a:t>Employee turnover may feel inevitable, but it doesn't have to be. With careful strategy and commitment, organizations can curb attrition and retain top talent. Since, the costs of neglecting retention are too high, financially and in business performance.Awareness of your attrition rate is most certainly a good thing. That's because it allows you to identify how many employees are leaving and why they are leaving. If you have a high employee turnover rate, pay attention to it.</a:t>
            </a:r>
            <a:endParaRPr sz="29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91" name="Google Shape;91;p2"/>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0F0F0F"/>
                </a:solidFill>
                <a:latin typeface="Times New Roman"/>
                <a:ea typeface="Times New Roman"/>
                <a:cs typeface="Times New Roman"/>
                <a:sym typeface="Times New Roman"/>
              </a:rPr>
              <a:t>Employee attrition Analysis using Excel</a:t>
            </a:r>
            <a:endParaRPr sz="2800" b="0" i="0" u="none" strike="noStrike" cap="non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97" name="Google Shape;97;p3"/>
          <p:cNvGrpSpPr/>
          <p:nvPr/>
        </p:nvGrpSpPr>
        <p:grpSpPr>
          <a:xfrm>
            <a:off x="7448612" y="0"/>
            <a:ext cx="4743795" cy="6858466"/>
            <a:chOff x="7448612" y="0"/>
            <a:chExt cx="4743795" cy="6858466"/>
          </a:xfrm>
        </p:grpSpPr>
        <p:sp>
          <p:nvSpPr>
            <p:cNvPr id="98" name="Google Shape;98;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490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 name="Google Shape;105;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882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4313"/>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3"/>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6" name="Google Shape;116;p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7" name="Google Shape;117;p3"/>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Problem Statement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Project Overview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End Users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Our Solution and Proposition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Dataset Description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Modelling Approach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Results and Discussion</a:t>
            </a:r>
            <a:endParaRPr sz="28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D0D0D"/>
              </a:buClr>
              <a:buSzPts val="2800"/>
              <a:buFont typeface="Calibri"/>
              <a:buAutoNum type="arabicPeriod"/>
            </a:pPr>
            <a:r>
              <a:rPr lang="en-US" sz="2800" b="0" i="0" u="none" strike="noStrike" cap="none">
                <a:solidFill>
                  <a:srgbClr val="0D0D0D"/>
                </a:solidFill>
                <a:latin typeface="Times New Roman"/>
                <a:ea typeface="Times New Roman"/>
                <a:cs typeface="Times New Roman"/>
                <a:sym typeface="Times New Roman"/>
              </a:rPr>
              <a:t>Conclusion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4"/>
          <p:cNvGrpSpPr/>
          <p:nvPr/>
        </p:nvGrpSpPr>
        <p:grpSpPr>
          <a:xfrm>
            <a:off x="7991475" y="2933700"/>
            <a:ext cx="2762251" cy="3257550"/>
            <a:chOff x="7991475" y="2933700"/>
            <a:chExt cx="2762251" cy="3257550"/>
          </a:xfrm>
        </p:grpSpPr>
        <p:sp>
          <p:nvSpPr>
            <p:cNvPr id="123" name="Google Shape;12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6" name="Google Shape;126;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 name="Google Shape;127;p4"/>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PROBLEM	STATEMENT</a:t>
            </a:r>
            <a:endParaRPr sz="4250"/>
          </a:p>
        </p:txBody>
      </p:sp>
      <p:pic>
        <p:nvPicPr>
          <p:cNvPr id="128" name="Google Shape;128;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30" name="Google Shape;130;p4"/>
          <p:cNvSpPr txBox="1"/>
          <p:nvPr/>
        </p:nvSpPr>
        <p:spPr>
          <a:xfrm>
            <a:off x="1225300" y="2866525"/>
            <a:ext cx="6567300" cy="370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Calibri"/>
              <a:buChar char="●"/>
            </a:pPr>
            <a:r>
              <a:rPr lang="en-US" sz="1400" b="0" i="0" u="none" strike="noStrike" cap="none">
                <a:solidFill>
                  <a:srgbClr val="000000"/>
                </a:solidFill>
                <a:latin typeface="Calibri"/>
                <a:ea typeface="Calibri"/>
                <a:cs typeface="Calibri"/>
                <a:sym typeface="Calibri"/>
              </a:rPr>
              <a:t> </a:t>
            </a:r>
            <a:r>
              <a:rPr lang="en-US" sz="2700" b="0" i="0" u="none" strike="noStrike" cap="none">
                <a:solidFill>
                  <a:srgbClr val="000000"/>
                </a:solidFill>
                <a:latin typeface="Calibri"/>
                <a:ea typeface="Calibri"/>
                <a:cs typeface="Calibri"/>
                <a:sym typeface="Calibri"/>
              </a:rPr>
              <a:t>Employee attrition can be for voluntary or involuntary reasons. The reasons are through natural means like retirement, or it can be through resignation, termination of contract. It costs precious time and money and can result in a loss of staff morale. This could also tarnish a company's reputation.</a:t>
            </a:r>
            <a:endParaRPr sz="27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5"/>
          <p:cNvGrpSpPr/>
          <p:nvPr/>
        </p:nvGrpSpPr>
        <p:grpSpPr>
          <a:xfrm>
            <a:off x="8658225" y="2647950"/>
            <a:ext cx="3533775" cy="3810000"/>
            <a:chOff x="8658225" y="2647950"/>
            <a:chExt cx="3533775" cy="3810000"/>
          </a:xfrm>
        </p:grpSpPr>
        <p:sp>
          <p:nvSpPr>
            <p:cNvPr id="136" name="Google Shape;136;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1" name="Google Shape;141;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5"/>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5"/>
          <p:cNvSpPr txBox="1"/>
          <p:nvPr/>
        </p:nvSpPr>
        <p:spPr>
          <a:xfrm>
            <a:off x="676275" y="2019300"/>
            <a:ext cx="7924800" cy="504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D0D0D"/>
                </a:solidFill>
                <a:latin typeface="Times New Roman"/>
                <a:ea typeface="Times New Roman"/>
                <a:cs typeface="Times New Roman"/>
                <a:sym typeface="Times New Roman"/>
              </a:rPr>
              <a:t>.•</a:t>
            </a:r>
            <a:r>
              <a:rPr lang="en-US" sz="3300" b="1" i="0" u="none" strike="noStrike" cap="none">
                <a:solidFill>
                  <a:srgbClr val="0D0D0D"/>
                </a:solidFill>
                <a:latin typeface="Times New Roman"/>
                <a:ea typeface="Times New Roman"/>
                <a:cs typeface="Times New Roman"/>
                <a:sym typeface="Times New Roman"/>
              </a:rPr>
              <a:t>Employee attrition</a:t>
            </a:r>
            <a:endParaRPr sz="3300" b="1"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      unpredictable Employee attrition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happens when an employee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leaves an organization for any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reason and is not replaced for a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long time, or not ever. It often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results in a decrease in the size of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an organization’s or department’s </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0D0D0D"/>
                </a:solidFill>
                <a:latin typeface="Times New Roman"/>
                <a:ea typeface="Times New Roman"/>
                <a:cs typeface="Times New Roman"/>
                <a:sym typeface="Times New Roman"/>
              </a:rPr>
              <a:t>workforce</a:t>
            </a:r>
            <a:endParaRPr sz="3300" b="0" i="0" u="none" strike="noStrike" cap="none">
              <a:solidFill>
                <a:srgbClr val="0D0D0D"/>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6"/>
          <p:cNvSpPr/>
          <p:nvPr/>
        </p:nvSpPr>
        <p:spPr>
          <a:xfrm flipH="1">
            <a:off x="6909941" y="996753"/>
            <a:ext cx="180737" cy="181356"/>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6"/>
          <p:cNvSpPr txBox="1">
            <a:spLocks noGrp="1"/>
          </p:cNvSpPr>
          <p:nvPr>
            <p:ph type="title"/>
          </p:nvPr>
        </p:nvSpPr>
        <p:spPr>
          <a:xfrm>
            <a:off x="699450" y="891802"/>
            <a:ext cx="5014500" cy="997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3200"/>
              <a:t>WHO ARE THE END USERS?</a:t>
            </a:r>
            <a:endParaRPr sz="3200"/>
          </a:p>
        </p:txBody>
      </p:sp>
      <p:pic>
        <p:nvPicPr>
          <p:cNvPr id="152" name="Google Shape;152;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pic>
        <p:nvPicPr>
          <p:cNvPr id="154" name="Google Shape;154;p6"/>
          <p:cNvPicPr preferRelativeResize="0"/>
          <p:nvPr/>
        </p:nvPicPr>
        <p:blipFill rotWithShape="1">
          <a:blip r:embed="rId4">
            <a:alphaModFix/>
          </a:blip>
          <a:srcRect/>
          <a:stretch/>
        </p:blipFill>
        <p:spPr>
          <a:xfrm>
            <a:off x="2294750" y="2011250"/>
            <a:ext cx="2478000" cy="18363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55" name="Google Shape;155;p6"/>
          <p:cNvPicPr preferRelativeResize="0"/>
          <p:nvPr/>
        </p:nvPicPr>
        <p:blipFill rotWithShape="1">
          <a:blip r:embed="rId5">
            <a:alphaModFix/>
          </a:blip>
          <a:srcRect/>
          <a:stretch/>
        </p:blipFill>
        <p:spPr>
          <a:xfrm>
            <a:off x="6553200" y="1763590"/>
            <a:ext cx="2209800" cy="2209800"/>
          </a:xfrm>
          <a:prstGeom prst="rect">
            <a:avLst/>
          </a:prstGeom>
          <a:noFill/>
          <a:ln>
            <a:noFill/>
          </a:ln>
        </p:spPr>
      </p:pic>
      <p:pic>
        <p:nvPicPr>
          <p:cNvPr id="156" name="Google Shape;156;p6"/>
          <p:cNvPicPr preferRelativeResize="0"/>
          <p:nvPr/>
        </p:nvPicPr>
        <p:blipFill rotWithShape="1">
          <a:blip r:embed="rId6">
            <a:alphaModFix/>
          </a:blip>
          <a:srcRect/>
          <a:stretch/>
        </p:blipFill>
        <p:spPr>
          <a:xfrm>
            <a:off x="819326" y="4792247"/>
            <a:ext cx="3248025" cy="1409700"/>
          </a:xfrm>
          <a:prstGeom prst="rect">
            <a:avLst/>
          </a:prstGeom>
          <a:noFill/>
          <a:ln>
            <a:noFill/>
          </a:ln>
        </p:spPr>
      </p:pic>
      <p:pic>
        <p:nvPicPr>
          <p:cNvPr id="157" name="Google Shape;157;p6"/>
          <p:cNvPicPr preferRelativeResize="0"/>
          <p:nvPr/>
        </p:nvPicPr>
        <p:blipFill rotWithShape="1">
          <a:blip r:embed="rId7">
            <a:alphaModFix/>
          </a:blip>
          <a:srcRect/>
          <a:stretch/>
        </p:blipFill>
        <p:spPr>
          <a:xfrm>
            <a:off x="5144675" y="3847400"/>
            <a:ext cx="3131551" cy="285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3" name="Google Shape;163;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OUR SOLUTION AND ITS VALUE PROPOSITION</a:t>
            </a:r>
            <a:endParaRPr/>
          </a:p>
        </p:txBody>
      </p:sp>
      <p:pic>
        <p:nvPicPr>
          <p:cNvPr id="167" name="Google Shape;167;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8" name="Google Shape;168;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9" name="Google Shape;169;p7"/>
          <p:cNvSpPr txBox="1"/>
          <p:nvPr/>
        </p:nvSpPr>
        <p:spPr>
          <a:xfrm>
            <a:off x="2782999" y="2333600"/>
            <a:ext cx="7538400" cy="324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Conditional formatting -Highlight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Filter -Remove blanks </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Formula -Attrition analysis</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Pivot table -Summarize information</a:t>
            </a:r>
            <a:endParaRPr sz="3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900" b="0" i="0" u="none" strike="noStrike" cap="none">
                <a:solidFill>
                  <a:srgbClr val="000000"/>
                </a:solidFill>
                <a:latin typeface="Calibri"/>
                <a:ea typeface="Calibri"/>
                <a:cs typeface="Calibri"/>
                <a:sym typeface="Calibri"/>
              </a:rPr>
              <a:t> Graph –Data visualization</a:t>
            </a:r>
            <a:endParaRPr sz="39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Dataset Description</a:t>
            </a:r>
            <a:endParaRPr/>
          </a:p>
        </p:txBody>
      </p:sp>
      <p:sp>
        <p:nvSpPr>
          <p:cNvPr id="175" name="Google Shape;175;p8"/>
          <p:cNvSpPr txBox="1"/>
          <p:nvPr/>
        </p:nvSpPr>
        <p:spPr>
          <a:xfrm>
            <a:off x="755325" y="1739346"/>
            <a:ext cx="9753600" cy="4860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Dataset  - From Edunet Dashboard</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Available Features - 26</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Necessary Features- 9</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Employee Id          - In Number</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Name                    - In text</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DOB.                       – numerical value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Gender                  - Male, Female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3600" b="0" i="0" u="none" strike="noStrike" cap="none">
                <a:solidFill>
                  <a:srgbClr val="000000"/>
                </a:solidFill>
                <a:latin typeface="Calibri"/>
                <a:ea typeface="Calibri"/>
                <a:cs typeface="Calibri"/>
                <a:sym typeface="Calibri"/>
              </a:rPr>
              <a:t>Start &amp;exit date.   - Date</a:t>
            </a:r>
            <a:endParaRPr sz="3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chemeClr val="dk1"/>
              </a:solidFill>
              <a:latin typeface="Trebuchet MS"/>
              <a:ea typeface="Trebuchet MS"/>
              <a:cs typeface="Trebuchet MS"/>
              <a:sym typeface="Trebuchet MS"/>
            </a:endParaRPr>
          </a:p>
        </p:txBody>
      </p:sp>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chemeClr val="dk1"/>
              </a:solidFill>
              <a:latin typeface="Trebuchet MS"/>
              <a:ea typeface="Trebuchet MS"/>
              <a:cs typeface="Trebuchet MS"/>
              <a:sym typeface="Trebuchet MS"/>
            </a:endParaRPr>
          </a:p>
        </p:txBody>
      </p:sp>
      <p:sp>
        <p:nvSpPr>
          <p:cNvPr id="187" name="Google Shape;187;p9"/>
          <p:cNvSpPr txBox="1"/>
          <p:nvPr/>
        </p:nvSpPr>
        <p:spPr>
          <a:xfrm>
            <a:off x="2743200" y="1695450"/>
            <a:ext cx="7067700" cy="407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(Number of employees who left / Average number of employees in the period) x 100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For example, if 15 employees left during the year, the formula would be: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500" b="0" i="0" u="none" strike="noStrike" cap="none">
                <a:solidFill>
                  <a:schemeClr val="dk1"/>
                </a:solidFill>
                <a:latin typeface="Times New Roman"/>
                <a:ea typeface="Times New Roman"/>
                <a:cs typeface="Times New Roman"/>
                <a:sym typeface="Times New Roman"/>
              </a:rPr>
              <a:t>Attrition Rate = (15 / ((100 + 85) / 2)) x 100 = 8.57% </a:t>
            </a:r>
            <a:endParaRPr sz="25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Vijay Adithya</cp:lastModifiedBy>
  <cp:revision>2</cp:revision>
  <dcterms:modified xsi:type="dcterms:W3CDTF">2024-09-11T03:53:50Z</dcterms:modified>
</cp:coreProperties>
</file>