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0" r:id="rId5"/>
    <p:sldId id="281" r:id="rId6"/>
    <p:sldId id="282" r:id="rId7"/>
    <p:sldId id="283" r:id="rId8"/>
    <p:sldId id="284" r:id="rId9"/>
    <p:sldId id="285" r:id="rId10"/>
    <p:sldId id="286" r:id="rId11"/>
    <p:sldId id="287" r:id="rId12"/>
    <p:sldId id="288" r:id="rId13"/>
    <p:sldId id="28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D07A3A-C1F3-4270-9252-1ECE125E4641}" v="1433" dt="2021-03-19T03:50:20.205"/>
    <p1510:client id="{683FF888-0A8E-4D71-AEC3-38CF6E2A906D}" v="1085" dt="2021-03-19T00:37:23.525"/>
    <p1510:client id="{CDEE1F2C-DBAC-46EE-A157-D8C28E86ED10}" v="27" dt="2021-03-19T03:54:53.1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8D38747-4367-4BD2-8D51-C97E202738E2}" type="datetime1">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3/18/2021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3/18/2021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C55A3C-5767-4844-A0A3-83778C2E5409}" type="datetime1">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FCD27C-8599-43EF-BA1D-14DDC1946E06}" type="datetime1">
              <a:rPr lang="en-US" smtClean="0"/>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343D99-809A-49C0-96E5-4250D0B498EE}" type="datetime1">
              <a:rPr lang="en-US" smtClean="0"/>
              <a:t>3/18/2021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143DE9B-B678-4EFB-BB7D-A4370204A0B0}" type="datetime1">
              <a:rPr lang="en-US" smtClean="0"/>
              <a:t>3/18/2021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3/18/2021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3/18/2021</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3/18/2021</a:t>
            </a:fld>
            <a:endParaRPr lang="en-US"/>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crowdflower.com/data-for-everyon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Text&#10;&#10;Description automatically generated">
            <a:extLst>
              <a:ext uri="{FF2B5EF4-FFF2-40B4-BE49-F238E27FC236}">
                <a16:creationId xmlns:a16="http://schemas.microsoft.com/office/drawing/2014/main" id="{9A5D9ED1-DFCC-4799-89E2-D118451B98DF}"/>
              </a:ext>
            </a:extLst>
          </p:cNvPr>
          <p:cNvPicPr>
            <a:picLocks noChangeAspect="1"/>
          </p:cNvPicPr>
          <p:nvPr/>
        </p:nvPicPr>
        <p:blipFill rotWithShape="1">
          <a:blip r:embed="rId3"/>
          <a:srcRect l="7068" r="1822" b="1"/>
          <a:stretch/>
        </p:blipFill>
        <p:spPr>
          <a:xfrm>
            <a:off x="20" y="10"/>
            <a:ext cx="12191980" cy="6857990"/>
          </a:xfrm>
          <a:prstGeom prst="rect">
            <a:avLst/>
          </a:prstGeom>
        </p:spPr>
      </p:pic>
      <p:sp useBgFill="1">
        <p:nvSpPr>
          <p:cNvPr id="8"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99829" y="1101852"/>
            <a:ext cx="4254640" cy="4654297"/>
          </a:xfrm>
          <a:prstGeom prst="round2SameRect">
            <a:avLst>
              <a:gd name="adj1" fmla="val 5146"/>
              <a:gd name="adj2" fmla="val 400"/>
            </a:avLst>
          </a:prstGeom>
          <a:ln>
            <a:noFill/>
          </a:ln>
          <a:effectLst>
            <a:outerShdw blurRad="50800" dist="38100" dir="5400000" algn="tl" rotWithShape="0">
              <a:srgbClr val="000000">
                <a:alpha val="43000"/>
              </a:srgbClr>
            </a:outerShdw>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804336" y="1623412"/>
            <a:ext cx="3503122" cy="2287229"/>
          </a:xfrm>
        </p:spPr>
        <p:txBody>
          <a:bodyPr>
            <a:normAutofit/>
          </a:bodyPr>
          <a:lstStyle/>
          <a:p>
            <a:pPr algn="l"/>
            <a:r>
              <a:rPr lang="en-US" sz="4400"/>
              <a:t> Twitter Sentiment Analysis</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804335" y="4009771"/>
            <a:ext cx="3503122" cy="1244361"/>
          </a:xfrm>
        </p:spPr>
        <p:txBody>
          <a:bodyPr>
            <a:normAutofit/>
          </a:bodyPr>
          <a:lstStyle/>
          <a:p>
            <a:pPr algn="l"/>
            <a:r>
              <a:rPr lang="en-US" sz="1800">
                <a:solidFill>
                  <a:srgbClr val="E8EA90"/>
                </a:solidFill>
              </a:rPr>
              <a:t>Vijaya Gunukula</a:t>
            </a:r>
          </a:p>
        </p:txBody>
      </p:sp>
    </p:spTree>
    <p:extLst>
      <p:ext uri="{BB962C8B-B14F-4D97-AF65-F5344CB8AC3E}">
        <p14:creationId xmlns:p14="http://schemas.microsoft.com/office/powerpoint/2010/main" val="1583120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3" name="Rectangle 14">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6">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10C2BFD-8FB4-4D16-AA1E-8B3EEF6A1AEE}"/>
              </a:ext>
            </a:extLst>
          </p:cNvPr>
          <p:cNvSpPr>
            <a:spLocks noGrp="1"/>
          </p:cNvSpPr>
          <p:nvPr>
            <p:ph type="title"/>
          </p:nvPr>
        </p:nvSpPr>
        <p:spPr>
          <a:xfrm>
            <a:off x="900506" y="1118808"/>
            <a:ext cx="4671467" cy="4747683"/>
          </a:xfrm>
        </p:spPr>
        <p:txBody>
          <a:bodyPr anchor="ctr">
            <a:normAutofit/>
          </a:bodyPr>
          <a:lstStyle/>
          <a:p>
            <a:pPr algn="l"/>
            <a:br>
              <a:rPr lang="en-US" sz="5000">
                <a:ln>
                  <a:solidFill>
                    <a:prstClr val="black">
                      <a:lumMod val="75000"/>
                      <a:lumOff val="25000"/>
                      <a:alpha val="10000"/>
                    </a:prstClr>
                  </a:solidFill>
                </a:ln>
                <a:effectLst>
                  <a:outerShdw blurRad="9525" dist="25400" dir="14640000" algn="tl" rotWithShape="0">
                    <a:prstClr val="black">
                      <a:alpha val="30000"/>
                    </a:prstClr>
                  </a:outerShdw>
                </a:effectLst>
              </a:rPr>
            </a:br>
            <a:r>
              <a:rPr lang="en-US" sz="5000">
                <a:ln>
                  <a:solidFill>
                    <a:prstClr val="black">
                      <a:lumMod val="75000"/>
                      <a:lumOff val="25000"/>
                      <a:alpha val="10000"/>
                    </a:prstClr>
                  </a:solidFill>
                </a:ln>
                <a:effectLst>
                  <a:outerShdw blurRad="9525" dist="25400" dir="14640000" algn="tl" rotWithShape="0">
                    <a:prstClr val="black">
                      <a:alpha val="30000"/>
                    </a:prstClr>
                  </a:outerShdw>
                </a:effectLst>
              </a:rPr>
              <a:t>Thank You</a:t>
            </a:r>
            <a:br>
              <a:rPr lang="en-US" sz="5000">
                <a:ln>
                  <a:solidFill>
                    <a:prstClr val="black">
                      <a:lumMod val="75000"/>
                      <a:lumOff val="25000"/>
                      <a:alpha val="10000"/>
                    </a:prstClr>
                  </a:solidFill>
                </a:ln>
                <a:effectLst>
                  <a:outerShdw blurRad="9525" dist="25400" dir="14640000" algn="tl" rotWithShape="0">
                    <a:prstClr val="black">
                      <a:alpha val="30000"/>
                    </a:prstClr>
                  </a:outerShdw>
                </a:effectLst>
              </a:rPr>
            </a:br>
            <a:endParaRPr lang="en-US" sz="5000"/>
          </a:p>
        </p:txBody>
      </p:sp>
      <p:sp>
        <p:nvSpPr>
          <p:cNvPr id="3" name="Content Placeholder 2">
            <a:extLst>
              <a:ext uri="{FF2B5EF4-FFF2-40B4-BE49-F238E27FC236}">
                <a16:creationId xmlns:a16="http://schemas.microsoft.com/office/drawing/2014/main" id="{073C6643-E3B0-469A-833A-296338C1C36B}"/>
              </a:ext>
            </a:extLst>
          </p:cNvPr>
          <p:cNvSpPr>
            <a:spLocks noGrp="1"/>
          </p:cNvSpPr>
          <p:nvPr>
            <p:ph idx="1"/>
          </p:nvPr>
        </p:nvSpPr>
        <p:spPr>
          <a:xfrm>
            <a:off x="6498769" y="1118809"/>
            <a:ext cx="5049763" cy="4747681"/>
          </a:xfrm>
          <a:effectLst/>
        </p:spPr>
        <p:txBody>
          <a:bodyPr anchor="ctr">
            <a:normAutofit/>
          </a:bodyPr>
          <a:lstStyle/>
          <a:p>
            <a:pPr indent="-305435"/>
            <a:endParaRPr lang="en-US">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ndParaRPr>
          </a:p>
          <a:p>
            <a:pPr indent="-305435"/>
            <a:endParaRPr lang="en-US">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ndParaRPr>
          </a:p>
          <a:p>
            <a:pPr indent="-305435"/>
            <a:r>
              <a:rPr lang="en-US">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rPr>
              <a:t>Vijaya Gunukula</a:t>
            </a:r>
          </a:p>
          <a:p>
            <a:pPr indent="-305435"/>
            <a:r>
              <a:rPr lang="en-US">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rPr>
              <a:t>Email: vijayared@yahoo.com</a:t>
            </a:r>
          </a:p>
        </p:txBody>
      </p:sp>
    </p:spTree>
    <p:extLst>
      <p:ext uri="{BB962C8B-B14F-4D97-AF65-F5344CB8AC3E}">
        <p14:creationId xmlns:p14="http://schemas.microsoft.com/office/powerpoint/2010/main" val="2920169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2F4A-8869-4FC5-82B8-6682CF6F916C}"/>
              </a:ext>
            </a:extLst>
          </p:cNvPr>
          <p:cNvSpPr>
            <a:spLocks noGrp="1"/>
          </p:cNvSpPr>
          <p:nvPr>
            <p:ph type="title"/>
          </p:nvPr>
        </p:nvSpPr>
        <p:spPr/>
        <p:txBody>
          <a:bodyPr/>
          <a:lstStyle/>
          <a:p>
            <a:r>
              <a:rPr lang="en-US"/>
              <a:t>Goal</a:t>
            </a:r>
          </a:p>
        </p:txBody>
      </p:sp>
      <p:sp>
        <p:nvSpPr>
          <p:cNvPr id="3" name="Content Placeholder 2">
            <a:extLst>
              <a:ext uri="{FF2B5EF4-FFF2-40B4-BE49-F238E27FC236}">
                <a16:creationId xmlns:a16="http://schemas.microsoft.com/office/drawing/2014/main" id="{8391B308-F3FF-46DA-8B4A-F4CE45EE98AA}"/>
              </a:ext>
            </a:extLst>
          </p:cNvPr>
          <p:cNvSpPr>
            <a:spLocks noGrp="1"/>
          </p:cNvSpPr>
          <p:nvPr>
            <p:ph idx="1"/>
          </p:nvPr>
        </p:nvSpPr>
        <p:spPr/>
        <p:txBody>
          <a:bodyPr/>
          <a:lstStyle/>
          <a:p>
            <a:r>
              <a:rPr lang="en-US"/>
              <a:t>The goal of this project is to perform supervised sentiment analysis on twitter tweets about google and apple products using Natural Language Processing and the model can rate the sentiment of the tweet based on its content.  </a:t>
            </a:r>
          </a:p>
        </p:txBody>
      </p:sp>
    </p:spTree>
    <p:extLst>
      <p:ext uri="{BB962C8B-B14F-4D97-AF65-F5344CB8AC3E}">
        <p14:creationId xmlns:p14="http://schemas.microsoft.com/office/powerpoint/2010/main" val="2784299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1A627-83D1-449F-9573-866D78A27EAB}"/>
              </a:ext>
            </a:extLst>
          </p:cNvPr>
          <p:cNvSpPr>
            <a:spLocks noGrp="1"/>
          </p:cNvSpPr>
          <p:nvPr>
            <p:ph type="title"/>
          </p:nvPr>
        </p:nvSpPr>
        <p:spPr/>
        <p:txBody>
          <a:bodyPr/>
          <a:lstStyle/>
          <a:p>
            <a:r>
              <a:rPr lang="en-US"/>
              <a:t>Data</a:t>
            </a:r>
          </a:p>
        </p:txBody>
      </p:sp>
      <p:sp>
        <p:nvSpPr>
          <p:cNvPr id="3" name="Content Placeholder 2">
            <a:extLst>
              <a:ext uri="{FF2B5EF4-FFF2-40B4-BE49-F238E27FC236}">
                <a16:creationId xmlns:a16="http://schemas.microsoft.com/office/drawing/2014/main" id="{9B73461B-6E13-461C-BDAF-466F516468FE}"/>
              </a:ext>
            </a:extLst>
          </p:cNvPr>
          <p:cNvSpPr>
            <a:spLocks noGrp="1"/>
          </p:cNvSpPr>
          <p:nvPr>
            <p:ph idx="1"/>
          </p:nvPr>
        </p:nvSpPr>
        <p:spPr/>
        <p:txBody>
          <a:bodyPr/>
          <a:lstStyle/>
          <a:p>
            <a:pPr indent="-305435"/>
            <a:r>
              <a:rPr lang="en-US"/>
              <a:t>Obtained data from CrowdFlower</a:t>
            </a:r>
          </a:p>
          <a:p>
            <a:pPr indent="-305435"/>
            <a:r>
              <a:rPr lang="en-US"/>
              <a:t>Source: </a:t>
            </a:r>
            <a:r>
              <a:rPr lang="en-US">
                <a:ea typeface="+mn-lt"/>
                <a:cs typeface="+mn-lt"/>
              </a:rPr>
              <a:t> </a:t>
            </a:r>
            <a:r>
              <a:rPr lang="en-US" u="sng">
                <a:ea typeface="+mn-lt"/>
                <a:cs typeface="+mn-lt"/>
                <a:hlinkClick r:id="rId2"/>
              </a:rPr>
              <a:t>https://www.crowdflower.com/data-for-everyone/</a:t>
            </a:r>
            <a:endParaRPr lang="en-US" u="sng">
              <a:ea typeface="+mn-lt"/>
              <a:cs typeface="+mn-lt"/>
            </a:endParaRPr>
          </a:p>
          <a:p>
            <a:pPr indent="-305435"/>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This dataset has tweets of human raters rated the sentiment in over 9000 Tweets as Positive, Negative or Neutral.</a:t>
            </a:r>
            <a:endParaRPr lang="en-US">
              <a:ln>
                <a:solidFill>
                  <a:prstClr val="black">
                    <a:lumMod val="75000"/>
                    <a:lumOff val="25000"/>
                    <a:alpha val="10000"/>
                  </a:prstClr>
                </a:solidFill>
              </a:ln>
              <a:effectLst>
                <a:outerShdw blurRad="9525" dist="25400" dir="14640000" algn="tl" rotWithShape="0">
                  <a:prstClr val="black">
                    <a:alpha val="30000"/>
                  </a:prstClr>
                </a:outerShdw>
              </a:effectLst>
            </a:endParaRPr>
          </a:p>
          <a:p>
            <a:pPr marL="37465" indent="0">
              <a:buNone/>
            </a:pPr>
            <a:endParaRPr lang="en-US">
              <a:ln>
                <a:solidFill>
                  <a:prstClr val="black">
                    <a:lumMod val="75000"/>
                    <a:lumOff val="25000"/>
                    <a:alpha val="10000"/>
                  </a:prstClr>
                </a:solidFill>
              </a:ln>
              <a:effectLst>
                <a:outerShdw blurRad="9525" dist="25400" dir="14640000" algn="tl" rotWithShape="0">
                  <a:prstClr val="black">
                    <a:alpha val="30000"/>
                  </a:prstClr>
                </a:outerShdw>
              </a:effectLst>
            </a:endParaRPr>
          </a:p>
          <a:p>
            <a:pPr marL="37465" indent="0">
              <a:buNone/>
            </a:pPr>
            <a:endParaRPr lang="en-US">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2430218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4DD889-2912-4FBC-848D-29960F5DC81B}"/>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a:t>Number of tweets toward Apple and Google</a:t>
            </a:r>
          </a:p>
        </p:txBody>
      </p:sp>
      <p:sp>
        <p:nvSpPr>
          <p:cNvPr id="3" name="Content Placeholder 2">
            <a:extLst>
              <a:ext uri="{FF2B5EF4-FFF2-40B4-BE49-F238E27FC236}">
                <a16:creationId xmlns:a16="http://schemas.microsoft.com/office/drawing/2014/main" id="{43C77747-41A3-4778-B951-CDAEFA6C4B43}"/>
              </a:ext>
            </a:extLst>
          </p:cNvPr>
          <p:cNvSpPr>
            <a:spLocks noGrp="1"/>
          </p:cNvSpPr>
          <p:nvPr>
            <p:ph sz="half" idx="1"/>
          </p:nvPr>
        </p:nvSpPr>
        <p:spPr>
          <a:xfrm>
            <a:off x="670020" y="4334932"/>
            <a:ext cx="3574603" cy="1811860"/>
          </a:xfrm>
        </p:spPr>
        <p:txBody>
          <a:bodyPr vert="horz" lIns="91440" tIns="45720" rIns="91440" bIns="45720" rtlCol="0" anchor="t">
            <a:normAutofit fontScale="92500" lnSpcReduction="10000"/>
          </a:bodyPr>
          <a:lstStyle/>
          <a:p>
            <a:pPr indent="-342900"/>
            <a:r>
              <a:rPr lang="en-US" sz="2000">
                <a:solidFill>
                  <a:srgbClr val="F0882F"/>
                </a:solidFill>
              </a:rPr>
              <a:t>More positive tweets on both companies that negative and neutral tweets</a:t>
            </a:r>
          </a:p>
          <a:p>
            <a:pPr indent="-342900"/>
            <a:r>
              <a:rPr lang="en-US" sz="2000">
                <a:solidFill>
                  <a:srgbClr val="F0882F"/>
                </a:solidFill>
              </a:rPr>
              <a:t>Apple has more tweets than Google</a:t>
            </a:r>
          </a:p>
          <a:p>
            <a:pPr marL="0" indent="0">
              <a:buNone/>
            </a:pPr>
            <a:endParaRPr lang="en-US" sz="2000">
              <a:solidFill>
                <a:srgbClr val="F0882F"/>
              </a:solidFill>
            </a:endParaRPr>
          </a:p>
        </p:txBody>
      </p:sp>
      <p:sp>
        <p:nvSpPr>
          <p:cNvPr id="11" name="Rectangle 10">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5" descr="Chart, bar chart&#10;&#10;Description automatically generated">
            <a:extLst>
              <a:ext uri="{FF2B5EF4-FFF2-40B4-BE49-F238E27FC236}">
                <a16:creationId xmlns:a16="http://schemas.microsoft.com/office/drawing/2014/main" id="{54336AAE-AF17-4D93-B9B0-A0E0F4BAD850}"/>
              </a:ext>
            </a:extLst>
          </p:cNvPr>
          <p:cNvPicPr>
            <a:picLocks noGrp="1" noChangeAspect="1"/>
          </p:cNvPicPr>
          <p:nvPr>
            <p:ph sz="half" idx="2"/>
          </p:nvPr>
        </p:nvPicPr>
        <p:blipFill>
          <a:blip r:embed="rId3"/>
          <a:stretch>
            <a:fillRect/>
          </a:stretch>
        </p:blipFill>
        <p:spPr>
          <a:xfrm>
            <a:off x="5324315" y="833727"/>
            <a:ext cx="6197668" cy="5190545"/>
          </a:xfrm>
          <a:prstGeom prst="rect">
            <a:avLst/>
          </a:prstGeom>
        </p:spPr>
      </p:pic>
    </p:spTree>
    <p:extLst>
      <p:ext uri="{BB962C8B-B14F-4D97-AF65-F5344CB8AC3E}">
        <p14:creationId xmlns:p14="http://schemas.microsoft.com/office/powerpoint/2010/main" val="460283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6595843-CFA4-4972-A12D-514A49DC271F}"/>
              </a:ext>
            </a:extLst>
          </p:cNvPr>
          <p:cNvSpPr>
            <a:spLocks noGrp="1"/>
          </p:cNvSpPr>
          <p:nvPr>
            <p:ph type="title"/>
          </p:nvPr>
        </p:nvSpPr>
        <p:spPr>
          <a:xfrm>
            <a:off x="1039905" y="845387"/>
            <a:ext cx="3470310" cy="1066689"/>
          </a:xfrm>
        </p:spPr>
        <p:txBody>
          <a:bodyPr vert="horz" lIns="91440" tIns="45720" rIns="91440" bIns="45720" rtlCol="0" anchor="b">
            <a:normAutofit/>
          </a:bodyPr>
          <a:lstStyle/>
          <a:p>
            <a:pPr algn="l"/>
            <a:r>
              <a:rPr lang="en-US" sz="2400"/>
              <a:t>T</a:t>
            </a:r>
            <a:r>
              <a:rPr lang="en-US"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op 30 words in tweets</a:t>
            </a:r>
          </a:p>
        </p:txBody>
      </p:sp>
      <p:sp>
        <p:nvSpPr>
          <p:cNvPr id="4" name="Text Placeholder 3">
            <a:extLst>
              <a:ext uri="{FF2B5EF4-FFF2-40B4-BE49-F238E27FC236}">
                <a16:creationId xmlns:a16="http://schemas.microsoft.com/office/drawing/2014/main" id="{C317838F-086C-484E-AF9D-E799A331E55A}"/>
              </a:ext>
            </a:extLst>
          </p:cNvPr>
          <p:cNvSpPr>
            <a:spLocks noGrp="1"/>
          </p:cNvSpPr>
          <p:nvPr>
            <p:ph type="body" sz="half" idx="2"/>
          </p:nvPr>
        </p:nvSpPr>
        <p:spPr>
          <a:xfrm>
            <a:off x="1039905" y="2147862"/>
            <a:ext cx="3405573" cy="3499563"/>
          </a:xfrm>
        </p:spPr>
        <p:txBody>
          <a:bodyPr vert="horz" lIns="91440" tIns="45720" rIns="91440" bIns="45720" rtlCol="0" anchor="t">
            <a:normAutofit/>
          </a:bodyPr>
          <a:lstStyle/>
          <a:p>
            <a:pPr algn="l"/>
            <a:r>
              <a:rPr lang="en-US"/>
              <a:t>The frequencies of the top 30 words in Positive, Negative and Neutral tweets</a:t>
            </a:r>
          </a:p>
        </p:txBody>
      </p:sp>
      <p:pic>
        <p:nvPicPr>
          <p:cNvPr id="5" name="Picture 5" descr="Chart, histogram&#10;&#10;Description automatically generated">
            <a:extLst>
              <a:ext uri="{FF2B5EF4-FFF2-40B4-BE49-F238E27FC236}">
                <a16:creationId xmlns:a16="http://schemas.microsoft.com/office/drawing/2014/main" id="{3147CD3D-EED0-41E6-B891-D364F1D819ED}"/>
              </a:ext>
            </a:extLst>
          </p:cNvPr>
          <p:cNvPicPr>
            <a:picLocks noGrp="1" noChangeAspect="1"/>
          </p:cNvPicPr>
          <p:nvPr>
            <p:ph type="pic" idx="1"/>
          </p:nvPr>
        </p:nvPicPr>
        <p:blipFill rotWithShape="1">
          <a:blip r:embed="rId3"/>
          <a:srcRect l="16656" r="16656"/>
          <a:stretch/>
        </p:blipFill>
        <p:spPr>
          <a:xfrm>
            <a:off x="6450664" y="74874"/>
            <a:ext cx="4457605" cy="6708252"/>
          </a:xfrm>
          <a:prstGeom prst="rect">
            <a:avLst/>
          </a:prstGeom>
        </p:spPr>
      </p:pic>
    </p:spTree>
    <p:extLst>
      <p:ext uri="{BB962C8B-B14F-4D97-AF65-F5344CB8AC3E}">
        <p14:creationId xmlns:p14="http://schemas.microsoft.com/office/powerpoint/2010/main" val="3710216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4" name="Rectangle 16">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5F04A46-26B1-4339-B77B-15DDDD3FDB09}"/>
              </a:ext>
            </a:extLst>
          </p:cNvPr>
          <p:cNvSpPr>
            <a:spLocks noGrp="1"/>
          </p:cNvSpPr>
          <p:nvPr>
            <p:ph type="title"/>
          </p:nvPr>
        </p:nvSpPr>
        <p:spPr>
          <a:xfrm>
            <a:off x="1039905" y="845387"/>
            <a:ext cx="3470310" cy="1066689"/>
          </a:xfrm>
        </p:spPr>
        <p:txBody>
          <a:bodyPr vert="horz" lIns="91440" tIns="45720" rIns="91440" bIns="45720" rtlCol="0" anchor="b">
            <a:normAutofit/>
          </a:bodyPr>
          <a:lstStyle/>
          <a:p>
            <a:pPr algn="l"/>
            <a:r>
              <a:rPr lang="en-US" sz="3600" b="1" kern="1200">
                <a:ln>
                  <a:solidFill>
                    <a:schemeClr val="bg1">
                      <a:lumMod val="75000"/>
                      <a:lumOff val="25000"/>
                      <a:alpha val="10000"/>
                    </a:schemeClr>
                  </a:solidFill>
                </a:ln>
                <a:effectLst>
                  <a:outerShdw blurRad="9525" dist="25400" dir="14640000" algn="tl" rotWithShape="0">
                    <a:schemeClr val="bg1">
                      <a:alpha val="30000"/>
                    </a:schemeClr>
                  </a:outerShdw>
                </a:effectLst>
                <a:latin typeface="Arial Nova"/>
                <a:cs typeface="Trebuchet MS"/>
              </a:rPr>
              <a:t>Model</a:t>
            </a:r>
            <a:endParaRPr lang="en-US" sz="3600" b="1" kern="1200">
              <a:ln>
                <a:solidFill>
                  <a:prstClr val="black">
                    <a:lumMod val="75000"/>
                    <a:lumOff val="25000"/>
                    <a:alpha val="10000"/>
                  </a:prstClr>
                </a:solidFill>
              </a:ln>
              <a:effectLst>
                <a:outerShdw blurRad="9525" dist="25400" dir="14640000" algn="tl" rotWithShape="0">
                  <a:prstClr val="black">
                    <a:alpha val="30000"/>
                  </a:prstClr>
                </a:outerShdw>
              </a:effectLst>
              <a:latin typeface="Arial Nova"/>
              <a:cs typeface="Trebuchet MS"/>
            </a:endParaRPr>
          </a:p>
        </p:txBody>
      </p:sp>
      <p:sp>
        <p:nvSpPr>
          <p:cNvPr id="4" name="Text Placeholder 3">
            <a:extLst>
              <a:ext uri="{FF2B5EF4-FFF2-40B4-BE49-F238E27FC236}">
                <a16:creationId xmlns:a16="http://schemas.microsoft.com/office/drawing/2014/main" id="{ECCA23B8-B329-4DA7-85A8-6421A09CF39D}"/>
              </a:ext>
            </a:extLst>
          </p:cNvPr>
          <p:cNvSpPr>
            <a:spLocks noGrp="1"/>
          </p:cNvSpPr>
          <p:nvPr>
            <p:ph type="body" sz="half" idx="2"/>
          </p:nvPr>
        </p:nvSpPr>
        <p:spPr>
          <a:xfrm>
            <a:off x="1039905" y="2147862"/>
            <a:ext cx="3405573" cy="3499563"/>
          </a:xfrm>
        </p:spPr>
        <p:txBody>
          <a:bodyPr vert="horz" lIns="91440" tIns="45720" rIns="91440" bIns="45720" rtlCol="0" anchor="t">
            <a:normAutofit/>
          </a:bodyPr>
          <a:lstStyle/>
          <a:p>
            <a:pPr algn="l"/>
            <a:r>
              <a:rPr lang="en-US" sz="2400" b="1" dirty="0"/>
              <a:t>Naive</a:t>
            </a:r>
            <a:r>
              <a:rPr lang="en-US" sz="2400" b="1"/>
              <a:t> Bayes model as </a:t>
            </a:r>
            <a:r>
              <a:rPr lang="en-US" sz="2400" b="1" dirty="0"/>
              <a:t>Accuracy –64%</a:t>
            </a:r>
            <a:endParaRPr lang="en-US" sz="2400"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algn="l"/>
            <a:r>
              <a:rPr lang="en-US" sz="2400" b="1" dirty="0">
                <a:ln>
                  <a:solidFill>
                    <a:prstClr val="black">
                      <a:lumMod val="75000"/>
                      <a:lumOff val="25000"/>
                      <a:alpha val="10000"/>
                    </a:prstClr>
                  </a:solidFill>
                </a:ln>
                <a:effectLst>
                  <a:outerShdw blurRad="9525" dist="25400" dir="14640000" algn="tl" rotWithShape="0">
                    <a:prstClr val="black">
                      <a:alpha val="30000"/>
                    </a:prstClr>
                  </a:outerShdw>
                </a:effectLst>
              </a:rPr>
              <a:t>Confusion of Matrix of </a:t>
            </a:r>
            <a:r>
              <a:rPr lang="en-US" sz="2400" b="1">
                <a:ln>
                  <a:solidFill>
                    <a:prstClr val="black">
                      <a:lumMod val="75000"/>
                      <a:lumOff val="25000"/>
                      <a:alpha val="10000"/>
                    </a:prstClr>
                  </a:solidFill>
                </a:ln>
                <a:effectLst>
                  <a:outerShdw blurRad="9525" dist="25400" dir="14640000" algn="tl" rotWithShape="0">
                    <a:prstClr val="black">
                      <a:alpha val="30000"/>
                    </a:prstClr>
                  </a:outerShdw>
                </a:effectLst>
              </a:rPr>
              <a:t>multiclass of the </a:t>
            </a:r>
            <a:r>
              <a:rPr lang="en-US" sz="2400" b="1" dirty="0">
                <a:ln>
                  <a:solidFill>
                    <a:prstClr val="black">
                      <a:lumMod val="75000"/>
                      <a:lumOff val="25000"/>
                      <a:alpha val="10000"/>
                    </a:prstClr>
                  </a:solidFill>
                </a:ln>
                <a:effectLst>
                  <a:outerShdw blurRad="9525" dist="25400" dir="14640000" algn="tl" rotWithShape="0">
                    <a:prstClr val="black">
                      <a:alpha val="30000"/>
                    </a:prstClr>
                  </a:outerShdw>
                </a:effectLst>
              </a:rPr>
              <a:t>Naïve Bayes.</a:t>
            </a:r>
          </a:p>
          <a:p>
            <a:pPr algn="l"/>
            <a:endParaRPr lang="en-US" dirty="0">
              <a:ln>
                <a:solidFill>
                  <a:prstClr val="black">
                    <a:lumMod val="75000"/>
                    <a:lumOff val="25000"/>
                    <a:alpha val="10000"/>
                  </a:prstClr>
                </a:solidFill>
              </a:ln>
              <a:effectLst>
                <a:outerShdw blurRad="9525" dist="25400" dir="14640000" algn="tl" rotWithShape="0">
                  <a:prstClr val="black">
                    <a:alpha val="30000"/>
                  </a:prstClr>
                </a:outerShdw>
              </a:effectLst>
            </a:endParaRPr>
          </a:p>
        </p:txBody>
      </p:sp>
      <p:pic>
        <p:nvPicPr>
          <p:cNvPr id="23" name="Picture 23" descr="Chart, treemap chart&#10;&#10;Description automatically generated">
            <a:extLst>
              <a:ext uri="{FF2B5EF4-FFF2-40B4-BE49-F238E27FC236}">
                <a16:creationId xmlns:a16="http://schemas.microsoft.com/office/drawing/2014/main" id="{E769F7BA-A7E9-49E3-9D96-2C30D714EB5C}"/>
              </a:ext>
            </a:extLst>
          </p:cNvPr>
          <p:cNvPicPr>
            <a:picLocks noGrp="1" noChangeAspect="1"/>
          </p:cNvPicPr>
          <p:nvPr>
            <p:ph type="pic" idx="1"/>
          </p:nvPr>
        </p:nvPicPr>
        <p:blipFill rotWithShape="1">
          <a:blip r:embed="rId3"/>
          <a:srcRect l="2" r="2"/>
          <a:stretch/>
        </p:blipFill>
        <p:spPr>
          <a:xfrm>
            <a:off x="5632450" y="858839"/>
            <a:ext cx="6003133" cy="4532314"/>
          </a:xfrm>
        </p:spPr>
      </p:pic>
    </p:spTree>
    <p:extLst>
      <p:ext uri="{BB962C8B-B14F-4D97-AF65-F5344CB8AC3E}">
        <p14:creationId xmlns:p14="http://schemas.microsoft.com/office/powerpoint/2010/main" val="8475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6B051A4-96A7-4A11-9DAD-063A9C577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565918"/>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5555C6-2F10-46A5-B518-CF6AA96D06AE}"/>
              </a:ext>
            </a:extLst>
          </p:cNvPr>
          <p:cNvSpPr>
            <a:spLocks noGrp="1"/>
          </p:cNvSpPr>
          <p:nvPr>
            <p:ph type="title"/>
          </p:nvPr>
        </p:nvSpPr>
        <p:spPr>
          <a:xfrm>
            <a:off x="913794" y="741515"/>
            <a:ext cx="10353761" cy="1633340"/>
          </a:xfrm>
        </p:spPr>
        <p:txBody>
          <a:bodyPr vert="horz" lIns="91440" tIns="45720" rIns="91440" bIns="45720" rtlCol="0" anchor="ctr">
            <a:normAutofit/>
          </a:bodyPr>
          <a:lstStyle/>
          <a:p>
            <a:r>
              <a:rPr lang="en-US" sz="4800">
                <a:ln>
                  <a:solidFill>
                    <a:prstClr val="white">
                      <a:lumMod val="75000"/>
                      <a:lumOff val="25000"/>
                      <a:alpha val="10000"/>
                    </a:prstClr>
                  </a:solidFill>
                </a:ln>
                <a:solidFill>
                  <a:srgbClr val="FFFFFF"/>
                </a:solidFill>
                <a:effectLst>
                  <a:outerShdw blurRad="9525" dist="25400" dir="14640000" algn="tl" rotWithShape="0">
                    <a:prstClr val="white">
                      <a:alpha val="30000"/>
                    </a:prstClr>
                  </a:outerShdw>
                </a:effectLst>
                <a:latin typeface="Arial Nova"/>
              </a:rPr>
              <a:t>Deep NLP Model</a:t>
            </a:r>
            <a:endParaRPr lang="en-US" sz="4800">
              <a:solidFill>
                <a:srgbClr val="FFFFFF"/>
              </a:solidFill>
              <a:latin typeface="Arial Nova"/>
            </a:endParaRPr>
          </a:p>
        </p:txBody>
      </p:sp>
      <p:sp>
        <p:nvSpPr>
          <p:cNvPr id="4" name="Text Placeholder 3">
            <a:extLst>
              <a:ext uri="{FF2B5EF4-FFF2-40B4-BE49-F238E27FC236}">
                <a16:creationId xmlns:a16="http://schemas.microsoft.com/office/drawing/2014/main" id="{4F298ED1-9091-47B4-A39F-F9C91A6F31EE}"/>
              </a:ext>
            </a:extLst>
          </p:cNvPr>
          <p:cNvSpPr>
            <a:spLocks noGrp="1"/>
          </p:cNvSpPr>
          <p:nvPr>
            <p:ph type="body" sz="half" idx="2"/>
          </p:nvPr>
        </p:nvSpPr>
        <p:spPr>
          <a:xfrm>
            <a:off x="389920" y="2785178"/>
            <a:ext cx="11353886" cy="3724213"/>
          </a:xfrm>
          <a:effectLst/>
        </p:spPr>
        <p:txBody>
          <a:bodyPr vert="horz" lIns="91440" tIns="45720" rIns="91440" bIns="45720" rtlCol="0" anchor="ctr">
            <a:normAutofit/>
          </a:bodyPr>
          <a:lstStyle/>
          <a:p>
            <a:pPr algn="l"/>
            <a:r>
              <a:rPr lang="en-US" sz="2000" u="sng" dirty="0">
                <a:ln>
                  <a:solidFill>
                    <a:prstClr val="white">
                      <a:lumMod val="75000"/>
                      <a:lumOff val="25000"/>
                      <a:alpha val="10000"/>
                    </a:prstClr>
                  </a:solidFill>
                </a:ln>
                <a:effectLst>
                  <a:outerShdw blurRad="9525" dist="25400" dir="14640000" algn="tl" rotWithShape="0">
                    <a:prstClr val="white">
                      <a:alpha val="30000"/>
                    </a:prstClr>
                  </a:outerShdw>
                </a:effectLst>
              </a:rPr>
              <a:t>Accuracy </a:t>
            </a:r>
          </a:p>
          <a:p>
            <a:pPr algn="l"/>
            <a:r>
              <a:rPr lang="en-US" sz="2000" dirty="0">
                <a:ln>
                  <a:solidFill>
                    <a:prstClr val="white">
                      <a:lumMod val="75000"/>
                      <a:lumOff val="25000"/>
                      <a:alpha val="10000"/>
                    </a:prstClr>
                  </a:solidFill>
                </a:ln>
                <a:effectLst>
                  <a:outerShdw blurRad="9525" dist="25400" dir="14640000" algn="tl" rotWithShape="0">
                    <a:prstClr val="white">
                      <a:alpha val="30000"/>
                    </a:prstClr>
                  </a:outerShdw>
                </a:effectLst>
              </a:rPr>
              <a:t>Train set : 87%</a:t>
            </a:r>
          </a:p>
          <a:p>
            <a:pPr algn="l"/>
            <a:r>
              <a:rPr lang="en-US" sz="2000" dirty="0">
                <a:ln>
                  <a:solidFill>
                    <a:prstClr val="white">
                      <a:lumMod val="75000"/>
                      <a:lumOff val="25000"/>
                      <a:alpha val="10000"/>
                    </a:prstClr>
                  </a:solidFill>
                </a:ln>
                <a:effectLst>
                  <a:outerShdw blurRad="9525" dist="25400" dir="14640000" algn="tl" rotWithShape="0">
                    <a:prstClr val="white">
                      <a:alpha val="30000"/>
                    </a:prstClr>
                  </a:outerShdw>
                </a:effectLst>
              </a:rPr>
              <a:t>Test set : 66%</a:t>
            </a:r>
          </a:p>
          <a:p>
            <a:pPr algn="l"/>
            <a:r>
              <a:rPr lang="en-US" sz="2000" u="sng" dirty="0">
                <a:ln>
                  <a:solidFill>
                    <a:prstClr val="white">
                      <a:lumMod val="75000"/>
                      <a:lumOff val="25000"/>
                      <a:alpha val="10000"/>
                    </a:prstClr>
                  </a:solidFill>
                </a:ln>
                <a:effectLst>
                  <a:outerShdw blurRad="9525" dist="25400" dir="14640000" algn="tl" rotWithShape="0">
                    <a:prstClr val="white">
                      <a:alpha val="30000"/>
                    </a:prstClr>
                  </a:outerShdw>
                </a:effectLst>
              </a:rPr>
              <a:t>Loss Function</a:t>
            </a:r>
          </a:p>
          <a:p>
            <a:pPr algn="l"/>
            <a:r>
              <a:rPr lang="en-US" sz="2000" dirty="0">
                <a:ln>
                  <a:solidFill>
                    <a:prstClr val="white">
                      <a:lumMod val="75000"/>
                      <a:lumOff val="25000"/>
                      <a:alpha val="10000"/>
                    </a:prstClr>
                  </a:solidFill>
                </a:ln>
                <a:effectLst>
                  <a:outerShdw blurRad="9525" dist="25400" dir="14640000" algn="tl" rotWithShape="0">
                    <a:prstClr val="white">
                      <a:alpha val="30000"/>
                    </a:prstClr>
                  </a:outerShdw>
                </a:effectLst>
              </a:rPr>
              <a:t>Train set : 0.36</a:t>
            </a:r>
          </a:p>
          <a:p>
            <a:pPr algn="l"/>
            <a:r>
              <a:rPr lang="en-US" sz="2000" dirty="0">
                <a:ln>
                  <a:solidFill>
                    <a:prstClr val="white">
                      <a:lumMod val="75000"/>
                      <a:lumOff val="25000"/>
                      <a:alpha val="10000"/>
                    </a:prstClr>
                  </a:solidFill>
                </a:ln>
                <a:effectLst>
                  <a:outerShdw blurRad="9525" dist="25400" dir="14640000" algn="tl" rotWithShape="0">
                    <a:prstClr val="white">
                      <a:alpha val="30000"/>
                    </a:prstClr>
                  </a:outerShdw>
                </a:effectLst>
              </a:rPr>
              <a:t>Test set : 0.97</a:t>
            </a:r>
          </a:p>
        </p:txBody>
      </p:sp>
      <p:pic>
        <p:nvPicPr>
          <p:cNvPr id="15" name="Picture 16" descr="Chart, line chart&#10;&#10;Description automatically generated">
            <a:extLst>
              <a:ext uri="{FF2B5EF4-FFF2-40B4-BE49-F238E27FC236}">
                <a16:creationId xmlns:a16="http://schemas.microsoft.com/office/drawing/2014/main" id="{72B4A735-4736-432B-A10C-F98BB44AECA8}"/>
              </a:ext>
            </a:extLst>
          </p:cNvPr>
          <p:cNvPicPr>
            <a:picLocks noChangeAspect="1"/>
          </p:cNvPicPr>
          <p:nvPr/>
        </p:nvPicPr>
        <p:blipFill>
          <a:blip r:embed="rId2"/>
          <a:stretch>
            <a:fillRect/>
          </a:stretch>
        </p:blipFill>
        <p:spPr>
          <a:xfrm>
            <a:off x="7141369" y="3099222"/>
            <a:ext cx="4183855" cy="2969370"/>
          </a:xfrm>
          <a:prstGeom prst="rect">
            <a:avLst/>
          </a:prstGeom>
        </p:spPr>
      </p:pic>
      <p:pic>
        <p:nvPicPr>
          <p:cNvPr id="17" name="Picture 18" descr="Chart, line chart&#10;&#10;Description automatically generated">
            <a:extLst>
              <a:ext uri="{FF2B5EF4-FFF2-40B4-BE49-F238E27FC236}">
                <a16:creationId xmlns:a16="http://schemas.microsoft.com/office/drawing/2014/main" id="{52AC2665-8840-4252-8A18-D49AF5FD4BD9}"/>
              </a:ext>
            </a:extLst>
          </p:cNvPr>
          <p:cNvPicPr>
            <a:picLocks noChangeAspect="1"/>
          </p:cNvPicPr>
          <p:nvPr/>
        </p:nvPicPr>
        <p:blipFill>
          <a:blip r:embed="rId3"/>
          <a:stretch>
            <a:fillRect/>
          </a:stretch>
        </p:blipFill>
        <p:spPr>
          <a:xfrm>
            <a:off x="2902745" y="3048383"/>
            <a:ext cx="4243386" cy="3071047"/>
          </a:xfrm>
          <a:prstGeom prst="rect">
            <a:avLst/>
          </a:prstGeom>
        </p:spPr>
      </p:pic>
    </p:spTree>
    <p:extLst>
      <p:ext uri="{BB962C8B-B14F-4D97-AF65-F5344CB8AC3E}">
        <p14:creationId xmlns:p14="http://schemas.microsoft.com/office/powerpoint/2010/main" val="1604178118"/>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id="{2124007E-BA57-41B2-8C6B-5E99927F2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87EC35-7A77-484D-9811-2FBE27B2A8A1}"/>
              </a:ext>
            </a:extLst>
          </p:cNvPr>
          <p:cNvSpPr>
            <a:spLocks noGrp="1"/>
          </p:cNvSpPr>
          <p:nvPr>
            <p:ph type="ctrTitle"/>
          </p:nvPr>
        </p:nvSpPr>
        <p:spPr>
          <a:xfrm>
            <a:off x="769207" y="1099456"/>
            <a:ext cx="6243636" cy="4625558"/>
          </a:xfrm>
          <a:effectLst/>
        </p:spPr>
        <p:txBody>
          <a:bodyPr anchor="ctr">
            <a:normAutofit/>
          </a:bodyPr>
          <a:lstStyle/>
          <a:p>
            <a:pPr algn="l"/>
            <a:r>
              <a:rPr lang="en-US">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rPr>
              <a:t>Conclusion</a:t>
            </a:r>
            <a:endParaRPr lang="en-US">
              <a:solidFill>
                <a:schemeClr val="tx1"/>
              </a:solidFill>
            </a:endParaRPr>
          </a:p>
        </p:txBody>
      </p:sp>
      <p:sp>
        <p:nvSpPr>
          <p:cNvPr id="11" name="Rectangle 9">
            <a:extLst>
              <a:ext uri="{FF2B5EF4-FFF2-40B4-BE49-F238E27FC236}">
                <a16:creationId xmlns:a16="http://schemas.microsoft.com/office/drawing/2014/main" id="{8DEB9D55-38C8-45B4-BB2D-4FDBBDB08C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68146A9-838A-4B52-A19B-B7BAC850F6CA}"/>
              </a:ext>
            </a:extLst>
          </p:cNvPr>
          <p:cNvSpPr>
            <a:spLocks noGrp="1"/>
          </p:cNvSpPr>
          <p:nvPr>
            <p:ph type="subTitle" idx="1"/>
          </p:nvPr>
        </p:nvSpPr>
        <p:spPr>
          <a:xfrm>
            <a:off x="7782049" y="1112685"/>
            <a:ext cx="2935320" cy="4632630"/>
          </a:xfrm>
          <a:effectLst/>
        </p:spPr>
        <p:txBody>
          <a:bodyPr anchor="ctr">
            <a:normAutofit/>
          </a:bodyPr>
          <a:lstStyle/>
          <a:p>
            <a:pPr algn="l"/>
            <a:r>
              <a:rPr lang="en-US" sz="2400">
                <a:ln>
                  <a:solidFill>
                    <a:prstClr val="black">
                      <a:lumMod val="75000"/>
                      <a:lumOff val="25000"/>
                      <a:alpha val="10000"/>
                    </a:prstClr>
                  </a:solidFill>
                </a:ln>
                <a:effectLst>
                  <a:outerShdw blurRad="9525" dist="25400" dir="14640000" algn="tl" rotWithShape="0">
                    <a:prstClr val="black">
                      <a:alpha val="30000"/>
                    </a:prstClr>
                  </a:outerShdw>
                </a:effectLst>
              </a:rPr>
              <a:t>Models performs better on training set than test set which leads to overfitting, to avoid this problem difference should be minimum.</a:t>
            </a:r>
          </a:p>
          <a:p>
            <a:pPr algn="l"/>
            <a:endParaRPr lang="en-US" sz="2400">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2673025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Freeform: Shape 9">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D6B4180-A15A-4696-B3D4-368672CD0CB8}"/>
              </a:ext>
            </a:extLst>
          </p:cNvPr>
          <p:cNvSpPr>
            <a:spLocks noGrp="1"/>
          </p:cNvSpPr>
          <p:nvPr>
            <p:ph type="title"/>
          </p:nvPr>
        </p:nvSpPr>
        <p:spPr>
          <a:xfrm>
            <a:off x="900506" y="1118808"/>
            <a:ext cx="4671467" cy="4747683"/>
          </a:xfrm>
        </p:spPr>
        <p:txBody>
          <a:bodyPr anchor="ctr">
            <a:normAutofit/>
          </a:bodyPr>
          <a:lstStyle/>
          <a:p>
            <a:pPr algn="l"/>
            <a:r>
              <a:rPr lang="en-US" sz="5000">
                <a:ln>
                  <a:solidFill>
                    <a:prstClr val="black">
                      <a:lumMod val="75000"/>
                      <a:lumOff val="25000"/>
                      <a:alpha val="10000"/>
                    </a:prstClr>
                  </a:solidFill>
                </a:ln>
                <a:effectLst>
                  <a:outerShdw blurRad="9525" dist="25400" dir="14640000" algn="tl" rotWithShape="0">
                    <a:prstClr val="black">
                      <a:alpha val="30000"/>
                    </a:prstClr>
                  </a:outerShdw>
                </a:effectLst>
              </a:rPr>
              <a:t>Future Work</a:t>
            </a:r>
            <a:endParaRPr lang="en-US" sz="5000"/>
          </a:p>
        </p:txBody>
      </p:sp>
      <p:sp>
        <p:nvSpPr>
          <p:cNvPr id="3" name="Content Placeholder 2">
            <a:extLst>
              <a:ext uri="{FF2B5EF4-FFF2-40B4-BE49-F238E27FC236}">
                <a16:creationId xmlns:a16="http://schemas.microsoft.com/office/drawing/2014/main" id="{1039A16C-D781-4EAA-A3B8-627E339AA61E}"/>
              </a:ext>
            </a:extLst>
          </p:cNvPr>
          <p:cNvSpPr>
            <a:spLocks noGrp="1"/>
          </p:cNvSpPr>
          <p:nvPr>
            <p:ph idx="1"/>
          </p:nvPr>
        </p:nvSpPr>
        <p:spPr>
          <a:xfrm>
            <a:off x="6498769" y="1118809"/>
            <a:ext cx="5049763" cy="4747681"/>
          </a:xfrm>
          <a:effectLst/>
        </p:spPr>
        <p:txBody>
          <a:bodyPr anchor="ctr">
            <a:normAutofit/>
          </a:bodyPr>
          <a:lstStyle/>
          <a:p>
            <a:pPr indent="-305435"/>
            <a:r>
              <a:rPr lang="en-US">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rPr>
              <a:t>Adding more  embedding layers and hyper parameters in the neural network model to avoid overfitting.</a:t>
            </a:r>
          </a:p>
        </p:txBody>
      </p:sp>
    </p:spTree>
    <p:extLst>
      <p:ext uri="{BB962C8B-B14F-4D97-AF65-F5344CB8AC3E}">
        <p14:creationId xmlns:p14="http://schemas.microsoft.com/office/powerpoint/2010/main" val="13292689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2.xml><?xml version="1.0" encoding="utf-8"?>
<ds:datastoreItem xmlns:ds="http://schemas.openxmlformats.org/officeDocument/2006/customXml" ds:itemID="{5560E646-30AD-4BA0-97EA-A7A07DF5499A}">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7E70FC5-1855-47AB-8CE1-CB3C873A8988}">
  <ds:schemaRefs>
    <ds:schemaRef ds:uri="71af3243-3dd4-4a8d-8c0d-dd76da1f02a5"/>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{358F808A-09B7-4DAF-B248-17A3784749E6}tf11665031_win32</Templat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SlateVTI</vt:lpstr>
      <vt:lpstr> Twitter Sentiment Analysis</vt:lpstr>
      <vt:lpstr>Goal</vt:lpstr>
      <vt:lpstr>Data</vt:lpstr>
      <vt:lpstr>Number of tweets toward Apple and Google</vt:lpstr>
      <vt:lpstr>Top 30 words in tweets</vt:lpstr>
      <vt:lpstr>Model</vt:lpstr>
      <vt:lpstr>Deep NLP Model</vt:lpstr>
      <vt:lpstr>Conclusion</vt:lpstr>
      <vt:lpstr>Future Work</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Aditi Gunukula</dc:creator>
  <cp:revision>281</cp:revision>
  <dcterms:created xsi:type="dcterms:W3CDTF">2021-03-18T23:33:38Z</dcterms:created>
  <dcterms:modified xsi:type="dcterms:W3CDTF">2021-03-19T03:56:11Z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