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2"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D37B-41DC-2F87-6556-32E596EA57B7}"/>
              </a:ext>
            </a:extLst>
          </p:cNvPr>
          <p:cNvSpPr>
            <a:spLocks noGrp="1"/>
          </p:cNvSpPr>
          <p:nvPr>
            <p:ph type="ctrTitle"/>
          </p:nvPr>
        </p:nvSpPr>
        <p:spPr/>
        <p:txBody>
          <a:bodyPr>
            <a:normAutofit/>
          </a:bodyPr>
          <a:lstStyle/>
          <a:p>
            <a:pPr algn="ctr"/>
            <a:r>
              <a:rPr lang="en-US" sz="3600" b="1" i="0" dirty="0">
                <a:solidFill>
                  <a:srgbClr val="202124"/>
                </a:solidFill>
                <a:effectLst/>
                <a:latin typeface="Times New Roman" panose="02020603050405020304" pitchFamily="18" charset="0"/>
                <a:cs typeface="Times New Roman" panose="02020603050405020304" pitchFamily="18" charset="0"/>
              </a:rPr>
              <a:t>Online Shoppers Purchasing Intention Prediction USING </a:t>
            </a:r>
            <a:r>
              <a:rPr lang="en-US" sz="3600" b="1" i="0" dirty="0" err="1">
                <a:solidFill>
                  <a:srgbClr val="202124"/>
                </a:solidFill>
                <a:effectLst/>
                <a:latin typeface="Times New Roman" panose="02020603050405020304" pitchFamily="18" charset="0"/>
                <a:cs typeface="Times New Roman" panose="02020603050405020304" pitchFamily="18" charset="0"/>
              </a:rPr>
              <a:t>svm</a:t>
            </a:r>
            <a:r>
              <a:rPr lang="en-US" sz="3600" b="1" i="0" dirty="0">
                <a:solidFill>
                  <a:srgbClr val="202124"/>
                </a:solidFill>
                <a:effectLst/>
                <a:latin typeface="Times New Roman" panose="02020603050405020304" pitchFamily="18" charset="0"/>
                <a:cs typeface="Times New Roman" panose="02020603050405020304" pitchFamily="18" charset="0"/>
              </a:rPr>
              <a:t> and mlp</a:t>
            </a:r>
            <a:endParaRPr lang="en-IN" sz="3600" dirty="0"/>
          </a:p>
        </p:txBody>
      </p:sp>
      <p:sp>
        <p:nvSpPr>
          <p:cNvPr id="3" name="Subtitle 2">
            <a:extLst>
              <a:ext uri="{FF2B5EF4-FFF2-40B4-BE49-F238E27FC236}">
                <a16:creationId xmlns:a16="http://schemas.microsoft.com/office/drawing/2014/main" id="{FD68BB27-B455-B8CA-DD9B-DD4B01663378}"/>
              </a:ext>
            </a:extLst>
          </p:cNvPr>
          <p:cNvSpPr>
            <a:spLocks noGrp="1"/>
          </p:cNvSpPr>
          <p:nvPr>
            <p:ph type="subTitle" idx="1"/>
          </p:nvPr>
        </p:nvSpPr>
        <p:spPr/>
        <p:txBody>
          <a:bodyPr>
            <a:noAutofit/>
          </a:bodyPr>
          <a:lstStyle/>
          <a:p>
            <a:r>
              <a:rPr lang="en-US" sz="1400" dirty="0">
                <a:latin typeface="Times New Roman" panose="02020603050405020304" pitchFamily="18" charset="0"/>
                <a:cs typeface="Times New Roman" panose="02020603050405020304" pitchFamily="18" charset="0"/>
              </a:rPr>
              <a:t>Presented By: M.VIJAYAKUMAR – III Year, K.V.C.E.T</a:t>
            </a:r>
          </a:p>
          <a:p>
            <a:r>
              <a:rPr lang="en-US" sz="1400" dirty="0">
                <a:latin typeface="Times New Roman" panose="02020603050405020304" pitchFamily="18" charset="0"/>
                <a:cs typeface="Times New Roman" panose="02020603050405020304" pitchFamily="18" charset="0"/>
              </a:rPr>
              <a:t>NM ID: </a:t>
            </a:r>
          </a:p>
          <a:p>
            <a:r>
              <a:rPr lang="en-US" sz="1400" dirty="0">
                <a:latin typeface="Times New Roman" panose="02020603050405020304" pitchFamily="18" charset="0"/>
                <a:cs typeface="Times New Roman" panose="02020603050405020304" pitchFamily="18" charset="0"/>
              </a:rPr>
              <a:t>Email ID: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50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8A7D-DC04-DF1E-0F3F-84ED661E841F}"/>
              </a:ext>
            </a:extLst>
          </p:cNvPr>
          <p:cNvSpPr>
            <a:spLocks noGrp="1"/>
          </p:cNvSpPr>
          <p:nvPr>
            <p:ph type="title"/>
          </p:nvPr>
        </p:nvSpPr>
        <p:spPr/>
        <p:txBody>
          <a:bodyPr/>
          <a:lstStyle/>
          <a:p>
            <a:r>
              <a:rPr lang="en-US" dirty="0">
                <a:highlight>
                  <a:srgbClr val="800000"/>
                </a:highlight>
              </a:rPr>
              <a:t>OUTPUT:</a:t>
            </a:r>
            <a:endParaRPr lang="en-IN" dirty="0"/>
          </a:p>
        </p:txBody>
      </p:sp>
      <p:pic>
        <p:nvPicPr>
          <p:cNvPr id="4" name="Content Placeholder 3">
            <a:extLst>
              <a:ext uri="{FF2B5EF4-FFF2-40B4-BE49-F238E27FC236}">
                <a16:creationId xmlns:a16="http://schemas.microsoft.com/office/drawing/2014/main" id="{F1C8772E-36D7-0F35-5CB9-B2047427768F}"/>
              </a:ext>
            </a:extLst>
          </p:cNvPr>
          <p:cNvPicPr>
            <a:picLocks noGrp="1" noChangeAspect="1"/>
          </p:cNvPicPr>
          <p:nvPr>
            <p:ph idx="1"/>
          </p:nvPr>
        </p:nvPicPr>
        <p:blipFill>
          <a:blip r:embed="rId2"/>
          <a:stretch>
            <a:fillRect/>
          </a:stretch>
        </p:blipFill>
        <p:spPr>
          <a:xfrm>
            <a:off x="3685979" y="2677212"/>
            <a:ext cx="5172075" cy="1945629"/>
          </a:xfrm>
          <a:prstGeom prst="rect">
            <a:avLst/>
          </a:prstGeom>
        </p:spPr>
      </p:pic>
    </p:spTree>
    <p:extLst>
      <p:ext uri="{BB962C8B-B14F-4D97-AF65-F5344CB8AC3E}">
        <p14:creationId xmlns:p14="http://schemas.microsoft.com/office/powerpoint/2010/main" val="11791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465B-375F-6644-ED72-3070A98CEA34}"/>
              </a:ext>
            </a:extLst>
          </p:cNvPr>
          <p:cNvSpPr>
            <a:spLocks noGrp="1"/>
          </p:cNvSpPr>
          <p:nvPr>
            <p:ph type="title"/>
          </p:nvPr>
        </p:nvSpPr>
        <p:spPr/>
        <p:txBody>
          <a:bodyPr>
            <a:noAutofit/>
          </a:bodyPr>
          <a:lstStyle/>
          <a:p>
            <a:r>
              <a:rPr lang="en-US" b="1" i="0" dirty="0">
                <a:solidFill>
                  <a:srgbClr val="FFFFFF"/>
                </a:solidFill>
                <a:effectLst/>
                <a:highlight>
                  <a:srgbClr val="800000"/>
                </a:highlight>
                <a:latin typeface="Times New Roman" panose="02020603050405020304" pitchFamily="18" charset="0"/>
                <a:cs typeface="Times New Roman" panose="02020603050405020304" pitchFamily="18" charset="0"/>
              </a:rPr>
              <a:t>TABLE OF CONTENTS:</a:t>
            </a:r>
            <a:br>
              <a:rPr lang="en-US" b="0" i="0" dirty="0">
                <a:solidFill>
                  <a:srgbClr val="000000"/>
                </a:solidFill>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96D1F2-7781-EFBD-85B2-399E8ECBEE5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Introduction</a:t>
            </a:r>
          </a:p>
          <a:p>
            <a:pPr algn="l"/>
            <a:r>
              <a:rPr lang="en-US" sz="2000" b="0" i="0" dirty="0">
                <a:effectLst/>
                <a:latin typeface="Times New Roman" panose="02020603050405020304" pitchFamily="18" charset="0"/>
                <a:cs typeface="Times New Roman" panose="02020603050405020304" pitchFamily="18" charset="0"/>
              </a:rPr>
              <a:t>Problem Statement</a:t>
            </a:r>
          </a:p>
          <a:p>
            <a:pPr algn="l"/>
            <a:r>
              <a:rPr lang="en-US" sz="2000" b="0" i="0" dirty="0">
                <a:effectLst/>
                <a:latin typeface="Times New Roman" panose="02020603050405020304" pitchFamily="18" charset="0"/>
                <a:cs typeface="Times New Roman" panose="02020603050405020304" pitchFamily="18" charset="0"/>
              </a:rPr>
              <a:t>Data Collection</a:t>
            </a:r>
          </a:p>
          <a:p>
            <a:pPr algn="l"/>
            <a:r>
              <a:rPr lang="en-US" sz="2000" b="0" i="0" dirty="0">
                <a:effectLst/>
                <a:latin typeface="Times New Roman" panose="02020603050405020304" pitchFamily="18" charset="0"/>
                <a:cs typeface="Times New Roman" panose="02020603050405020304" pitchFamily="18" charset="0"/>
              </a:rPr>
              <a:t>Technology Used</a:t>
            </a:r>
          </a:p>
          <a:p>
            <a:pPr algn="l"/>
            <a:r>
              <a:rPr lang="en-US" sz="2000" b="0" i="0" dirty="0">
                <a:effectLst/>
                <a:latin typeface="Times New Roman" panose="02020603050405020304" pitchFamily="18" charset="0"/>
                <a:cs typeface="Times New Roman" panose="02020603050405020304" pitchFamily="18" charset="0"/>
              </a:rPr>
              <a:t>Library Used</a:t>
            </a:r>
          </a:p>
          <a:p>
            <a:r>
              <a:rPr lang="en-IN" sz="2000" dirty="0">
                <a:latin typeface="Times New Roman" panose="02020603050405020304" pitchFamily="18" charset="0"/>
                <a:cs typeface="Times New Roman" panose="02020603050405020304" pitchFamily="18" charset="0"/>
              </a:rPr>
              <a:t>Output</a:t>
            </a:r>
            <a:endParaRPr lang="en-IN" dirty="0"/>
          </a:p>
        </p:txBody>
      </p:sp>
    </p:spTree>
    <p:extLst>
      <p:ext uri="{BB962C8B-B14F-4D97-AF65-F5344CB8AC3E}">
        <p14:creationId xmlns:p14="http://schemas.microsoft.com/office/powerpoint/2010/main" val="15060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D40F-470C-FB52-0A89-F0805E8BB390}"/>
              </a:ext>
            </a:extLst>
          </p:cNvPr>
          <p:cNvSpPr>
            <a:spLocks noGrp="1"/>
          </p:cNvSpPr>
          <p:nvPr>
            <p:ph type="title"/>
          </p:nvPr>
        </p:nvSpPr>
        <p:spPr/>
        <p:txBody>
          <a:bodyPr>
            <a:normAutofit/>
          </a:bodyPr>
          <a:lstStyle/>
          <a:p>
            <a:r>
              <a:rPr lang="en-US" b="1" dirty="0">
                <a:solidFill>
                  <a:schemeClr val="bg1">
                    <a:lumMod val="95000"/>
                  </a:schemeClr>
                </a:solidFill>
                <a:highlight>
                  <a:srgbClr val="800000"/>
                </a:highlight>
                <a:latin typeface="Times New Roman" panose="02020603050405020304" pitchFamily="18" charset="0"/>
                <a:cs typeface="Times New Roman" panose="02020603050405020304" pitchFamily="18" charset="0"/>
              </a:rPr>
              <a:t>INTRODUCTION:</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1C528A-3138-1B1C-295E-F20D85F94AC9}"/>
              </a:ext>
            </a:extLst>
          </p:cNvPr>
          <p:cNvSpPr>
            <a:spLocks noGrp="1"/>
          </p:cNvSpPr>
          <p:nvPr>
            <p:ph idx="1"/>
          </p:nvPr>
        </p:nvSpPr>
        <p:spPr/>
        <p:txBody>
          <a:bodyPr/>
          <a:lstStyle/>
          <a:p>
            <a:pPr marL="0" indent="0">
              <a:buNone/>
            </a:pPr>
            <a:r>
              <a:rPr lang="en-US" b="0" i="0" dirty="0">
                <a:solidFill>
                  <a:srgbClr val="0D0D0D"/>
                </a:solidFill>
                <a:effectLst/>
                <a:latin typeface="Söhne"/>
              </a:rPr>
              <a:t>Online Shoppers Purchasing Intention Prediction using SVM and MLP refers to using machine learning techniques, specifically Support Vector Machines (SVM) and Multilayer Perceptrons (MLP), to predict whether online shoppers will complete a purchase. This task falls within the realm of classification problems in machine learning where the goal is to predict a binary outcome: purchasing or not purchasing.</a:t>
            </a:r>
            <a:endParaRPr lang="en-IN" dirty="0"/>
          </a:p>
        </p:txBody>
      </p:sp>
    </p:spTree>
    <p:extLst>
      <p:ext uri="{BB962C8B-B14F-4D97-AF65-F5344CB8AC3E}">
        <p14:creationId xmlns:p14="http://schemas.microsoft.com/office/powerpoint/2010/main" val="25418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1474-07B9-3881-90DB-FEAE3010110C}"/>
              </a:ext>
            </a:extLst>
          </p:cNvPr>
          <p:cNvSpPr>
            <a:spLocks noGrp="1"/>
          </p:cNvSpPr>
          <p:nvPr>
            <p:ph type="title"/>
          </p:nvPr>
        </p:nvSpPr>
        <p:spPr>
          <a:xfrm>
            <a:off x="1451578" y="754145"/>
            <a:ext cx="9603275" cy="1710790"/>
          </a:xfrm>
        </p:spPr>
        <p:txBody>
          <a:bodyPr>
            <a:normAutofit/>
          </a:bodyPr>
          <a:lstStyle/>
          <a:p>
            <a:r>
              <a:rPr lang="en-US" b="1" dirty="0">
                <a:solidFill>
                  <a:schemeClr val="bg1">
                    <a:lumMod val="95000"/>
                  </a:schemeClr>
                </a:solidFill>
                <a:highlight>
                  <a:srgbClr val="800000"/>
                </a:highlight>
                <a:latin typeface="Times New Roman" panose="02020603050405020304" pitchFamily="18" charset="0"/>
                <a:cs typeface="Times New Roman" panose="02020603050405020304" pitchFamily="18" charset="0"/>
              </a:rPr>
              <a:t>PROBLEM STATEMENT</a:t>
            </a:r>
            <a:r>
              <a:rPr lang="en-US" b="1" dirty="0">
                <a:highlight>
                  <a:srgbClr val="800000"/>
                </a:highlight>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69C78B-12A7-0116-958D-8DE4F4E87A73}"/>
              </a:ext>
            </a:extLst>
          </p:cNvPr>
          <p:cNvSpPr>
            <a:spLocks noGrp="1"/>
          </p:cNvSpPr>
          <p:nvPr>
            <p:ph idx="1"/>
          </p:nvPr>
        </p:nvSpPr>
        <p:spPr/>
        <p:txBody>
          <a:bodyPr/>
          <a:lstStyle/>
          <a:p>
            <a:r>
              <a:rPr lang="en-US" b="0" i="0" dirty="0">
                <a:solidFill>
                  <a:srgbClr val="0D0D0D"/>
                </a:solidFill>
                <a:effectLst/>
                <a:latin typeface="Söhne"/>
              </a:rPr>
              <a:t>The goal of this project is to develop a predictive model using Support Vector Machines (SVM) and Multilayer Perceptrons (MLP), which are sophisticated algorithms capable of classifying shoppers into those who will make a purchase and those who will not based on their session data. </a:t>
            </a:r>
          </a:p>
          <a:p>
            <a:r>
              <a:rPr lang="en-US" b="0" i="0" dirty="0">
                <a:solidFill>
                  <a:srgbClr val="0D0D0D"/>
                </a:solidFill>
                <a:effectLst/>
                <a:latin typeface="Söhne"/>
              </a:rPr>
              <a:t>This model aims to aid e-commerce companies in identifying potential buyers and understanding key factors that drive purchasing decisions, thereby allowing for more effective allocation of marketing resources and personalized customer engagement.</a:t>
            </a:r>
            <a:endParaRPr lang="en-IN" dirty="0"/>
          </a:p>
        </p:txBody>
      </p:sp>
    </p:spTree>
    <p:extLst>
      <p:ext uri="{BB962C8B-B14F-4D97-AF65-F5344CB8AC3E}">
        <p14:creationId xmlns:p14="http://schemas.microsoft.com/office/powerpoint/2010/main" val="204089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DFE7-C65F-39BA-F81F-BE966BFD7426}"/>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TESTING TECHNOLOGIES:</a:t>
            </a:r>
            <a:endParaRPr lang="en-IN" dirty="0">
              <a:solidFill>
                <a:srgbClr val="C00000"/>
              </a:solidFill>
            </a:endParaRPr>
          </a:p>
        </p:txBody>
      </p:sp>
      <p:sp>
        <p:nvSpPr>
          <p:cNvPr id="3" name="Content Placeholder 2">
            <a:extLst>
              <a:ext uri="{FF2B5EF4-FFF2-40B4-BE49-F238E27FC236}">
                <a16:creationId xmlns:a16="http://schemas.microsoft.com/office/drawing/2014/main" id="{FBAFF844-252E-5363-1679-87A1CE1CF2C0}"/>
              </a:ext>
            </a:extLst>
          </p:cNvPr>
          <p:cNvSpPr>
            <a:spLocks noGrp="1"/>
          </p:cNvSpPr>
          <p:nvPr>
            <p:ph idx="1"/>
          </p:nvPr>
        </p:nvSpPr>
        <p:spPr/>
        <p:txBody>
          <a:bodyPr>
            <a:normAutofit fontScale="92500"/>
          </a:bodyPr>
          <a:lstStyle/>
          <a:p>
            <a:pPr algn="l"/>
            <a:r>
              <a:rPr lang="en-US" sz="2000" b="0" i="1" dirty="0">
                <a:effectLst/>
                <a:latin typeface="Times New Roman" panose="02020603050405020304" pitchFamily="18" charset="0"/>
                <a:cs typeface="Times New Roman" panose="02020603050405020304" pitchFamily="18" charset="0"/>
              </a:rPr>
              <a:t>Anaconda Python)</a:t>
            </a:r>
            <a:endParaRPr lang="en-US" sz="2000" b="0" i="0" dirty="0">
              <a:effectLst/>
              <a:latin typeface="Times New Roman" panose="02020603050405020304" pitchFamily="18" charset="0"/>
              <a:cs typeface="Times New Roman" panose="02020603050405020304" pitchFamily="18" charset="0"/>
            </a:endParaRPr>
          </a:p>
          <a:p>
            <a:pPr marL="0" indent="0" algn="l">
              <a:buNone/>
            </a:pPr>
            <a:r>
              <a:rPr lang="en-US" sz="2000" b="0" i="0" dirty="0">
                <a:effectLst/>
                <a:latin typeface="Times New Roman" panose="02020603050405020304" pitchFamily="18" charset="0"/>
                <a:cs typeface="Times New Roman" panose="02020603050405020304" pitchFamily="18" charset="0"/>
              </a:rPr>
              <a:t>Anaconda is a free and open-source distribution of the Python and R programming languages for scientific computing, that aims to simplify package management and deployment.</a:t>
            </a:r>
          </a:p>
          <a:p>
            <a:pPr algn="l"/>
            <a:r>
              <a:rPr lang="en-US" sz="2000" b="0" i="1" dirty="0" err="1">
                <a:effectLst/>
                <a:latin typeface="Times New Roman" panose="02020603050405020304" pitchFamily="18" charset="0"/>
                <a:cs typeface="Times New Roman" panose="02020603050405020304" pitchFamily="18" charset="0"/>
              </a:rPr>
              <a:t>Jupyter</a:t>
            </a:r>
            <a:r>
              <a:rPr lang="en-US" sz="2000" b="0" i="1" dirty="0">
                <a:effectLst/>
                <a:latin typeface="Times New Roman" panose="02020603050405020304" pitchFamily="18" charset="0"/>
                <a:cs typeface="Times New Roman" panose="02020603050405020304" pitchFamily="18" charset="0"/>
              </a:rPr>
              <a:t> Notebook</a:t>
            </a:r>
            <a:endParaRPr lang="en-US" sz="2000" b="0" i="0" dirty="0">
              <a:effectLst/>
              <a:latin typeface="Times New Roman" panose="02020603050405020304" pitchFamily="18" charset="0"/>
              <a:cs typeface="Times New Roman" panose="02020603050405020304" pitchFamily="18" charset="0"/>
            </a:endParaRPr>
          </a:p>
          <a:p>
            <a:pPr marL="0" indent="0" algn="l">
              <a:buNone/>
            </a:pPr>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Jupyter</a:t>
            </a:r>
            <a:r>
              <a:rPr lang="en-US" sz="2000" b="0" i="0" dirty="0">
                <a:effectLst/>
                <a:latin typeface="Times New Roman" panose="02020603050405020304" pitchFamily="18" charset="0"/>
                <a:cs typeface="Times New Roman" panose="02020603050405020304" pitchFamily="18" charset="0"/>
              </a:rPr>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p>
          <a:p>
            <a:endParaRPr lang="en-IN" dirty="0"/>
          </a:p>
        </p:txBody>
      </p:sp>
    </p:spTree>
    <p:extLst>
      <p:ext uri="{BB962C8B-B14F-4D97-AF65-F5344CB8AC3E}">
        <p14:creationId xmlns:p14="http://schemas.microsoft.com/office/powerpoint/2010/main" val="150942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9551-8B2D-B316-DF33-AD7CF809DD78}"/>
              </a:ext>
            </a:extLst>
          </p:cNvPr>
          <p:cNvSpPr>
            <a:spLocks noGrp="1"/>
          </p:cNvSpPr>
          <p:nvPr>
            <p:ph type="title"/>
          </p:nvPr>
        </p:nvSpPr>
        <p:spPr/>
        <p:txBody>
          <a:bodyPr/>
          <a:lstStyle/>
          <a:p>
            <a:r>
              <a:rPr lang="en-US" b="1" dirty="0">
                <a:solidFill>
                  <a:schemeClr val="bg1"/>
                </a:solidFill>
                <a:highlight>
                  <a:srgbClr val="800000"/>
                </a:highlight>
                <a:latin typeface="Times New Roman" panose="02020603050405020304" pitchFamily="18" charset="0"/>
                <a:cs typeface="Times New Roman" panose="02020603050405020304" pitchFamily="18" charset="0"/>
              </a:rPr>
              <a:t>DATA COLLECTION</a:t>
            </a:r>
            <a:r>
              <a:rPr lang="en-US" dirty="0">
                <a:highlight>
                  <a:srgbClr val="800000"/>
                </a:highlight>
              </a:rPr>
              <a:t>:</a:t>
            </a:r>
            <a:endParaRPr lang="en-IN" dirty="0"/>
          </a:p>
        </p:txBody>
      </p:sp>
      <p:sp>
        <p:nvSpPr>
          <p:cNvPr id="3" name="Content Placeholder 2">
            <a:extLst>
              <a:ext uri="{FF2B5EF4-FFF2-40B4-BE49-F238E27FC236}">
                <a16:creationId xmlns:a16="http://schemas.microsoft.com/office/drawing/2014/main" id="{EFEF2ACB-F952-F4F2-3418-1A03092495AF}"/>
              </a:ext>
            </a:extLst>
          </p:cNvPr>
          <p:cNvSpPr>
            <a:spLocks noGrp="1"/>
          </p:cNvSpPr>
          <p:nvPr>
            <p:ph idx="1"/>
          </p:nvPr>
        </p:nvSpPr>
        <p:spPr/>
        <p:txBody>
          <a:bodyPr/>
          <a:lstStyle/>
          <a:p>
            <a:pPr marL="0" indent="0" algn="l">
              <a:buNone/>
            </a:pPr>
            <a:r>
              <a:rPr lang="en-US" i="0" dirty="0">
                <a:effectLst/>
                <a:latin typeface="Times New Roman" panose="02020603050405020304" pitchFamily="18" charset="0"/>
                <a:cs typeface="Times New Roman" panose="02020603050405020304" pitchFamily="18" charset="0"/>
              </a:rPr>
              <a:t>Data collection is the process of</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gathering</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and measuring</a:t>
            </a:r>
            <a:r>
              <a:rPr lang="en-US" i="0" dirty="0">
                <a:solidFill>
                  <a:srgbClr val="222222"/>
                </a:solidFill>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information from countless different sources. In order to use the data</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we collect to develop practical artificial intelligence (AI) and machine learning</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solutions, it must be collected</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and stored in a way that makes sense for the business problem at hand.</a:t>
            </a:r>
          </a:p>
          <a:p>
            <a:pPr marL="0" indent="0">
              <a:buNone/>
            </a:pPr>
            <a:r>
              <a:rPr lang="en-IN" sz="1800" dirty="0">
                <a:latin typeface="Times New Roman" panose="02020603050405020304" pitchFamily="18" charset="0"/>
                <a:cs typeface="Times New Roman" panose="02020603050405020304" pitchFamily="18" charset="0"/>
              </a:rPr>
              <a:t>Data has to be collected from KAGGLE.</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48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C44B74-46FA-39F2-67DC-EDC5EF300690}"/>
              </a:ext>
            </a:extLst>
          </p:cNvPr>
          <p:cNvPicPr>
            <a:picLocks noChangeAspect="1"/>
          </p:cNvPicPr>
          <p:nvPr/>
        </p:nvPicPr>
        <p:blipFill>
          <a:blip r:embed="rId2"/>
          <a:stretch>
            <a:fillRect/>
          </a:stretch>
        </p:blipFill>
        <p:spPr>
          <a:xfrm>
            <a:off x="3299381" y="472911"/>
            <a:ext cx="5873194" cy="5079476"/>
          </a:xfrm>
          <a:prstGeom prst="rect">
            <a:avLst/>
          </a:prstGeom>
        </p:spPr>
      </p:pic>
    </p:spTree>
    <p:extLst>
      <p:ext uri="{BB962C8B-B14F-4D97-AF65-F5344CB8AC3E}">
        <p14:creationId xmlns:p14="http://schemas.microsoft.com/office/powerpoint/2010/main" val="167632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4770-B0C7-453A-EE92-E3C2B428CE2B}"/>
              </a:ext>
            </a:extLst>
          </p:cNvPr>
          <p:cNvSpPr>
            <a:spLocks noGrp="1"/>
          </p:cNvSpPr>
          <p:nvPr>
            <p:ph type="title"/>
          </p:nvPr>
        </p:nvSpPr>
        <p:spPr/>
        <p:txBody>
          <a:bodyPr/>
          <a:lstStyle/>
          <a:p>
            <a:r>
              <a:rPr lang="en-US" b="1" dirty="0">
                <a:solidFill>
                  <a:schemeClr val="bg1"/>
                </a:solidFill>
                <a:highlight>
                  <a:srgbClr val="800000"/>
                </a:highlight>
                <a:latin typeface="Times New Roman" panose="02020603050405020304" pitchFamily="18" charset="0"/>
                <a:cs typeface="Times New Roman" panose="02020603050405020304" pitchFamily="18" charset="0"/>
              </a:rPr>
              <a:t>TRAINING AND TESTING</a:t>
            </a:r>
            <a:r>
              <a:rPr lang="en-US" b="1" dirty="0">
                <a:solidFill>
                  <a:schemeClr val="bg1"/>
                </a:solidFill>
                <a:highlight>
                  <a:srgbClr val="800000"/>
                </a:highlight>
              </a:rPr>
              <a:t>:</a:t>
            </a:r>
            <a:endParaRPr lang="en-IN" b="1" dirty="0">
              <a:solidFill>
                <a:schemeClr val="bg1"/>
              </a:solidFill>
            </a:endParaRPr>
          </a:p>
        </p:txBody>
      </p:sp>
      <p:sp>
        <p:nvSpPr>
          <p:cNvPr id="3" name="Content Placeholder 2">
            <a:extLst>
              <a:ext uri="{FF2B5EF4-FFF2-40B4-BE49-F238E27FC236}">
                <a16:creationId xmlns:a16="http://schemas.microsoft.com/office/drawing/2014/main" id="{06381042-C2DD-0017-E015-9B7030DF83F0}"/>
              </a:ext>
            </a:extLst>
          </p:cNvPr>
          <p:cNvSpPr>
            <a:spLocks noGrp="1"/>
          </p:cNvSpPr>
          <p:nvPr>
            <p:ph idx="1"/>
          </p:nvPr>
        </p:nvSpPr>
        <p:spPr/>
        <p:txBody>
          <a:bodyPr/>
          <a:lstStyle/>
          <a:p>
            <a:r>
              <a:rPr lang="en-IN" dirty="0"/>
              <a:t>Data preprocessing</a:t>
            </a:r>
          </a:p>
          <a:p>
            <a:r>
              <a:rPr lang="en-IN" dirty="0"/>
              <a:t>Splitting datasets</a:t>
            </a:r>
          </a:p>
          <a:p>
            <a:r>
              <a:rPr lang="en-IN" dirty="0"/>
              <a:t>Model training</a:t>
            </a:r>
          </a:p>
          <a:p>
            <a:r>
              <a:rPr lang="en-IN" dirty="0"/>
              <a:t>Hyperparameter tuning</a:t>
            </a:r>
          </a:p>
          <a:p>
            <a:r>
              <a:rPr lang="en-IN" dirty="0"/>
              <a:t>Validation</a:t>
            </a:r>
          </a:p>
          <a:p>
            <a:r>
              <a:rPr lang="en-IN" dirty="0"/>
              <a:t>Error analysis</a:t>
            </a:r>
          </a:p>
          <a:p>
            <a:r>
              <a:rPr lang="en-IN" dirty="0"/>
              <a:t>Final prediction</a:t>
            </a:r>
          </a:p>
          <a:p>
            <a:pPr marL="0" indent="0">
              <a:buNone/>
            </a:pPr>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2B3723C1-FCFB-7A56-F9E4-F9620CE275C5}"/>
              </a:ext>
            </a:extLst>
          </p:cNvPr>
          <p:cNvPicPr>
            <a:picLocks noChangeAspect="1"/>
          </p:cNvPicPr>
          <p:nvPr/>
        </p:nvPicPr>
        <p:blipFill>
          <a:blip r:embed="rId2"/>
          <a:stretch>
            <a:fillRect/>
          </a:stretch>
        </p:blipFill>
        <p:spPr>
          <a:xfrm>
            <a:off x="5643514" y="2533925"/>
            <a:ext cx="5572227" cy="2414225"/>
          </a:xfrm>
          <a:prstGeom prst="rect">
            <a:avLst/>
          </a:prstGeom>
        </p:spPr>
      </p:pic>
    </p:spTree>
    <p:extLst>
      <p:ext uri="{BB962C8B-B14F-4D97-AF65-F5344CB8AC3E}">
        <p14:creationId xmlns:p14="http://schemas.microsoft.com/office/powerpoint/2010/main" val="75561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373E-FBB2-0F34-99F2-2160558590BF}"/>
              </a:ext>
            </a:extLst>
          </p:cNvPr>
          <p:cNvSpPr>
            <a:spLocks noGrp="1"/>
          </p:cNvSpPr>
          <p:nvPr>
            <p:ph type="title"/>
          </p:nvPr>
        </p:nvSpPr>
        <p:spPr/>
        <p:txBody>
          <a:bodyPr/>
          <a:lstStyle/>
          <a:p>
            <a:r>
              <a:rPr lang="en-US" dirty="0">
                <a:highlight>
                  <a:srgbClr val="800000"/>
                </a:highlight>
              </a:rPr>
              <a:t>LIBRARIES USED:</a:t>
            </a:r>
            <a:endParaRPr lang="en-IN" dirty="0"/>
          </a:p>
        </p:txBody>
      </p:sp>
      <p:sp>
        <p:nvSpPr>
          <p:cNvPr id="3" name="Content Placeholder 2">
            <a:extLst>
              <a:ext uri="{FF2B5EF4-FFF2-40B4-BE49-F238E27FC236}">
                <a16:creationId xmlns:a16="http://schemas.microsoft.com/office/drawing/2014/main" id="{A6DEC7A2-06FB-1FA4-1B2A-7F99FC2496FD}"/>
              </a:ext>
            </a:extLst>
          </p:cNvPr>
          <p:cNvSpPr>
            <a:spLocks noGrp="1"/>
          </p:cNvSpPr>
          <p:nvPr>
            <p:ph idx="1"/>
          </p:nvPr>
        </p:nvSpPr>
        <p:spPr/>
        <p:txBody>
          <a:bodyPr/>
          <a:lstStyle/>
          <a:p>
            <a:r>
              <a:rPr lang="en-IN" dirty="0"/>
              <a:t>Pandas - </a:t>
            </a:r>
            <a:r>
              <a:rPr lang="en-US" b="0" i="0" dirty="0">
                <a:effectLst/>
                <a:latin typeface="Times New Roman" panose="02020603050405020304" pitchFamily="18" charset="0"/>
                <a:cs typeface="Times New Roman" panose="02020603050405020304" pitchFamily="18" charset="0"/>
              </a:rPr>
              <a:t>Pandas is a software library written for the Python programming language for data manipulation and analysis. In particular, it offers data structures and operations for manipulating numerical tables and time series.</a:t>
            </a:r>
            <a:endParaRPr lang="en-IN" dirty="0">
              <a:latin typeface="Times New Roman" panose="02020603050405020304" pitchFamily="18" charset="0"/>
              <a:cs typeface="Times New Roman" panose="02020603050405020304" pitchFamily="18" charset="0"/>
            </a:endParaRPr>
          </a:p>
          <a:p>
            <a:r>
              <a:rPr lang="en-IN" dirty="0"/>
              <a:t>Sklearn - </a:t>
            </a:r>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cikit-learn is a free software machine learning library for the Python programming language. It features various classification, regression and clustering algorithms including support-vector machines.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439280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103</TotalTime>
  <Words>445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Söhne</vt:lpstr>
      <vt:lpstr>Times New Roman</vt:lpstr>
      <vt:lpstr>Gallery</vt:lpstr>
      <vt:lpstr>Online Shoppers Purchasing Intention Prediction USING svm and mlp</vt:lpstr>
      <vt:lpstr>TABLE OF CONTENTS:  </vt:lpstr>
      <vt:lpstr>INTRODUCTION:</vt:lpstr>
      <vt:lpstr>PROBLEM STATEMENT:</vt:lpstr>
      <vt:lpstr>TESTING TECHNOLOGIES:</vt:lpstr>
      <vt:lpstr>DATA COLLECTION:</vt:lpstr>
      <vt:lpstr>PowerPoint Presentation</vt:lpstr>
      <vt:lpstr>TRAINING AND TESTING:</vt:lpstr>
      <vt:lpstr>LIBRARIES USED:</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Purchasing Intention Prediction USING svm and mlp</dc:title>
  <dc:creator>sathya balaji</dc:creator>
  <cp:lastModifiedBy>sathya balaji</cp:lastModifiedBy>
  <cp:revision>1</cp:revision>
  <dcterms:created xsi:type="dcterms:W3CDTF">2024-04-02T05:36:17Z</dcterms:created>
  <dcterms:modified xsi:type="dcterms:W3CDTF">2024-04-02T07:19:36Z</dcterms:modified>
</cp:coreProperties>
</file>