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  <p:sldId id="267" r:id="rId10"/>
    <p:sldId id="272" r:id="rId11"/>
    <p:sldId id="273" r:id="rId12"/>
    <p:sldId id="264" r:id="rId13"/>
    <p:sldId id="265" r:id="rId14"/>
    <p:sldId id="266" r:id="rId15"/>
    <p:sldId id="268" r:id="rId16"/>
    <p:sldId id="276" r:id="rId17"/>
    <p:sldId id="277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16AD5-1FFC-43A2-8A17-9801FDB38358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E4C8D-7730-4386-B9A1-2F361B32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10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E4C8D-7730-4386-B9A1-2F361B3276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E4C8D-7730-4386-B9A1-2F361B3276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7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E4C8D-7730-4386-B9A1-2F361B3276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72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E4C8D-7730-4386-B9A1-2F361B3276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7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man Old Style" pitchFamily="18" charset="0"/>
              </a:rPr>
              <a:t>MACHINE LEARNING</a:t>
            </a:r>
            <a:r>
              <a:rPr lang="en-US" dirty="0" smtClean="0">
                <a:latin typeface="Bookman Old Style" pitchFamily="18" charset="0"/>
              </a:rPr>
              <a:t/>
            </a:r>
            <a:br>
              <a:rPr lang="en-US" dirty="0" smtClean="0">
                <a:latin typeface="Bookman Old Style" pitchFamily="18" charset="0"/>
              </a:rPr>
            </a:b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itchFamily="18" charset="0"/>
              </a:rPr>
              <a:t>SUPERVISED &amp; UNSUPERVISED</a:t>
            </a:r>
            <a:endParaRPr lang="en-US" sz="3200" dirty="0">
              <a:solidFill>
                <a:srgbClr val="FFC000"/>
              </a:solidFill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191000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                                               PRESENTED </a:t>
            </a:r>
            <a:r>
              <a:rPr lang="en-US" sz="2000" dirty="0" smtClean="0">
                <a:latin typeface="Bookman Old Style" pitchFamily="18" charset="0"/>
              </a:rPr>
              <a:t>BY</a:t>
            </a:r>
            <a:r>
              <a:rPr lang="en-US" dirty="0">
                <a:latin typeface="Bookman Old Style" pitchFamily="18" charset="0"/>
              </a:rPr>
              <a:t>:</a:t>
            </a:r>
            <a:r>
              <a:rPr lang="en-US" sz="2000" dirty="0" smtClean="0">
                <a:latin typeface="Bookman Old Style" pitchFamily="18" charset="0"/>
              </a:rPr>
              <a:t>                                                 </a:t>
            </a:r>
            <a:r>
              <a:rPr lang="en-US" sz="2000" dirty="0" smtClean="0">
                <a:latin typeface="Bookman Old Style" pitchFamily="18" charset="0"/>
              </a:rPr>
              <a:t>P.VIJAYAKUMAR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0800" y="1600200"/>
            <a:ext cx="389722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Bookman Old Style" pitchFamily="18" charset="0"/>
              </a:rPr>
              <a:t>PROJECT DETAILS 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78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 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187952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Linear Regression is perform well when the data is linearly separable . We can use it to find the relation between the variables.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Linear Regression is easily to implement, Interpret and very efficient to train.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7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Disadvantages </a:t>
            </a:r>
            <a:r>
              <a:rPr lang="en-US" sz="2800" dirty="0"/>
              <a:t>of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83880" cy="41879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>
                <a:latin typeface="Bookman Old Style" pitchFamily="18" charset="0"/>
              </a:rPr>
              <a:t>Difficulty with Non-Linear </a:t>
            </a:r>
            <a:r>
              <a:rPr lang="en-US" dirty="0" smtClean="0">
                <a:latin typeface="Bookman Old Style" pitchFamily="18" charset="0"/>
              </a:rPr>
              <a:t>Relationships</a:t>
            </a:r>
          </a:p>
          <a:p>
            <a:pPr marL="0" indent="0">
              <a:buNone/>
            </a:pPr>
            <a:endParaRPr lang="en-US" sz="1200" dirty="0">
              <a:latin typeface="Bookman Old Style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Bookman Old Style" pitchFamily="18" charset="0"/>
              </a:rPr>
              <a:t>Multi-</a:t>
            </a:r>
            <a:r>
              <a:rPr lang="en-US" dirty="0" err="1" smtClean="0">
                <a:latin typeface="Bookman Old Style" pitchFamily="18" charset="0"/>
              </a:rPr>
              <a:t>collinearity</a:t>
            </a:r>
            <a:r>
              <a:rPr lang="en-US" dirty="0" smtClean="0">
                <a:latin typeface="Bookman Old Style" pitchFamily="18" charset="0"/>
              </a:rPr>
              <a:t> </a:t>
            </a:r>
            <a:r>
              <a:rPr lang="en-US" dirty="0">
                <a:latin typeface="Bookman Old Style" pitchFamily="18" charset="0"/>
              </a:rPr>
              <a:t>occurs when two or more independent variables are highly correlated with each other</a:t>
            </a:r>
            <a:r>
              <a:rPr lang="en-US" dirty="0" smtClean="0">
                <a:latin typeface="Bookman Old Style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en-US" sz="1400" dirty="0" smtClean="0">
              <a:latin typeface="Bookman Old Style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Bookman Old Style" pitchFamily="18" charset="0"/>
              </a:rPr>
              <a:t>Linear </a:t>
            </a:r>
            <a:r>
              <a:rPr lang="en-US" dirty="0">
                <a:latin typeface="Bookman Old Style" pitchFamily="18" charset="0"/>
              </a:rPr>
              <a:t>regression can be prone to </a:t>
            </a:r>
            <a:r>
              <a:rPr lang="en-US" dirty="0" smtClean="0">
                <a:latin typeface="Bookman Old Style" pitchFamily="18" charset="0"/>
              </a:rPr>
              <a:t>over fitting</a:t>
            </a:r>
            <a:r>
              <a:rPr lang="en-US" dirty="0">
                <a:latin typeface="Bookman Old Style" pitchFamily="18" charset="0"/>
              </a:rPr>
              <a:t>, where the model learns the training data too </a:t>
            </a:r>
            <a:r>
              <a:rPr lang="en-US" dirty="0" smtClean="0">
                <a:latin typeface="Bookman Old Style" pitchFamily="18" charset="0"/>
              </a:rPr>
              <a:t>well</a:t>
            </a:r>
            <a:r>
              <a:rPr lang="en-US" dirty="0">
                <a:latin typeface="Bookman Old Style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283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89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Bookman Old Style" pitchFamily="18" charset="0"/>
              </a:rPr>
              <a:t>3. Unsupervised Learning(Clustering)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3.1 </a:t>
            </a:r>
            <a:r>
              <a:rPr lang="en-US" sz="2400" dirty="0"/>
              <a:t>For unsupervised learning used </a:t>
            </a:r>
            <a:r>
              <a:rPr lang="en-US" sz="2400" dirty="0">
                <a:solidFill>
                  <a:srgbClr val="FF0000"/>
                </a:solidFill>
              </a:rPr>
              <a:t>K-Mean 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  clustering.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    3.2 load and read the dataset using </a:t>
            </a:r>
            <a:r>
              <a:rPr lang="en-US" sz="2400" dirty="0" smtClean="0"/>
              <a:t>pandas.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3.3 First we visualize the dataset using </a:t>
            </a:r>
            <a:r>
              <a:rPr lang="en-US" sz="2400" dirty="0" err="1"/>
              <a:t>seaborn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scatterplot.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3.4 Select the X value. </a:t>
            </a:r>
            <a:r>
              <a:rPr lang="en-US" sz="2400" dirty="0" smtClean="0"/>
              <a:t>This </a:t>
            </a:r>
            <a:r>
              <a:rPr lang="en-US" sz="2400" dirty="0"/>
              <a:t>case we don't </a:t>
            </a:r>
            <a:r>
              <a:rPr lang="en-US" sz="2400" dirty="0" smtClean="0"/>
              <a:t>select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the </a:t>
            </a:r>
            <a:r>
              <a:rPr lang="en-US" sz="2400" dirty="0"/>
              <a:t>Y value because we </a:t>
            </a:r>
            <a:r>
              <a:rPr lang="en-US" sz="2400" dirty="0" smtClean="0"/>
              <a:t>play using </a:t>
            </a:r>
            <a:r>
              <a:rPr lang="en-US" sz="2400" dirty="0"/>
              <a:t>X data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only</a:t>
            </a:r>
            <a:r>
              <a:rPr lang="en-US" sz="2400" dirty="0"/>
              <a:t>. </a:t>
            </a:r>
            <a:r>
              <a:rPr lang="en-US" sz="2400" dirty="0" smtClean="0"/>
              <a:t>In </a:t>
            </a:r>
            <a:r>
              <a:rPr lang="en-US" sz="2400" dirty="0"/>
              <a:t>unsupervised learning we don't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know </a:t>
            </a:r>
            <a:r>
              <a:rPr lang="en-US" sz="2400" dirty="0"/>
              <a:t>the target.</a:t>
            </a:r>
          </a:p>
          <a:p>
            <a:pPr marL="0" indent="0">
              <a:buNone/>
            </a:pPr>
            <a:r>
              <a:rPr lang="en-US" sz="2400" dirty="0"/>
              <a:t>    3.5 Normalize the X value using preprocessing</a:t>
            </a:r>
          </a:p>
          <a:p>
            <a:pPr marL="0" indent="0">
              <a:buNone/>
            </a:pP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132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Bookman Old Style" pitchFamily="18" charset="0"/>
              </a:rPr>
              <a:t>    3.6 </a:t>
            </a:r>
            <a:r>
              <a:rPr lang="en-US" sz="2400" dirty="0">
                <a:latin typeface="Bookman Old Style" pitchFamily="18" charset="0"/>
              </a:rPr>
              <a:t>The optimal value of K in the K-Means </a:t>
            </a:r>
            <a:r>
              <a:rPr lang="en-US" sz="2400" dirty="0" smtClean="0">
                <a:latin typeface="Bookman Old Style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400" dirty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</a:rPr>
              <a:t>         algorithm can </a:t>
            </a:r>
            <a:r>
              <a:rPr lang="en-US" sz="2400" dirty="0">
                <a:latin typeface="Bookman Old Style" pitchFamily="18" charset="0"/>
              </a:rPr>
              <a:t>be found using </a:t>
            </a:r>
            <a:r>
              <a:rPr lang="en-US" sz="2400" dirty="0" smtClean="0">
                <a:latin typeface="Bookman Old Style" pitchFamily="18" charset="0"/>
              </a:rPr>
              <a:t>the </a:t>
            </a:r>
            <a:r>
              <a:rPr lang="en-US" sz="2400" dirty="0">
                <a:latin typeface="Bookman Old Style" pitchFamily="18" charset="0"/>
              </a:rPr>
              <a:t>Elbow </a:t>
            </a:r>
            <a:r>
              <a:rPr lang="en-US" sz="2400" dirty="0" smtClean="0">
                <a:latin typeface="Bookman Old Style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400" dirty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</a:rPr>
              <a:t>         method.</a:t>
            </a:r>
            <a:endParaRPr lang="en-US" sz="2400" dirty="0">
              <a:latin typeface="Bookman Old Style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Bookman Old Style" pitchFamily="18" charset="0"/>
              </a:rPr>
              <a:t>    3.7 We use K-Means algorithm from </a:t>
            </a:r>
            <a:r>
              <a:rPr lang="en-US" sz="2400" dirty="0" err="1">
                <a:latin typeface="Bookman Old Style" pitchFamily="18" charset="0"/>
              </a:rPr>
              <a:t>Sci</a:t>
            </a:r>
            <a:r>
              <a:rPr lang="en-US" sz="2400" dirty="0">
                <a:latin typeface="Bookman Old Style" pitchFamily="18" charset="0"/>
              </a:rPr>
              <a:t>-kit-learn </a:t>
            </a:r>
            <a:endParaRPr lang="en-US" sz="2400" dirty="0" smtClean="0">
              <a:latin typeface="Bookman Old Style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</a:rPr>
              <a:t>         and </a:t>
            </a:r>
            <a:r>
              <a:rPr lang="en-US" sz="2400" dirty="0">
                <a:latin typeface="Bookman Old Style" pitchFamily="18" charset="0"/>
              </a:rPr>
              <a:t>provide it the K value</a:t>
            </a:r>
            <a:r>
              <a:rPr lang="en-US" sz="2400" dirty="0" smtClean="0">
                <a:latin typeface="Bookman Old Style" pitchFamily="18" charset="0"/>
              </a:rPr>
              <a:t>. </a:t>
            </a:r>
            <a:r>
              <a:rPr lang="en-US" sz="2400" dirty="0">
                <a:latin typeface="Bookman Old Style" pitchFamily="18" charset="0"/>
              </a:rPr>
              <a:t>After that we will </a:t>
            </a:r>
            <a:endParaRPr lang="en-US" sz="2400" dirty="0" smtClean="0">
              <a:latin typeface="Bookman Old Style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</a:rPr>
              <a:t>         fit </a:t>
            </a:r>
            <a:r>
              <a:rPr lang="en-US" sz="2400" dirty="0">
                <a:latin typeface="Bookman Old Style" pitchFamily="18" charset="0"/>
              </a:rPr>
              <a:t>it on our training dataset and get cluster </a:t>
            </a:r>
            <a:endParaRPr lang="en-US" sz="2400" dirty="0" smtClean="0">
              <a:latin typeface="Bookman Old Style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</a:rPr>
              <a:t>         labels.</a:t>
            </a:r>
            <a:endParaRPr lang="en-US" sz="2400" dirty="0">
              <a:latin typeface="Bookman Old Style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Bookman Old Style" pitchFamily="18" charset="0"/>
              </a:rPr>
              <a:t>    3.8 finally we visualize </a:t>
            </a:r>
            <a:r>
              <a:rPr lang="en-US" sz="2400" dirty="0" smtClean="0">
                <a:latin typeface="Bookman Old Style" pitchFamily="18" charset="0"/>
              </a:rPr>
              <a:t>datasets.</a:t>
            </a:r>
            <a:endParaRPr lang="en-US" sz="2400" dirty="0">
              <a:latin typeface="Bookman Old Style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Bookman Old Style" pitchFamily="18" charset="0"/>
              </a:rPr>
              <a:t>    3.9 Unsupervised learning are mainly used for </a:t>
            </a:r>
            <a:r>
              <a:rPr lang="en-US" sz="2400" dirty="0" smtClean="0">
                <a:latin typeface="Bookman Old Style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400" dirty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</a:rPr>
              <a:t>         preparing </a:t>
            </a:r>
            <a:r>
              <a:rPr lang="en-US" sz="2400" dirty="0">
                <a:latin typeface="Bookman Old Style" pitchFamily="18" charset="0"/>
              </a:rPr>
              <a:t>the data </a:t>
            </a:r>
            <a:r>
              <a:rPr lang="en-US" sz="2400" dirty="0" smtClean="0">
                <a:latin typeface="Bookman Old Style" pitchFamily="18" charset="0"/>
              </a:rPr>
              <a:t>for analyzing </a:t>
            </a:r>
            <a:r>
              <a:rPr lang="en-US" sz="2400" dirty="0">
                <a:latin typeface="Bookman Old Style" pitchFamily="18" charset="0"/>
              </a:rPr>
              <a:t>not for </a:t>
            </a:r>
            <a:endParaRPr lang="en-US" sz="2400" dirty="0" smtClean="0">
              <a:latin typeface="Bookman Old Style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</a:rPr>
              <a:t>         prediction </a:t>
            </a:r>
            <a:r>
              <a:rPr lang="en-US" sz="2400" dirty="0">
                <a:latin typeface="Bookman Old Style" pitchFamily="18" charset="0"/>
              </a:rPr>
              <a:t>and accuracy.</a:t>
            </a:r>
          </a:p>
        </p:txBody>
      </p:sp>
    </p:spTree>
    <p:extLst>
      <p:ext uri="{BB962C8B-B14F-4D97-AF65-F5344CB8AC3E}">
        <p14:creationId xmlns:p14="http://schemas.microsoft.com/office/powerpoint/2010/main" val="9194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433"/>
            <a:ext cx="8183880" cy="10515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U</a:t>
            </a:r>
            <a:r>
              <a:rPr lang="en-US" sz="2800" dirty="0" smtClean="0">
                <a:solidFill>
                  <a:schemeClr val="tx1"/>
                </a:solidFill>
              </a:rPr>
              <a:t>NSUPERVISED LEARNING VISUALIZE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VIJAY\Desktop\Final Project\Figur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0772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3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31"/>
            <a:ext cx="8183880" cy="10515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UNSUPERVISED LEARNING VISUALIZE</a:t>
            </a:r>
            <a:endParaRPr lang="en-US" sz="2800" dirty="0"/>
          </a:p>
        </p:txBody>
      </p:sp>
      <p:pic>
        <p:nvPicPr>
          <p:cNvPr id="3074" name="Picture 2" descr="C:\Users\VIJAY\Desktop\Final Project\Figure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1722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6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 smtClean="0"/>
              <a:t>Advantages of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187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>
                <a:latin typeface="Bookman Old Style" pitchFamily="18" charset="0"/>
              </a:rPr>
              <a:t>simplifying complex </a:t>
            </a:r>
            <a:r>
              <a:rPr lang="en-US" sz="3200" dirty="0" smtClean="0">
                <a:latin typeface="Bookman Old Style" pitchFamily="18" charset="0"/>
              </a:rPr>
              <a:t>data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smtClean="0">
                <a:latin typeface="Bookman Old Style" pitchFamily="18" charset="0"/>
              </a:rPr>
              <a:t>uncovering </a:t>
            </a:r>
            <a:r>
              <a:rPr lang="en-US" sz="3200" dirty="0">
                <a:latin typeface="Bookman Old Style" pitchFamily="18" charset="0"/>
              </a:rPr>
              <a:t>hidden </a:t>
            </a:r>
            <a:r>
              <a:rPr lang="en-US" sz="3200" dirty="0" smtClean="0">
                <a:latin typeface="Bookman Old Style" pitchFamily="18" charset="0"/>
              </a:rPr>
              <a:t>patterns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smtClean="0">
                <a:latin typeface="Bookman Old Style" pitchFamily="18" charset="0"/>
              </a:rPr>
              <a:t>enabling </a:t>
            </a:r>
            <a:r>
              <a:rPr lang="en-US" sz="3200" dirty="0">
                <a:latin typeface="Bookman Old Style" pitchFamily="18" charset="0"/>
              </a:rPr>
              <a:t>data </a:t>
            </a:r>
            <a:r>
              <a:rPr lang="en-US" sz="3200" dirty="0" smtClean="0">
                <a:latin typeface="Bookman Old Style" pitchFamily="18" charset="0"/>
              </a:rPr>
              <a:t>summarization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smtClean="0">
                <a:latin typeface="Bookman Old Style" pitchFamily="18" charset="0"/>
              </a:rPr>
              <a:t>facilitating </a:t>
            </a:r>
            <a:r>
              <a:rPr lang="en-US" sz="3200" dirty="0">
                <a:latin typeface="Bookman Old Style" pitchFamily="18" charset="0"/>
              </a:rPr>
              <a:t>anomaly </a:t>
            </a:r>
            <a:r>
              <a:rPr lang="en-US" sz="3200" dirty="0" smtClean="0">
                <a:latin typeface="Bookman Old Style" pitchFamily="18" charset="0"/>
              </a:rPr>
              <a:t>detection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 smtClean="0">
                <a:latin typeface="Bookman Old Style" pitchFamily="18" charset="0"/>
              </a:rPr>
              <a:t>and </a:t>
            </a:r>
            <a:r>
              <a:rPr lang="en-US" sz="3200" dirty="0">
                <a:latin typeface="Bookman Old Style" pitchFamily="18" charset="0"/>
              </a:rPr>
              <a:t>enabling customer </a:t>
            </a:r>
            <a:r>
              <a:rPr lang="en-US" sz="3200" dirty="0" smtClean="0">
                <a:latin typeface="Bookman Old Style" pitchFamily="18" charset="0"/>
              </a:rPr>
              <a:t>segmentation</a:t>
            </a:r>
            <a:endParaRPr lang="en-US" sz="32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 smtClean="0"/>
              <a:t>Disadvantages of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187952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>
                <a:latin typeface="Bookman Old Style" pitchFamily="18" charset="0"/>
              </a:rPr>
              <a:t>Difficulty in Determining the Optimal Number of </a:t>
            </a:r>
            <a:r>
              <a:rPr lang="en-US" dirty="0" smtClean="0">
                <a:latin typeface="Bookman Old Style" pitchFamily="18" charset="0"/>
              </a:rPr>
              <a:t>Clusters.</a:t>
            </a:r>
          </a:p>
          <a:p>
            <a:pPr>
              <a:buFont typeface="Wingdings" pitchFamily="2" charset="2"/>
              <a:buChar char="ü"/>
            </a:pPr>
            <a:endParaRPr lang="en-US" sz="1400" dirty="0" smtClean="0">
              <a:latin typeface="Bookman Old Style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Bookman Old Style" pitchFamily="18" charset="0"/>
              </a:rPr>
              <a:t>Difficulty in Interpreting Results and Ambiguous </a:t>
            </a:r>
            <a:r>
              <a:rPr lang="en-US" dirty="0" smtClean="0">
                <a:latin typeface="Bookman Old Style" pitchFamily="18" charset="0"/>
              </a:rPr>
              <a:t>Clusters.</a:t>
            </a:r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YOU…..</a:t>
            </a:r>
            <a:endParaRPr lang="en-US" sz="66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572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Bookman Old Style" pitchFamily="18" charset="0"/>
              </a:rPr>
              <a:t>INTRODUCTION:</a:t>
            </a:r>
            <a:endParaRPr lang="en-US" b="1" dirty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latin typeface="Bookman Old Style" pitchFamily="18" charset="0"/>
              </a:rPr>
              <a:t>       </a:t>
            </a:r>
            <a:r>
              <a:rPr lang="en-US" sz="2400" dirty="0" smtClean="0">
                <a:latin typeface="Bookman Old Style" pitchFamily="18" charset="0"/>
              </a:rPr>
              <a:t>Machine </a:t>
            </a:r>
            <a:r>
              <a:rPr lang="en-US" sz="2400" dirty="0">
                <a:latin typeface="Bookman Old Style" pitchFamily="18" charset="0"/>
              </a:rPr>
              <a:t>learning  </a:t>
            </a:r>
            <a:r>
              <a:rPr lang="en-US" sz="2400" dirty="0" smtClean="0">
                <a:latin typeface="Bookman Old Style" pitchFamily="18" charset="0"/>
              </a:rPr>
              <a:t>is</a:t>
            </a:r>
            <a:r>
              <a:rPr lang="en-US" sz="2400" dirty="0">
                <a:latin typeface="Bookman Old Style" pitchFamily="18" charset="0"/>
              </a:rPr>
              <a:t> a subset of artificial </a:t>
            </a:r>
            <a:r>
              <a:rPr lang="en-US" sz="2400" dirty="0" smtClean="0">
                <a:latin typeface="Bookman Old Style" pitchFamily="18" charset="0"/>
              </a:rPr>
              <a:t>intelligence that </a:t>
            </a:r>
            <a:r>
              <a:rPr lang="en-US" sz="2400" dirty="0">
                <a:latin typeface="Bookman Old Style" pitchFamily="18" charset="0"/>
              </a:rPr>
              <a:t>enables systems to learn and improve from experience without being explicitly programmed, using algorithms to analyze data, identify patterns, and make </a:t>
            </a:r>
            <a:r>
              <a:rPr lang="en-US" sz="2400" dirty="0" smtClean="0">
                <a:latin typeface="Bookman Old Style" pitchFamily="18" charset="0"/>
              </a:rPr>
              <a:t>predictions </a:t>
            </a:r>
            <a:r>
              <a:rPr lang="en-US" sz="2400" dirty="0">
                <a:latin typeface="Bookman Old Style" pitchFamily="18" charset="0"/>
              </a:rPr>
              <a:t>or decisions. </a:t>
            </a:r>
            <a:endParaRPr lang="en-US" sz="2400" dirty="0" smtClean="0">
              <a:latin typeface="Bookman Old Style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Bookman Old Style" pitchFamily="18" charset="0"/>
              </a:rPr>
              <a:t>         In </a:t>
            </a:r>
            <a:r>
              <a:rPr lang="en-US" sz="2400" dirty="0">
                <a:latin typeface="Bookman Old Style" pitchFamily="18" charset="0"/>
              </a:rPr>
              <a:t>this project I am using supervised and unsupervised learning for Indian car brand  sales data.</a:t>
            </a:r>
          </a:p>
          <a:p>
            <a:pPr marL="0" indent="0" algn="just">
              <a:buNone/>
            </a:pPr>
            <a:endParaRPr lang="en-US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46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183880" cy="1051560"/>
          </a:xfrm>
        </p:spPr>
        <p:txBody>
          <a:bodyPr/>
          <a:lstStyle/>
          <a:p>
            <a:pPr algn="l"/>
            <a:r>
              <a:rPr lang="en-US" dirty="0" smtClean="0">
                <a:latin typeface="Bookman Old Style" pitchFamily="18" charset="0"/>
              </a:rPr>
              <a:t>Objective: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Bookman Old Style" pitchFamily="18" charset="0"/>
              </a:rPr>
              <a:t>Data Preprocessing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Bookman Old Style" pitchFamily="18" charset="0"/>
              </a:rPr>
              <a:t>Supervised Learning 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Bookman Old Style" pitchFamily="18" charset="0"/>
              </a:rPr>
              <a:t>Unsupervised Learning</a:t>
            </a:r>
            <a:endParaRPr lang="en-US" sz="4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4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Bookman Old Style" pitchFamily="18" charset="0"/>
              </a:rPr>
              <a:t>1.DATA PREPROCESSING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          </a:t>
            </a:r>
            <a:r>
              <a:rPr lang="en-US" sz="2400" dirty="0" smtClean="0">
                <a:latin typeface="Bookman Old Style" pitchFamily="18" charset="0"/>
              </a:rPr>
              <a:t>Data </a:t>
            </a:r>
            <a:r>
              <a:rPr lang="en-US" sz="2400" dirty="0">
                <a:latin typeface="Bookman Old Style" pitchFamily="18" charset="0"/>
              </a:rPr>
              <a:t>preprocessing in machine learning involves transforming raw data into a suitable format for analysis and model training, encompassing tasks like cleaning, transforming, and preparing data for machine learning </a:t>
            </a:r>
            <a:r>
              <a:rPr lang="en-US" sz="2400" dirty="0" smtClean="0">
                <a:latin typeface="Bookman Old Style" pitchFamily="18" charset="0"/>
              </a:rPr>
              <a:t>algorithms.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59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5867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 smtClean="0">
                <a:latin typeface="Bookman Old Style" pitchFamily="18" charset="0"/>
              </a:rPr>
              <a:t>How I Preprocessed the Data Using Python 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400" b="1" dirty="0" smtClean="0">
                <a:latin typeface="Bookman Old Style" pitchFamily="18" charset="0"/>
              </a:rPr>
              <a:t>            </a:t>
            </a:r>
            <a:endParaRPr lang="en-US" sz="2400" b="1" dirty="0">
              <a:latin typeface="Bookman Old Style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 smtClean="0">
                <a:latin typeface="Bookman Old Style" pitchFamily="18" charset="0"/>
              </a:rPr>
              <a:t>            </a:t>
            </a:r>
            <a:r>
              <a:rPr lang="en-US" sz="9600" dirty="0" smtClean="0">
                <a:latin typeface="Bookman Old Style" pitchFamily="18" charset="0"/>
              </a:rPr>
              <a:t>1.1 Import the required libraries and load the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600" dirty="0">
                <a:latin typeface="Bookman Old Style" pitchFamily="18" charset="0"/>
              </a:rPr>
              <a:t> </a:t>
            </a:r>
            <a:r>
              <a:rPr lang="en-US" sz="9600" dirty="0" smtClean="0">
                <a:latin typeface="Bookman Old Style" pitchFamily="18" charset="0"/>
              </a:rPr>
              <a:t>        dataset.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600" dirty="0">
                <a:latin typeface="Bookman Old Style" pitchFamily="18" charset="0"/>
              </a:rPr>
              <a:t> </a:t>
            </a:r>
            <a:r>
              <a:rPr lang="en-US" sz="9600" dirty="0" smtClean="0">
                <a:latin typeface="Bookman Old Style" pitchFamily="18" charset="0"/>
              </a:rPr>
              <a:t>   1.2 </a:t>
            </a:r>
            <a:r>
              <a:rPr lang="en-US" sz="9600" dirty="0">
                <a:latin typeface="Bookman Old Style" pitchFamily="18" charset="0"/>
              </a:rPr>
              <a:t>The file </a:t>
            </a:r>
            <a:r>
              <a:rPr lang="en-US" sz="9600" b="1" dirty="0">
                <a:solidFill>
                  <a:srgbClr val="FF0000"/>
                </a:solidFill>
                <a:latin typeface="Bookman Old Style" pitchFamily="18" charset="0"/>
              </a:rPr>
              <a:t>car_dataset_india.csv</a:t>
            </a:r>
            <a:r>
              <a:rPr lang="en-US" sz="9600" dirty="0">
                <a:latin typeface="Bookman Old Style" pitchFamily="18" charset="0"/>
              </a:rPr>
              <a:t> is read using </a:t>
            </a:r>
            <a:r>
              <a:rPr lang="en-US" sz="9600" dirty="0" smtClean="0">
                <a:latin typeface="Bookman Old Style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600" dirty="0">
                <a:latin typeface="Bookman Old Style" pitchFamily="18" charset="0"/>
              </a:rPr>
              <a:t> </a:t>
            </a:r>
            <a:r>
              <a:rPr lang="en-US" sz="9600" dirty="0" smtClean="0">
                <a:latin typeface="Bookman Old Style" pitchFamily="18" charset="0"/>
              </a:rPr>
              <a:t>         pandas</a:t>
            </a:r>
            <a:r>
              <a:rPr lang="en-US" sz="9600" dirty="0">
                <a:latin typeface="Bookman Old Style" pitchFamily="18" charset="0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9600" dirty="0">
                <a:latin typeface="Bookman Old Style" pitchFamily="18" charset="0"/>
              </a:rPr>
              <a:t>    1.3 First 5 row displayed using </a:t>
            </a:r>
            <a:r>
              <a:rPr lang="en-US" sz="9600" dirty="0" err="1">
                <a:latin typeface="Bookman Old Style" pitchFamily="18" charset="0"/>
              </a:rPr>
              <a:t>df.head</a:t>
            </a:r>
            <a:r>
              <a:rPr lang="en-US" sz="9600" dirty="0">
                <a:latin typeface="Bookman Old Style" pitchFamily="18" charset="0"/>
              </a:rPr>
              <a:t>() function.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600" dirty="0">
                <a:latin typeface="Bookman Old Style" pitchFamily="18" charset="0"/>
              </a:rPr>
              <a:t>    1.4 General dataset information are retrieved </a:t>
            </a:r>
            <a:endParaRPr lang="en-US" sz="9600" dirty="0" smtClean="0">
              <a:latin typeface="Bookman Old Style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9600" dirty="0">
                <a:latin typeface="Bookman Old Style" pitchFamily="18" charset="0"/>
              </a:rPr>
              <a:t> </a:t>
            </a:r>
            <a:r>
              <a:rPr lang="en-US" sz="9600" dirty="0" smtClean="0">
                <a:latin typeface="Bookman Old Style" pitchFamily="18" charset="0"/>
              </a:rPr>
              <a:t>         using df.info</a:t>
            </a:r>
            <a:r>
              <a:rPr lang="en-US" sz="9600" dirty="0">
                <a:latin typeface="Bookman Old Style" pitchFamily="18" charset="0"/>
              </a:rPr>
              <a:t>() </a:t>
            </a:r>
            <a:r>
              <a:rPr lang="en-US" sz="9600" dirty="0" smtClean="0">
                <a:latin typeface="Bookman Old Style" pitchFamily="18" charset="0"/>
              </a:rPr>
              <a:t>function</a:t>
            </a:r>
            <a:r>
              <a:rPr lang="en-US" sz="9600" dirty="0">
                <a:latin typeface="Bookman Old Style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600" dirty="0">
                <a:latin typeface="Bookman Old Style" pitchFamily="18" charset="0"/>
              </a:rPr>
              <a:t>    1.5 Missing values count are checked using </a:t>
            </a:r>
            <a:r>
              <a:rPr lang="en-US" sz="9600" dirty="0" smtClean="0">
                <a:latin typeface="Bookman Old Style" pitchFamily="18" charset="0"/>
              </a:rPr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600" dirty="0">
                <a:latin typeface="Bookman Old Style" pitchFamily="18" charset="0"/>
              </a:rPr>
              <a:t> </a:t>
            </a:r>
            <a:r>
              <a:rPr lang="en-US" sz="9600" dirty="0" smtClean="0">
                <a:latin typeface="Bookman Old Style" pitchFamily="18" charset="0"/>
              </a:rPr>
              <a:t>         </a:t>
            </a:r>
            <a:r>
              <a:rPr lang="en-US" sz="9600" dirty="0" err="1" smtClean="0">
                <a:latin typeface="Bookman Old Style" pitchFamily="18" charset="0"/>
              </a:rPr>
              <a:t>df.isnull</a:t>
            </a:r>
            <a:r>
              <a:rPr lang="en-US" sz="9600" dirty="0">
                <a:latin typeface="Bookman Old Style" pitchFamily="18" charset="0"/>
              </a:rPr>
              <a:t>().sum().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7200" dirty="0">
                <a:latin typeface="Bookman Old Style" pitchFamily="18" charset="0"/>
              </a:rPr>
              <a:t>    </a:t>
            </a:r>
            <a:endParaRPr lang="en-US" sz="24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64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4876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Bookman Old Style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Bookman Old Style" pitchFamily="18" charset="0"/>
              </a:rPr>
              <a:t>1.6 </a:t>
            </a:r>
            <a:r>
              <a:rPr lang="en-US" sz="2400" dirty="0">
                <a:latin typeface="Bookman Old Style" pitchFamily="18" charset="0"/>
              </a:rPr>
              <a:t>Filled null values using .</a:t>
            </a:r>
            <a:r>
              <a:rPr lang="en-US" sz="2400" dirty="0" err="1">
                <a:latin typeface="Bookman Old Style" pitchFamily="18" charset="0"/>
              </a:rPr>
              <a:t>ffill</a:t>
            </a:r>
            <a:r>
              <a:rPr lang="en-US" sz="2400" dirty="0">
                <a:latin typeface="Bookman Old Style" pitchFamily="18" charset="0"/>
              </a:rPr>
              <a:t>() </a:t>
            </a:r>
            <a:r>
              <a:rPr lang="en-US" sz="2400" dirty="0" smtClean="0">
                <a:latin typeface="Bookman Old Style" pitchFamily="18" charset="0"/>
              </a:rPr>
              <a:t>function.</a:t>
            </a:r>
          </a:p>
          <a:p>
            <a:pPr marL="0" indent="0">
              <a:buNone/>
            </a:pPr>
            <a:r>
              <a:rPr lang="en-US" sz="2400" dirty="0" smtClean="0">
                <a:latin typeface="Bookman Old Style" pitchFamily="18" charset="0"/>
              </a:rPr>
              <a:t>1.7 </a:t>
            </a:r>
            <a:r>
              <a:rPr lang="en-US" sz="2400" dirty="0">
                <a:latin typeface="Bookman Old Style" pitchFamily="18" charset="0"/>
              </a:rPr>
              <a:t>Basic statistical information is displayed using </a:t>
            </a:r>
            <a:r>
              <a:rPr lang="en-US" sz="2400" dirty="0" smtClean="0">
                <a:latin typeface="Bookman Old Style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400" dirty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</a:rPr>
              <a:t>     </a:t>
            </a:r>
            <a:r>
              <a:rPr lang="en-US" sz="2400" dirty="0" err="1" smtClean="0">
                <a:latin typeface="Bookman Old Style" pitchFamily="18" charset="0"/>
              </a:rPr>
              <a:t>df.describe</a:t>
            </a:r>
            <a:r>
              <a:rPr lang="en-US" sz="2400" dirty="0" smtClean="0">
                <a:latin typeface="Bookman Old Style" pitchFamily="18" charset="0"/>
              </a:rPr>
              <a:t>().</a:t>
            </a:r>
          </a:p>
          <a:p>
            <a:pPr marL="0" indent="0">
              <a:buNone/>
            </a:pPr>
            <a:endParaRPr lang="en-US" sz="2400" dirty="0">
              <a:latin typeface="Bookman Old Style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man Old Style" pitchFamily="18" charset="0"/>
              </a:rPr>
              <a:t>  </a:t>
            </a:r>
            <a:r>
              <a:rPr lang="en-US" sz="2400" b="1" dirty="0" smtClean="0">
                <a:latin typeface="Bookman Old Style" pitchFamily="18" charset="0"/>
              </a:rPr>
              <a:t>Feature transformation and scaling:</a:t>
            </a:r>
            <a:endParaRPr lang="en-US" sz="2400" b="1" dirty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Bookman Old Style" pitchFamily="18" charset="0"/>
              </a:rPr>
              <a:t>1.8 </a:t>
            </a:r>
            <a:r>
              <a:rPr lang="en-US" sz="2400" dirty="0">
                <a:latin typeface="Bookman Old Style" pitchFamily="18" charset="0"/>
              </a:rPr>
              <a:t>Categorical variables are converted to numerical </a:t>
            </a:r>
            <a:r>
              <a:rPr lang="en-US" sz="2400" dirty="0" smtClean="0">
                <a:latin typeface="Bookman Old Style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</a:rPr>
              <a:t>     values using </a:t>
            </a:r>
            <a:r>
              <a:rPr lang="en-US" sz="2400" dirty="0" err="1">
                <a:latin typeface="Bookman Old Style" pitchFamily="18" charset="0"/>
              </a:rPr>
              <a:t>Label_Encoder</a:t>
            </a:r>
            <a:r>
              <a:rPr lang="en-US" sz="2400" dirty="0">
                <a:latin typeface="Bookman Old Style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Bookman Old Style" pitchFamily="18" charset="0"/>
              </a:rPr>
              <a:t>1.9 </a:t>
            </a:r>
            <a:r>
              <a:rPr lang="en-US" sz="2400" dirty="0">
                <a:latin typeface="Bookman Old Style" pitchFamily="18" charset="0"/>
              </a:rPr>
              <a:t>Standardized the dataset using </a:t>
            </a:r>
            <a:r>
              <a:rPr lang="en-US" sz="2400" dirty="0" err="1">
                <a:latin typeface="Bookman Old Style" pitchFamily="18" charset="0"/>
              </a:rPr>
              <a:t>standard_scaler</a:t>
            </a:r>
            <a:endParaRPr lang="en-US" sz="2400" dirty="0">
              <a:latin typeface="Bookman Old Style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116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b="1" dirty="0" smtClean="0">
                <a:latin typeface="Bookman Old Style" pitchFamily="18" charset="0"/>
              </a:rPr>
              <a:t>2.Supervised Learning:</a:t>
            </a:r>
            <a:r>
              <a:rPr lang="en-US" sz="4000" b="1" dirty="0">
                <a:latin typeface="Bookman Old Style" pitchFamily="18" charset="0"/>
              </a:rPr>
              <a:t>(</a:t>
            </a:r>
            <a:r>
              <a:rPr lang="en-US" sz="4000" b="1" dirty="0" err="1" smtClean="0">
                <a:latin typeface="Bookman Old Style" pitchFamily="18" charset="0"/>
              </a:rPr>
              <a:t>Linear_Regression</a:t>
            </a:r>
            <a:r>
              <a:rPr lang="en-US" sz="4000" b="1" dirty="0">
                <a:latin typeface="Bookman Old Style" pitchFamily="18" charset="0"/>
              </a:rPr>
              <a:t>)</a:t>
            </a:r>
            <a:endParaRPr lang="en-US" sz="4000" b="1" dirty="0" smtClean="0">
              <a:latin typeface="Bookman Old Style" pitchFamily="18" charset="0"/>
            </a:endParaRPr>
          </a:p>
          <a:p>
            <a:pPr marL="0" indent="0">
              <a:buNone/>
            </a:pPr>
            <a:endParaRPr lang="en-US" sz="2300" dirty="0">
              <a:latin typeface="Bookman Old Style" pitchFamily="18" charset="0"/>
            </a:endParaRPr>
          </a:p>
          <a:p>
            <a:pPr marL="0" indent="0" algn="just">
              <a:buNone/>
            </a:pPr>
            <a:r>
              <a:rPr lang="en-US" sz="3400" dirty="0" smtClean="0"/>
              <a:t>   </a:t>
            </a:r>
            <a:r>
              <a:rPr lang="en-US" sz="3600" dirty="0" smtClean="0">
                <a:latin typeface="Bookman Old Style" pitchFamily="18" charset="0"/>
              </a:rPr>
              <a:t>2.1 </a:t>
            </a:r>
            <a:r>
              <a:rPr lang="en-US" sz="3600" dirty="0">
                <a:latin typeface="Bookman Old Style" pitchFamily="18" charset="0"/>
              </a:rPr>
              <a:t>select the input  </a:t>
            </a:r>
            <a:r>
              <a:rPr lang="en-US" sz="3600" dirty="0" smtClean="0">
                <a:latin typeface="Bookman Old Style" pitchFamily="18" charset="0"/>
              </a:rPr>
              <a:t>X </a:t>
            </a:r>
            <a:r>
              <a:rPr lang="en-US" sz="3600" dirty="0">
                <a:latin typeface="Bookman Old Style" pitchFamily="18" charset="0"/>
              </a:rPr>
              <a:t>value </a:t>
            </a:r>
            <a:r>
              <a:rPr lang="en-US" sz="3600" dirty="0" smtClean="0">
                <a:latin typeface="Bookman Old Style" pitchFamily="18" charset="0"/>
              </a:rPr>
              <a:t>(Independent    </a:t>
            </a:r>
          </a:p>
          <a:p>
            <a:pPr marL="0" indent="0" algn="just">
              <a:buNone/>
            </a:pPr>
            <a:r>
              <a:rPr lang="en-US" sz="3600" dirty="0">
                <a:latin typeface="Bookman Old Style" pitchFamily="18" charset="0"/>
              </a:rPr>
              <a:t> </a:t>
            </a:r>
            <a:r>
              <a:rPr lang="en-US" sz="3600" dirty="0" smtClean="0">
                <a:latin typeface="Bookman Old Style" pitchFamily="18" charset="0"/>
              </a:rPr>
              <a:t>         value) and Y value  (dependent Value  </a:t>
            </a:r>
            <a:r>
              <a:rPr lang="en-US" sz="3600" dirty="0">
                <a:latin typeface="Bookman Old Style" pitchFamily="18" charset="0"/>
              </a:rPr>
              <a:t>or </a:t>
            </a:r>
            <a:r>
              <a:rPr lang="en-US" sz="3600" dirty="0" smtClean="0">
                <a:latin typeface="Bookman Old Style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3600" dirty="0">
                <a:latin typeface="Bookman Old Style" pitchFamily="18" charset="0"/>
              </a:rPr>
              <a:t> </a:t>
            </a:r>
            <a:r>
              <a:rPr lang="en-US" sz="3600" dirty="0" smtClean="0">
                <a:latin typeface="Bookman Old Style" pitchFamily="18" charset="0"/>
              </a:rPr>
              <a:t>         target Value).</a:t>
            </a:r>
            <a:endParaRPr lang="en-US" sz="3600" dirty="0">
              <a:latin typeface="Bookman Old Style" pitchFamily="18" charset="0"/>
            </a:endParaRPr>
          </a:p>
          <a:p>
            <a:pPr marL="0" indent="0" algn="just">
              <a:buNone/>
            </a:pPr>
            <a:r>
              <a:rPr lang="en-US" sz="3600" dirty="0">
                <a:latin typeface="Bookman Old Style" pitchFamily="18" charset="0"/>
              </a:rPr>
              <a:t>    2.2 Data is split into train and test sets</a:t>
            </a:r>
            <a:r>
              <a:rPr lang="en-US" sz="3600" dirty="0" smtClean="0">
                <a:latin typeface="Bookman Old Style" pitchFamily="18" charset="0"/>
              </a:rPr>
              <a:t>.</a:t>
            </a:r>
          </a:p>
          <a:p>
            <a:pPr marL="0" indent="0" algn="just">
              <a:buNone/>
            </a:pPr>
            <a:endParaRPr lang="en-US" sz="3600" dirty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3600" dirty="0">
                <a:latin typeface="Bookman Old Style" pitchFamily="18" charset="0"/>
              </a:rPr>
              <a:t>    </a:t>
            </a:r>
            <a:r>
              <a:rPr lang="en-US" sz="3600" b="1" dirty="0" smtClean="0">
                <a:latin typeface="Bookman Old Style" pitchFamily="18" charset="0"/>
              </a:rPr>
              <a:t>Model </a:t>
            </a:r>
            <a:r>
              <a:rPr lang="en-US" sz="3600" b="1" dirty="0">
                <a:latin typeface="Bookman Old Style" pitchFamily="18" charset="0"/>
              </a:rPr>
              <a:t>Selection:</a:t>
            </a:r>
          </a:p>
          <a:p>
            <a:pPr marL="0" indent="0">
              <a:buNone/>
            </a:pPr>
            <a:r>
              <a:rPr lang="en-US" sz="3600" dirty="0">
                <a:latin typeface="Bookman Old Style" pitchFamily="18" charset="0"/>
              </a:rPr>
              <a:t>    2.3 select the supervised learning model from </a:t>
            </a:r>
            <a:r>
              <a:rPr lang="en-US" sz="3600" dirty="0" smtClean="0">
                <a:latin typeface="Bookman Old Style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3600" dirty="0">
                <a:latin typeface="Bookman Old Style" pitchFamily="18" charset="0"/>
              </a:rPr>
              <a:t> </a:t>
            </a:r>
            <a:r>
              <a:rPr lang="en-US" sz="3600" dirty="0" smtClean="0">
                <a:latin typeface="Bookman Old Style" pitchFamily="18" charset="0"/>
              </a:rPr>
              <a:t>         </a:t>
            </a:r>
            <a:r>
              <a:rPr lang="en-US" sz="3600" dirty="0" err="1" smtClean="0">
                <a:latin typeface="Bookman Old Style" pitchFamily="18" charset="0"/>
              </a:rPr>
              <a:t>sci</a:t>
            </a:r>
            <a:r>
              <a:rPr lang="en-US" sz="3600" dirty="0" smtClean="0">
                <a:latin typeface="Bookman Old Style" pitchFamily="18" charset="0"/>
              </a:rPr>
              <a:t>- kit learn library</a:t>
            </a:r>
            <a:r>
              <a:rPr lang="en-US" sz="3600" b="1" dirty="0" smtClean="0">
                <a:solidFill>
                  <a:srgbClr val="FF0000"/>
                </a:solidFill>
                <a:latin typeface="Bookman Old Style" pitchFamily="18" charset="0"/>
              </a:rPr>
              <a:t>.(</a:t>
            </a:r>
            <a:r>
              <a:rPr lang="en-US" sz="3600" b="1" dirty="0" err="1" smtClean="0">
                <a:solidFill>
                  <a:srgbClr val="FF0000"/>
                </a:solidFill>
                <a:latin typeface="Bookman Old Style" pitchFamily="18" charset="0"/>
              </a:rPr>
              <a:t>Linear_Regression</a:t>
            </a:r>
            <a:r>
              <a:rPr lang="en-US" sz="3600" b="1" dirty="0" smtClean="0">
                <a:solidFill>
                  <a:srgbClr val="FF0000"/>
                </a:solidFill>
                <a:latin typeface="Bookman Old Style" pitchFamily="18" charset="0"/>
              </a:rPr>
              <a:t>)   </a:t>
            </a:r>
          </a:p>
          <a:p>
            <a:pPr marL="0" indent="0">
              <a:buNone/>
            </a:pPr>
            <a:r>
              <a:rPr lang="en-US" sz="3600" dirty="0" smtClean="0">
                <a:latin typeface="Bookman Old Style" pitchFamily="18" charset="0"/>
              </a:rPr>
              <a:t>             </a:t>
            </a:r>
          </a:p>
          <a:p>
            <a:pPr marL="0" indent="0">
              <a:buNone/>
            </a:pPr>
            <a:r>
              <a:rPr lang="en-US" sz="3600" dirty="0">
                <a:latin typeface="Bookman Old Style" pitchFamily="18" charset="0"/>
              </a:rPr>
              <a:t> </a:t>
            </a:r>
            <a:r>
              <a:rPr lang="en-US" sz="3600" dirty="0" smtClean="0">
                <a:latin typeface="Bookman Old Style" pitchFamily="18" charset="0"/>
              </a:rPr>
              <a:t>   2.4 Train the models using </a:t>
            </a:r>
            <a:r>
              <a:rPr lang="en-US" sz="3600" dirty="0" err="1" smtClean="0">
                <a:latin typeface="Bookman Old Style" pitchFamily="18" charset="0"/>
              </a:rPr>
              <a:t>model.fit</a:t>
            </a:r>
            <a:r>
              <a:rPr lang="en-US" sz="3600" dirty="0" smtClean="0">
                <a:latin typeface="Bookman Old Style" pitchFamily="18" charset="0"/>
              </a:rPr>
              <a:t>()</a:t>
            </a:r>
          </a:p>
          <a:p>
            <a:pPr marL="0" indent="0" algn="just">
              <a:buNone/>
            </a:pPr>
            <a:endParaRPr lang="en-US" sz="3600" dirty="0" smtClean="0">
              <a:latin typeface="Bookman Old Style" pitchFamily="18" charset="0"/>
            </a:endParaRPr>
          </a:p>
          <a:p>
            <a:pPr marL="0" indent="0" algn="just">
              <a:buNone/>
            </a:pPr>
            <a:r>
              <a:rPr lang="en-US" sz="3600" dirty="0" smtClean="0">
                <a:latin typeface="Bookman Old Style" pitchFamily="18" charset="0"/>
              </a:rPr>
              <a:t>    2.5 Next predict the model</a:t>
            </a:r>
          </a:p>
          <a:p>
            <a:pPr marL="0" indent="0">
              <a:buNone/>
            </a:pPr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25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ookman Old Style" pitchFamily="18" charset="0"/>
              </a:rPr>
              <a:t>2.6 Find the accuracy score using r2 score formula </a:t>
            </a:r>
            <a:r>
              <a:rPr lang="en-US" sz="2400" dirty="0" smtClean="0">
                <a:latin typeface="Bookman Old Style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400" dirty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</a:rPr>
              <a:t>     via </a:t>
            </a:r>
            <a:r>
              <a:rPr lang="en-US" sz="2400" dirty="0">
                <a:latin typeface="Bookman Old Style" pitchFamily="18" charset="0"/>
              </a:rPr>
              <a:t>prediction model</a:t>
            </a:r>
          </a:p>
          <a:p>
            <a:pPr marL="0" indent="0">
              <a:buNone/>
            </a:pPr>
            <a:r>
              <a:rPr lang="en-US" sz="2400" dirty="0">
                <a:latin typeface="Bookman Old Style" pitchFamily="18" charset="0"/>
              </a:rPr>
              <a:t>        Best accuracy score is above the 0.7 -0.9</a:t>
            </a:r>
          </a:p>
          <a:p>
            <a:pPr marL="0" indent="0">
              <a:buNone/>
            </a:pPr>
            <a:r>
              <a:rPr lang="en-US" sz="2400" dirty="0">
                <a:latin typeface="Bookman Old Style" pitchFamily="18" charset="0"/>
              </a:rPr>
              <a:t>        But this model is come only -&gt; -.0018...</a:t>
            </a:r>
          </a:p>
          <a:p>
            <a:pPr marL="0" indent="0">
              <a:buNone/>
            </a:pPr>
            <a:r>
              <a:rPr lang="en-US" sz="2400" dirty="0" smtClean="0">
                <a:latin typeface="Bookman Old Style" pitchFamily="18" charset="0"/>
              </a:rPr>
              <a:t>2.7 </a:t>
            </a:r>
            <a:r>
              <a:rPr lang="en-US" sz="2400" dirty="0">
                <a:latin typeface="Bookman Old Style" pitchFamily="18" charset="0"/>
              </a:rPr>
              <a:t>so we using </a:t>
            </a:r>
            <a:r>
              <a:rPr lang="en-US" sz="2400" dirty="0" err="1">
                <a:latin typeface="Bookman Old Style" pitchFamily="18" charset="0"/>
              </a:rPr>
              <a:t>hyper_parameter</a:t>
            </a:r>
            <a:r>
              <a:rPr lang="en-US" sz="2400" dirty="0">
                <a:latin typeface="Bookman Old Style" pitchFamily="18" charset="0"/>
              </a:rPr>
              <a:t> tuning to improve </a:t>
            </a:r>
            <a:r>
              <a:rPr lang="en-US" sz="2400" dirty="0" smtClean="0">
                <a:latin typeface="Bookman Old Style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</a:rPr>
              <a:t>     the </a:t>
            </a:r>
            <a:r>
              <a:rPr lang="en-US" sz="2400" dirty="0">
                <a:latin typeface="Bookman Old Style" pitchFamily="18" charset="0"/>
              </a:rPr>
              <a:t>model accuracy</a:t>
            </a:r>
          </a:p>
          <a:p>
            <a:pPr marL="0" indent="0">
              <a:buNone/>
            </a:pPr>
            <a:r>
              <a:rPr lang="en-US" sz="2400" dirty="0">
                <a:latin typeface="Bookman Old Style" pitchFamily="18" charset="0"/>
              </a:rPr>
              <a:t>        - This program we used </a:t>
            </a:r>
            <a:r>
              <a:rPr lang="en-US" sz="2400" dirty="0" err="1">
                <a:latin typeface="Bookman Old Style" pitchFamily="18" charset="0"/>
              </a:rPr>
              <a:t>GridsearchCV</a:t>
            </a:r>
            <a:r>
              <a:rPr lang="en-US" sz="2400" dirty="0">
                <a:latin typeface="Bookman Old Style" pitchFamily="18" charset="0"/>
              </a:rPr>
              <a:t> method </a:t>
            </a:r>
            <a:r>
              <a:rPr lang="en-US" sz="2400" dirty="0" smtClean="0">
                <a:latin typeface="Bookman Old Style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</a:rPr>
              <a:t>          for </a:t>
            </a:r>
            <a:r>
              <a:rPr lang="en-US" sz="2400" dirty="0">
                <a:latin typeface="Bookman Old Style" pitchFamily="18" charset="0"/>
              </a:rPr>
              <a:t>tuning</a:t>
            </a:r>
          </a:p>
          <a:p>
            <a:pPr marL="0" indent="0">
              <a:buNone/>
            </a:pPr>
            <a:r>
              <a:rPr lang="en-US" sz="2400" dirty="0" smtClean="0">
                <a:latin typeface="Bookman Old Style" pitchFamily="18" charset="0"/>
              </a:rPr>
              <a:t>2.8 </a:t>
            </a:r>
            <a:r>
              <a:rPr lang="en-US" sz="2400" dirty="0">
                <a:latin typeface="Bookman Old Style" pitchFamily="18" charset="0"/>
              </a:rPr>
              <a:t>Then visualize the predicted model using </a:t>
            </a:r>
            <a:r>
              <a:rPr lang="en-US" sz="2400" dirty="0" smtClean="0">
                <a:latin typeface="Bookman Old Style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</a:rPr>
              <a:t>      </a:t>
            </a:r>
            <a:r>
              <a:rPr lang="en-US" sz="2400" dirty="0" err="1" smtClean="0">
                <a:latin typeface="Bookman Old Style" pitchFamily="18" charset="0"/>
              </a:rPr>
              <a:t>matplotlib.pyplot</a:t>
            </a:r>
            <a:endParaRPr lang="en-US" sz="2400" dirty="0">
              <a:latin typeface="Bookman Old Style" pitchFamily="18" charset="0"/>
            </a:endParaRPr>
          </a:p>
          <a:p>
            <a:pPr marL="0" indent="0">
              <a:buNone/>
            </a:pPr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7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658"/>
            <a:ext cx="8183880" cy="10515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SUPERVISED LEARNING VISUALIZE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VIJAY\Desktop\Final Project\Figur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1534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93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110</TotalTime>
  <Words>587</Words>
  <Application>Microsoft Office PowerPoint</Application>
  <PresentationFormat>On-screen Show (4:3)</PresentationFormat>
  <Paragraphs>109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Aspect</vt:lpstr>
      <vt:lpstr>MACHINE LEARNING SUPERVISED &amp; UNSUPERVISED</vt:lpstr>
      <vt:lpstr>PowerPoint Presentation</vt:lpstr>
      <vt:lpstr>Objective: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SUPERVISED LEARNING VISUALIZE</vt:lpstr>
      <vt:lpstr>Advantages of Linear Regression</vt:lpstr>
      <vt:lpstr>Disadvantages of Linear Regression</vt:lpstr>
      <vt:lpstr>PowerPoint Presentation</vt:lpstr>
      <vt:lpstr>PowerPoint Presentation</vt:lpstr>
      <vt:lpstr>UNSUPERVISED LEARNING VISUALIZE</vt:lpstr>
      <vt:lpstr>UNSUPERVISED LEARNING VISUALIZE</vt:lpstr>
      <vt:lpstr>Advantages of Clustering</vt:lpstr>
      <vt:lpstr>Disadvantages of Clustering</vt:lpstr>
      <vt:lpstr>THANK YOU…..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</dc:creator>
  <cp:lastModifiedBy>Windows User</cp:lastModifiedBy>
  <cp:revision>13</cp:revision>
  <dcterms:created xsi:type="dcterms:W3CDTF">2006-08-16T00:00:00Z</dcterms:created>
  <dcterms:modified xsi:type="dcterms:W3CDTF">2025-03-24T13:50:33Z</dcterms:modified>
</cp:coreProperties>
</file>