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2" r:id="rId5"/>
    <p:sldId id="260"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12" autoAdjust="0"/>
    <p:restoredTop sz="94624" autoAdjust="0"/>
  </p:normalViewPr>
  <p:slideViewPr>
    <p:cSldViewPr>
      <p:cViewPr>
        <p:scale>
          <a:sx n="75" d="100"/>
          <a:sy n="75" d="100"/>
        </p:scale>
        <p:origin x="-1002" y="36"/>
      </p:cViewPr>
      <p:guideLst>
        <p:guide orient="horz" pos="2160"/>
        <p:guide pos="2880"/>
      </p:guideLst>
    </p:cSldViewPr>
  </p:slideViewPr>
  <p:outlineViewPr>
    <p:cViewPr>
      <p:scale>
        <a:sx n="33" d="100"/>
        <a:sy n="33" d="100"/>
      </p:scale>
      <p:origin x="0" y="167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CC4258-62FA-44AC-A784-097B825DB96E}" type="datetimeFigureOut">
              <a:rPr lang="en-US" smtClean="0"/>
              <a:pPr/>
              <a:t>10/4/2023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DC052-5595-43AA-9A0C-3230A4B62F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E6780A-2A78-4440-A1F6-FCEB2FFB9D73}"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6780A-2A78-4440-A1F6-FCEB2FFB9D73}" type="datetimeFigureOut">
              <a:rPr lang="en-US" smtClean="0"/>
              <a:pPr/>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6780A-2A78-4440-A1F6-FCEB2FFB9D73}" type="datetimeFigureOut">
              <a:rPr lang="en-US" smtClean="0"/>
              <a:pPr/>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6780A-2A78-4440-A1F6-FCEB2FFB9D73}" type="datetimeFigureOut">
              <a:rPr lang="en-US" smtClean="0"/>
              <a:pPr/>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6780A-2A78-4440-A1F6-FCEB2FFB9D73}"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pPr/>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pPr/>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6780A-2A78-4440-A1F6-FCEB2FFB9D73}" type="datetimeFigureOut">
              <a:rPr lang="en-US" smtClean="0"/>
              <a:pPr/>
              <a:t>10/4/2023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D8F58-6842-4B90-84D0-B0B8BD7BEE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CHATBOT DEPLOYMENT WITH IBM CLOUD WATSON ASSISTANT</a:t>
            </a:r>
            <a:endParaRPr lang="en-US" b="1" dirty="0"/>
          </a:p>
        </p:txBody>
      </p:sp>
      <p:sp>
        <p:nvSpPr>
          <p:cNvPr id="3" name="Subtitle 2"/>
          <p:cNvSpPr>
            <a:spLocks noGrp="1"/>
          </p:cNvSpPr>
          <p:nvPr>
            <p:ph type="subTitle" idx="1"/>
          </p:nvPr>
        </p:nvSpPr>
        <p:spPr/>
        <p:txBody>
          <a:bodyPr>
            <a:normAutofit fontScale="92500" lnSpcReduction="20000"/>
          </a:bodyPr>
          <a:lstStyle/>
          <a:p>
            <a:r>
              <a:rPr lang="en-US" sz="2800" b="1" dirty="0" smtClean="0">
                <a:solidFill>
                  <a:schemeClr val="tx1"/>
                </a:solidFill>
              </a:rPr>
              <a:t>Submitted By</a:t>
            </a:r>
            <a:r>
              <a:rPr lang="en-US" sz="2800" b="1" dirty="0" smtClean="0">
                <a:solidFill>
                  <a:schemeClr val="tx1"/>
                </a:solidFill>
              </a:rPr>
              <a:t>:</a:t>
            </a:r>
          </a:p>
          <a:p>
            <a:r>
              <a:rPr lang="en-US" sz="2800" dirty="0" smtClean="0">
                <a:solidFill>
                  <a:schemeClr val="tx1"/>
                </a:solidFill>
              </a:rPr>
              <a:t>                                      </a:t>
            </a:r>
            <a:r>
              <a:rPr lang="en-US" sz="2800" dirty="0" err="1" smtClean="0">
                <a:solidFill>
                  <a:schemeClr val="tx1"/>
                </a:solidFill>
              </a:rPr>
              <a:t>Vijayakumar</a:t>
            </a:r>
            <a:r>
              <a:rPr lang="en-US" sz="2800" dirty="0" smtClean="0">
                <a:solidFill>
                  <a:schemeClr val="tx1"/>
                </a:solidFill>
              </a:rPr>
              <a:t> E</a:t>
            </a:r>
            <a:endParaRPr lang="en-US" sz="2800" dirty="0" smtClean="0">
              <a:solidFill>
                <a:schemeClr val="tx1"/>
              </a:solidFill>
            </a:endParaRPr>
          </a:p>
          <a:p>
            <a:r>
              <a:rPr lang="en-US" sz="2400" dirty="0" smtClean="0">
                <a:solidFill>
                  <a:schemeClr val="tx1"/>
                </a:solidFill>
              </a:rPr>
              <a:t>Dept</a:t>
            </a:r>
            <a:r>
              <a:rPr lang="en-US" sz="2400" dirty="0" smtClean="0">
                <a:solidFill>
                  <a:schemeClr val="tx1"/>
                </a:solidFill>
              </a:rPr>
              <a:t>. of Electronics and Communication Engineering</a:t>
            </a:r>
          </a:p>
          <a:p>
            <a:r>
              <a:rPr lang="en-US" sz="2400" dirty="0" smtClean="0">
                <a:solidFill>
                  <a:schemeClr val="tx1"/>
                </a:solidFill>
              </a:rPr>
              <a:t>Anna </a:t>
            </a:r>
            <a:r>
              <a:rPr lang="en-US" sz="2400" dirty="0" smtClean="0">
                <a:solidFill>
                  <a:schemeClr val="tx1"/>
                </a:solidFill>
              </a:rPr>
              <a:t>University  colleg</a:t>
            </a:r>
            <a:r>
              <a:rPr lang="en-US" sz="2400" dirty="0" smtClean="0">
                <a:solidFill>
                  <a:schemeClr val="tx1"/>
                </a:solidFill>
              </a:rPr>
              <a:t>e of Engineering  </a:t>
            </a:r>
            <a:r>
              <a:rPr lang="en-US" sz="2400" dirty="0" err="1" smtClean="0">
                <a:solidFill>
                  <a:schemeClr val="tx1"/>
                </a:solidFill>
              </a:rPr>
              <a:t>Kancheepuram</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304800" y="228600"/>
            <a:ext cx="8610600"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4: Deployment and Maintenance</a:t>
            </a:r>
            <a:endParaRPr kumimoji="0" lang="en-US" sz="2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13</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Deployment**: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Deploy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the production environment 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Monitor its performance and user interactions.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14:</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Maintenance**: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Regularly update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knowledge base and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Address technical issues and platform changes that may affect its operation</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r>
              <a:rPr lang="en-IN" b="1" dirty="0"/>
              <a:t> </a:t>
            </a:r>
            <a:r>
              <a:rPr lang="en-IN" sz="2800" b="1" dirty="0">
                <a:solidFill>
                  <a:schemeClr val="accent6">
                    <a:lumMod val="50000"/>
                  </a:schemeClr>
                </a:solidFill>
              </a:rPr>
              <a:t>Conclusion:</a:t>
            </a:r>
            <a:endParaRPr lang="en-US" sz="2800" dirty="0">
              <a:solidFill>
                <a:schemeClr val="accent6">
                  <a:lumMod val="50000"/>
                </a:schemeClr>
              </a:solidFill>
            </a:endParaRPr>
          </a:p>
          <a:p>
            <a:r>
              <a:rPr lang="en-IN" sz="2400" dirty="0"/>
              <a:t>This document outlines our understanding of the project and proposes a structured approach to develop a virtual guide using IBM Cloud Watson Assistant. The </a:t>
            </a:r>
            <a:r>
              <a:rPr lang="en-IN" sz="2400" dirty="0" err="1"/>
              <a:t>chatbot's</a:t>
            </a:r>
            <a:r>
              <a:rPr lang="en-IN" sz="2400" dirty="0"/>
              <a:t> customization, integration with messaging platforms, and continuous improvement will be crucial to achieving the project's goals of providing users with quick access to information and meaningful connections</a:t>
            </a:r>
            <a:r>
              <a:rPr lang="en-IN" dirty="0"/>
              <a:t>.</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4000" b="1" dirty="0" smtClean="0">
                <a:solidFill>
                  <a:schemeClr val="accent6">
                    <a:lumMod val="50000"/>
                  </a:schemeClr>
                </a:solidFill>
              </a:rPr>
              <a:t>Problem statement</a:t>
            </a:r>
            <a:endParaRPr lang="en-US" sz="4000" b="1" dirty="0">
              <a:solidFill>
                <a:schemeClr val="accent6">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b="1" i="1" dirty="0" err="1"/>
              <a:t>Chatbot</a:t>
            </a:r>
            <a:r>
              <a:rPr lang="en-US" i="1" dirty="0"/>
              <a:t>, also known as “conversational agent”, is a trending technology. </a:t>
            </a:r>
            <a:r>
              <a:rPr lang="en-US" i="1" dirty="0" err="1" smtClean="0"/>
              <a:t>chatbots</a:t>
            </a:r>
            <a:r>
              <a:rPr lang="en-US" i="1" dirty="0" smtClean="0"/>
              <a:t> </a:t>
            </a:r>
            <a:r>
              <a:rPr lang="en-US" i="1" dirty="0"/>
              <a:t>are changing the business landscape. Its emergence in the enterprise has several implications that require some thought. Building a </a:t>
            </a:r>
            <a:r>
              <a:rPr lang="en-US" i="1" dirty="0" err="1"/>
              <a:t>bot</a:t>
            </a:r>
            <a:r>
              <a:rPr lang="en-US" i="1" dirty="0"/>
              <a:t> is not a hard task; with the rise of many platforms, it’s now easier than ever to develop and deploy one. The challenge with </a:t>
            </a:r>
            <a:r>
              <a:rPr lang="en-US" i="1" dirty="0" err="1"/>
              <a:t>c</a:t>
            </a:r>
            <a:r>
              <a:rPr lang="en-US" i="1" dirty="0" err="1" smtClean="0"/>
              <a:t>hatbots</a:t>
            </a:r>
            <a:r>
              <a:rPr lang="en-US" i="1" dirty="0" smtClean="0"/>
              <a:t> </a:t>
            </a:r>
            <a:r>
              <a:rPr lang="en-US" i="1" dirty="0"/>
              <a:t>lies in delivering a good user experience, and they only present opportunities if done right. But, designing a conversation that meets consumer needs and returns real business value requires a nuanced strategy and in-depth considerations. The experience you are creating for your clients is paramount. Before moving quickly to development, figure out the problem areas that you, your users, and your employees are struggling with, and if a </a:t>
            </a:r>
            <a:r>
              <a:rPr lang="en-US" i="1" dirty="0" err="1" smtClean="0"/>
              <a:t>chatbot</a:t>
            </a:r>
            <a:r>
              <a:rPr lang="en-US" i="1" dirty="0" smtClean="0"/>
              <a:t> </a:t>
            </a:r>
            <a:r>
              <a:rPr lang="en-US" i="1" dirty="0"/>
              <a:t>is the best fit to meet everyone’s needs.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295399"/>
          </a:xfrm>
        </p:spPr>
        <p:txBody>
          <a:bodyPr/>
          <a:lstStyle/>
          <a:p>
            <a:r>
              <a:rPr lang="en-US" b="1" dirty="0" smtClean="0">
                <a:solidFill>
                  <a:schemeClr val="accent6">
                    <a:lumMod val="50000"/>
                  </a:schemeClr>
                </a:solidFill>
              </a:rPr>
              <a:t>Marketing tools</a:t>
            </a:r>
            <a:endParaRPr lang="en-US" b="1" dirty="0">
              <a:solidFill>
                <a:schemeClr val="accent6">
                  <a:lumMod val="50000"/>
                </a:schemeClr>
              </a:solidFill>
            </a:endParaRPr>
          </a:p>
        </p:txBody>
      </p:sp>
      <p:sp>
        <p:nvSpPr>
          <p:cNvPr id="3" name="Subtitle 2"/>
          <p:cNvSpPr>
            <a:spLocks noGrp="1"/>
          </p:cNvSpPr>
          <p:nvPr>
            <p:ph type="subTitle" idx="1"/>
          </p:nvPr>
        </p:nvSpPr>
        <p:spPr>
          <a:xfrm>
            <a:off x="762000" y="1676400"/>
            <a:ext cx="8001000" cy="4495800"/>
          </a:xfrm>
        </p:spPr>
        <p:txBody>
          <a:bodyPr>
            <a:normAutofit/>
          </a:bodyPr>
          <a:lstStyle/>
          <a:p>
            <a:pPr algn="l"/>
            <a:r>
              <a:rPr lang="en-US" sz="2400" dirty="0">
                <a:solidFill>
                  <a:schemeClr val="tx1"/>
                </a:solidFill>
              </a:rPr>
              <a:t>In general terms, a </a:t>
            </a:r>
            <a:r>
              <a:rPr lang="en-US" sz="2400" dirty="0" err="1">
                <a:solidFill>
                  <a:schemeClr val="tx1"/>
                </a:solidFill>
              </a:rPr>
              <a:t>chatbot</a:t>
            </a:r>
            <a:r>
              <a:rPr lang="en-US" sz="2400" dirty="0">
                <a:solidFill>
                  <a:schemeClr val="tx1"/>
                </a:solidFill>
              </a:rPr>
              <a:t> is an artificial intelligence (AI) conversational agent, </a:t>
            </a:r>
            <a:r>
              <a:rPr lang="en-US" sz="2400" dirty="0" smtClean="0">
                <a:solidFill>
                  <a:schemeClr val="tx1"/>
                </a:solidFill>
              </a:rPr>
              <a:t>which conducts </a:t>
            </a:r>
            <a:r>
              <a:rPr lang="en-US" sz="2400" dirty="0">
                <a:solidFill>
                  <a:schemeClr val="tx1"/>
                </a:solidFill>
              </a:rPr>
              <a:t>conversations via text or voice commands in a natural language conversation. It communicates and performs basic tasks such as answering questions or placing product orders. </a:t>
            </a:r>
            <a:r>
              <a:rPr lang="en-US" sz="2400" dirty="0" err="1">
                <a:solidFill>
                  <a:schemeClr val="tx1"/>
                </a:solidFill>
              </a:rPr>
              <a:t>Chatbots</a:t>
            </a:r>
            <a:r>
              <a:rPr lang="en-US" sz="2400" dirty="0">
                <a:solidFill>
                  <a:schemeClr val="tx1"/>
                </a:solidFill>
              </a:rPr>
              <a:t>’ primary purpose is to streamline</a:t>
            </a:r>
            <a:r>
              <a:rPr lang="en-US" sz="2400" b="1" dirty="0">
                <a:solidFill>
                  <a:schemeClr val="tx1"/>
                </a:solidFill>
              </a:rPr>
              <a:t> </a:t>
            </a:r>
            <a:r>
              <a:rPr lang="en-US" sz="2400" dirty="0">
                <a:solidFill>
                  <a:schemeClr val="tx1"/>
                </a:solidFill>
              </a:rPr>
              <a:t>interactions between people and services</a:t>
            </a:r>
            <a:r>
              <a:rPr lang="en-US" sz="2400" b="1" dirty="0">
                <a:solidFill>
                  <a:schemeClr val="tx1"/>
                </a:solidFill>
              </a:rPr>
              <a:t> </a:t>
            </a:r>
            <a:r>
              <a:rPr lang="en-US" sz="2400" dirty="0">
                <a:solidFill>
                  <a:schemeClr val="tx1"/>
                </a:solidFill>
              </a:rPr>
              <a:t>through messaging applications, websites, mobile apps, or through the telephone and interactive voice response (IVR</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620000" cy="5386090"/>
          </a:xfrm>
          <a:prstGeom prst="rect">
            <a:avLst/>
          </a:prstGeom>
          <a:noFill/>
        </p:spPr>
        <p:txBody>
          <a:bodyPr wrap="square" rtlCol="0">
            <a:spAutoFit/>
          </a:bodyPr>
          <a:lstStyle/>
          <a:p>
            <a:pPr marL="0" lvl="8">
              <a:buFont typeface="Wingdings" pitchFamily="2" charset="2"/>
              <a:buChar char="v"/>
            </a:pPr>
            <a:r>
              <a:rPr lang="en-US" sz="2400" dirty="0" smtClean="0">
                <a:solidFill>
                  <a:schemeClr val="tx1"/>
                </a:solidFill>
              </a:rPr>
              <a:t>provide content, facilitate a purchase, or connect with consumers</a:t>
            </a:r>
          </a:p>
          <a:p>
            <a:pPr>
              <a:buFont typeface="Wingdings" pitchFamily="2" charset="2"/>
              <a:buChar char="v"/>
            </a:pPr>
            <a:r>
              <a:rPr lang="en-US" sz="2400" dirty="0" smtClean="0">
                <a:solidFill>
                  <a:schemeClr val="tx1"/>
                </a:solidFill>
              </a:rPr>
              <a:t>Combine the ability to scale and personalization</a:t>
            </a:r>
          </a:p>
          <a:p>
            <a:pPr>
              <a:buFont typeface="Wingdings" pitchFamily="2" charset="2"/>
              <a:buChar char="v"/>
            </a:pPr>
            <a:r>
              <a:rPr lang="en-US" sz="2400" dirty="0" smtClean="0">
                <a:solidFill>
                  <a:schemeClr val="tx1"/>
                </a:solidFill>
              </a:rPr>
              <a:t>Provide support</a:t>
            </a:r>
          </a:p>
          <a:p>
            <a:pPr>
              <a:buFont typeface="Wingdings" pitchFamily="2" charset="2"/>
              <a:buChar char="v"/>
            </a:pPr>
            <a:r>
              <a:rPr lang="en-US" sz="2400" dirty="0" smtClean="0">
                <a:solidFill>
                  <a:schemeClr val="tx1"/>
                </a:solidFill>
              </a:rPr>
              <a:t>Suggest product recommendations</a:t>
            </a:r>
          </a:p>
          <a:p>
            <a:pPr>
              <a:buFont typeface="Wingdings" pitchFamily="2" charset="2"/>
              <a:buChar char="v"/>
            </a:pPr>
            <a:r>
              <a:rPr lang="en-US" sz="2400" dirty="0" smtClean="0">
                <a:solidFill>
                  <a:schemeClr val="tx1"/>
                </a:solidFill>
              </a:rPr>
              <a:t>Leveraged for conversational marketing campaigns</a:t>
            </a:r>
          </a:p>
          <a:p>
            <a:r>
              <a:rPr lang="en-US" sz="2400" dirty="0" smtClean="0">
                <a:solidFill>
                  <a:schemeClr val="tx1"/>
                </a:solidFill>
              </a:rPr>
              <a:t>The goal is to have </a:t>
            </a:r>
            <a:r>
              <a:rPr lang="en-US" sz="2400" dirty="0" err="1" smtClean="0">
                <a:solidFill>
                  <a:schemeClr val="tx1"/>
                </a:solidFill>
              </a:rPr>
              <a:t>chatbots</a:t>
            </a:r>
            <a:r>
              <a:rPr lang="en-US" sz="2400" dirty="0" smtClean="0">
                <a:solidFill>
                  <a:schemeClr val="tx1"/>
                </a:solidFill>
              </a:rPr>
              <a:t> written in a way to mimic spoken human speech to simulate a conversation with a real person performing any task. </a:t>
            </a:r>
            <a:r>
              <a:rPr lang="en-US" sz="2400" dirty="0" err="1" smtClean="0">
                <a:solidFill>
                  <a:schemeClr val="tx1"/>
                </a:solidFill>
              </a:rPr>
              <a:t>Chatbots</a:t>
            </a:r>
            <a:r>
              <a:rPr lang="en-US" sz="2400" dirty="0" smtClean="0">
                <a:solidFill>
                  <a:schemeClr val="tx1"/>
                </a:solidFill>
              </a:rPr>
              <a:t> can learn. Should you feed it a large number of conversation logs, the </a:t>
            </a:r>
            <a:r>
              <a:rPr lang="en-US" sz="2400" dirty="0" err="1" smtClean="0">
                <a:solidFill>
                  <a:schemeClr val="tx1"/>
                </a:solidFill>
              </a:rPr>
              <a:t>bot</a:t>
            </a:r>
            <a:r>
              <a:rPr lang="en-US" sz="2400" dirty="0" smtClean="0">
                <a:solidFill>
                  <a:schemeClr val="tx1"/>
                </a:solidFill>
              </a:rPr>
              <a:t> could be trained in a way to understand what type of question needed and what kind of answers to answer. Eventually the </a:t>
            </a:r>
            <a:r>
              <a:rPr lang="en-US" sz="2400" dirty="0" err="1" smtClean="0">
                <a:solidFill>
                  <a:schemeClr val="tx1"/>
                </a:solidFill>
              </a:rPr>
              <a:t>bot</a:t>
            </a:r>
            <a:r>
              <a:rPr lang="en-US" sz="2400" dirty="0" smtClean="0">
                <a:solidFill>
                  <a:schemeClr val="tx1"/>
                </a:solidFill>
              </a:rPr>
              <a:t> can be trained enough where you could not tell it is a bot.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295399"/>
          </a:xfrm>
        </p:spPr>
        <p:txBody>
          <a:bodyPr/>
          <a:lstStyle/>
          <a:p>
            <a:r>
              <a:rPr lang="en-US" b="1" dirty="0" smtClean="0">
                <a:solidFill>
                  <a:schemeClr val="accent6">
                    <a:lumMod val="50000"/>
                  </a:schemeClr>
                </a:solidFill>
              </a:rPr>
              <a:t>The right solution</a:t>
            </a:r>
            <a:endParaRPr lang="en-US" b="1" dirty="0">
              <a:solidFill>
                <a:schemeClr val="accent6">
                  <a:lumMod val="50000"/>
                </a:schemeClr>
              </a:solidFill>
            </a:endParaRPr>
          </a:p>
        </p:txBody>
      </p:sp>
      <p:sp>
        <p:nvSpPr>
          <p:cNvPr id="3" name="Subtitle 2"/>
          <p:cNvSpPr>
            <a:spLocks noGrp="1"/>
          </p:cNvSpPr>
          <p:nvPr>
            <p:ph type="subTitle" idx="1"/>
          </p:nvPr>
        </p:nvSpPr>
        <p:spPr>
          <a:xfrm>
            <a:off x="1371600" y="1752600"/>
            <a:ext cx="6400800" cy="4572000"/>
          </a:xfrm>
        </p:spPr>
        <p:txBody>
          <a:bodyPr>
            <a:normAutofit fontScale="85000" lnSpcReduction="10000"/>
          </a:bodyPr>
          <a:lstStyle/>
          <a:p>
            <a:pPr algn="l"/>
            <a:r>
              <a:rPr lang="en-US" sz="2800" dirty="0">
                <a:solidFill>
                  <a:schemeClr val="tx1"/>
                </a:solidFill>
              </a:rPr>
              <a:t>Don’t build a conversation for building’s sake. Stall the idea of a conversation agent as a solution before clearly identifying what is it that you’re trying to achieve. First, ask yourself a few of these questions</a:t>
            </a:r>
            <a:r>
              <a:rPr lang="en-US" sz="2800" dirty="0" smtClean="0">
                <a:solidFill>
                  <a:schemeClr val="tx1"/>
                </a:solidFill>
              </a:rPr>
              <a:t>:</a:t>
            </a:r>
          </a:p>
          <a:p>
            <a:pPr algn="l"/>
            <a:endParaRPr lang="en-US" sz="2600" dirty="0" smtClean="0">
              <a:solidFill>
                <a:schemeClr val="tx1"/>
              </a:solidFill>
            </a:endParaRPr>
          </a:p>
          <a:p>
            <a:pPr algn="l">
              <a:buFont typeface="Courier New" pitchFamily="49" charset="0"/>
              <a:buChar char="o"/>
            </a:pPr>
            <a:r>
              <a:rPr lang="en-US" sz="2400" dirty="0">
                <a:solidFill>
                  <a:schemeClr val="tx1"/>
                </a:solidFill>
              </a:rPr>
              <a:t>What is the focus area of the business that needs improvement now?</a:t>
            </a:r>
          </a:p>
          <a:p>
            <a:pPr algn="l">
              <a:buFont typeface="Courier New" pitchFamily="49" charset="0"/>
              <a:buChar char="o"/>
            </a:pPr>
            <a:r>
              <a:rPr lang="en-US" sz="2400" dirty="0">
                <a:solidFill>
                  <a:schemeClr val="tx1"/>
                </a:solidFill>
              </a:rPr>
              <a:t>Who are all the users and stakeholders involved in this area, and how are they interacting with each other?</a:t>
            </a:r>
          </a:p>
          <a:p>
            <a:pPr algn="l">
              <a:buFont typeface="Courier New" pitchFamily="49" charset="0"/>
              <a:buChar char="o"/>
            </a:pPr>
            <a:r>
              <a:rPr lang="en-US" sz="2400" dirty="0">
                <a:solidFill>
                  <a:schemeClr val="tx1"/>
                </a:solidFill>
              </a:rPr>
              <a:t>What’s not working for them? Why are they struggling?</a:t>
            </a:r>
          </a:p>
          <a:p>
            <a:pPr algn="l">
              <a:buFont typeface="Courier New" pitchFamily="49" charset="0"/>
              <a:buChar char="o"/>
            </a:pPr>
            <a:r>
              <a:rPr lang="en-US" sz="2400" dirty="0">
                <a:solidFill>
                  <a:schemeClr val="tx1"/>
                </a:solidFill>
              </a:rPr>
              <a:t>What is the desired business outcome if we can change that?</a:t>
            </a:r>
          </a:p>
          <a:p>
            <a:pPr algn="l">
              <a:buFont typeface="Wingdings" pitchFamily="2" charset="2"/>
              <a:buChar char="v"/>
            </a:pP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533400"/>
            <a:ext cx="83820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Project Understanding</a:t>
            </a:r>
            <a:r>
              <a:rPr kumimoji="0" lang="en-US" sz="1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Objectives: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Develop a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using IBM Cloud Watson Assistant.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Customize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tone, and style of communication.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Enable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address common user scenarios and FAQs.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Design a smooth conversation flow to ensure a positive user experience.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 Configure responses using Watson Assistant's intents, entities, and dialog nodes.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6. Integrate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seamlessly with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7. Ensure a user-friendly and informative interaction with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Key Components:</a:t>
            </a:r>
            <a:endParaRPr kumimoji="0" lang="en-US" sz="24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achieve the project's objectives, we need to focus on the following key components: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533400" y="425470"/>
            <a:ext cx="830580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1: Problem Definition and Design Thinking</a:t>
            </a:r>
            <a:endParaRPr kumimoji="0" lang="en-US" sz="24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Design:</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Choose a friendly and approachable persona for the </a:t>
            </a:r>
            <a:r>
              <a:rPr kumimoji="0" lang="en-US" sz="2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Decide on a name (e.g., "</a:t>
            </a:r>
            <a:r>
              <a:rPr kumimoji="0" lang="en-US" sz="2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InfoGenie</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a communication style that matches the project's goals.</a:t>
            </a:r>
          </a:p>
          <a:p>
            <a:r>
              <a:rPr lang="en-IN" sz="2200" u="sng" dirty="0"/>
              <a:t>Task 2</a:t>
            </a:r>
            <a:r>
              <a:rPr lang="en-IN" sz="2200" dirty="0"/>
              <a:t>: User Scenarios and FAQs:</a:t>
            </a:r>
            <a:endParaRPr lang="en-US" sz="2200" dirty="0"/>
          </a:p>
          <a:p>
            <a:r>
              <a:rPr lang="en-IN" sz="2200" dirty="0"/>
              <a:t>   - Identify at least five common user scenarios and corresponding FAQs.</a:t>
            </a:r>
            <a:endParaRPr lang="en-US" sz="2200" dirty="0"/>
          </a:p>
          <a:p>
            <a:r>
              <a:rPr lang="en-IN" sz="2200" dirty="0"/>
              <a:t>   - This will form the basis of the </a:t>
            </a:r>
            <a:r>
              <a:rPr lang="en-IN" sz="2200" dirty="0" err="1"/>
              <a:t>chatbot's</a:t>
            </a:r>
            <a:r>
              <a:rPr lang="en-IN" sz="2200" dirty="0"/>
              <a:t> knowledge and responses.</a:t>
            </a:r>
            <a:endParaRPr lang="en-US" sz="2200" dirty="0"/>
          </a:p>
          <a:p>
            <a:r>
              <a:rPr lang="en-IN" sz="2200" dirty="0"/>
              <a:t> </a:t>
            </a:r>
            <a:r>
              <a:rPr lang="en-IN" sz="2200" u="sng" dirty="0" smtClean="0"/>
              <a:t>Task </a:t>
            </a:r>
            <a:r>
              <a:rPr lang="en-IN" sz="2200" u="sng" dirty="0"/>
              <a:t>3</a:t>
            </a:r>
            <a:r>
              <a:rPr lang="en-IN" sz="2200" dirty="0"/>
              <a:t>: Conversation Flow and Response Configuration:</a:t>
            </a:r>
            <a:endParaRPr lang="en-US" sz="2200" dirty="0"/>
          </a:p>
          <a:p>
            <a:r>
              <a:rPr lang="en-IN" sz="2200" dirty="0"/>
              <a:t>   - Develop a conversation flow diagram that outlines how the </a:t>
            </a:r>
            <a:r>
              <a:rPr lang="en-IN" sz="2200" dirty="0" err="1"/>
              <a:t>chatbot</a:t>
            </a:r>
            <a:r>
              <a:rPr lang="en-IN" sz="2200" dirty="0"/>
              <a:t> responds to user queries.</a:t>
            </a:r>
            <a:endParaRPr lang="en-US" sz="2200" dirty="0"/>
          </a:p>
          <a:p>
            <a:r>
              <a:rPr lang="en-IN" sz="2200" dirty="0"/>
              <a:t>   - Create intents, entities, and dialog nodes to support the defined scenarios and responses.</a:t>
            </a:r>
            <a:endParaRPr lang="en-US" sz="2200" dirty="0"/>
          </a:p>
          <a:p>
            <a:r>
              <a:rPr lang="en-IN" sz="2200" dirty="0"/>
              <a:t> </a:t>
            </a:r>
            <a:r>
              <a:rPr lang="en-IN" sz="2200" u="sng" dirty="0" smtClean="0"/>
              <a:t>Task </a:t>
            </a:r>
            <a:r>
              <a:rPr lang="en-IN" sz="2200" u="sng" dirty="0"/>
              <a:t>4</a:t>
            </a:r>
            <a:r>
              <a:rPr lang="en-IN" sz="2200" dirty="0"/>
              <a:t>: Platform Integration:</a:t>
            </a:r>
            <a:endParaRPr lang="en-US" sz="2200" dirty="0"/>
          </a:p>
          <a:p>
            <a:r>
              <a:rPr lang="en-IN" sz="2200" dirty="0"/>
              <a:t>   - Set up developer accounts on </a:t>
            </a:r>
            <a:r>
              <a:rPr lang="en-IN" sz="2200" dirty="0" err="1"/>
              <a:t>Facebook</a:t>
            </a:r>
            <a:r>
              <a:rPr lang="en-IN" sz="2200" dirty="0"/>
              <a:t> Messenger and Slack.</a:t>
            </a:r>
            <a:endParaRPr lang="en-US" sz="2200" dirty="0"/>
          </a:p>
          <a:p>
            <a:r>
              <a:rPr lang="en-IN" sz="2200" dirty="0"/>
              <a:t>   - Begin the integration process, following platform-specific guidelines</a:t>
            </a:r>
            <a:r>
              <a:rPr lang="en-IN" sz="2200" dirty="0" smtClean="0"/>
              <a:t>.</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533400" y="228600"/>
            <a:ext cx="83820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latin typeface="Times New Roman" pitchFamily="18" charset="0"/>
                <a:ea typeface="Calibri" pitchFamily="34" charset="0"/>
                <a:cs typeface="Times New Roman" pitchFamily="18" charset="0"/>
              </a:rPr>
              <a:t>2</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Implementation and Development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6:</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Integration: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Implement the chosen persona into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communication style.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Ensure it aligns with the defined objectives and user scenarios.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7</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Response Configuration: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Configure Watson Assistant with intents, entities, and dialog nodes based on the design created in Phase 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8</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Platform Integration: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Complete the integration with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Test the integration to ensure messages are transmitted correctly.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9</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User Experience Implementation: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Build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interface with user prompts, responses, and error handling.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Test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interactions and fine-tune its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457200" y="533400"/>
            <a:ext cx="8382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3: Testing and Optimization</a:t>
            </a:r>
            <a:endParaRPr kumimoji="0" lang="en-US" sz="2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10</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Testing: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Conduct thorough testing 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 to ensure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functions as intended.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Check for accuracy in recognizing user intents and delivering appropriate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11</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Feedback Gathering: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Collect user feedback through surveys and in-chat prompts.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Analyze feedback to identify areas for improvement.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Optimization: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Use feedback and analytics to continuously improve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Update its knowledge base and conversation flow based on new user scenarios and FAQs.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885</Words>
  <Application>Microsoft Office PowerPoint</Application>
  <PresentationFormat>On-screen Show (4:3)</PresentationFormat>
  <Paragraphs>77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CHATBOT DEPLOYMENT WITH IBM CLOUD WATSON ASSISTANT</vt:lpstr>
      <vt:lpstr>Problem statement</vt:lpstr>
      <vt:lpstr>Marketing tools</vt:lpstr>
      <vt:lpstr>Slide 4</vt:lpstr>
      <vt:lpstr>The right solution</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BOX DEPLOYMENT WITH IBM CLOUD WATSON ASSISTANT</dc:title>
  <dc:creator>Lenovo</dc:creator>
  <cp:lastModifiedBy>sss</cp:lastModifiedBy>
  <cp:revision>11</cp:revision>
  <dcterms:created xsi:type="dcterms:W3CDTF">2023-09-27T10:02:09Z</dcterms:created>
  <dcterms:modified xsi:type="dcterms:W3CDTF">2023-10-04T16:18:55Z</dcterms:modified>
</cp:coreProperties>
</file>