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68" r:id="rId13"/>
    <p:sldId id="2146847055" r:id="rId14"/>
    <p:sldId id="2146847057" r:id="rId15"/>
    <p:sldId id="2146847059" r:id="rId16"/>
    <p:sldId id="21468470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5" Type="http://schemas.openxmlformats.org/officeDocument/2006/relationships/hyperlink" Target="https://pypi.org/project/keyboard/" TargetMode="External"/><Relationship Id="rId4" Type="http://schemas.openxmlformats.org/officeDocument/2006/relationships/hyperlink" Target="https://docs.python.org/3/library/js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905271" y="327867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	VIJAYALAKSHMI J</a:t>
            </a:r>
          </a:p>
          <a:p>
            <a:pPr marL="457200" indent="-457200">
              <a:buAutoNum type="arabicPeriod"/>
            </a:pPr>
            <a:r>
              <a:rPr lang="en-US" sz="2000" b="1" dirty="0">
                <a:solidFill>
                  <a:schemeClr val="accent1">
                    <a:lumMod val="75000"/>
                  </a:schemeClr>
                </a:solidFill>
                <a:latin typeface="Arial"/>
                <a:cs typeface="Arial"/>
              </a:rPr>
              <a:t>College Name -	JEPPIAAR INSTITUTE OF TECHNOLOGY</a:t>
            </a:r>
          </a:p>
          <a:p>
            <a:pPr marL="457200" indent="-457200">
              <a:buAutoNum type="arabicPeriod"/>
            </a:pPr>
            <a:r>
              <a:rPr lang="en-US" sz="2000" b="1" dirty="0">
                <a:solidFill>
                  <a:schemeClr val="accent1">
                    <a:lumMod val="75000"/>
                  </a:schemeClr>
                </a:solidFill>
                <a:latin typeface="Arial"/>
                <a:cs typeface="Arial"/>
              </a:rPr>
              <a:t>Department -	INFORMATION TECHNOLOGY</a:t>
            </a:r>
          </a:p>
          <a:p>
            <a:pPr marL="457200" indent="-457200">
              <a:buAutoNum type="arabicPeriod"/>
            </a:pPr>
            <a:r>
              <a:rPr lang="en-US" sz="2000" b="1" dirty="0">
                <a:solidFill>
                  <a:schemeClr val="accent1">
                    <a:lumMod val="75000"/>
                  </a:schemeClr>
                </a:solidFill>
                <a:latin typeface="Arial"/>
                <a:cs typeface="Arial"/>
              </a:rPr>
              <a:t>Register No -	210621205055</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pic>
        <p:nvPicPr>
          <p:cNvPr id="3" name="Content Placeholder 2">
            <a:extLst>
              <a:ext uri="{FF2B5EF4-FFF2-40B4-BE49-F238E27FC236}">
                <a16:creationId xmlns:a16="http://schemas.microsoft.com/office/drawing/2014/main" id="{4D4C23CC-985A-6AFB-8A7B-CE6A53FA0529}"/>
              </a:ext>
            </a:extLst>
          </p:cNvPr>
          <p:cNvPicPr>
            <a:picLocks noGrp="1" noChangeAspect="1"/>
          </p:cNvPicPr>
          <p:nvPr>
            <p:ph idx="1"/>
          </p:nvPr>
        </p:nvPicPr>
        <p:blipFill>
          <a:blip r:embed="rId2"/>
          <a:stretch>
            <a:fillRect/>
          </a:stretch>
        </p:blipFill>
        <p:spPr>
          <a:xfrm>
            <a:off x="535670" y="737419"/>
            <a:ext cx="11120660" cy="5574891"/>
          </a:xfrm>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gn="just">
              <a:buNone/>
            </a:pPr>
            <a:endParaRPr lang="en-US" sz="2400" dirty="0"/>
          </a:p>
          <a:p>
            <a:pPr marL="0" indent="0" algn="just">
              <a:buNone/>
            </a:pPr>
            <a:r>
              <a:rPr lang="en-US" sz="2400" dirty="0"/>
              <a:t>The provided code establishes a basic keylogger with a GUI using Python's </a:t>
            </a:r>
            <a:r>
              <a:rPr lang="en-US" sz="2400" dirty="0" err="1"/>
              <a:t>tkinter</a:t>
            </a:r>
            <a:r>
              <a:rPr lang="en-US" sz="2400" dirty="0"/>
              <a:t> and </a:t>
            </a:r>
            <a:r>
              <a:rPr lang="en-US" sz="2400" dirty="0" err="1"/>
              <a:t>pynput</a:t>
            </a:r>
            <a:r>
              <a:rPr lang="en-US" sz="2400" dirty="0"/>
              <a:t> for keyboard monitoring. While functional, it's essential to use keyloggers ethically and responsibly, considering privacy and legal implications. Future enhancements could include advanced logging, remote monitoring capabilities, machine learning integration, cross-platform compatibility, and graphical data analysis. References for further exploration include official documentation for </a:t>
            </a:r>
            <a:r>
              <a:rPr lang="en-US" sz="2400" i="1" dirty="0" err="1"/>
              <a:t>tkinter</a:t>
            </a:r>
            <a:r>
              <a:rPr lang="en-US" sz="2400" dirty="0"/>
              <a:t>, </a:t>
            </a:r>
            <a:r>
              <a:rPr lang="en-US" sz="2400" i="1" dirty="0" err="1"/>
              <a:t>pynput</a:t>
            </a:r>
            <a:r>
              <a:rPr lang="en-US" sz="2400" dirty="0"/>
              <a:t>, and </a:t>
            </a:r>
            <a:r>
              <a:rPr lang="en-US" sz="2400" i="1" dirty="0"/>
              <a:t>JSON </a:t>
            </a:r>
            <a:r>
              <a:rPr lang="en-US" sz="2400" dirty="0"/>
              <a:t>serialization.</a:t>
            </a:r>
            <a:endParaRPr lang="en-IN" sz="2400" dirty="0"/>
          </a:p>
        </p:txBody>
      </p:sp>
    </p:spTree>
    <p:extLst>
      <p:ext uri="{BB962C8B-B14F-4D97-AF65-F5344CB8AC3E}">
        <p14:creationId xmlns:p14="http://schemas.microsoft.com/office/powerpoint/2010/main" val="10182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FUTURE SCOPE</a:t>
            </a:r>
            <a:endParaRPr lang="en-US" sz="4400" dirty="0"/>
          </a:p>
        </p:txBody>
      </p:sp>
      <p:sp>
        <p:nvSpPr>
          <p:cNvPr id="3" name="Content Placeholder 2"/>
          <p:cNvSpPr>
            <a:spLocks noGrp="1"/>
          </p:cNvSpPr>
          <p:nvPr>
            <p:ph idx="1"/>
          </p:nvPr>
        </p:nvSpPr>
        <p:spPr/>
        <p:txBody>
          <a:bodyPr>
            <a:normAutofit/>
          </a:bodyPr>
          <a:lstStyle/>
          <a:p>
            <a:pPr algn="just"/>
            <a:r>
              <a:rPr lang="en-US" b="1" i="0" dirty="0">
                <a:solidFill>
                  <a:srgbClr val="0D0D0D"/>
                </a:solidFill>
                <a:effectLst/>
                <a:latin typeface="Söhne"/>
              </a:rPr>
              <a:t>Enhanced Logging:</a:t>
            </a:r>
            <a:r>
              <a:rPr lang="en-US" b="0" i="0" dirty="0">
                <a:solidFill>
                  <a:srgbClr val="0D0D0D"/>
                </a:solidFill>
                <a:effectLst/>
                <a:latin typeface="Söhne"/>
              </a:rPr>
              <a:t> Implementing advanced logging mechanisms such as logging timestamps, application context, or grouping keystrokes for better analysis.</a:t>
            </a:r>
          </a:p>
          <a:p>
            <a:pPr algn="just"/>
            <a:r>
              <a:rPr lang="en-US" b="1" i="0" dirty="0">
                <a:solidFill>
                  <a:srgbClr val="0D0D0D"/>
                </a:solidFill>
                <a:effectLst/>
                <a:latin typeface="Söhne"/>
              </a:rPr>
              <a:t>Remote Monitoring:</a:t>
            </a:r>
            <a:r>
              <a:rPr lang="en-US" b="0" i="0" dirty="0">
                <a:solidFill>
                  <a:srgbClr val="0D0D0D"/>
                </a:solidFill>
                <a:effectLst/>
                <a:latin typeface="Söhne"/>
              </a:rPr>
              <a:t> Developing features to remotely access and monitor logs, enabling users to track keystrokes from multiple devices.</a:t>
            </a:r>
          </a:p>
          <a:p>
            <a:pPr algn="just"/>
            <a:r>
              <a:rPr lang="en-US" b="1" i="0" dirty="0">
                <a:solidFill>
                  <a:srgbClr val="0D0D0D"/>
                </a:solidFill>
                <a:effectLst/>
                <a:latin typeface="Söhne"/>
              </a:rPr>
              <a:t>Machine Learning Integration:</a:t>
            </a:r>
            <a:r>
              <a:rPr lang="en-US" b="0" i="0" dirty="0">
                <a:solidFill>
                  <a:srgbClr val="0D0D0D"/>
                </a:solidFill>
                <a:effectLst/>
                <a:latin typeface="Söhne"/>
              </a:rPr>
              <a:t> Utilizing machine learning techniques for anomaly detection to identify suspicious behavior or potential security threats.</a:t>
            </a:r>
          </a:p>
          <a:p>
            <a:pPr algn="just"/>
            <a:r>
              <a:rPr lang="en-US" b="1" i="0" dirty="0">
                <a:solidFill>
                  <a:srgbClr val="0D0D0D"/>
                </a:solidFill>
                <a:effectLst/>
                <a:latin typeface="Söhne"/>
              </a:rPr>
              <a:t>Cross-Platform Compatibility:</a:t>
            </a:r>
            <a:r>
              <a:rPr lang="en-US" b="0" i="0" dirty="0">
                <a:solidFill>
                  <a:srgbClr val="0D0D0D"/>
                </a:solidFill>
                <a:effectLst/>
                <a:latin typeface="Söhne"/>
              </a:rPr>
              <a:t> Adapting the keylogger to work seamlessly across different operating systems, ensuring broader usability.</a:t>
            </a:r>
          </a:p>
          <a:p>
            <a:pPr algn="just"/>
            <a:r>
              <a:rPr lang="en-US" b="1" i="0" dirty="0">
                <a:solidFill>
                  <a:srgbClr val="0D0D0D"/>
                </a:solidFill>
                <a:effectLst/>
                <a:latin typeface="Söhne"/>
              </a:rPr>
              <a:t>Graphical Data Analysis:</a:t>
            </a:r>
            <a:r>
              <a:rPr lang="en-US" b="0" i="0" dirty="0">
                <a:solidFill>
                  <a:srgbClr val="0D0D0D"/>
                </a:solidFill>
                <a:effectLst/>
                <a:latin typeface="Söhne"/>
              </a:rPr>
              <a:t> Integrating data visualization tools to analyze logged keystrokes and derive insights visually.</a:t>
            </a:r>
          </a:p>
          <a:p>
            <a:pPr algn="just"/>
            <a:endParaRPr lang="en-US" dirty="0"/>
          </a:p>
        </p:txBody>
      </p:sp>
    </p:spTree>
    <p:extLst>
      <p:ext uri="{BB962C8B-B14F-4D97-AF65-F5344CB8AC3E}">
        <p14:creationId xmlns:p14="http://schemas.microsoft.com/office/powerpoint/2010/main" val="52891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latin typeface="Arial"/>
                <a:cs typeface="Arial"/>
              </a:rPr>
              <a:t>REFERENCE</a:t>
            </a:r>
            <a:endParaRPr lang="en-US" sz="40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gn="just">
              <a:buFont typeface="+mj-lt"/>
              <a:buAutoNum type="arabicPeriod"/>
            </a:pPr>
            <a:r>
              <a:rPr lang="en-US" sz="2400" b="0" i="0" u="none" strike="noStrike" dirty="0" err="1">
                <a:solidFill>
                  <a:srgbClr val="0D0D0D"/>
                </a:solidFill>
                <a:effectLst/>
                <a:latin typeface="Söhne"/>
                <a:hlinkClick r:id="rId2"/>
              </a:rPr>
              <a:t>Tkinter</a:t>
            </a:r>
            <a:r>
              <a:rPr lang="en-US" sz="2400" b="0" i="0" u="none" strike="noStrike" dirty="0">
                <a:solidFill>
                  <a:srgbClr val="0D0D0D"/>
                </a:solidFill>
                <a:effectLst/>
                <a:latin typeface="Söhne"/>
                <a:hlinkClick r:id="rId2"/>
              </a:rPr>
              <a:t> Documentation</a:t>
            </a:r>
            <a:r>
              <a:rPr lang="en-US" sz="2400" b="0" i="0" dirty="0">
                <a:solidFill>
                  <a:srgbClr val="0D0D0D"/>
                </a:solidFill>
                <a:effectLst/>
                <a:latin typeface="Söhne"/>
              </a:rPr>
              <a:t> - Official documentation for </a:t>
            </a:r>
            <a:r>
              <a:rPr lang="en-US" sz="2400" b="0" i="0" dirty="0" err="1">
                <a:solidFill>
                  <a:srgbClr val="0D0D0D"/>
                </a:solidFill>
                <a:effectLst/>
                <a:latin typeface="Söhne"/>
              </a:rPr>
              <a:t>Tkinter</a:t>
            </a:r>
            <a:r>
              <a:rPr lang="en-US" sz="2400" b="0" i="0" dirty="0">
                <a:solidFill>
                  <a:srgbClr val="0D0D0D"/>
                </a:solidFill>
                <a:effectLst/>
                <a:latin typeface="Söhne"/>
              </a:rPr>
              <a:t>.</a:t>
            </a:r>
          </a:p>
          <a:p>
            <a:pPr algn="just">
              <a:buFont typeface="+mj-lt"/>
              <a:buAutoNum type="arabicPeriod"/>
            </a:pPr>
            <a:r>
              <a:rPr lang="en-US" sz="2400" b="0" i="0" u="none" strike="noStrike" dirty="0" err="1">
                <a:solidFill>
                  <a:srgbClr val="0D0D0D"/>
                </a:solidFill>
                <a:effectLst/>
                <a:latin typeface="Söhne"/>
                <a:hlinkClick r:id="rId3"/>
              </a:rPr>
              <a:t>Pynput</a:t>
            </a:r>
            <a:r>
              <a:rPr lang="en-US" sz="2400" b="0" i="0" u="none" strike="noStrike" dirty="0">
                <a:solidFill>
                  <a:srgbClr val="0D0D0D"/>
                </a:solidFill>
                <a:effectLst/>
                <a:latin typeface="Söhne"/>
                <a:hlinkClick r:id="rId3"/>
              </a:rPr>
              <a:t> Documentation</a:t>
            </a:r>
            <a:r>
              <a:rPr lang="en-US" sz="2400" b="0" i="0" dirty="0">
                <a:solidFill>
                  <a:srgbClr val="0D0D0D"/>
                </a:solidFill>
                <a:effectLst/>
                <a:latin typeface="Söhne"/>
              </a:rPr>
              <a:t> - Documentation for the </a:t>
            </a:r>
            <a:r>
              <a:rPr lang="en-US" sz="2400" b="0" i="0" dirty="0" err="1">
                <a:solidFill>
                  <a:srgbClr val="0D0D0D"/>
                </a:solidFill>
                <a:effectLst/>
                <a:latin typeface="Söhne"/>
              </a:rPr>
              <a:t>pynput</a:t>
            </a:r>
            <a:r>
              <a:rPr lang="en-US" sz="2400" b="0" i="0" dirty="0">
                <a:solidFill>
                  <a:srgbClr val="0D0D0D"/>
                </a:solidFill>
                <a:effectLst/>
                <a:latin typeface="Söhne"/>
              </a:rPr>
              <a:t> library, which provides input event monitoring.</a:t>
            </a:r>
          </a:p>
          <a:p>
            <a:pPr algn="just">
              <a:buFont typeface="+mj-lt"/>
              <a:buAutoNum type="arabicPeriod"/>
            </a:pPr>
            <a:r>
              <a:rPr lang="en-US" sz="2400" b="0" i="0" u="none" strike="noStrike" dirty="0">
                <a:solidFill>
                  <a:srgbClr val="0D0D0D"/>
                </a:solidFill>
                <a:effectLst/>
                <a:latin typeface="Söhne"/>
                <a:hlinkClick r:id="rId4"/>
              </a:rPr>
              <a:t>JSON Documentation</a:t>
            </a:r>
            <a:r>
              <a:rPr lang="en-US" sz="2400" b="0" i="0" dirty="0">
                <a:solidFill>
                  <a:srgbClr val="0D0D0D"/>
                </a:solidFill>
                <a:effectLst/>
                <a:latin typeface="Söhne"/>
              </a:rPr>
              <a:t> - Official documentation for JSON serialization in Python.</a:t>
            </a:r>
          </a:p>
          <a:p>
            <a:pPr algn="just">
              <a:buFont typeface="+mj-lt"/>
              <a:buAutoNum type="arabicPeriod"/>
            </a:pPr>
            <a:r>
              <a:rPr lang="en-US" sz="2400" b="0" i="0" u="none" strike="noStrike" dirty="0">
                <a:solidFill>
                  <a:srgbClr val="0D0D0D"/>
                </a:solidFill>
                <a:effectLst/>
                <a:latin typeface="Söhne"/>
                <a:hlinkClick r:id="rId5"/>
              </a:rPr>
              <a:t>Python Keyboard Module</a:t>
            </a:r>
            <a:r>
              <a:rPr lang="en-US" sz="2400" b="0" i="0" dirty="0">
                <a:solidFill>
                  <a:srgbClr val="0D0D0D"/>
                </a:solidFill>
                <a:effectLst/>
                <a:latin typeface="Söhne"/>
              </a:rPr>
              <a:t> - Another library for keyboard monitoring in Python.</a:t>
            </a:r>
          </a:p>
        </p:txBody>
      </p:sp>
    </p:spTree>
    <p:extLst>
      <p:ext uri="{BB962C8B-B14F-4D97-AF65-F5344CB8AC3E}">
        <p14:creationId xmlns:p14="http://schemas.microsoft.com/office/powerpoint/2010/main" val="390947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pPr algn="just"/>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pPr algn="just"/>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pPr algn="just"/>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pPr algn="just"/>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pPr algn="just"/>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pPr algn="just"/>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pPr algn="just"/>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r>
              <a:rPr lang="en-US" b="1" dirty="0"/>
              <a:t>Develop a Secure </a:t>
            </a:r>
            <a:r>
              <a:rPr lang="en-US" b="1" dirty="0" err="1"/>
              <a:t>Keylogger</a:t>
            </a:r>
            <a:r>
              <a:rPr lang="en-US" b="1" dirty="0"/>
              <a:t> Application:</a:t>
            </a:r>
            <a:endParaRPr lang="en-US" dirty="0"/>
          </a:p>
          <a:p>
            <a:pPr lvl="1" algn="just"/>
            <a:r>
              <a:rPr lang="en-US" dirty="0"/>
              <a:t>Design a </a:t>
            </a:r>
            <a:r>
              <a:rPr lang="en-US" dirty="0" err="1"/>
              <a:t>keylogger</a:t>
            </a:r>
            <a:r>
              <a:rPr lang="en-US" dirty="0"/>
              <a:t> application that prioritizes security and privacy.</a:t>
            </a:r>
          </a:p>
          <a:p>
            <a:pPr lvl="1" algn="just"/>
            <a:r>
              <a:rPr lang="en-US" dirty="0"/>
              <a:t>Implement strong encryption algorithms to secure captured keystrokes both during transit and storage.</a:t>
            </a:r>
          </a:p>
          <a:p>
            <a:pPr lvl="1" algn="just"/>
            <a:r>
              <a:rPr lang="en-US" dirty="0"/>
              <a:t>Include authentication mechanisms to ensure that only authorized users can access the logged data.</a:t>
            </a:r>
          </a:p>
          <a:p>
            <a:pPr lvl="1" algn="just"/>
            <a:r>
              <a:rPr lang="en-US" dirty="0"/>
              <a:t>Build the </a:t>
            </a:r>
            <a:r>
              <a:rPr lang="en-US" dirty="0" err="1"/>
              <a:t>keylogger</a:t>
            </a:r>
            <a:r>
              <a:rPr lang="en-US" dirty="0"/>
              <a:t> to operate stealthily in the background, minimizing its visibility to users.</a:t>
            </a:r>
          </a:p>
          <a:p>
            <a:pPr algn="just"/>
            <a:r>
              <a:rPr lang="en-US" b="1" dirty="0"/>
              <a:t>Implement Anti-Malware Features:</a:t>
            </a:r>
            <a:endParaRPr lang="en-US" dirty="0"/>
          </a:p>
          <a:p>
            <a:pPr lvl="1" algn="just"/>
            <a:r>
              <a:rPr lang="en-US" dirty="0"/>
              <a:t>Incorporate anti-malware capabilities into the </a:t>
            </a:r>
            <a:r>
              <a:rPr lang="en-US" dirty="0" err="1"/>
              <a:t>keylogger</a:t>
            </a:r>
            <a:r>
              <a:rPr lang="en-US" dirty="0"/>
              <a:t> to detect and prevent unauthorized access or tampering.</a:t>
            </a:r>
          </a:p>
          <a:p>
            <a:pPr lvl="1" algn="just"/>
            <a:r>
              <a:rPr lang="en-US" dirty="0"/>
              <a:t>Regularly update the software to patch any security vulnerabilities and stay ahead of emerging threats.</a:t>
            </a:r>
          </a:p>
          <a:p>
            <a:pPr lvl="1" algn="just"/>
            <a:r>
              <a:rPr lang="en-US" dirty="0"/>
              <a:t>Integrate with reputable antivirus software to provide additional layers of protection against malicious activity.</a:t>
            </a:r>
          </a:p>
          <a:p>
            <a:pPr algn="just"/>
            <a:r>
              <a:rPr lang="en-US" b="1" dirty="0"/>
              <a:t>Ethical Guidelines and Compliance:</a:t>
            </a:r>
            <a:endParaRPr lang="en-US" dirty="0"/>
          </a:p>
          <a:p>
            <a:pPr lvl="1" algn="just"/>
            <a:r>
              <a:rPr lang="en-US" dirty="0"/>
              <a:t>Establish ethical guidelines for the responsible use of </a:t>
            </a:r>
            <a:r>
              <a:rPr lang="en-US" dirty="0" err="1"/>
              <a:t>keyloggers</a:t>
            </a:r>
            <a:r>
              <a:rPr lang="en-US" dirty="0"/>
              <a:t>, emphasizing the importance of respecting user privacy and obtaining proper authorization.</a:t>
            </a:r>
          </a:p>
          <a:p>
            <a:pPr lvl="1" algn="just"/>
            <a:r>
              <a:rPr lang="en-US" dirty="0"/>
              <a:t>Ensure compliance with relevant laws and regulations governing the use of surveillance software, such as data protection laws and regulations related to employee monitoring in the workplace.</a:t>
            </a:r>
          </a:p>
          <a:p>
            <a:pPr marL="0" indent="0" algn="just">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lgn="just"/>
            <a:r>
              <a:rPr lang="en-IN" sz="1800" b="1" dirty="0">
                <a:solidFill>
                  <a:srgbClr val="0F0F0F"/>
                </a:solidFill>
              </a:rPr>
              <a:t>System requirements</a:t>
            </a:r>
          </a:p>
          <a:p>
            <a:pPr marL="305435" indent="-305435" algn="just"/>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lgn="just"/>
            <a:r>
              <a:rPr lang="en-US" b="1" dirty="0"/>
              <a:t>Deployment :</a:t>
            </a:r>
          </a:p>
          <a:p>
            <a:pPr algn="just"/>
            <a:r>
              <a:rPr lang="en-US" b="1" dirty="0"/>
              <a:t>Legal Compliance:</a:t>
            </a:r>
            <a:endParaRPr lang="en-US" dirty="0"/>
          </a:p>
          <a:p>
            <a:pPr lvl="1" algn="just"/>
            <a:r>
              <a:rPr lang="en-US" dirty="0"/>
              <a:t>Ensure compliance with relevant laws and regulations governing the use of surveillance software, such as data protection laws and regulations related to employee monitoring.</a:t>
            </a:r>
          </a:p>
          <a:p>
            <a:pPr algn="just"/>
            <a:r>
              <a:rPr lang="en-US" b="1" dirty="0"/>
              <a:t>Ethical Guidelines:</a:t>
            </a:r>
            <a:endParaRPr lang="en-US" dirty="0"/>
          </a:p>
          <a:p>
            <a:pPr lvl="1" algn="just"/>
            <a:r>
              <a:rPr lang="en-US" dirty="0"/>
              <a:t>Adhere to ethical guidelines for the responsible use of </a:t>
            </a:r>
            <a:r>
              <a:rPr lang="en-US" dirty="0" err="1"/>
              <a:t>keyloggers</a:t>
            </a:r>
            <a:r>
              <a:rPr lang="en-US" dirty="0"/>
              <a:t>, respecting user privacy and obtaining proper authorization.</a:t>
            </a:r>
          </a:p>
          <a:p>
            <a:pPr algn="just"/>
            <a:r>
              <a:rPr lang="en-US" b="1" dirty="0"/>
              <a:t>Data Protection:</a:t>
            </a:r>
            <a:endParaRPr lang="en-US" dirty="0"/>
          </a:p>
          <a:p>
            <a:pPr lvl="1" algn="just"/>
            <a:r>
              <a:rPr lang="en-US" dirty="0"/>
              <a:t>Implement strong encryption algorithms to protect captured data during transit and storage.</a:t>
            </a:r>
          </a:p>
          <a:p>
            <a:pPr algn="just"/>
            <a:r>
              <a:rPr lang="en-US" b="1" dirty="0"/>
              <a:t>Access Control:</a:t>
            </a:r>
            <a:endParaRPr lang="en-US" dirty="0"/>
          </a:p>
          <a:p>
            <a:pPr lvl="1" algn="just"/>
            <a:r>
              <a:rPr lang="en-US" dirty="0"/>
              <a:t>Implement access control mechanisms to restrict access to the </a:t>
            </a:r>
            <a:r>
              <a:rPr lang="en-US" dirty="0" err="1"/>
              <a:t>keylogger</a:t>
            </a:r>
            <a:r>
              <a:rPr lang="en-US" dirty="0"/>
              <a:t> and ensure that only authorized users can view or retrieve logged data.</a:t>
            </a:r>
          </a:p>
          <a:p>
            <a:pPr algn="just"/>
            <a:r>
              <a:rPr lang="en-US" b="1" dirty="0"/>
              <a:t>Integration with Security Infrastructure:</a:t>
            </a:r>
            <a:endParaRPr lang="en-US" dirty="0"/>
          </a:p>
          <a:p>
            <a:pPr lvl="1" algn="just"/>
            <a:r>
              <a:rPr lang="en-US" dirty="0"/>
              <a:t>Integrate the </a:t>
            </a:r>
            <a:r>
              <a:rPr lang="en-US" dirty="0" err="1"/>
              <a:t>keylogger</a:t>
            </a:r>
            <a:r>
              <a:rPr lang="en-US" dirty="0"/>
              <a:t> with existing security infrastructure, such as antivirus software and intrusion detection systems, to enhance overall cybersecurity posture.</a:t>
            </a:r>
          </a:p>
          <a:p>
            <a:pPr algn="just"/>
            <a:r>
              <a:rPr lang="en-US" b="1" dirty="0"/>
              <a:t>Incident Response Plan:</a:t>
            </a:r>
            <a:endParaRPr lang="en-US" dirty="0"/>
          </a:p>
          <a:p>
            <a:pPr lvl="1" algn="just"/>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lgn="just">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t>'c''a''l''l''i''g''r''a''p''h''y'Key.space'u''s''i''n''g'Key.space'b''r''u''s''h'Key.space'p''e''n'</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A07EC45-295D-0AC1-1A43-1BD1532D0F49}"/>
              </a:ext>
            </a:extLst>
          </p:cNvPr>
          <p:cNvPicPr>
            <a:picLocks noGrp="1" noChangeAspect="1"/>
          </p:cNvPicPr>
          <p:nvPr>
            <p:ph idx="1"/>
          </p:nvPr>
        </p:nvPicPr>
        <p:blipFill>
          <a:blip r:embed="rId2"/>
          <a:stretch>
            <a:fillRect/>
          </a:stretch>
        </p:blipFill>
        <p:spPr>
          <a:xfrm>
            <a:off x="511277" y="825910"/>
            <a:ext cx="11238271" cy="514944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openxmlformats.org/package/2006/metadata/core-properties"/>
    <ds:schemaRef ds:uri="http://purl.org/dc/terms/"/>
    <ds:schemaRef ds:uri="http://purl.org/dc/elements/1.1/"/>
    <ds:schemaRef ds:uri="9162bd5b-4ed9-4da3-b376-05204580ba3f"/>
    <ds:schemaRef ds:uri="http://schemas.microsoft.com/office/2006/documentManagement/types"/>
    <ds:schemaRef ds:uri="http://purl.org/dc/dcmitype/"/>
    <ds:schemaRef ds:uri="c0fa2617-96bd-425d-8578-e93563fe37c5"/>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217</TotalTime>
  <Words>1263</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Varsha .</cp:lastModifiedBy>
  <cp:revision>34</cp:revision>
  <dcterms:created xsi:type="dcterms:W3CDTF">2021-05-26T16:50:10Z</dcterms:created>
  <dcterms:modified xsi:type="dcterms:W3CDTF">2024-04-04T17:26:48Z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