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Open Sans ExtraBold" panose="020B0306030504020204" pitchFamily="3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rFVPZA2l7DRkoPs8OghlLsBbq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2.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1.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5ce4e02a1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5ce4e02a1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115ce4e02a1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5ce4e02a1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5ce4e02a1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115ce4e02a1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8" name="Google Shape;178;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13d7a013d3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113d7a013d3_0_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13d7a013d3_0_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3d7a013d3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113d7a013d3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113d7a013d3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5" name="Google Shape;20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14" name="Google Shape;21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3d7a013d3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113d7a013d3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113d7a013d3_0_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33" name="Google Shape;233;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0" name="Google Shape;240;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7" name="Google Shape;247;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54" name="Google Shape;25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1" name="Google Shape;26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7" name="Google Shape;267;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73" name="Google Shape;273;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0" name="Google Shape;110;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 name="Google Shape;117;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7" name="Google Shape;147;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55" name="Google Shape;15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4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lvl1pPr marL="457200" lvl="0" indent="-381000" algn="l">
              <a:lnSpc>
                <a:spcPct val="114000"/>
              </a:lnSpc>
              <a:spcBef>
                <a:spcPts val="480"/>
              </a:spcBef>
              <a:spcAft>
                <a:spcPts val="0"/>
              </a:spcAft>
              <a:buClr>
                <a:schemeClr val="dk1"/>
              </a:buClr>
              <a:buSzPts val="2400"/>
              <a:buFont typeface="Noto Sans Symbols"/>
              <a:buChar char="▪"/>
              <a:defRPr sz="2400">
                <a:latin typeface="Calibri"/>
                <a:ea typeface="Calibri"/>
                <a:cs typeface="Calibri"/>
                <a:sym typeface="Calibri"/>
              </a:defRPr>
            </a:lvl1pPr>
            <a:lvl2pPr marL="914400" lvl="1" indent="-355600" algn="l">
              <a:lnSpc>
                <a:spcPct val="114000"/>
              </a:lnSpc>
              <a:spcBef>
                <a:spcPts val="400"/>
              </a:spcBef>
              <a:spcAft>
                <a:spcPts val="0"/>
              </a:spcAft>
              <a:buClr>
                <a:schemeClr val="dk1"/>
              </a:buClr>
              <a:buSzPts val="2000"/>
              <a:buFont typeface="Arial"/>
              <a:buChar char="•"/>
              <a:defRPr sz="2000">
                <a:latin typeface="Calibri"/>
                <a:ea typeface="Calibri"/>
                <a:cs typeface="Calibri"/>
                <a:sym typeface="Calibri"/>
              </a:defRPr>
            </a:lvl2pPr>
            <a:lvl3pPr marL="1371600" lvl="2" indent="-342900" algn="l">
              <a:lnSpc>
                <a:spcPct val="114000"/>
              </a:lnSpc>
              <a:spcBef>
                <a:spcPts val="360"/>
              </a:spcBef>
              <a:spcAft>
                <a:spcPts val="0"/>
              </a:spcAft>
              <a:buClr>
                <a:schemeClr val="dk1"/>
              </a:buClr>
              <a:buSzPts val="1800"/>
              <a:buChar char="•"/>
              <a:defRPr sz="1800">
                <a:latin typeface="Calibri"/>
                <a:ea typeface="Calibri"/>
                <a:cs typeface="Calibri"/>
                <a:sym typeface="Calibri"/>
              </a:defRPr>
            </a:lvl3pPr>
            <a:lvl4pPr marL="1828800" lvl="3"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4pPr>
            <a:lvl5pPr marL="2286000" lvl="4" indent="-330200" algn="l">
              <a:lnSpc>
                <a:spcPct val="114000"/>
              </a:lnSpc>
              <a:spcBef>
                <a:spcPts val="320"/>
              </a:spcBef>
              <a:spcAft>
                <a:spcPts val="0"/>
              </a:spcAft>
              <a:buClr>
                <a:schemeClr val="dk1"/>
              </a:buClr>
              <a:buSzPts val="1600"/>
              <a:buChar char="»"/>
              <a:defRPr sz="1600">
                <a:latin typeface="Calibri"/>
                <a:ea typeface="Calibri"/>
                <a:cs typeface="Calibri"/>
                <a:sym typeface="Calibri"/>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23"/>
          <p:cNvSpPr/>
          <p:nvPr/>
        </p:nvSpPr>
        <p:spPr>
          <a:xfrm>
            <a:off x="0" y="647700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Dept. of Computer Science and Business Systems</a:t>
            </a:r>
            <a:endParaRPr sz="1600">
              <a:solidFill>
                <a:srgbClr val="FFFFFF"/>
              </a:solidFill>
              <a:latin typeface="Calibri"/>
              <a:ea typeface="Calibri"/>
              <a:cs typeface="Calibri"/>
              <a:sym typeface="Calibri"/>
            </a:endParaRPr>
          </a:p>
        </p:txBody>
      </p:sp>
      <p:cxnSp>
        <p:nvCxnSpPr>
          <p:cNvPr id="23" name="Google Shape;23;p23"/>
          <p:cNvCxnSpPr/>
          <p:nvPr/>
        </p:nvCxnSpPr>
        <p:spPr>
          <a:xfrm>
            <a:off x="190500" y="914400"/>
            <a:ext cx="8763000" cy="0"/>
          </a:xfrm>
          <a:prstGeom prst="straightConnector1">
            <a:avLst/>
          </a:prstGeom>
          <a:noFill/>
          <a:ln w="9525" cap="flat" cmpd="sng">
            <a:solidFill>
              <a:srgbClr val="D8D8D8"/>
            </a:solidFill>
            <a:prstDash val="solid"/>
            <a:round/>
            <a:headEnd type="none" w="sm" len="sm"/>
            <a:tailEnd type="none" w="sm" len="sm"/>
          </a:ln>
        </p:spPr>
      </p:cxnSp>
      <p:sp>
        <p:nvSpPr>
          <p:cNvPr id="24" name="Google Shape;24;p23"/>
          <p:cNvSpPr/>
          <p:nvPr/>
        </p:nvSpPr>
        <p:spPr>
          <a:xfrm>
            <a:off x="4572000" y="6477490"/>
            <a:ext cx="4572000" cy="381000"/>
          </a:xfrm>
          <a:prstGeom prst="rect">
            <a:avLst/>
          </a:prstGeom>
          <a:solidFill>
            <a:srgbClr val="34495E"/>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Rajalakshmi Engineering College 		</a:t>
            </a:r>
            <a:fld id="{00000000-1234-1234-1234-123412341234}" type="slidenum">
              <a:rPr lang="en-US" sz="1600">
                <a:solidFill>
                  <a:srgbClr val="FFFFFF"/>
                </a:solidFill>
                <a:latin typeface="Calibri"/>
                <a:ea typeface="Calibri"/>
                <a:cs typeface="Calibri"/>
                <a:sym typeface="Calibri"/>
              </a:rPr>
              <a:t>‹#›</a:t>
            </a:fld>
            <a:endParaRPr sz="1600">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Open Sans ExtraBold"/>
              <a:buNone/>
              <a:defRPr>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8" name="Google Shape;2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1792288" y="612775"/>
            <a:ext cx="5486400" cy="4114800"/>
          </a:xfrm>
          <a:prstGeom prst="rect">
            <a:avLst/>
          </a:prstGeom>
          <a:noFill/>
          <a:ln>
            <a:noFill/>
          </a:ln>
        </p:spPr>
      </p:sp>
      <p:sp>
        <p:nvSpPr>
          <p:cNvPr id="68" name="Google Shape;68;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14.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5.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15.xml" /><Relationship Id="rId1" Type="http://schemas.openxmlformats.org/officeDocument/2006/relationships/slideLayout" Target="../slideLayouts/slideLayout2.xml" /><Relationship Id="rId4" Type="http://schemas.openxmlformats.org/officeDocument/2006/relationships/image" Target="../media/image13.png" /></Relationships>
</file>

<file path=ppt/slides/_rels/slide1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6.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7.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17.xml" /><Relationship Id="rId1" Type="http://schemas.openxmlformats.org/officeDocument/2006/relationships/slideLayout" Target="../slideLayouts/slideLayout2.xml" /><Relationship Id="rId5" Type="http://schemas.openxmlformats.org/officeDocument/2006/relationships/image" Target="../media/image18.png" /><Relationship Id="rId4" Type="http://schemas.openxmlformats.org/officeDocument/2006/relationships/image" Target="../media/image17.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tensorflow-object-detection-api/" TargetMode="External" /><Relationship Id="rId2" Type="http://schemas.openxmlformats.org/officeDocument/2006/relationships/notesSlide" Target="../notesSlides/notesSlide21.xml" /><Relationship Id="rId1" Type="http://schemas.openxmlformats.org/officeDocument/2006/relationships/slideLayout" Target="../slideLayouts/slideLayout2.xml" /><Relationship Id="rId5" Type="http://schemas.openxmlformats.org/officeDocument/2006/relationships/hyperlink" Target="https://www.ijert.org/sign-language-to-text-and-speech" TargetMode="External" /><Relationship Id="rId4" Type="http://schemas.openxmlformats.org/officeDocument/2006/relationships/hyperlink" Target="https://academic.oup.com/jdsde/article/11/4/421/411839" TargetMode="Externa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l="-776" t="63278" r="776" b="-30897"/>
          <a:stretch/>
        </p:blipFill>
        <p:spPr>
          <a:xfrm>
            <a:off x="-72010" y="-2532"/>
            <a:ext cx="9216010" cy="3231811"/>
          </a:xfrm>
          <a:prstGeom prst="rect">
            <a:avLst/>
          </a:prstGeom>
          <a:noFill/>
          <a:ln>
            <a:noFill/>
          </a:ln>
        </p:spPr>
      </p:pic>
      <p:grpSp>
        <p:nvGrpSpPr>
          <p:cNvPr id="89" name="Google Shape;89;p1"/>
          <p:cNvGrpSpPr/>
          <p:nvPr/>
        </p:nvGrpSpPr>
        <p:grpSpPr>
          <a:xfrm>
            <a:off x="-14748" y="986564"/>
            <a:ext cx="9158748" cy="5934241"/>
            <a:chOff x="-14748" y="986564"/>
            <a:chExt cx="9158748" cy="5934241"/>
          </a:xfrm>
        </p:grpSpPr>
        <p:sp>
          <p:nvSpPr>
            <p:cNvPr id="90" name="Google Shape;90;p1"/>
            <p:cNvSpPr txBox="1"/>
            <p:nvPr/>
          </p:nvSpPr>
          <p:spPr>
            <a:xfrm>
              <a:off x="177831" y="4812105"/>
              <a:ext cx="4322100" cy="210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a:solidFill>
                    <a:schemeClr val="dk1"/>
                  </a:solidFill>
                  <a:latin typeface="Calibri"/>
                  <a:ea typeface="Calibri"/>
                  <a:cs typeface="Calibri"/>
                  <a:sym typeface="Calibri"/>
                </a:rPr>
                <a:t>191401045</a:t>
              </a:r>
              <a:endParaRPr sz="1700" b="1"/>
            </a:p>
            <a:p>
              <a:pPr marL="0" marR="0" lvl="0" indent="0" algn="l" rtl="0">
                <a:spcBef>
                  <a:spcPts val="0"/>
                </a:spcBef>
                <a:spcAft>
                  <a:spcPts val="0"/>
                </a:spcAft>
                <a:buNone/>
              </a:pPr>
              <a:r>
                <a:rPr lang="en-US" sz="2300" b="1">
                  <a:solidFill>
                    <a:schemeClr val="dk1"/>
                  </a:solidFill>
                  <a:latin typeface="Calibri"/>
                  <a:ea typeface="Calibri"/>
                  <a:cs typeface="Calibri"/>
                  <a:sym typeface="Calibri"/>
                </a:rPr>
                <a:t>Vijayalakshmi K</a:t>
              </a:r>
              <a:endParaRPr sz="23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300" b="1">
                  <a:solidFill>
                    <a:schemeClr val="dk1"/>
                  </a:solidFill>
                  <a:latin typeface="Calibri"/>
                  <a:ea typeface="Calibri"/>
                  <a:cs typeface="Calibri"/>
                  <a:sym typeface="Calibri"/>
                </a:rPr>
                <a:t>Bhuvaneswaran B</a:t>
              </a:r>
              <a:endParaRPr sz="23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100" b="1">
                  <a:solidFill>
                    <a:schemeClr val="dk1"/>
                  </a:solidFill>
                  <a:latin typeface="Calibri"/>
                  <a:ea typeface="Calibri"/>
                  <a:cs typeface="Calibri"/>
                  <a:sym typeface="Calibri"/>
                </a:rPr>
                <a:t>Assistant Professor, Department of Computer Science</a:t>
              </a:r>
              <a:endParaRPr sz="21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p:txBody>
        </p:sp>
        <p:grpSp>
          <p:nvGrpSpPr>
            <p:cNvPr id="91" name="Google Shape;91;p1"/>
            <p:cNvGrpSpPr/>
            <p:nvPr/>
          </p:nvGrpSpPr>
          <p:grpSpPr>
            <a:xfrm>
              <a:off x="-14748" y="986564"/>
              <a:ext cx="9158748" cy="3628907"/>
              <a:chOff x="-14748" y="986564"/>
              <a:chExt cx="9158748" cy="3628907"/>
            </a:xfrm>
          </p:grpSpPr>
          <p:sp>
            <p:nvSpPr>
              <p:cNvPr id="92" name="Google Shape;92;p1"/>
              <p:cNvSpPr/>
              <p:nvPr/>
            </p:nvSpPr>
            <p:spPr>
              <a:xfrm>
                <a:off x="5003203" y="1761199"/>
                <a:ext cx="4140797" cy="2622445"/>
              </a:xfrm>
              <a:custGeom>
                <a:avLst/>
                <a:gdLst/>
                <a:ahLst/>
                <a:cxnLst/>
                <a:rect l="l" t="t" r="r" b="b"/>
                <a:pathLst>
                  <a:path w="4140797" h="2622445" extrusionOk="0">
                    <a:moveTo>
                      <a:pt x="1" y="0"/>
                    </a:moveTo>
                    <a:lnTo>
                      <a:pt x="4140797" y="0"/>
                    </a:lnTo>
                    <a:lnTo>
                      <a:pt x="4140797" y="2622445"/>
                    </a:lnTo>
                    <a:lnTo>
                      <a:pt x="0" y="2622445"/>
                    </a:lnTo>
                    <a:lnTo>
                      <a:pt x="1311223" y="1311222"/>
                    </a:lnTo>
                    <a:lnTo>
                      <a:pt x="1" y="0"/>
                    </a:lnTo>
                    <a:close/>
                  </a:path>
                </a:pathLst>
              </a:custGeom>
              <a:solidFill>
                <a:srgbClr val="00AAA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
              <p:cNvSpPr/>
              <p:nvPr/>
            </p:nvSpPr>
            <p:spPr>
              <a:xfrm>
                <a:off x="0" y="1529371"/>
                <a:ext cx="5743977" cy="3086100"/>
              </a:xfrm>
              <a:prstGeom prst="homePlate">
                <a:avLst>
                  <a:gd name="adj" fmla="val 50000"/>
                </a:avLst>
              </a:prstGeom>
              <a:solidFill>
                <a:srgbClr val="59595B"/>
              </a:solidFill>
              <a:ln w="25400" cap="flat" cmpd="sng">
                <a:solidFill>
                  <a:srgbClr val="59595B"/>
                </a:solidFill>
                <a:prstDash val="solid"/>
                <a:round/>
                <a:headEnd type="none" w="sm" len="sm"/>
                <a:tailEnd type="none" w="sm" len="sm"/>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4" name="Google Shape;94;p1"/>
              <p:cNvGrpSpPr/>
              <p:nvPr/>
            </p:nvGrpSpPr>
            <p:grpSpPr>
              <a:xfrm>
                <a:off x="-14748" y="986564"/>
                <a:ext cx="4014973" cy="1075928"/>
                <a:chOff x="-19391" y="1011603"/>
                <a:chExt cx="5278947" cy="1075928"/>
              </a:xfrm>
            </p:grpSpPr>
            <p:sp>
              <p:nvSpPr>
                <p:cNvPr id="95" name="Google Shape;95;p1"/>
                <p:cNvSpPr/>
                <p:nvPr/>
              </p:nvSpPr>
              <p:spPr>
                <a:xfrm>
                  <a:off x="-19391" y="1011603"/>
                  <a:ext cx="5278947" cy="1075928"/>
                </a:xfrm>
                <a:prstGeom prst="homePlate">
                  <a:avLst>
                    <a:gd name="adj" fmla="val 50000"/>
                  </a:avLst>
                </a:prstGeom>
                <a:solidFill>
                  <a:srgbClr val="00AAAD"/>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Google Shape;96;p1"/>
                <p:cNvSpPr txBox="1"/>
                <p:nvPr/>
              </p:nvSpPr>
              <p:spPr>
                <a:xfrm>
                  <a:off x="233721" y="1195587"/>
                  <a:ext cx="4182000" cy="7080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Innovative Project Lab for CSBS</a:t>
                  </a:r>
                  <a:endParaRPr sz="2000" b="1">
                    <a:solidFill>
                      <a:schemeClr val="lt1"/>
                    </a:solidFill>
                    <a:latin typeface="Calibri"/>
                    <a:ea typeface="Calibri"/>
                    <a:cs typeface="Calibri"/>
                    <a:sym typeface="Calibri"/>
                  </a:endParaRPr>
                </a:p>
              </p:txBody>
            </p:sp>
          </p:grpSp>
          <p:sp>
            <p:nvSpPr>
              <p:cNvPr id="97" name="Google Shape;97;p1"/>
              <p:cNvSpPr txBox="1"/>
              <p:nvPr/>
            </p:nvSpPr>
            <p:spPr>
              <a:xfrm>
                <a:off x="52287" y="2354425"/>
                <a:ext cx="4573200" cy="1981800"/>
              </a:xfrm>
              <a:prstGeom prst="rect">
                <a:avLst/>
              </a:prstGeom>
              <a:noFill/>
              <a:ln>
                <a:noFill/>
              </a:ln>
            </p:spPr>
            <p:txBody>
              <a:bodyPr spcFirstLastPara="1" wrap="square" lIns="91425" tIns="45700" rIns="91425" bIns="45700" anchor="t" anchorCtr="0">
                <a:spAutoFit/>
              </a:bodyPr>
              <a:lstStyle/>
              <a:p>
                <a:pPr marL="493001" marR="474318" lvl="0" indent="0" algn="ctr" rtl="0">
                  <a:lnSpc>
                    <a:spcPct val="103060"/>
                  </a:lnSpc>
                  <a:spcBef>
                    <a:spcPts val="0"/>
                  </a:spcBef>
                  <a:spcAft>
                    <a:spcPts val="0"/>
                  </a:spcAft>
                  <a:buClr>
                    <a:schemeClr val="dk1"/>
                  </a:buClr>
                  <a:buSzPts val="1100"/>
                  <a:buFont typeface="Arial"/>
                  <a:buNone/>
                </a:pPr>
                <a:r>
                  <a:rPr lang="en-US" sz="3000" b="1">
                    <a:solidFill>
                      <a:schemeClr val="lt1"/>
                    </a:solidFill>
                    <a:latin typeface="Times New Roman"/>
                    <a:ea typeface="Times New Roman"/>
                    <a:cs typeface="Times New Roman"/>
                    <a:sym typeface="Times New Roman"/>
                  </a:rPr>
                  <a:t>DEEP LEARNING APPROACH TO DETECT SIGN LANGUAGE </a:t>
                </a:r>
                <a:endParaRPr sz="3000" b="1">
                  <a:solidFill>
                    <a:schemeClr val="lt1"/>
                  </a:solidFill>
                  <a:latin typeface="Calibri"/>
                  <a:ea typeface="Calibri"/>
                  <a:cs typeface="Calibri"/>
                  <a:sym typeface="Calibri"/>
                </a:endParaRPr>
              </a:p>
            </p:txBody>
          </p:sp>
          <p:sp>
            <p:nvSpPr>
              <p:cNvPr id="98" name="Google Shape;98;p1"/>
              <p:cNvSpPr/>
              <p:nvPr/>
            </p:nvSpPr>
            <p:spPr>
              <a:xfrm>
                <a:off x="4652237" y="1529372"/>
                <a:ext cx="1672363" cy="3086099"/>
              </a:xfrm>
              <a:custGeom>
                <a:avLst/>
                <a:gdLst/>
                <a:ahLst/>
                <a:cxnLst/>
                <a:rect l="l" t="t" r="r" b="b"/>
                <a:pathLst>
                  <a:path w="1672363" h="3086099" extrusionOk="0">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pic>
        <p:nvPicPr>
          <p:cNvPr id="99" name="Google Shape;99;p1"/>
          <p:cNvPicPr preferRelativeResize="0"/>
          <p:nvPr/>
        </p:nvPicPr>
        <p:blipFill rotWithShape="1">
          <a:blip r:embed="rId4">
            <a:alphaModFix/>
          </a:blip>
          <a:srcRect/>
          <a:stretch/>
        </p:blipFill>
        <p:spPr>
          <a:xfrm>
            <a:off x="6721609" y="4459959"/>
            <a:ext cx="1813542" cy="15415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15ce4e02a1_0_2"/>
          <p:cNvSpPr txBox="1">
            <a:spLocks noGrp="1"/>
          </p:cNvSpPr>
          <p:nvPr>
            <p:ph type="title"/>
          </p:nvPr>
        </p:nvSpPr>
        <p:spPr>
          <a:xfrm>
            <a:off x="190500" y="106363"/>
            <a:ext cx="8763000" cy="80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MODULES USED:</a:t>
            </a:r>
            <a:endParaRPr/>
          </a:p>
        </p:txBody>
      </p:sp>
      <p:sp>
        <p:nvSpPr>
          <p:cNvPr id="166" name="Google Shape;166;g115ce4e02a1_0_2"/>
          <p:cNvSpPr txBox="1">
            <a:spLocks noGrp="1"/>
          </p:cNvSpPr>
          <p:nvPr>
            <p:ph type="body" idx="1"/>
          </p:nvPr>
        </p:nvSpPr>
        <p:spPr>
          <a:xfrm>
            <a:off x="190500" y="990600"/>
            <a:ext cx="8763000" cy="5334000"/>
          </a:xfrm>
          <a:prstGeom prst="rect">
            <a:avLst/>
          </a:prstGeom>
        </p:spPr>
        <p:txBody>
          <a:bodyPr spcFirstLastPara="1" wrap="square" lIns="91425" tIns="45700" rIns="91425" bIns="45700" anchor="t" anchorCtr="0">
            <a:normAutofit fontScale="70000" lnSpcReduction="20000"/>
          </a:bodyPr>
          <a:lstStyle/>
          <a:p>
            <a:pPr marL="114300" marR="12700" lvl="0" indent="0" algn="just" rtl="0">
              <a:lnSpc>
                <a:spcPct val="150000"/>
              </a:lnSpc>
              <a:spcBef>
                <a:spcPts val="700"/>
              </a:spcBef>
              <a:spcAft>
                <a:spcPts val="0"/>
              </a:spcAft>
              <a:buNone/>
            </a:pPr>
            <a:r>
              <a:rPr lang="en-US" sz="1785">
                <a:latin typeface="Times New Roman"/>
                <a:ea typeface="Times New Roman"/>
                <a:cs typeface="Times New Roman"/>
                <a:sym typeface="Times New Roman"/>
              </a:rPr>
              <a:t>Convolutional neural networks have been employed to recognize sign language gestures. The</a:t>
            </a:r>
            <a:r>
              <a:rPr lang="en-US" sz="1785" b="1">
                <a:latin typeface="Times New Roman"/>
                <a:ea typeface="Times New Roman"/>
                <a:cs typeface="Times New Roman"/>
                <a:sym typeface="Times New Roman"/>
              </a:rPr>
              <a:t> image dataset used consists of dynamic sign language gestures captured on a system attached camera. </a:t>
            </a:r>
            <a:endParaRPr sz="1785" b="1">
              <a:latin typeface="Times New Roman"/>
              <a:ea typeface="Times New Roman"/>
              <a:cs typeface="Times New Roman"/>
              <a:sym typeface="Times New Roman"/>
            </a:endParaRPr>
          </a:p>
          <a:p>
            <a:pPr marL="114300" marR="12700" lvl="0" indent="0" algn="just" rtl="0">
              <a:lnSpc>
                <a:spcPct val="150000"/>
              </a:lnSpc>
              <a:spcBef>
                <a:spcPts val="700"/>
              </a:spcBef>
              <a:spcAft>
                <a:spcPts val="0"/>
              </a:spcAft>
              <a:buClr>
                <a:schemeClr val="dk1"/>
              </a:buClr>
              <a:buSzPct val="61600"/>
              <a:buFont typeface="Arial"/>
              <a:buNone/>
            </a:pPr>
            <a:r>
              <a:rPr lang="en-US" sz="1785" b="1">
                <a:latin typeface="Times New Roman"/>
                <a:ea typeface="Times New Roman"/>
                <a:cs typeface="Times New Roman"/>
                <a:sym typeface="Times New Roman"/>
              </a:rPr>
              <a:t>Preprocessing</a:t>
            </a:r>
            <a:r>
              <a:rPr lang="en-US" sz="1785">
                <a:latin typeface="Times New Roman"/>
                <a:ea typeface="Times New Roman"/>
                <a:cs typeface="Times New Roman"/>
                <a:sym typeface="Times New Roman"/>
              </a:rPr>
              <a:t> was performed on the images, which then served as the cleaned input. The results are obtained by retraining and testing this sign language gestures dataset on a convolutional neural network model.</a:t>
            </a:r>
            <a:endParaRPr sz="2685"/>
          </a:p>
          <a:p>
            <a:pPr marL="0" lvl="0" indent="0" algn="l" rtl="0">
              <a:spcBef>
                <a:spcPts val="480"/>
              </a:spcBef>
              <a:spcAft>
                <a:spcPts val="0"/>
              </a:spcAft>
              <a:buNone/>
            </a:pPr>
            <a:endParaRPr sz="1900">
              <a:latin typeface="Times New Roman"/>
              <a:ea typeface="Times New Roman"/>
              <a:cs typeface="Times New Roman"/>
              <a:sym typeface="Times New Roman"/>
            </a:endParaRPr>
          </a:p>
          <a:p>
            <a:pPr marL="0" lvl="0" indent="0" algn="l" rtl="0">
              <a:spcBef>
                <a:spcPts val="480"/>
              </a:spcBef>
              <a:spcAft>
                <a:spcPts val="0"/>
              </a:spcAft>
              <a:buNone/>
            </a:pPr>
            <a:endParaRPr sz="1900">
              <a:latin typeface="Times New Roman"/>
              <a:ea typeface="Times New Roman"/>
              <a:cs typeface="Times New Roman"/>
              <a:sym typeface="Times New Roman"/>
            </a:endParaRPr>
          </a:p>
          <a:p>
            <a:pPr marL="0" lvl="0" indent="0" algn="l" rtl="0">
              <a:spcBef>
                <a:spcPts val="480"/>
              </a:spcBef>
              <a:spcAft>
                <a:spcPts val="0"/>
              </a:spcAft>
              <a:buNone/>
            </a:pPr>
            <a:r>
              <a:rPr lang="en-US" sz="2202" b="1">
                <a:latin typeface="Times New Roman"/>
                <a:ea typeface="Times New Roman"/>
                <a:cs typeface="Times New Roman"/>
                <a:sym typeface="Times New Roman"/>
              </a:rPr>
              <a:t>Feeding Image from Camera</a:t>
            </a:r>
            <a:endParaRPr sz="2202" b="1">
              <a:latin typeface="Times New Roman"/>
              <a:ea typeface="Times New Roman"/>
              <a:cs typeface="Times New Roman"/>
              <a:sym typeface="Times New Roman"/>
            </a:endParaRPr>
          </a:p>
          <a:p>
            <a:pPr marL="0" lvl="0" indent="0" algn="just" rtl="0">
              <a:lnSpc>
                <a:spcPct val="150000"/>
              </a:lnSpc>
              <a:spcBef>
                <a:spcPts val="700"/>
              </a:spcBef>
              <a:spcAft>
                <a:spcPts val="0"/>
              </a:spcAft>
              <a:buClr>
                <a:schemeClr val="dk1"/>
              </a:buClr>
              <a:buSzPct val="49935"/>
              <a:buFont typeface="Arial"/>
              <a:buNone/>
            </a:pPr>
            <a:r>
              <a:rPr lang="en-US" sz="2202" b="1">
                <a:latin typeface="Times New Roman"/>
                <a:ea typeface="Times New Roman"/>
                <a:cs typeface="Times New Roman"/>
                <a:sym typeface="Times New Roman"/>
              </a:rPr>
              <a:t>Image Resizing and Labelling</a:t>
            </a:r>
            <a:endParaRPr sz="2202" b="1">
              <a:latin typeface="Times New Roman"/>
              <a:ea typeface="Times New Roman"/>
              <a:cs typeface="Times New Roman"/>
              <a:sym typeface="Times New Roman"/>
            </a:endParaRPr>
          </a:p>
          <a:p>
            <a:pPr marL="0" lvl="0" indent="0" algn="just" rtl="0">
              <a:lnSpc>
                <a:spcPct val="150000"/>
              </a:lnSpc>
              <a:spcBef>
                <a:spcPts val="700"/>
              </a:spcBef>
              <a:spcAft>
                <a:spcPts val="0"/>
              </a:spcAft>
              <a:buClr>
                <a:schemeClr val="dk1"/>
              </a:buClr>
              <a:buSzPct val="49935"/>
              <a:buFont typeface="Arial"/>
              <a:buNone/>
            </a:pPr>
            <a:r>
              <a:rPr lang="en-US" sz="2202" b="1">
                <a:latin typeface="Times New Roman"/>
                <a:ea typeface="Times New Roman"/>
                <a:cs typeface="Times New Roman"/>
                <a:sym typeface="Times New Roman"/>
              </a:rPr>
              <a:t>Normalization and Partition of datasets</a:t>
            </a:r>
            <a:endParaRPr sz="2202" b="1">
              <a:latin typeface="Times New Roman"/>
              <a:ea typeface="Times New Roman"/>
              <a:cs typeface="Times New Roman"/>
              <a:sym typeface="Times New Roman"/>
            </a:endParaRPr>
          </a:p>
          <a:p>
            <a:pPr marL="0" lvl="0" indent="0" algn="just" rtl="0">
              <a:lnSpc>
                <a:spcPct val="150000"/>
              </a:lnSpc>
              <a:spcBef>
                <a:spcPts val="700"/>
              </a:spcBef>
              <a:spcAft>
                <a:spcPts val="0"/>
              </a:spcAft>
              <a:buClr>
                <a:schemeClr val="dk1"/>
              </a:buClr>
              <a:buSzPct val="49935"/>
              <a:buFont typeface="Arial"/>
              <a:buNone/>
            </a:pPr>
            <a:r>
              <a:rPr lang="en-US" sz="2202" b="1">
                <a:latin typeface="Times New Roman"/>
                <a:ea typeface="Times New Roman"/>
                <a:cs typeface="Times New Roman"/>
                <a:sym typeface="Times New Roman"/>
              </a:rPr>
              <a:t>Training CNN based classifier</a:t>
            </a:r>
            <a:endParaRPr sz="2202" b="1">
              <a:latin typeface="Times New Roman"/>
              <a:ea typeface="Times New Roman"/>
              <a:cs typeface="Times New Roman"/>
              <a:sym typeface="Times New Roman"/>
            </a:endParaRPr>
          </a:p>
          <a:p>
            <a:pPr marL="0" lvl="0" indent="0" algn="just" rtl="0">
              <a:lnSpc>
                <a:spcPct val="150000"/>
              </a:lnSpc>
              <a:spcBef>
                <a:spcPts val="700"/>
              </a:spcBef>
              <a:spcAft>
                <a:spcPts val="0"/>
              </a:spcAft>
              <a:buClr>
                <a:schemeClr val="dk1"/>
              </a:buClr>
              <a:buSzPct val="49935"/>
              <a:buFont typeface="Arial"/>
              <a:buNone/>
            </a:pPr>
            <a:r>
              <a:rPr lang="en-US" sz="2202" b="1">
                <a:latin typeface="Times New Roman"/>
                <a:ea typeface="Times New Roman"/>
                <a:cs typeface="Times New Roman"/>
                <a:sym typeface="Times New Roman"/>
              </a:rPr>
              <a:t>Classification based output</a:t>
            </a:r>
            <a:endParaRPr sz="2202" b="1">
              <a:latin typeface="Times New Roman"/>
              <a:ea typeface="Times New Roman"/>
              <a:cs typeface="Times New Roman"/>
              <a:sym typeface="Times New Roman"/>
            </a:endParaRPr>
          </a:p>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l" rtl="0">
              <a:spcBef>
                <a:spcPts val="480"/>
              </a:spcBef>
              <a:spcAft>
                <a:spcPts val="0"/>
              </a:spcAft>
              <a:buNone/>
            </a:pPr>
            <a:endParaRPr/>
          </a:p>
          <a:p>
            <a:pPr marL="0" lvl="0" indent="0" algn="just" rtl="0">
              <a:lnSpc>
                <a:spcPct val="150000"/>
              </a:lnSpc>
              <a:spcBef>
                <a:spcPts val="700"/>
              </a:spcBef>
              <a:spcAft>
                <a:spcPts val="0"/>
              </a:spcAft>
              <a:buNone/>
            </a:pPr>
            <a:r>
              <a:rPr lang="en-US"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marL="0" lvl="0" indent="0" algn="just" rtl="0">
              <a:lnSpc>
                <a:spcPct val="150000"/>
              </a:lnSpc>
              <a:spcBef>
                <a:spcPts val="700"/>
              </a:spcBef>
              <a:spcAft>
                <a:spcPts val="0"/>
              </a:spcAft>
              <a:buNone/>
            </a:pPr>
            <a:r>
              <a:rPr lang="en-US" sz="1900">
                <a:latin typeface="Times New Roman"/>
                <a:ea typeface="Times New Roman"/>
                <a:cs typeface="Times New Roman"/>
                <a:sym typeface="Times New Roman"/>
              </a:rPr>
              <a:t>                                                                                                                         Level 0 : Data Flow Diagram</a:t>
            </a:r>
            <a:endParaRPr/>
          </a:p>
        </p:txBody>
      </p:sp>
      <p:pic>
        <p:nvPicPr>
          <p:cNvPr id="167" name="Google Shape;167;g115ce4e02a1_0_2"/>
          <p:cNvPicPr preferRelativeResize="0"/>
          <p:nvPr/>
        </p:nvPicPr>
        <p:blipFill>
          <a:blip r:embed="rId3">
            <a:alphaModFix/>
          </a:blip>
          <a:stretch>
            <a:fillRect/>
          </a:stretch>
        </p:blipFill>
        <p:spPr>
          <a:xfrm>
            <a:off x="4352525" y="2203325"/>
            <a:ext cx="4218500" cy="32839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115ce4e02a1_0_11"/>
          <p:cNvSpPr txBox="1">
            <a:spLocks noGrp="1"/>
          </p:cNvSpPr>
          <p:nvPr>
            <p:ph type="title"/>
          </p:nvPr>
        </p:nvSpPr>
        <p:spPr>
          <a:xfrm>
            <a:off x="190500" y="106363"/>
            <a:ext cx="8763000" cy="807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INNOVATION IN IMPLEMENTATION:</a:t>
            </a:r>
            <a:endParaRPr/>
          </a:p>
        </p:txBody>
      </p:sp>
      <p:sp>
        <p:nvSpPr>
          <p:cNvPr id="174" name="Google Shape;174;g115ce4e02a1_0_11"/>
          <p:cNvSpPr txBox="1">
            <a:spLocks noGrp="1"/>
          </p:cNvSpPr>
          <p:nvPr>
            <p:ph type="body" idx="1"/>
          </p:nvPr>
        </p:nvSpPr>
        <p:spPr>
          <a:xfrm>
            <a:off x="190500" y="990600"/>
            <a:ext cx="8763000" cy="53340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r>
              <a:rPr lang="en-US"/>
              <a:t>Instead of using la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81" name="Google Shape;181;p12"/>
          <p:cNvSpPr txBox="1">
            <a:spLocks noGrp="1"/>
          </p:cNvSpPr>
          <p:nvPr>
            <p:ph type="body" idx="1"/>
          </p:nvPr>
        </p:nvSpPr>
        <p:spPr>
          <a:xfrm>
            <a:off x="190500" y="980350"/>
            <a:ext cx="8763000" cy="5334000"/>
          </a:xfrm>
          <a:prstGeom prst="rect">
            <a:avLst/>
          </a:prstGeom>
          <a:noFill/>
          <a:ln>
            <a:noFill/>
          </a:ln>
        </p:spPr>
        <p:txBody>
          <a:bodyPr spcFirstLastPara="1" wrap="square" lIns="91425" tIns="45700" rIns="91425" bIns="45700" anchor="t" anchorCtr="0">
            <a:normAutofit/>
          </a:bodyPr>
          <a:lstStyle/>
          <a:p>
            <a:pPr marL="190500" marR="114300" lvl="0" indent="0" algn="just" rtl="0">
              <a:lnSpc>
                <a:spcPct val="150000"/>
              </a:lnSpc>
              <a:spcBef>
                <a:spcPts val="700"/>
              </a:spcBef>
              <a:spcAft>
                <a:spcPts val="0"/>
              </a:spcAft>
              <a:buNone/>
            </a:pPr>
            <a:r>
              <a:rPr lang="en-US" sz="1400" b="1">
                <a:solidFill>
                  <a:srgbClr val="000000"/>
                </a:solidFill>
                <a:latin typeface="Times New Roman"/>
                <a:ea typeface="Times New Roman"/>
                <a:cs typeface="Times New Roman"/>
                <a:sym typeface="Times New Roman"/>
              </a:rPr>
              <a:t>STEP 1:  A separate sub-directory is created for the IMAGES_PATH where the collected images and their labels will be stored. The labels are initialised and live images are captured and collected using opencv and stored in the respective label folder.</a:t>
            </a:r>
            <a:endParaRPr sz="1400" b="1">
              <a:solidFill>
                <a:srgbClr val="000000"/>
              </a:solidFill>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r>
              <a:rPr lang="en-US" sz="2500" b="1"/>
              <a:t> </a:t>
            </a:r>
            <a:r>
              <a:rPr lang="en-US" sz="1400" b="1" u="sng">
                <a:latin typeface="Times New Roman"/>
                <a:ea typeface="Times New Roman"/>
                <a:cs typeface="Times New Roman"/>
                <a:sym typeface="Times New Roman"/>
              </a:rPr>
              <a:t>STEP2</a:t>
            </a:r>
            <a:r>
              <a:rPr lang="en-US" sz="1400" b="1">
                <a:latin typeface="Times New Roman"/>
                <a:ea typeface="Times New Roman"/>
                <a:cs typeface="Times New Roman"/>
                <a:sym typeface="Times New Roman"/>
              </a:rPr>
              <a:t>: </a:t>
            </a:r>
            <a:r>
              <a:rPr lang="en-US" sz="1400" b="1" i="1">
                <a:latin typeface="Times New Roman"/>
                <a:ea typeface="Times New Roman"/>
                <a:cs typeface="Times New Roman"/>
                <a:sym typeface="Times New Roman"/>
              </a:rPr>
              <a:t>DATA PRE- PROCESSING AND LABELLING.</a:t>
            </a:r>
            <a:endParaRPr sz="1400" b="1" i="1">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r>
              <a:rPr lang="en-US" sz="1400" b="1">
                <a:latin typeface="Times New Roman"/>
                <a:ea typeface="Times New Roman"/>
                <a:cs typeface="Times New Roman"/>
                <a:sym typeface="Times New Roman"/>
              </a:rPr>
              <a:t>Images are labelled  graphically label the images and also remove the skin part and unwanted background from the image for training. The attributes and coordinates of the labelled image is stored in an XML file.</a:t>
            </a:r>
            <a:endParaRPr sz="1400" b="1">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endParaRPr sz="1300" i="1">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a:p>
        </p:txBody>
      </p:sp>
      <p:pic>
        <p:nvPicPr>
          <p:cNvPr id="182" name="Google Shape;182;p12"/>
          <p:cNvPicPr preferRelativeResize="0"/>
          <p:nvPr/>
        </p:nvPicPr>
        <p:blipFill>
          <a:blip r:embed="rId3">
            <a:alphaModFix/>
          </a:blip>
          <a:stretch>
            <a:fillRect/>
          </a:stretch>
        </p:blipFill>
        <p:spPr>
          <a:xfrm>
            <a:off x="190500" y="3371475"/>
            <a:ext cx="4035925" cy="2630125"/>
          </a:xfrm>
          <a:prstGeom prst="rect">
            <a:avLst/>
          </a:prstGeom>
          <a:noFill/>
          <a:ln>
            <a:noFill/>
          </a:ln>
        </p:spPr>
      </p:pic>
      <p:pic>
        <p:nvPicPr>
          <p:cNvPr id="183" name="Google Shape;183;p12"/>
          <p:cNvPicPr preferRelativeResize="0"/>
          <p:nvPr/>
        </p:nvPicPr>
        <p:blipFill>
          <a:blip r:embed="rId4">
            <a:alphaModFix/>
          </a:blip>
          <a:stretch>
            <a:fillRect/>
          </a:stretch>
        </p:blipFill>
        <p:spPr>
          <a:xfrm>
            <a:off x="4814150" y="3303850"/>
            <a:ext cx="3916975" cy="2697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3d7a013d3_0_6"/>
          <p:cNvSpPr txBox="1">
            <a:spLocks noGrp="1"/>
          </p:cNvSpPr>
          <p:nvPr>
            <p:ph type="title"/>
          </p:nvPr>
        </p:nvSpPr>
        <p:spPr>
          <a:xfrm>
            <a:off x="190500" y="106363"/>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90" name="Google Shape;190;g113d7a013d3_0_6"/>
          <p:cNvSpPr txBox="1">
            <a:spLocks noGrp="1"/>
          </p:cNvSpPr>
          <p:nvPr>
            <p:ph type="body" idx="1"/>
          </p:nvPr>
        </p:nvSpPr>
        <p:spPr>
          <a:xfrm>
            <a:off x="190500" y="980350"/>
            <a:ext cx="8763000" cy="5334000"/>
          </a:xfrm>
          <a:prstGeom prst="rect">
            <a:avLst/>
          </a:prstGeom>
          <a:noFill/>
          <a:ln>
            <a:noFill/>
          </a:ln>
        </p:spPr>
        <p:txBody>
          <a:bodyPr spcFirstLastPara="1" wrap="square" lIns="91425" tIns="45700" rIns="91425" bIns="45700" anchor="t" anchorCtr="0">
            <a:normAutofit/>
          </a:bodyPr>
          <a:lstStyle/>
          <a:p>
            <a:pPr marL="190500" marR="114300" lvl="0" indent="0" algn="just" rtl="0">
              <a:lnSpc>
                <a:spcPct val="150000"/>
              </a:lnSpc>
              <a:spcBef>
                <a:spcPts val="700"/>
              </a:spcBef>
              <a:spcAft>
                <a:spcPts val="0"/>
              </a:spcAft>
              <a:buNone/>
            </a:pPr>
            <a:r>
              <a:rPr lang="en-US" sz="1400" b="1">
                <a:solidFill>
                  <a:srgbClr val="000000"/>
                </a:solidFill>
                <a:latin typeface="Times New Roman"/>
                <a:ea typeface="Times New Roman"/>
                <a:cs typeface="Times New Roman"/>
                <a:sym typeface="Times New Roman"/>
              </a:rPr>
              <a:t>STEP 1:  A separate sub-directory is created for the IMAGES_PATH where the collected images and their labels will be stored. The labels are initialised and live images are captured and collected using opencv and stored in the respective label folder.</a:t>
            </a:r>
            <a:endParaRPr sz="1400" b="1">
              <a:solidFill>
                <a:srgbClr val="000000"/>
              </a:solidFill>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r>
              <a:rPr lang="en-US" sz="2500" b="1"/>
              <a:t> </a:t>
            </a:r>
            <a:r>
              <a:rPr lang="en-US" sz="1400" b="1" u="sng">
                <a:latin typeface="Times New Roman"/>
                <a:ea typeface="Times New Roman"/>
                <a:cs typeface="Times New Roman"/>
                <a:sym typeface="Times New Roman"/>
              </a:rPr>
              <a:t>STEP2</a:t>
            </a:r>
            <a:r>
              <a:rPr lang="en-US" sz="1400" b="1">
                <a:latin typeface="Times New Roman"/>
                <a:ea typeface="Times New Roman"/>
                <a:cs typeface="Times New Roman"/>
                <a:sym typeface="Times New Roman"/>
              </a:rPr>
              <a:t>: </a:t>
            </a:r>
            <a:r>
              <a:rPr lang="en-US" sz="1400" b="1" i="1">
                <a:latin typeface="Times New Roman"/>
                <a:ea typeface="Times New Roman"/>
                <a:cs typeface="Times New Roman"/>
                <a:sym typeface="Times New Roman"/>
              </a:rPr>
              <a:t>DATA PRE- PROCESSING AND LABELLING.</a:t>
            </a:r>
            <a:endParaRPr sz="1400" b="1" i="1">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r>
              <a:rPr lang="en-US" sz="1400" b="1">
                <a:latin typeface="Times New Roman"/>
                <a:ea typeface="Times New Roman"/>
                <a:cs typeface="Times New Roman"/>
                <a:sym typeface="Times New Roman"/>
              </a:rPr>
              <a:t>Images are labelled  graphically label the images and also remove the skin part and unwanted background from the image for training. The attributes and coordinates of the labelled image is stored in an XML file.</a:t>
            </a:r>
            <a:endParaRPr sz="1400" b="1">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endParaRPr sz="1300" i="1">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a:p>
        </p:txBody>
      </p:sp>
      <p:pic>
        <p:nvPicPr>
          <p:cNvPr id="191" name="Google Shape;191;g113d7a013d3_0_6"/>
          <p:cNvPicPr preferRelativeResize="0"/>
          <p:nvPr/>
        </p:nvPicPr>
        <p:blipFill>
          <a:blip r:embed="rId3">
            <a:alphaModFix/>
          </a:blip>
          <a:stretch>
            <a:fillRect/>
          </a:stretch>
        </p:blipFill>
        <p:spPr>
          <a:xfrm>
            <a:off x="190500" y="3371475"/>
            <a:ext cx="4035925" cy="2630125"/>
          </a:xfrm>
          <a:prstGeom prst="rect">
            <a:avLst/>
          </a:prstGeom>
          <a:noFill/>
          <a:ln>
            <a:noFill/>
          </a:ln>
        </p:spPr>
      </p:pic>
      <p:pic>
        <p:nvPicPr>
          <p:cNvPr id="192" name="Google Shape;192;g113d7a013d3_0_6"/>
          <p:cNvPicPr preferRelativeResize="0"/>
          <p:nvPr/>
        </p:nvPicPr>
        <p:blipFill>
          <a:blip r:embed="rId4">
            <a:alphaModFix/>
          </a:blip>
          <a:stretch>
            <a:fillRect/>
          </a:stretch>
        </p:blipFill>
        <p:spPr>
          <a:xfrm>
            <a:off x="4814150" y="3303850"/>
            <a:ext cx="3916975" cy="2697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13d7a013d3_0_14"/>
          <p:cNvSpPr txBox="1">
            <a:spLocks noGrp="1"/>
          </p:cNvSpPr>
          <p:nvPr>
            <p:ph type="title"/>
          </p:nvPr>
        </p:nvSpPr>
        <p:spPr>
          <a:xfrm>
            <a:off x="190500" y="106363"/>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Implementation</a:t>
            </a:r>
            <a:endParaRPr>
              <a:latin typeface="Calibri"/>
              <a:ea typeface="Calibri"/>
              <a:cs typeface="Calibri"/>
              <a:sym typeface="Calibri"/>
            </a:endParaRPr>
          </a:p>
        </p:txBody>
      </p:sp>
      <p:sp>
        <p:nvSpPr>
          <p:cNvPr id="199" name="Google Shape;199;g113d7a013d3_0_14"/>
          <p:cNvSpPr txBox="1">
            <a:spLocks noGrp="1"/>
          </p:cNvSpPr>
          <p:nvPr>
            <p:ph type="body" idx="1"/>
          </p:nvPr>
        </p:nvSpPr>
        <p:spPr>
          <a:xfrm>
            <a:off x="190500" y="980350"/>
            <a:ext cx="8763000" cy="5334000"/>
          </a:xfrm>
          <a:prstGeom prst="rect">
            <a:avLst/>
          </a:prstGeom>
          <a:noFill/>
          <a:ln>
            <a:noFill/>
          </a:ln>
        </p:spPr>
        <p:txBody>
          <a:bodyPr spcFirstLastPara="1" wrap="square" lIns="91425" tIns="45700" rIns="91425" bIns="45700" anchor="t" anchorCtr="0">
            <a:normAutofit/>
          </a:bodyPr>
          <a:lstStyle/>
          <a:p>
            <a:pPr marL="190500" marR="114300" lvl="0" indent="0" algn="just" rtl="0">
              <a:lnSpc>
                <a:spcPct val="150000"/>
              </a:lnSpc>
              <a:spcBef>
                <a:spcPts val="700"/>
              </a:spcBef>
              <a:spcAft>
                <a:spcPts val="0"/>
              </a:spcAft>
              <a:buNone/>
            </a:pPr>
            <a:r>
              <a:rPr lang="en-US" sz="1300" b="1" u="sng">
                <a:latin typeface="Times New Roman"/>
                <a:ea typeface="Times New Roman"/>
                <a:cs typeface="Times New Roman"/>
                <a:sym typeface="Times New Roman"/>
              </a:rPr>
              <a:t>STEP 3</a:t>
            </a:r>
            <a:r>
              <a:rPr lang="en-US" sz="1300" b="1">
                <a:latin typeface="Times New Roman"/>
                <a:ea typeface="Times New Roman"/>
                <a:cs typeface="Times New Roman"/>
                <a:sym typeface="Times New Roman"/>
              </a:rPr>
              <a:t>:</a:t>
            </a:r>
            <a:r>
              <a:rPr lang="en-US" sz="1300">
                <a:latin typeface="Times New Roman"/>
                <a:ea typeface="Times New Roman"/>
                <a:cs typeface="Times New Roman"/>
                <a:sym typeface="Times New Roman"/>
              </a:rPr>
              <a:t> </a:t>
            </a:r>
            <a:r>
              <a:rPr lang="en-US" sz="1300" b="1">
                <a:solidFill>
                  <a:srgbClr val="030303"/>
                </a:solidFill>
                <a:latin typeface="Times New Roman"/>
                <a:ea typeface="Times New Roman"/>
                <a:cs typeface="Times New Roman"/>
                <a:sym typeface="Times New Roman"/>
              </a:rPr>
              <a:t>Tensorflow Object Detection pipeline configuration is setup. The labels are converted and saved in a </a:t>
            </a:r>
            <a:r>
              <a:rPr lang="en-US" sz="1300" b="1">
                <a:solidFill>
                  <a:srgbClr val="202124"/>
                </a:solidFill>
                <a:latin typeface="Times New Roman"/>
                <a:ea typeface="Times New Roman"/>
                <a:cs typeface="Times New Roman"/>
                <a:sym typeface="Times New Roman"/>
              </a:rPr>
              <a:t>pbtxt file that contains text graph definition in protobuf format. </a:t>
            </a:r>
            <a:endParaRPr sz="1300" b="1">
              <a:solidFill>
                <a:srgbClr val="202124"/>
              </a:solidFill>
              <a:latin typeface="Times New Roman"/>
              <a:ea typeface="Times New Roman"/>
              <a:cs typeface="Times New Roman"/>
              <a:sym typeface="Times New Roman"/>
            </a:endParaRPr>
          </a:p>
          <a:p>
            <a:pPr marL="190500" marR="114300" lvl="0" indent="0" algn="just" rtl="0">
              <a:lnSpc>
                <a:spcPct val="150000"/>
              </a:lnSpc>
              <a:spcBef>
                <a:spcPts val="700"/>
              </a:spcBef>
              <a:spcAft>
                <a:spcPts val="0"/>
              </a:spcAft>
              <a:buNone/>
            </a:pPr>
            <a:r>
              <a:rPr lang="en-US" sz="1300" b="1" u="sng">
                <a:solidFill>
                  <a:srgbClr val="030303"/>
                </a:solidFill>
                <a:latin typeface="Times New Roman"/>
                <a:ea typeface="Times New Roman"/>
                <a:cs typeface="Times New Roman"/>
                <a:sym typeface="Times New Roman"/>
              </a:rPr>
              <a:t>STEP 4: T</a:t>
            </a:r>
            <a:r>
              <a:rPr lang="en-US" sz="1300" b="1">
                <a:solidFill>
                  <a:srgbClr val="030303"/>
                </a:solidFill>
                <a:latin typeface="Times New Roman"/>
                <a:ea typeface="Times New Roman"/>
                <a:cs typeface="Times New Roman"/>
                <a:sym typeface="Times New Roman"/>
              </a:rPr>
              <a:t>he configurations are pipelined from the config file and trained using the SD Mobilenet model in Object Detection in python. 5000 train steps are used to train the model. Transfer Learning is used to train a deep learning model and load the trained model from checkpoint.</a:t>
            </a:r>
            <a:endParaRPr sz="1300" b="1">
              <a:solidFill>
                <a:srgbClr val="030303"/>
              </a:solidFill>
              <a:latin typeface="Times New Roman"/>
              <a:ea typeface="Times New Roman"/>
              <a:cs typeface="Times New Roman"/>
              <a:sym typeface="Times New Roman"/>
            </a:endParaRPr>
          </a:p>
          <a:p>
            <a:pPr marL="190500" marR="114300" lvl="0" indent="0" algn="just" rtl="0">
              <a:lnSpc>
                <a:spcPct val="150000"/>
              </a:lnSpc>
              <a:spcBef>
                <a:spcPts val="700"/>
              </a:spcBef>
              <a:spcAft>
                <a:spcPts val="0"/>
              </a:spcAft>
              <a:buNone/>
            </a:pPr>
            <a:endParaRPr sz="1300">
              <a:solidFill>
                <a:srgbClr val="202124"/>
              </a:solidFill>
              <a:latin typeface="Times New Roman"/>
              <a:ea typeface="Times New Roman"/>
              <a:cs typeface="Times New Roman"/>
              <a:sym typeface="Times New Roman"/>
            </a:endParaRPr>
          </a:p>
          <a:p>
            <a:pPr marL="0" marR="114300" lvl="0" indent="0" algn="just" rtl="0">
              <a:lnSpc>
                <a:spcPct val="150000"/>
              </a:lnSpc>
              <a:spcBef>
                <a:spcPts val="700"/>
              </a:spcBef>
              <a:spcAft>
                <a:spcPts val="0"/>
              </a:spcAft>
              <a:buClr>
                <a:schemeClr val="dk1"/>
              </a:buClr>
              <a:buSzPts val="1100"/>
              <a:buFont typeface="Arial"/>
              <a:buNone/>
            </a:pPr>
            <a:r>
              <a:rPr lang="en-US" sz="1100">
                <a:latin typeface="Arial"/>
                <a:ea typeface="Arial"/>
                <a:cs typeface="Arial"/>
                <a:sym typeface="Arial"/>
              </a:rPr>
              <a:t>    </a:t>
            </a:r>
            <a:endParaRPr sz="1100">
              <a:latin typeface="Arial"/>
              <a:ea typeface="Arial"/>
              <a:cs typeface="Arial"/>
              <a:sym typeface="Arial"/>
            </a:endParaRPr>
          </a:p>
          <a:p>
            <a:pPr marL="190500" marR="114300" lvl="0" indent="0" algn="just" rtl="0">
              <a:lnSpc>
                <a:spcPct val="150000"/>
              </a:lnSpc>
              <a:spcBef>
                <a:spcPts val="700"/>
              </a:spcBef>
              <a:spcAft>
                <a:spcPts val="0"/>
              </a:spcAft>
              <a:buNone/>
            </a:pPr>
            <a:endParaRPr sz="1400" b="1">
              <a:solidFill>
                <a:srgbClr val="000000"/>
              </a:solidFill>
              <a:latin typeface="Times New Roman"/>
              <a:ea typeface="Times New Roman"/>
              <a:cs typeface="Times New Roman"/>
              <a:sym typeface="Times New Roman"/>
            </a:endParaRPr>
          </a:p>
          <a:p>
            <a:pPr marL="0" marR="50800" lvl="0" indent="0" algn="just" rtl="0">
              <a:lnSpc>
                <a:spcPct val="150000"/>
              </a:lnSpc>
              <a:spcBef>
                <a:spcPts val="300"/>
              </a:spcBef>
              <a:spcAft>
                <a:spcPts val="0"/>
              </a:spcAft>
              <a:buClr>
                <a:schemeClr val="dk1"/>
              </a:buClr>
              <a:buSzPts val="1100"/>
              <a:buFont typeface="Arial"/>
              <a:buNone/>
            </a:pPr>
            <a:endParaRPr sz="1300" i="1">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a:p>
        </p:txBody>
      </p:sp>
      <p:pic>
        <p:nvPicPr>
          <p:cNvPr id="200" name="Google Shape;200;g113d7a013d3_0_14"/>
          <p:cNvPicPr preferRelativeResize="0"/>
          <p:nvPr/>
        </p:nvPicPr>
        <p:blipFill>
          <a:blip r:embed="rId3">
            <a:alphaModFix/>
          </a:blip>
          <a:stretch>
            <a:fillRect/>
          </a:stretch>
        </p:blipFill>
        <p:spPr>
          <a:xfrm>
            <a:off x="322825" y="2691300"/>
            <a:ext cx="2961450" cy="3560875"/>
          </a:xfrm>
          <a:prstGeom prst="rect">
            <a:avLst/>
          </a:prstGeom>
          <a:noFill/>
          <a:ln>
            <a:noFill/>
          </a:ln>
        </p:spPr>
      </p:pic>
      <p:pic>
        <p:nvPicPr>
          <p:cNvPr id="201" name="Google Shape;201;g113d7a013d3_0_14"/>
          <p:cNvPicPr preferRelativeResize="0"/>
          <p:nvPr/>
        </p:nvPicPr>
        <p:blipFill>
          <a:blip r:embed="rId4">
            <a:alphaModFix/>
          </a:blip>
          <a:stretch>
            <a:fillRect/>
          </a:stretch>
        </p:blipFill>
        <p:spPr>
          <a:xfrm>
            <a:off x="4012975" y="2866702"/>
            <a:ext cx="4388450" cy="277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Form Design</a:t>
            </a:r>
            <a:endParaRPr>
              <a:latin typeface="Calibri"/>
              <a:ea typeface="Calibri"/>
              <a:cs typeface="Calibri"/>
              <a:sym typeface="Calibri"/>
            </a:endParaRPr>
          </a:p>
        </p:txBody>
      </p:sp>
      <p:sp>
        <p:nvSpPr>
          <p:cNvPr id="208" name="Google Shape;208;p11"/>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r>
              <a:rPr lang="en-US"/>
              <a:t>Training Dataset Form in                     Image Converted to XML File</a:t>
            </a:r>
            <a:endParaRPr/>
          </a:p>
          <a:p>
            <a:pPr marL="0" lvl="0" indent="0" algn="l" rtl="0">
              <a:lnSpc>
                <a:spcPct val="114000"/>
              </a:lnSpc>
              <a:spcBef>
                <a:spcPts val="0"/>
              </a:spcBef>
              <a:spcAft>
                <a:spcPts val="0"/>
              </a:spcAft>
              <a:buNone/>
            </a:pPr>
            <a:r>
              <a:rPr lang="en-US"/>
              <a:t>Command Prompt</a:t>
            </a:r>
            <a:endParaRPr/>
          </a:p>
          <a:p>
            <a:pPr marL="0" lvl="0" indent="0" algn="l" rtl="0">
              <a:lnSpc>
                <a:spcPct val="114000"/>
              </a:lnSpc>
              <a:spcBef>
                <a:spcPts val="0"/>
              </a:spcBef>
              <a:spcAft>
                <a:spcPts val="0"/>
              </a:spcAft>
              <a:buNone/>
            </a:pPr>
            <a:endParaRPr/>
          </a:p>
          <a:p>
            <a:pPr marL="0" lvl="0" indent="0" algn="l" rtl="0">
              <a:lnSpc>
                <a:spcPct val="114000"/>
              </a:lnSpc>
              <a:spcBef>
                <a:spcPts val="0"/>
              </a:spcBef>
              <a:spcAft>
                <a:spcPts val="0"/>
              </a:spcAft>
              <a:buNone/>
            </a:pPr>
            <a:endParaRPr/>
          </a:p>
        </p:txBody>
      </p:sp>
      <p:pic>
        <p:nvPicPr>
          <p:cNvPr id="209" name="Google Shape;209;p11"/>
          <p:cNvPicPr preferRelativeResize="0"/>
          <p:nvPr/>
        </p:nvPicPr>
        <p:blipFill>
          <a:blip r:embed="rId3">
            <a:alphaModFix/>
          </a:blip>
          <a:stretch>
            <a:fillRect/>
          </a:stretch>
        </p:blipFill>
        <p:spPr>
          <a:xfrm>
            <a:off x="319075" y="2058250"/>
            <a:ext cx="4125776" cy="3037900"/>
          </a:xfrm>
          <a:prstGeom prst="rect">
            <a:avLst/>
          </a:prstGeom>
          <a:noFill/>
          <a:ln>
            <a:noFill/>
          </a:ln>
        </p:spPr>
      </p:pic>
      <p:pic>
        <p:nvPicPr>
          <p:cNvPr id="210" name="Google Shape;210;p11"/>
          <p:cNvPicPr preferRelativeResize="0"/>
          <p:nvPr/>
        </p:nvPicPr>
        <p:blipFill>
          <a:blip r:embed="rId4">
            <a:alphaModFix/>
          </a:blip>
          <a:stretch>
            <a:fillRect/>
          </a:stretch>
        </p:blipFill>
        <p:spPr>
          <a:xfrm>
            <a:off x="4787775" y="2058250"/>
            <a:ext cx="3716775" cy="2912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Testing</a:t>
            </a:r>
            <a:endParaRPr>
              <a:latin typeface="Calibri"/>
              <a:ea typeface="Calibri"/>
              <a:cs typeface="Calibri"/>
              <a:sym typeface="Calibri"/>
            </a:endParaRPr>
          </a:p>
        </p:txBody>
      </p:sp>
      <p:sp>
        <p:nvSpPr>
          <p:cNvPr id="217" name="Google Shape;217;p13"/>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marR="127000" lvl="0" indent="-349250" algn="just" rtl="0">
              <a:lnSpc>
                <a:spcPct val="150000"/>
              </a:lnSpc>
              <a:spcBef>
                <a:spcPts val="1200"/>
              </a:spcBef>
              <a:spcAft>
                <a:spcPts val="0"/>
              </a:spcAft>
              <a:buSzPts val="2500"/>
              <a:buChar char="▪"/>
            </a:pPr>
            <a:r>
              <a:rPr lang="en-US" sz="1400" b="1">
                <a:latin typeface="Times New Roman"/>
                <a:ea typeface="Times New Roman"/>
                <a:cs typeface="Times New Roman"/>
                <a:sym typeface="Times New Roman"/>
              </a:rPr>
              <a:t>The model is successfully trained and run with no compilation errors. An average accuracy of 60-80% is achieved in the detection. The detection occurs within a proximity of 1-3  metre from the system camera.</a:t>
            </a:r>
            <a:endParaRPr sz="1400" b="1">
              <a:latin typeface="Times New Roman"/>
              <a:ea typeface="Times New Roman"/>
              <a:cs typeface="Times New Roman"/>
              <a:sym typeface="Times New Roman"/>
            </a:endParaRPr>
          </a:p>
          <a:p>
            <a:pPr marL="342900" lvl="0" indent="0" algn="l" rtl="0">
              <a:lnSpc>
                <a:spcPct val="114000"/>
              </a:lnSpc>
              <a:spcBef>
                <a:spcPts val="0"/>
              </a:spcBef>
              <a:spcAft>
                <a:spcPts val="0"/>
              </a:spcAft>
              <a:buNone/>
            </a:pPr>
            <a:endParaRPr/>
          </a:p>
          <a:p>
            <a:pPr marL="342900" lvl="0" indent="-190500" algn="l" rtl="0">
              <a:lnSpc>
                <a:spcPct val="114000"/>
              </a:lnSpc>
              <a:spcBef>
                <a:spcPts val="480"/>
              </a:spcBef>
              <a:spcAft>
                <a:spcPts val="0"/>
              </a:spcAft>
              <a:buClr>
                <a:schemeClr val="dk1"/>
              </a:buClr>
              <a:buSzPts val="2400"/>
              <a:buFont typeface="Noto Sans Symbols"/>
              <a:buNone/>
            </a:pPr>
            <a:endParaRPr/>
          </a:p>
        </p:txBody>
      </p:sp>
      <p:pic>
        <p:nvPicPr>
          <p:cNvPr id="218" name="Google Shape;218;p13"/>
          <p:cNvPicPr preferRelativeResize="0"/>
          <p:nvPr/>
        </p:nvPicPr>
        <p:blipFill>
          <a:blip r:embed="rId3">
            <a:alphaModFix/>
          </a:blip>
          <a:stretch>
            <a:fillRect/>
          </a:stretch>
        </p:blipFill>
        <p:spPr>
          <a:xfrm>
            <a:off x="457100" y="2123650"/>
            <a:ext cx="4114900" cy="2840700"/>
          </a:xfrm>
          <a:prstGeom prst="rect">
            <a:avLst/>
          </a:prstGeom>
          <a:noFill/>
          <a:ln>
            <a:noFill/>
          </a:ln>
        </p:spPr>
      </p:pic>
      <p:pic>
        <p:nvPicPr>
          <p:cNvPr id="219" name="Google Shape;219;p13"/>
          <p:cNvPicPr preferRelativeResize="0"/>
          <p:nvPr/>
        </p:nvPicPr>
        <p:blipFill>
          <a:blip r:embed="rId4">
            <a:alphaModFix/>
          </a:blip>
          <a:stretch>
            <a:fillRect/>
          </a:stretch>
        </p:blipFill>
        <p:spPr>
          <a:xfrm>
            <a:off x="4998774" y="2123650"/>
            <a:ext cx="3692775" cy="2840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113d7a013d3_0_29"/>
          <p:cNvSpPr txBox="1">
            <a:spLocks noGrp="1"/>
          </p:cNvSpPr>
          <p:nvPr>
            <p:ph type="title"/>
          </p:nvPr>
        </p:nvSpPr>
        <p:spPr>
          <a:xfrm>
            <a:off x="190500" y="106363"/>
            <a:ext cx="8763000" cy="807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OUTPUT TESTING</a:t>
            </a:r>
            <a:endParaRPr>
              <a:latin typeface="Calibri"/>
              <a:ea typeface="Calibri"/>
              <a:cs typeface="Calibri"/>
              <a:sym typeface="Calibri"/>
            </a:endParaRPr>
          </a:p>
        </p:txBody>
      </p:sp>
      <p:sp>
        <p:nvSpPr>
          <p:cNvPr id="226" name="Google Shape;226;g113d7a013d3_0_29"/>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342900" lvl="0" indent="0" algn="l" rtl="0">
              <a:lnSpc>
                <a:spcPct val="114000"/>
              </a:lnSpc>
              <a:spcBef>
                <a:spcPts val="0"/>
              </a:spcBef>
              <a:spcAft>
                <a:spcPts val="0"/>
              </a:spcAft>
              <a:buNone/>
            </a:pPr>
            <a:endParaRPr/>
          </a:p>
          <a:p>
            <a:pPr marL="342900" lvl="0" indent="-190500" algn="l" rtl="0">
              <a:lnSpc>
                <a:spcPct val="114000"/>
              </a:lnSpc>
              <a:spcBef>
                <a:spcPts val="480"/>
              </a:spcBef>
              <a:spcAft>
                <a:spcPts val="0"/>
              </a:spcAft>
              <a:buClr>
                <a:schemeClr val="dk1"/>
              </a:buClr>
              <a:buSzPts val="2400"/>
              <a:buFont typeface="Noto Sans Symbols"/>
              <a:buNone/>
            </a:pPr>
            <a:endParaRPr/>
          </a:p>
        </p:txBody>
      </p:sp>
      <p:pic>
        <p:nvPicPr>
          <p:cNvPr id="227" name="Google Shape;227;g113d7a013d3_0_29"/>
          <p:cNvPicPr preferRelativeResize="0"/>
          <p:nvPr/>
        </p:nvPicPr>
        <p:blipFill>
          <a:blip r:embed="rId3">
            <a:alphaModFix/>
          </a:blip>
          <a:stretch>
            <a:fillRect/>
          </a:stretch>
        </p:blipFill>
        <p:spPr>
          <a:xfrm>
            <a:off x="276613" y="1166450"/>
            <a:ext cx="4581129" cy="2840700"/>
          </a:xfrm>
          <a:prstGeom prst="rect">
            <a:avLst/>
          </a:prstGeom>
          <a:noFill/>
          <a:ln>
            <a:noFill/>
          </a:ln>
        </p:spPr>
      </p:pic>
      <p:pic>
        <p:nvPicPr>
          <p:cNvPr id="228" name="Google Shape;228;g113d7a013d3_0_29"/>
          <p:cNvPicPr preferRelativeResize="0"/>
          <p:nvPr/>
        </p:nvPicPr>
        <p:blipFill>
          <a:blip r:embed="rId4">
            <a:alphaModFix/>
          </a:blip>
          <a:stretch>
            <a:fillRect/>
          </a:stretch>
        </p:blipFill>
        <p:spPr>
          <a:xfrm>
            <a:off x="5027475" y="1166450"/>
            <a:ext cx="3743200" cy="2840699"/>
          </a:xfrm>
          <a:prstGeom prst="rect">
            <a:avLst/>
          </a:prstGeom>
          <a:noFill/>
          <a:ln>
            <a:noFill/>
          </a:ln>
        </p:spPr>
      </p:pic>
      <p:pic>
        <p:nvPicPr>
          <p:cNvPr id="229" name="Google Shape;229;g113d7a013d3_0_29"/>
          <p:cNvPicPr preferRelativeResize="0"/>
          <p:nvPr/>
        </p:nvPicPr>
        <p:blipFill>
          <a:blip r:embed="rId5">
            <a:alphaModFix/>
          </a:blip>
          <a:stretch>
            <a:fillRect/>
          </a:stretch>
        </p:blipFill>
        <p:spPr>
          <a:xfrm>
            <a:off x="2651225" y="4259325"/>
            <a:ext cx="4009300" cy="206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Conclusions</a:t>
            </a:r>
            <a:endParaRPr>
              <a:latin typeface="Calibri"/>
              <a:ea typeface="Calibri"/>
              <a:cs typeface="Calibri"/>
              <a:sym typeface="Calibri"/>
            </a:endParaRPr>
          </a:p>
        </p:txBody>
      </p:sp>
      <p:sp>
        <p:nvSpPr>
          <p:cNvPr id="236" name="Google Shape;236;p1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1700">
                <a:solidFill>
                  <a:srgbClr val="202124"/>
                </a:solidFill>
                <a:latin typeface="Times New Roman"/>
                <a:ea typeface="Times New Roman"/>
                <a:cs typeface="Times New Roman"/>
                <a:sym typeface="Times New Roman"/>
              </a:rPr>
              <a:t>Pattern recognition and Gesture recognition are the developing fields of </a:t>
            </a:r>
            <a:r>
              <a:rPr lang="en-US" sz="1700">
                <a:latin typeface="Times New Roman"/>
                <a:ea typeface="Times New Roman"/>
                <a:cs typeface="Times New Roman"/>
                <a:sym typeface="Times New Roman"/>
              </a:rPr>
              <a:t>research. This can be very helpful for the deaf and dumb people in interacting and communicating with other people and also computer systems. It can also be used as a sign language translator for the deaf and dumb people. The need for Interpreter in government organizations or in the private sector insinuates the need and scope of the project.</a:t>
            </a:r>
            <a:endParaRPr sz="170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700">
                <a:latin typeface="Times New Roman"/>
                <a:ea typeface="Times New Roman"/>
                <a:cs typeface="Times New Roman"/>
                <a:sym typeface="Times New Roman"/>
              </a:rPr>
              <a:t>The development of vision-based applications and </a:t>
            </a:r>
            <a:r>
              <a:rPr lang="en-US" sz="1700" b="1">
                <a:latin typeface="Times New Roman"/>
                <a:ea typeface="Times New Roman"/>
                <a:cs typeface="Times New Roman"/>
                <a:sym typeface="Times New Roman"/>
              </a:rPr>
              <a:t>touchless control</a:t>
            </a:r>
            <a:r>
              <a:rPr lang="en-US" sz="1700">
                <a:latin typeface="Times New Roman"/>
                <a:ea typeface="Times New Roman"/>
                <a:cs typeface="Times New Roman"/>
                <a:sym typeface="Times New Roman"/>
              </a:rPr>
              <a:t> on ubiquitous devices is increasing. As hand gesture recognition is at the core of sign language analysis a robust hand gesture recognition system should consider both spatial and temporal features.</a:t>
            </a:r>
            <a:endParaRPr sz="1700">
              <a:latin typeface="Times New Roman"/>
              <a:ea typeface="Times New Roman"/>
              <a:cs typeface="Times New Roman"/>
              <a:sym typeface="Times New Roman"/>
            </a:endParaRPr>
          </a:p>
          <a:p>
            <a:pPr marL="0" lvl="0" indent="0" algn="just" rtl="0">
              <a:lnSpc>
                <a:spcPct val="150000"/>
              </a:lnSpc>
              <a:spcBef>
                <a:spcPts val="1200"/>
              </a:spcBef>
              <a:spcAft>
                <a:spcPts val="0"/>
              </a:spcAft>
              <a:buClr>
                <a:schemeClr val="dk1"/>
              </a:buClr>
              <a:buSzPts val="1100"/>
              <a:buFont typeface="Arial"/>
              <a:buNone/>
            </a:pPr>
            <a:r>
              <a:rPr lang="en-US" sz="1700" b="1">
                <a:latin typeface="Times New Roman"/>
                <a:ea typeface="Times New Roman"/>
                <a:cs typeface="Times New Roman"/>
                <a:sym typeface="Times New Roman"/>
              </a:rPr>
              <a:t>In this study, we proposed an efficient deep convolutional neural networks approach for hand gesture recognition to detect sign language. The proposed approach employed transfer learning to beat the scarcity of a large labeled hand gesture dataset.</a:t>
            </a:r>
            <a:endParaRPr sz="1700" b="1">
              <a:latin typeface="Times New Roman"/>
              <a:ea typeface="Times New Roman"/>
              <a:cs typeface="Times New Roman"/>
              <a:sym typeface="Times New Roman"/>
            </a:endParaRPr>
          </a:p>
          <a:p>
            <a:pPr marL="152400" lvl="0" indent="0" algn="l" rtl="0">
              <a:lnSpc>
                <a:spcPct val="114000"/>
              </a:lnSpc>
              <a:spcBef>
                <a:spcPts val="1200"/>
              </a:spcBef>
              <a:spcAft>
                <a:spcPts val="0"/>
              </a:spcAft>
              <a:buClr>
                <a:schemeClr val="dk1"/>
              </a:buClr>
              <a:buSzPts val="2400"/>
              <a:buFont typeface="Noto Sans Symbols"/>
              <a:buNone/>
            </a:pP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Future Enhancement</a:t>
            </a:r>
            <a:endParaRPr>
              <a:latin typeface="Calibri"/>
              <a:ea typeface="Calibri"/>
              <a:cs typeface="Calibri"/>
              <a:sym typeface="Calibri"/>
            </a:endParaRPr>
          </a:p>
        </p:txBody>
      </p:sp>
      <p:sp>
        <p:nvSpPr>
          <p:cNvPr id="243" name="Google Shape;243;p1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457200" marR="120637" lvl="0" indent="-374650" algn="just" rtl="0">
              <a:lnSpc>
                <a:spcPct val="109804"/>
              </a:lnSpc>
              <a:spcBef>
                <a:spcPts val="258"/>
              </a:spcBef>
              <a:spcAft>
                <a:spcPts val="0"/>
              </a:spcAft>
              <a:buClr>
                <a:srgbClr val="111111"/>
              </a:buClr>
              <a:buSzPts val="2300"/>
              <a:buFont typeface="Times New Roman"/>
              <a:buChar char="▪"/>
            </a:pPr>
            <a:r>
              <a:rPr lang="en-US" sz="2300">
                <a:solidFill>
                  <a:srgbClr val="111111"/>
                </a:solidFill>
                <a:latin typeface="Times New Roman"/>
                <a:ea typeface="Times New Roman"/>
                <a:cs typeface="Times New Roman"/>
                <a:sym typeface="Times New Roman"/>
              </a:rPr>
              <a:t>We can develop a model for ISL word and sentence level recognition. This will require creating a system that can detect changes with respect to the temporal space. </a:t>
            </a:r>
            <a:endParaRPr sz="2300">
              <a:solidFill>
                <a:srgbClr val="111111"/>
              </a:solidFill>
              <a:latin typeface="Times New Roman"/>
              <a:ea typeface="Times New Roman"/>
              <a:cs typeface="Times New Roman"/>
              <a:sym typeface="Times New Roman"/>
            </a:endParaRPr>
          </a:p>
          <a:p>
            <a:pPr marL="457200" marR="120637" lvl="0" indent="0" algn="just" rtl="0">
              <a:lnSpc>
                <a:spcPct val="109804"/>
              </a:lnSpc>
              <a:spcBef>
                <a:spcPts val="258"/>
              </a:spcBef>
              <a:spcAft>
                <a:spcPts val="0"/>
              </a:spcAft>
              <a:buNone/>
            </a:pPr>
            <a:endParaRPr sz="2300">
              <a:solidFill>
                <a:srgbClr val="111111"/>
              </a:solidFill>
              <a:latin typeface="Times New Roman"/>
              <a:ea typeface="Times New Roman"/>
              <a:cs typeface="Times New Roman"/>
              <a:sym typeface="Times New Roman"/>
            </a:endParaRPr>
          </a:p>
          <a:p>
            <a:pPr marL="457200" marR="118122" lvl="0" indent="-374650" algn="just" rtl="0">
              <a:lnSpc>
                <a:spcPct val="109804"/>
              </a:lnSpc>
              <a:spcBef>
                <a:spcPts val="258"/>
              </a:spcBef>
              <a:spcAft>
                <a:spcPts val="0"/>
              </a:spcAft>
              <a:buSzPts val="2300"/>
              <a:buFont typeface="Times New Roman"/>
              <a:buChar char="▪"/>
            </a:pPr>
            <a:r>
              <a:rPr lang="en-US" sz="2300">
                <a:latin typeface="Times New Roman"/>
                <a:ea typeface="Times New Roman"/>
                <a:cs typeface="Times New Roman"/>
                <a:sym typeface="Times New Roman"/>
              </a:rPr>
              <a:t>The model can also be programmed with teleconferencing software like Google Meet, Zoom as a functionality extension to enable deaf and dumb people to interact in the virtual medium using the sign detection model. </a:t>
            </a:r>
            <a:endParaRPr sz="2300">
              <a:latin typeface="Times New Roman"/>
              <a:ea typeface="Times New Roman"/>
              <a:cs typeface="Times New Roman"/>
              <a:sym typeface="Times New Roman"/>
            </a:endParaRPr>
          </a:p>
          <a:p>
            <a:pPr marL="457200" marR="118122" lvl="0" indent="0" algn="just" rtl="0">
              <a:lnSpc>
                <a:spcPct val="109804"/>
              </a:lnSpc>
              <a:spcBef>
                <a:spcPts val="258"/>
              </a:spcBef>
              <a:spcAft>
                <a:spcPts val="0"/>
              </a:spcAft>
              <a:buNone/>
            </a:pPr>
            <a:endParaRPr sz="2300">
              <a:latin typeface="Times New Roman"/>
              <a:ea typeface="Times New Roman"/>
              <a:cs typeface="Times New Roman"/>
              <a:sym typeface="Times New Roman"/>
            </a:endParaRPr>
          </a:p>
          <a:p>
            <a:pPr marL="457200" marR="118960" lvl="0" indent="-374650" algn="just" rtl="0">
              <a:lnSpc>
                <a:spcPct val="109804"/>
              </a:lnSpc>
              <a:spcBef>
                <a:spcPts val="258"/>
              </a:spcBef>
              <a:spcAft>
                <a:spcPts val="0"/>
              </a:spcAft>
              <a:buClr>
                <a:srgbClr val="111111"/>
              </a:buClr>
              <a:buSzPts val="2300"/>
              <a:buFont typeface="Times New Roman"/>
              <a:buChar char="▪"/>
            </a:pPr>
            <a:r>
              <a:rPr lang="en-US" sz="2300">
                <a:solidFill>
                  <a:srgbClr val="111111"/>
                </a:solidFill>
                <a:latin typeface="Times New Roman"/>
                <a:ea typeface="Times New Roman"/>
                <a:cs typeface="Times New Roman"/>
                <a:sym typeface="Times New Roman"/>
              </a:rPr>
              <a:t>We can develop a complete product that will help the speech and hearing impaired people, and thereby reduce the communication gap. </a:t>
            </a:r>
            <a:endParaRPr sz="2300">
              <a:solidFill>
                <a:srgbClr val="111111"/>
              </a:solidFill>
              <a:latin typeface="Times New Roman"/>
              <a:ea typeface="Times New Roman"/>
              <a:cs typeface="Times New Roman"/>
              <a:sym typeface="Times New Roman"/>
            </a:endParaRPr>
          </a:p>
          <a:p>
            <a:pPr marL="342900" lvl="0" indent="0" algn="l" rtl="0">
              <a:lnSpc>
                <a:spcPct val="114000"/>
              </a:lnSpc>
              <a:spcBef>
                <a:spcPts val="480"/>
              </a:spcBef>
              <a:spcAft>
                <a:spcPts val="0"/>
              </a:spcAft>
              <a:buNone/>
            </a:pPr>
            <a:endParaRPr sz="230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sz="230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sz="2300">
              <a:latin typeface="Times New Roman"/>
              <a:ea typeface="Times New Roman"/>
              <a:cs typeface="Times New Roman"/>
              <a:sym typeface="Times New Roman"/>
            </a:endParaRPr>
          </a:p>
          <a:p>
            <a:pPr marL="342900" lvl="0" indent="-190500" algn="l" rtl="0">
              <a:lnSpc>
                <a:spcPct val="114000"/>
              </a:lnSpc>
              <a:spcBef>
                <a:spcPts val="480"/>
              </a:spcBef>
              <a:spcAft>
                <a:spcPts val="0"/>
              </a:spcAft>
              <a:buClr>
                <a:schemeClr val="dk1"/>
              </a:buClr>
              <a:buSzPts val="2400"/>
              <a:buFont typeface="Noto Sans Symbols"/>
              <a:buNone/>
            </a:pPr>
            <a:endParaRPr sz="2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Abstract</a:t>
            </a:r>
            <a:endParaRPr>
              <a:latin typeface="Calibri"/>
              <a:ea typeface="Calibri"/>
              <a:cs typeface="Calibri"/>
              <a:sym typeface="Calibri"/>
            </a:endParaRPr>
          </a:p>
        </p:txBody>
      </p:sp>
      <p:sp>
        <p:nvSpPr>
          <p:cNvPr id="106" name="Google Shape;106;p2"/>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Autofit/>
          </a:bodyPr>
          <a:lstStyle/>
          <a:p>
            <a:pPr marL="342900" marR="103378" lvl="0" indent="-336550" algn="just" rtl="0">
              <a:lnSpc>
                <a:spcPct val="109804"/>
              </a:lnSpc>
              <a:spcBef>
                <a:spcPts val="790"/>
              </a:spcBef>
              <a:spcAft>
                <a:spcPts val="0"/>
              </a:spcAft>
              <a:buSzPts val="2300"/>
              <a:buChar char="▪"/>
            </a:pPr>
            <a:r>
              <a:rPr lang="en-US" sz="2300">
                <a:latin typeface="Times New Roman"/>
                <a:ea typeface="Times New Roman"/>
                <a:cs typeface="Times New Roman"/>
                <a:sym typeface="Times New Roman"/>
              </a:rPr>
              <a:t>Sign language recognition is a problem that has been addressed in research for years. However, we are still far from finding a complete solution available in our society. Lack of datasets along with variance in sign language with locality has resulted in restrained efforts in such hand sign gesture detection. Our project aims at taking the </a:t>
            </a:r>
            <a:r>
              <a:rPr lang="en-US" sz="2300" b="1">
                <a:latin typeface="Times New Roman"/>
                <a:ea typeface="Times New Roman"/>
                <a:cs typeface="Times New Roman"/>
                <a:sym typeface="Times New Roman"/>
              </a:rPr>
              <a:t>basic step in bridging the communication gap between normal people and deaf and dumb people using a simple and effective deep learning vision based model to recognize sign languages in real time.</a:t>
            </a:r>
            <a:endParaRPr sz="2300" b="1">
              <a:latin typeface="Times New Roman"/>
              <a:ea typeface="Times New Roman"/>
              <a:cs typeface="Times New Roman"/>
              <a:sym typeface="Times New Roman"/>
            </a:endParaRPr>
          </a:p>
          <a:p>
            <a:pPr marL="342900" marR="103378" lvl="0" indent="0" algn="just" rtl="0">
              <a:lnSpc>
                <a:spcPct val="109804"/>
              </a:lnSpc>
              <a:spcBef>
                <a:spcPts val="790"/>
              </a:spcBef>
              <a:spcAft>
                <a:spcPts val="0"/>
              </a:spcAft>
              <a:buNone/>
            </a:pPr>
            <a:r>
              <a:rPr lang="en-US" sz="2300">
                <a:latin typeface="Times New Roman"/>
                <a:ea typeface="Times New Roman"/>
                <a:cs typeface="Times New Roman"/>
                <a:sym typeface="Times New Roman"/>
              </a:rPr>
              <a:t> Effective extension of this project may not only make the deaf and dumb people communicate faster and easier with the outer world, but also provide a boost in developing autonomous systems for understanding and aiding them. </a:t>
            </a:r>
            <a:endParaRPr sz="2300">
              <a:latin typeface="Times New Roman"/>
              <a:ea typeface="Times New Roman"/>
              <a:cs typeface="Times New Roman"/>
              <a:sym typeface="Times New Roman"/>
            </a:endParaRPr>
          </a:p>
          <a:p>
            <a:pPr marL="342900" lvl="0" indent="0" algn="l" rtl="0">
              <a:lnSpc>
                <a:spcPct val="114000"/>
              </a:lnSpc>
              <a:spcBef>
                <a:spcPts val="0"/>
              </a:spcBef>
              <a:spcAft>
                <a:spcPts val="0"/>
              </a:spcAft>
              <a:buNone/>
            </a:pP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IEEE Paper</a:t>
            </a:r>
            <a:endParaRPr>
              <a:latin typeface="Calibri"/>
              <a:ea typeface="Calibri"/>
              <a:cs typeface="Calibri"/>
              <a:sym typeface="Calibri"/>
            </a:endParaRPr>
          </a:p>
        </p:txBody>
      </p:sp>
      <p:sp>
        <p:nvSpPr>
          <p:cNvPr id="250" name="Google Shape;250;p1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25000" lnSpcReduction="20000"/>
          </a:bodyPr>
          <a:lstStyle/>
          <a:p>
            <a:pPr marL="342900" lvl="0" indent="0" algn="ctr" rtl="0">
              <a:lnSpc>
                <a:spcPct val="100000"/>
              </a:lnSpc>
              <a:spcBef>
                <a:spcPts val="1200"/>
              </a:spcBef>
              <a:spcAft>
                <a:spcPts val="0"/>
              </a:spcAft>
              <a:buNone/>
            </a:pPr>
            <a:r>
              <a:rPr lang="en-US" sz="6400" b="1">
                <a:latin typeface="Arial"/>
                <a:ea typeface="Arial"/>
                <a:cs typeface="Arial"/>
                <a:sym typeface="Arial"/>
              </a:rPr>
              <a:t>TITLE:</a:t>
            </a:r>
            <a:r>
              <a:rPr lang="en-US" sz="7600" b="1">
                <a:latin typeface="Arial"/>
                <a:ea typeface="Arial"/>
                <a:cs typeface="Arial"/>
                <a:sym typeface="Arial"/>
              </a:rPr>
              <a:t> Deep Learning Approach to Recognize Sign Language Gestures</a:t>
            </a:r>
            <a:endParaRPr sz="7600" b="1">
              <a:latin typeface="Arial"/>
              <a:ea typeface="Arial"/>
              <a:cs typeface="Arial"/>
              <a:sym typeface="Arial"/>
            </a:endParaRPr>
          </a:p>
          <a:p>
            <a:pPr marL="0" lvl="0" indent="0" algn="ctr" rtl="0">
              <a:lnSpc>
                <a:spcPct val="114000"/>
              </a:lnSpc>
              <a:spcBef>
                <a:spcPts val="1400"/>
              </a:spcBef>
              <a:spcAft>
                <a:spcPts val="0"/>
              </a:spcAft>
              <a:buNone/>
            </a:pPr>
            <a:r>
              <a:rPr lang="en-US" sz="9207" b="1">
                <a:latin typeface="Arial"/>
                <a:ea typeface="Arial"/>
                <a:cs typeface="Arial"/>
                <a:sym typeface="Arial"/>
              </a:rPr>
              <a:t>Vijayalakshmi K</a:t>
            </a:r>
            <a:endParaRPr sz="9207" b="1">
              <a:latin typeface="Arial"/>
              <a:ea typeface="Arial"/>
              <a:cs typeface="Arial"/>
              <a:sym typeface="Arial"/>
            </a:endParaRPr>
          </a:p>
          <a:p>
            <a:pPr marL="0" lvl="0" indent="0" algn="ctr" rtl="0">
              <a:lnSpc>
                <a:spcPct val="100000"/>
              </a:lnSpc>
              <a:spcBef>
                <a:spcPts val="1200"/>
              </a:spcBef>
              <a:spcAft>
                <a:spcPts val="0"/>
              </a:spcAft>
              <a:buClr>
                <a:schemeClr val="dk1"/>
              </a:buClr>
              <a:buSzPts val="275"/>
              <a:buFont typeface="Arial"/>
              <a:buNone/>
            </a:pPr>
            <a:r>
              <a:rPr lang="en-US" sz="6000" i="1">
                <a:latin typeface="Arial"/>
                <a:ea typeface="Arial"/>
                <a:cs typeface="Arial"/>
                <a:sym typeface="Arial"/>
              </a:rPr>
              <a:t>Department of Computer Science and Business Systems</a:t>
            </a:r>
            <a:endParaRPr sz="6000" i="1">
              <a:latin typeface="Arial"/>
              <a:ea typeface="Arial"/>
              <a:cs typeface="Arial"/>
              <a:sym typeface="Arial"/>
            </a:endParaRPr>
          </a:p>
          <a:p>
            <a:pPr marL="0" lvl="0" indent="0" algn="ctr" rtl="0">
              <a:lnSpc>
                <a:spcPct val="100000"/>
              </a:lnSpc>
              <a:spcBef>
                <a:spcPts val="1400"/>
              </a:spcBef>
              <a:spcAft>
                <a:spcPts val="0"/>
              </a:spcAft>
              <a:buClr>
                <a:schemeClr val="dk1"/>
              </a:buClr>
              <a:buSzPts val="275"/>
              <a:buFont typeface="Arial"/>
              <a:buNone/>
            </a:pPr>
            <a:r>
              <a:rPr lang="en-US" sz="6000">
                <a:latin typeface="Arial"/>
                <a:ea typeface="Arial"/>
                <a:cs typeface="Arial"/>
                <a:sym typeface="Arial"/>
              </a:rPr>
              <a:t>Rajalakshmi Engineering College, </a:t>
            </a:r>
            <a:r>
              <a:rPr lang="en-US" sz="6000" i="1">
                <a:latin typeface="Arial"/>
                <a:ea typeface="Arial"/>
                <a:cs typeface="Arial"/>
                <a:sym typeface="Arial"/>
              </a:rPr>
              <a:t>Chennai</a:t>
            </a:r>
            <a:endParaRPr sz="6000" i="1">
              <a:latin typeface="Arial"/>
              <a:ea typeface="Arial"/>
              <a:cs typeface="Arial"/>
              <a:sym typeface="Arial"/>
            </a:endParaRPr>
          </a:p>
          <a:p>
            <a:pPr marL="0" lvl="0" indent="0" algn="ctr" rtl="0">
              <a:lnSpc>
                <a:spcPct val="100000"/>
              </a:lnSpc>
              <a:spcBef>
                <a:spcPts val="1400"/>
              </a:spcBef>
              <a:spcAft>
                <a:spcPts val="0"/>
              </a:spcAft>
              <a:buClr>
                <a:schemeClr val="dk1"/>
              </a:buClr>
              <a:buSzPts val="275"/>
              <a:buFont typeface="Arial"/>
              <a:buNone/>
            </a:pPr>
            <a:r>
              <a:rPr lang="en-US" sz="6000">
                <a:latin typeface="Arial"/>
                <a:ea typeface="Arial"/>
                <a:cs typeface="Arial"/>
                <a:sym typeface="Arial"/>
              </a:rPr>
              <a:t>vijayalakshmi.k.2019.csbs@rajalakshmi.edu.in</a:t>
            </a:r>
            <a:endParaRPr sz="6000">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9207" b="1">
                <a:latin typeface="Arial"/>
                <a:ea typeface="Arial"/>
                <a:cs typeface="Arial"/>
                <a:sym typeface="Arial"/>
              </a:rPr>
              <a:t>Bhuvaneswaran B</a:t>
            </a:r>
            <a:endParaRPr sz="9207" b="1">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6000">
                <a:latin typeface="Arial"/>
                <a:ea typeface="Arial"/>
                <a:cs typeface="Arial"/>
                <a:sym typeface="Arial"/>
              </a:rPr>
              <a:t>Assistant Professor, </a:t>
            </a:r>
            <a:r>
              <a:rPr lang="en-US" sz="6000" i="1">
                <a:latin typeface="Arial"/>
                <a:ea typeface="Arial"/>
                <a:cs typeface="Arial"/>
                <a:sym typeface="Arial"/>
              </a:rPr>
              <a:t>Department of Computer Science</a:t>
            </a:r>
            <a:endParaRPr sz="6000" i="1">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6000">
                <a:latin typeface="Arial"/>
                <a:ea typeface="Arial"/>
                <a:cs typeface="Arial"/>
                <a:sym typeface="Arial"/>
              </a:rPr>
              <a:t>Rajalakshmi Engineering College, </a:t>
            </a:r>
            <a:r>
              <a:rPr lang="en-US" sz="6000" i="1">
                <a:latin typeface="Arial"/>
                <a:ea typeface="Arial"/>
                <a:cs typeface="Arial"/>
                <a:sym typeface="Arial"/>
              </a:rPr>
              <a:t>Chennai</a:t>
            </a:r>
            <a:endParaRPr sz="6000" i="1">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6000">
                <a:latin typeface="Arial"/>
                <a:ea typeface="Arial"/>
                <a:cs typeface="Arial"/>
                <a:sym typeface="Arial"/>
              </a:rPr>
              <a:t>bhuvaneswaran.b@rajalakshmi.edu.in</a:t>
            </a:r>
            <a:endParaRPr sz="6000">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9207" b="1" i="1">
                <a:latin typeface="Arial"/>
                <a:ea typeface="Arial"/>
                <a:cs typeface="Arial"/>
                <a:sym typeface="Arial"/>
              </a:rPr>
              <a:t>Sorna Shanthi D</a:t>
            </a:r>
            <a:endParaRPr sz="9207" b="1" i="1">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6000" i="1">
                <a:latin typeface="Arial"/>
                <a:ea typeface="Arial"/>
                <a:cs typeface="Arial"/>
                <a:sym typeface="Arial"/>
              </a:rPr>
              <a:t>Associate Professor, Department of Computer Science</a:t>
            </a:r>
            <a:endParaRPr sz="6000" i="1">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6000" i="1">
                <a:latin typeface="Arial"/>
                <a:ea typeface="Arial"/>
                <a:cs typeface="Arial"/>
                <a:sym typeface="Arial"/>
              </a:rPr>
              <a:t>Rajalakshmi Engineering College, Chennai</a:t>
            </a:r>
            <a:endParaRPr sz="6000" i="1">
              <a:latin typeface="Arial"/>
              <a:ea typeface="Arial"/>
              <a:cs typeface="Arial"/>
              <a:sym typeface="Arial"/>
            </a:endParaRPr>
          </a:p>
          <a:p>
            <a:pPr marL="38100" lvl="0" indent="0" algn="ctr" rtl="0">
              <a:lnSpc>
                <a:spcPct val="100000"/>
              </a:lnSpc>
              <a:spcBef>
                <a:spcPts val="1400"/>
              </a:spcBef>
              <a:spcAft>
                <a:spcPts val="0"/>
              </a:spcAft>
              <a:buClr>
                <a:schemeClr val="dk1"/>
              </a:buClr>
              <a:buSzPts val="275"/>
              <a:buFont typeface="Arial"/>
              <a:buNone/>
            </a:pPr>
            <a:r>
              <a:rPr lang="en-US" sz="6000" i="1">
                <a:latin typeface="Arial"/>
                <a:ea typeface="Arial"/>
                <a:cs typeface="Arial"/>
                <a:sym typeface="Arial"/>
              </a:rPr>
              <a:t>sornashanthi.d@rajalakshmi.edu.in</a:t>
            </a:r>
            <a:endParaRPr sz="6000" i="1">
              <a:latin typeface="Arial"/>
              <a:ea typeface="Arial"/>
              <a:cs typeface="Arial"/>
              <a:sym typeface="Arial"/>
            </a:endParaRPr>
          </a:p>
          <a:p>
            <a:pPr marL="342900" lvl="0" indent="0" algn="l" rtl="0">
              <a:lnSpc>
                <a:spcPct val="114000"/>
              </a:lnSpc>
              <a:spcBef>
                <a:spcPts val="1400"/>
              </a:spcBef>
              <a:spcAft>
                <a:spcPts val="0"/>
              </a:spcAft>
              <a:buNone/>
            </a:pPr>
            <a:endParaRPr sz="6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References</a:t>
            </a:r>
            <a:endParaRPr>
              <a:latin typeface="Calibri"/>
              <a:ea typeface="Calibri"/>
              <a:cs typeface="Calibri"/>
              <a:sym typeface="Calibri"/>
            </a:endParaRPr>
          </a:p>
        </p:txBody>
      </p:sp>
      <p:sp>
        <p:nvSpPr>
          <p:cNvPr id="257" name="Google Shape;257;p17"/>
          <p:cNvSpPr txBox="1">
            <a:spLocks noGrp="1"/>
          </p:cNvSpPr>
          <p:nvPr>
            <p:ph type="body" idx="1"/>
          </p:nvPr>
        </p:nvSpPr>
        <p:spPr>
          <a:xfrm>
            <a:off x="190500" y="1083025"/>
            <a:ext cx="8763000" cy="5334000"/>
          </a:xfrm>
          <a:prstGeom prst="rect">
            <a:avLst/>
          </a:prstGeom>
          <a:noFill/>
          <a:ln>
            <a:noFill/>
          </a:ln>
        </p:spPr>
        <p:txBody>
          <a:bodyPr spcFirstLastPara="1" wrap="square" lIns="91425" tIns="45700" rIns="91425" bIns="45700" anchor="t" anchorCtr="0">
            <a:normAutofit lnSpcReduction="10000"/>
          </a:bodyPr>
          <a:lstStyle/>
          <a:p>
            <a:pPr marL="457200" lvl="0" indent="0" algn="l" rtl="0">
              <a:lnSpc>
                <a:spcPct val="115000"/>
              </a:lnSpc>
              <a:spcBef>
                <a:spcPts val="1200"/>
              </a:spcBef>
              <a:spcAft>
                <a:spcPts val="0"/>
              </a:spcAft>
              <a:buNone/>
            </a:pPr>
            <a:r>
              <a:rPr lang="en-US" sz="1300">
                <a:latin typeface="Arial"/>
                <a:ea typeface="Arial"/>
                <a:cs typeface="Arial"/>
                <a:sym typeface="Arial"/>
              </a:rPr>
              <a:t>h</a:t>
            </a:r>
            <a:r>
              <a:rPr lang="en-US" sz="1600">
                <a:latin typeface="Times New Roman"/>
                <a:ea typeface="Times New Roman"/>
                <a:cs typeface="Times New Roman"/>
                <a:sym typeface="Times New Roman"/>
              </a:rPr>
              <a:t>ttps://www.researchgate.net/publication/ 282839736_Sign_Language_Converter</a:t>
            </a:r>
            <a:br>
              <a:rPr lang="en-US" sz="1600">
                <a:latin typeface="Times New Roman"/>
                <a:ea typeface="Times New Roman"/>
                <a:cs typeface="Times New Roman"/>
                <a:sym typeface="Times New Roman"/>
              </a:rPr>
            </a:br>
            <a:r>
              <a:rPr lang="en-US" sz="1400">
                <a:latin typeface="Arial"/>
                <a:ea typeface="Arial"/>
                <a:cs typeface="Arial"/>
                <a:sym typeface="Arial"/>
              </a:rPr>
              <a:t> 	</a:t>
            </a:r>
            <a:endParaRPr sz="1400">
              <a:latin typeface="Arial"/>
              <a:ea typeface="Arial"/>
              <a:cs typeface="Arial"/>
              <a:sym typeface="Arial"/>
            </a:endParaRPr>
          </a:p>
          <a:p>
            <a:pPr marL="457200" lvl="0" indent="0" algn="l" rtl="0">
              <a:lnSpc>
                <a:spcPct val="115000"/>
              </a:lnSpc>
              <a:spcBef>
                <a:spcPts val="1200"/>
              </a:spcBef>
              <a:spcAft>
                <a:spcPts val="0"/>
              </a:spcAft>
              <a:buNone/>
            </a:pPr>
            <a:r>
              <a:rPr lang="en-US" sz="1600">
                <a:latin typeface="Times New Roman"/>
                <a:ea typeface="Times New Roman"/>
                <a:cs typeface="Times New Roman"/>
                <a:sym typeface="Times New Roman"/>
              </a:rPr>
              <a:t>http://sersc.org/journals/index.php/IJAST/article/view/ 	20937/10563</a:t>
            </a:r>
            <a:br>
              <a:rPr lang="en-US" sz="1600">
                <a:latin typeface="Times New Roman"/>
                <a:ea typeface="Times New Roman"/>
                <a:cs typeface="Times New Roman"/>
                <a:sym typeface="Times New Roman"/>
              </a:rPr>
            </a:br>
            <a:r>
              <a:rPr lang="en-US" sz="1400">
                <a:latin typeface="Arial"/>
                <a:ea typeface="Arial"/>
                <a:cs typeface="Arial"/>
                <a:sym typeface="Arial"/>
              </a:rPr>
              <a:t> 	</a:t>
            </a:r>
            <a:endParaRPr sz="1400">
              <a:latin typeface="Arial"/>
              <a:ea typeface="Arial"/>
              <a:cs typeface="Arial"/>
              <a:sym typeface="Arial"/>
            </a:endParaRPr>
          </a:p>
          <a:p>
            <a:pPr marL="457200" lvl="0" indent="0" algn="l" rtl="0">
              <a:lnSpc>
                <a:spcPct val="115000"/>
              </a:lnSpc>
              <a:spcBef>
                <a:spcPts val="1200"/>
              </a:spcBef>
              <a:spcAft>
                <a:spcPts val="0"/>
              </a:spcAft>
              <a:buNone/>
            </a:pPr>
            <a:r>
              <a:rPr lang="en-US" sz="1600" u="sng">
                <a:solidFill>
                  <a:schemeClr val="hlink"/>
                </a:solidFill>
                <a:latin typeface="Times New Roman"/>
                <a:ea typeface="Times New Roman"/>
                <a:cs typeface="Times New Roman"/>
                <a:sym typeface="Times New Roman"/>
                <a:hlinkClick r:id="rId3"/>
              </a:rPr>
              <a:t>https://tensorflow-object-detection-api</a:t>
            </a:r>
            <a:r>
              <a:rPr lang="en-US" sz="1600">
                <a:latin typeface="Times New Roman"/>
                <a:ea typeface="Times New Roman"/>
                <a:cs typeface="Times New Roman"/>
                <a:sym typeface="Times New Roman"/>
              </a:rPr>
              <a:t>-tutorial.readthedocs.io/en/latest/</a:t>
            </a:r>
            <a:br>
              <a:rPr lang="en-US" sz="1600">
                <a:latin typeface="Times New Roman"/>
                <a:ea typeface="Times New Roman"/>
                <a:cs typeface="Times New Roman"/>
                <a:sym typeface="Times New Roman"/>
              </a:rPr>
            </a:br>
            <a:r>
              <a:rPr lang="en-US" sz="1400">
                <a:latin typeface="Arial"/>
                <a:ea typeface="Arial"/>
                <a:cs typeface="Arial"/>
                <a:sym typeface="Arial"/>
              </a:rPr>
              <a:t> 	</a:t>
            </a:r>
            <a:endParaRPr sz="1400">
              <a:latin typeface="Arial"/>
              <a:ea typeface="Arial"/>
              <a:cs typeface="Arial"/>
              <a:sym typeface="Arial"/>
            </a:endParaRPr>
          </a:p>
          <a:p>
            <a:pPr marL="457200" lvl="0" indent="0" algn="l" rtl="0">
              <a:lnSpc>
                <a:spcPct val="115000"/>
              </a:lnSpc>
              <a:spcBef>
                <a:spcPts val="1200"/>
              </a:spcBef>
              <a:spcAft>
                <a:spcPts val="0"/>
              </a:spcAft>
              <a:buNone/>
            </a:pPr>
            <a:r>
              <a:rPr lang="en-US" sz="1600" u="sng">
                <a:solidFill>
                  <a:schemeClr val="hlink"/>
                </a:solidFill>
                <a:latin typeface="Times New Roman"/>
                <a:ea typeface="Times New Roman"/>
                <a:cs typeface="Times New Roman"/>
                <a:sym typeface="Times New Roman"/>
                <a:hlinkClick r:id="rId4"/>
              </a:rPr>
              <a:t>https://academic.oup.com/jdsde/article/11/4/421/411839</a:t>
            </a:r>
            <a:endParaRPr sz="16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600">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US" sz="1600">
                <a:latin typeface="Times New Roman"/>
                <a:ea typeface="Times New Roman"/>
                <a:cs typeface="Times New Roman"/>
                <a:sym typeface="Times New Roman"/>
              </a:rPr>
              <a:t>https://www.sciencedirect.com/science/article/pii/ 	S1877050918321331</a:t>
            </a:r>
            <a:br>
              <a:rPr lang="en-US" sz="1600">
                <a:latin typeface="Times New Roman"/>
                <a:ea typeface="Times New Roman"/>
                <a:cs typeface="Times New Roman"/>
                <a:sym typeface="Times New Roman"/>
              </a:rPr>
            </a:br>
            <a:r>
              <a:rPr lang="en-US" sz="1400">
                <a:latin typeface="Arial"/>
                <a:ea typeface="Arial"/>
                <a:cs typeface="Arial"/>
                <a:sym typeface="Arial"/>
              </a:rPr>
              <a:t> </a:t>
            </a:r>
            <a:r>
              <a:rPr lang="en-US" sz="1600">
                <a:uFill>
                  <a:noFill/>
                </a:uFill>
                <a:latin typeface="Times New Roman"/>
                <a:ea typeface="Times New Roman"/>
                <a:cs typeface="Times New Roman"/>
                <a:sym typeface="Times New Roman"/>
                <a:hlinkClick r:id="rId5"/>
              </a:rPr>
              <a:t>https://www.ijert.org/sign-language-to-text-and-speech</a:t>
            </a:r>
            <a:r>
              <a:rPr lang="en-US" sz="1600">
                <a:latin typeface="Times New Roman"/>
                <a:ea typeface="Times New Roman"/>
                <a:cs typeface="Times New Roman"/>
                <a:sym typeface="Times New Roman"/>
              </a:rPr>
              <a:t>-translation-in-real-time-using-convolutional-neural 	network</a:t>
            </a:r>
            <a:br>
              <a:rPr lang="en-US" sz="1600">
                <a:latin typeface="Times New Roman"/>
                <a:ea typeface="Times New Roman"/>
                <a:cs typeface="Times New Roman"/>
                <a:sym typeface="Times New Roman"/>
              </a:rPr>
            </a:br>
            <a:r>
              <a:rPr lang="en-US" sz="1400">
                <a:latin typeface="Arial"/>
                <a:ea typeface="Arial"/>
                <a:cs typeface="Arial"/>
                <a:sym typeface="Arial"/>
              </a:rPr>
              <a:t> 	</a:t>
            </a:r>
            <a:endParaRPr sz="1400">
              <a:latin typeface="Arial"/>
              <a:ea typeface="Arial"/>
              <a:cs typeface="Arial"/>
              <a:sym typeface="Arial"/>
            </a:endParaRPr>
          </a:p>
          <a:p>
            <a:pPr marL="457200" lvl="0" indent="0" algn="l" rtl="0">
              <a:lnSpc>
                <a:spcPct val="115000"/>
              </a:lnSpc>
              <a:spcBef>
                <a:spcPts val="1200"/>
              </a:spcBef>
              <a:spcAft>
                <a:spcPts val="0"/>
              </a:spcAft>
              <a:buNone/>
            </a:pPr>
            <a:r>
              <a:rPr lang="en-US" sz="1600">
                <a:latin typeface="Times New Roman"/>
                <a:ea typeface="Times New Roman"/>
                <a:cs typeface="Times New Roman"/>
                <a:sym typeface="Times New Roman"/>
              </a:rPr>
              <a:t>https://www.ripublication.com/ijaer18/ijaerv13n9_90.pdf</a:t>
            </a:r>
            <a:br>
              <a:rPr lang="en-US" sz="1600">
                <a:latin typeface="Times New Roman"/>
                <a:ea typeface="Times New Roman"/>
                <a:cs typeface="Times New Roman"/>
                <a:sym typeface="Times New Roman"/>
              </a:rPr>
            </a:br>
            <a:r>
              <a:rPr lang="en-US" sz="1400">
                <a:latin typeface="Arial"/>
                <a:ea typeface="Arial"/>
                <a:cs typeface="Arial"/>
                <a:sym typeface="Arial"/>
              </a:rPr>
              <a:t> 		</a:t>
            </a:r>
            <a:endParaRPr sz="1400">
              <a:latin typeface="Arial"/>
              <a:ea typeface="Arial"/>
              <a:cs typeface="Arial"/>
              <a:sym typeface="Arial"/>
            </a:endParaRPr>
          </a:p>
          <a:p>
            <a:pPr marL="457200" lvl="0" indent="0" algn="l" rtl="0">
              <a:lnSpc>
                <a:spcPct val="115000"/>
              </a:lnSpc>
              <a:spcBef>
                <a:spcPts val="1200"/>
              </a:spcBef>
              <a:spcAft>
                <a:spcPts val="1200"/>
              </a:spcAft>
              <a:buNone/>
            </a:pPr>
            <a:r>
              <a:rPr lang="en-US" sz="1600">
                <a:latin typeface="Times New Roman"/>
                <a:ea typeface="Times New Roman"/>
                <a:cs typeface="Times New Roman"/>
                <a:sym typeface="Times New Roman"/>
              </a:rPr>
              <a:t>http://reports.ias.ac.in/report/19049/real-time-indian -sign-language-recogniti</a:t>
            </a:r>
            <a:r>
              <a:rPr lang="en-US" sz="1400">
                <a:latin typeface="Times New Roman"/>
                <a:ea typeface="Times New Roman"/>
                <a:cs typeface="Times New Roman"/>
                <a:sym typeface="Times New Roman"/>
              </a:rPr>
              <a:t>on</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p:nvPr/>
        </p:nvSpPr>
        <p:spPr>
          <a:xfrm>
            <a:off x="2532822" y="2321005"/>
            <a:ext cx="4078361"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Queries</a:t>
            </a:r>
            <a:endParaRPr sz="96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9"/>
          <p:cNvSpPr/>
          <p:nvPr/>
        </p:nvSpPr>
        <p:spPr>
          <a:xfrm>
            <a:off x="727460" y="2321005"/>
            <a:ext cx="7689093"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Demonstration</a:t>
            </a:r>
            <a:endParaRPr sz="96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p:nvPr/>
        </p:nvSpPr>
        <p:spPr>
          <a:xfrm>
            <a:off x="1844234" y="2321005"/>
            <a:ext cx="5455532" cy="15696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600">
                <a:solidFill>
                  <a:schemeClr val="dk1"/>
                </a:solidFill>
                <a:latin typeface="Calibri"/>
                <a:ea typeface="Calibri"/>
                <a:cs typeface="Calibri"/>
                <a:sym typeface="Calibri"/>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Need for the Proposed System</a:t>
            </a:r>
            <a:endParaRPr>
              <a:latin typeface="Calibri"/>
              <a:ea typeface="Calibri"/>
              <a:cs typeface="Calibri"/>
              <a:sym typeface="Calibri"/>
            </a:endParaRPr>
          </a:p>
        </p:txBody>
      </p:sp>
      <p:sp>
        <p:nvSpPr>
          <p:cNvPr id="113" name="Google Shape;113;p3"/>
          <p:cNvSpPr txBox="1">
            <a:spLocks noGrp="1"/>
          </p:cNvSpPr>
          <p:nvPr>
            <p:ph type="body" idx="1"/>
          </p:nvPr>
        </p:nvSpPr>
        <p:spPr>
          <a:xfrm>
            <a:off x="190500" y="1267550"/>
            <a:ext cx="8763000" cy="4760400"/>
          </a:xfrm>
          <a:prstGeom prst="rect">
            <a:avLst/>
          </a:prstGeom>
          <a:noFill/>
          <a:ln>
            <a:noFill/>
          </a:ln>
        </p:spPr>
        <p:txBody>
          <a:bodyPr spcFirstLastPara="1" wrap="square" lIns="91425" tIns="45700" rIns="91425" bIns="45700" anchor="t" anchorCtr="0">
            <a:normAutofit/>
          </a:bodyPr>
          <a:lstStyle/>
          <a:p>
            <a:pPr marL="457200" lvl="0" indent="-361950" algn="just" rtl="0">
              <a:lnSpc>
                <a:spcPct val="114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No Major datasets for signs used by deaf and dumb people.</a:t>
            </a:r>
            <a:endParaRPr sz="2100">
              <a:latin typeface="Times New Roman"/>
              <a:ea typeface="Times New Roman"/>
              <a:cs typeface="Times New Roman"/>
              <a:sym typeface="Times New Roman"/>
            </a:endParaRPr>
          </a:p>
          <a:p>
            <a:pPr marL="457200" lvl="0" indent="-361950" algn="just" rtl="0">
              <a:lnSpc>
                <a:spcPct val="114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Different people use different signs, hence a standard model or application will not suffice to cater all use cases.</a:t>
            </a:r>
            <a:endParaRPr sz="2100">
              <a:latin typeface="Times New Roman"/>
              <a:ea typeface="Times New Roman"/>
              <a:cs typeface="Times New Roman"/>
              <a:sym typeface="Times New Roman"/>
            </a:endParaRPr>
          </a:p>
          <a:p>
            <a:pPr marL="457200" lvl="0" indent="-361950" algn="just" rtl="0">
              <a:lnSpc>
                <a:spcPct val="114000"/>
              </a:lnSpc>
              <a:spcBef>
                <a:spcPts val="0"/>
              </a:spcBef>
              <a:spcAft>
                <a:spcPts val="0"/>
              </a:spcAft>
              <a:buSzPts val="2100"/>
              <a:buFont typeface="Times New Roman"/>
              <a:buChar char="➔"/>
            </a:pPr>
            <a:r>
              <a:rPr lang="en-US" sz="2100">
                <a:latin typeface="Times New Roman"/>
                <a:ea typeface="Times New Roman"/>
                <a:cs typeface="Times New Roman"/>
                <a:sym typeface="Times New Roman"/>
              </a:rPr>
              <a:t>Optimization of deep learning model as most systems use excess memory, GPU and hence accommodation in  an existing software like Zoom or Google Meet is a problem.</a:t>
            </a:r>
            <a:endParaRPr sz="2100">
              <a:latin typeface="Times New Roman"/>
              <a:ea typeface="Times New Roman"/>
              <a:cs typeface="Times New Roman"/>
              <a:sym typeface="Times New Roman"/>
            </a:endParaRPr>
          </a:p>
          <a:p>
            <a:pPr marL="457200" lvl="0" indent="0" algn="just" rtl="0">
              <a:lnSpc>
                <a:spcPct val="114000"/>
              </a:lnSpc>
              <a:spcBef>
                <a:spcPts val="0"/>
              </a:spcBef>
              <a:spcAft>
                <a:spcPts val="0"/>
              </a:spcAft>
              <a:buNone/>
            </a:pPr>
            <a:endParaRPr sz="2000" b="1">
              <a:latin typeface="Times New Roman"/>
              <a:ea typeface="Times New Roman"/>
              <a:cs typeface="Times New Roman"/>
              <a:sym typeface="Times New Roman"/>
            </a:endParaRPr>
          </a:p>
          <a:p>
            <a:pPr marL="342900" lvl="0" indent="-317500" algn="just" rtl="0">
              <a:lnSpc>
                <a:spcPct val="114000"/>
              </a:lnSpc>
              <a:spcBef>
                <a:spcPts val="0"/>
              </a:spcBef>
              <a:spcAft>
                <a:spcPts val="0"/>
              </a:spcAft>
              <a:buClr>
                <a:schemeClr val="dk1"/>
              </a:buClr>
              <a:buSzPts val="2000"/>
              <a:buFont typeface="Times New Roman"/>
              <a:buChar char="▪"/>
            </a:pPr>
            <a:r>
              <a:rPr lang="en-US" sz="2000" b="1" i="1">
                <a:latin typeface="Times New Roman"/>
                <a:ea typeface="Times New Roman"/>
                <a:cs typeface="Times New Roman"/>
                <a:sym typeface="Times New Roman"/>
              </a:rPr>
              <a:t>Limitations In Existing System: </a:t>
            </a:r>
            <a:endParaRPr sz="2000" b="1" i="1">
              <a:latin typeface="Times New Roman"/>
              <a:ea typeface="Times New Roman"/>
              <a:cs typeface="Times New Roman"/>
              <a:sym typeface="Times New Roman"/>
            </a:endParaRPr>
          </a:p>
          <a:p>
            <a:pPr marL="342900" lvl="0" indent="-317500" algn="just" rtl="0">
              <a:lnSpc>
                <a:spcPct val="100000"/>
              </a:lnSpc>
              <a:spcBef>
                <a:spcPts val="0"/>
              </a:spcBef>
              <a:spcAft>
                <a:spcPts val="0"/>
              </a:spcAft>
              <a:buSzPts val="2000"/>
              <a:buChar char="▪"/>
            </a:pPr>
            <a:r>
              <a:rPr lang="en-US" sz="2000" b="1">
                <a:latin typeface="Times New Roman"/>
                <a:ea typeface="Times New Roman"/>
                <a:cs typeface="Times New Roman"/>
                <a:sym typeface="Times New Roman"/>
              </a:rPr>
              <a:t>🕐</a:t>
            </a:r>
            <a:r>
              <a:rPr lang="en-US" sz="2000">
                <a:latin typeface="Times New Roman"/>
                <a:ea typeface="Times New Roman"/>
                <a:cs typeface="Times New Roman"/>
                <a:sym typeface="Times New Roman"/>
              </a:rPr>
              <a:t> High initial setup cost and less practical feasibility </a:t>
            </a:r>
            <a:endParaRPr sz="2000">
              <a:latin typeface="Times New Roman"/>
              <a:ea typeface="Times New Roman"/>
              <a:cs typeface="Times New Roman"/>
              <a:sym typeface="Times New Roman"/>
            </a:endParaRPr>
          </a:p>
          <a:p>
            <a:pPr marL="342900" marR="24638" lvl="0" indent="-317500" algn="just" rtl="0">
              <a:lnSpc>
                <a:spcPct val="109804"/>
              </a:lnSpc>
              <a:spcBef>
                <a:spcPts val="0"/>
              </a:spcBef>
              <a:spcAft>
                <a:spcPts val="0"/>
              </a:spcAft>
              <a:buSzPts val="2000"/>
              <a:buChar char="▪"/>
            </a:pPr>
            <a:r>
              <a:rPr lang="en-US" sz="2000">
                <a:latin typeface="Times New Roman"/>
                <a:ea typeface="Times New Roman"/>
                <a:cs typeface="Times New Roman"/>
                <a:sym typeface="Times New Roman"/>
              </a:rPr>
              <a:t>🕐 User requires adequate knowledge of technology to use the hardware system </a:t>
            </a:r>
            <a:endParaRPr sz="2000">
              <a:latin typeface="Times New Roman"/>
              <a:ea typeface="Times New Roman"/>
              <a:cs typeface="Times New Roman"/>
              <a:sym typeface="Times New Roman"/>
            </a:endParaRPr>
          </a:p>
          <a:p>
            <a:pPr marL="342900" marR="8318" lvl="0" indent="-317500" algn="just" rtl="0">
              <a:lnSpc>
                <a:spcPct val="109804"/>
              </a:lnSpc>
              <a:spcBef>
                <a:spcPts val="0"/>
              </a:spcBef>
              <a:spcAft>
                <a:spcPts val="0"/>
              </a:spcAft>
              <a:buSzPts val="2000"/>
              <a:buChar char="▪"/>
            </a:pPr>
            <a:r>
              <a:rPr lang="en-US" sz="2000">
                <a:latin typeface="Times New Roman"/>
                <a:ea typeface="Times New Roman"/>
                <a:cs typeface="Times New Roman"/>
                <a:sym typeface="Times New Roman"/>
              </a:rPr>
              <a:t>🕐 Considerable E-waste due to large number of sensors used </a:t>
            </a:r>
            <a:endParaRPr sz="2000">
              <a:latin typeface="Times New Roman"/>
              <a:ea typeface="Times New Roman"/>
              <a:cs typeface="Times New Roman"/>
              <a:sym typeface="Times New Roman"/>
            </a:endParaRPr>
          </a:p>
          <a:p>
            <a:pPr marL="342900" lvl="0" indent="-317500" algn="just" rtl="0">
              <a:lnSpc>
                <a:spcPct val="114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ion</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Advantages of the Proposed System</a:t>
            </a:r>
            <a:endParaRPr>
              <a:latin typeface="Calibri"/>
              <a:ea typeface="Calibri"/>
              <a:cs typeface="Calibri"/>
              <a:sym typeface="Calibri"/>
            </a:endParaRPr>
          </a:p>
        </p:txBody>
      </p:sp>
      <p:sp>
        <p:nvSpPr>
          <p:cNvPr id="120" name="Google Shape;120;p4"/>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457200" lvl="0" indent="-374650" algn="l" rtl="0">
              <a:lnSpc>
                <a:spcPct val="115000"/>
              </a:lnSpc>
              <a:spcBef>
                <a:spcPts val="1200"/>
              </a:spcBef>
              <a:spcAft>
                <a:spcPts val="0"/>
              </a:spcAft>
              <a:buSzPts val="2300"/>
              <a:buFont typeface="Times New Roman"/>
              <a:buChar char="●"/>
            </a:pPr>
            <a:r>
              <a:rPr lang="en-US" sz="2300" b="1">
                <a:latin typeface="Times New Roman"/>
                <a:ea typeface="Times New Roman"/>
                <a:cs typeface="Times New Roman"/>
                <a:sym typeface="Times New Roman"/>
              </a:rPr>
              <a:t>Cheaper</a:t>
            </a:r>
            <a:r>
              <a:rPr lang="en-US" sz="2300">
                <a:latin typeface="Times New Roman"/>
                <a:ea typeface="Times New Roman"/>
                <a:cs typeface="Times New Roman"/>
                <a:sym typeface="Times New Roman"/>
              </a:rPr>
              <a:t> and more appealing with less setup cost</a:t>
            </a:r>
            <a:br>
              <a:rPr lang="en-US" sz="2300">
                <a:latin typeface="Times New Roman"/>
                <a:ea typeface="Times New Roman"/>
                <a:cs typeface="Times New Roman"/>
                <a:sym typeface="Times New Roman"/>
              </a:rPr>
            </a:b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Arial"/>
              <a:buChar char="●"/>
            </a:pPr>
            <a:r>
              <a:rPr lang="en-US" sz="2300">
                <a:latin typeface="Times New Roman"/>
                <a:ea typeface="Times New Roman"/>
                <a:cs typeface="Times New Roman"/>
                <a:sym typeface="Times New Roman"/>
              </a:rPr>
              <a:t>User 	gains </a:t>
            </a:r>
            <a:r>
              <a:rPr lang="en-US" sz="2300" b="1">
                <a:latin typeface="Times New Roman"/>
                <a:ea typeface="Times New Roman"/>
                <a:cs typeface="Times New Roman"/>
                <a:sym typeface="Times New Roman"/>
              </a:rPr>
              <a:t>design autonomy.</a:t>
            </a:r>
            <a:r>
              <a:rPr lang="en-US" sz="2300">
                <a:latin typeface="Times New Roman"/>
                <a:ea typeface="Times New Roman"/>
                <a:cs typeface="Times New Roman"/>
                <a:sym typeface="Times New Roman"/>
              </a:rPr>
              <a:t> They are allowed to train their own images 	based on their requirements.</a:t>
            </a:r>
            <a:br>
              <a:rPr lang="en-US" sz="2300">
                <a:latin typeface="Times New Roman"/>
                <a:ea typeface="Times New Roman"/>
                <a:cs typeface="Times New Roman"/>
                <a:sym typeface="Times New Roman"/>
              </a:rPr>
            </a:br>
            <a:r>
              <a:rPr lang="en-US"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Arial"/>
              <a:buChar char="●"/>
            </a:pPr>
            <a:r>
              <a:rPr lang="en-US" sz="2300">
                <a:latin typeface="Times New Roman"/>
                <a:ea typeface="Times New Roman"/>
                <a:cs typeface="Times New Roman"/>
                <a:sym typeface="Times New Roman"/>
              </a:rPr>
              <a:t>	It 	does not require high proficiency of the user in terms of hardware installation and updations.</a:t>
            </a:r>
            <a:br>
              <a:rPr lang="en-US" sz="2300">
                <a:latin typeface="Times New Roman"/>
                <a:ea typeface="Times New Roman"/>
                <a:cs typeface="Times New Roman"/>
                <a:sym typeface="Times New Roman"/>
              </a:rPr>
            </a:br>
            <a:r>
              <a:rPr lang="en-US"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457200" lvl="0" indent="-374650" algn="l" rtl="0">
              <a:lnSpc>
                <a:spcPct val="115000"/>
              </a:lnSpc>
              <a:spcBef>
                <a:spcPts val="0"/>
              </a:spcBef>
              <a:spcAft>
                <a:spcPts val="0"/>
              </a:spcAft>
              <a:buSzPts val="2300"/>
              <a:buFont typeface="Arial"/>
              <a:buChar char="●"/>
            </a:pPr>
            <a:r>
              <a:rPr lang="en-US" sz="2300">
                <a:latin typeface="Times New Roman"/>
                <a:ea typeface="Times New Roman"/>
                <a:cs typeface="Times New Roman"/>
                <a:sym typeface="Times New Roman"/>
              </a:rPr>
              <a:t>	As 	a representative ML approach, artificial neural networks enable to 	handle a </a:t>
            </a:r>
            <a:r>
              <a:rPr lang="en-US" sz="2300" b="1">
                <a:latin typeface="Times New Roman"/>
                <a:ea typeface="Times New Roman"/>
                <a:cs typeface="Times New Roman"/>
                <a:sym typeface="Times New Roman"/>
              </a:rPr>
              <a:t>huge amount of data</a:t>
            </a:r>
            <a:r>
              <a:rPr lang="en-US" sz="2300">
                <a:latin typeface="Times New Roman"/>
                <a:ea typeface="Times New Roman"/>
                <a:cs typeface="Times New Roman"/>
                <a:sym typeface="Times New Roman"/>
              </a:rPr>
              <a:t> with the assistance of cutting-edge computer vision technologies.</a:t>
            </a:r>
            <a:br>
              <a:rPr lang="en-US" sz="2300">
                <a:latin typeface="Times New Roman"/>
                <a:ea typeface="Times New Roman"/>
                <a:cs typeface="Times New Roman"/>
                <a:sym typeface="Times New Roman"/>
              </a:rPr>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Literature Survey</a:t>
            </a:r>
            <a:endParaRPr>
              <a:latin typeface="Calibri"/>
              <a:ea typeface="Calibri"/>
              <a:cs typeface="Calibri"/>
              <a:sym typeface="Calibri"/>
            </a:endParaRPr>
          </a:p>
        </p:txBody>
      </p:sp>
      <p:sp>
        <p:nvSpPr>
          <p:cNvPr id="127" name="Google Shape;127;p5"/>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62500" lnSpcReduction="20000"/>
          </a:bodyPr>
          <a:lstStyle/>
          <a:p>
            <a:pPr marL="0" lvl="0" indent="0" algn="just" rtl="0">
              <a:lnSpc>
                <a:spcPct val="150000"/>
              </a:lnSpc>
              <a:spcBef>
                <a:spcPts val="2400"/>
              </a:spcBef>
              <a:spcAft>
                <a:spcPts val="0"/>
              </a:spcAft>
              <a:buNone/>
            </a:pPr>
            <a:r>
              <a:rPr lang="en-US" sz="2720" b="1">
                <a:solidFill>
                  <a:srgbClr val="111111"/>
                </a:solidFill>
                <a:highlight>
                  <a:srgbClr val="FFFFFF"/>
                </a:highlight>
                <a:latin typeface="Times New Roman"/>
                <a:ea typeface="Times New Roman"/>
                <a:cs typeface="Times New Roman"/>
                <a:sym typeface="Times New Roman"/>
              </a:rPr>
              <a:t>Static Sign Language Recognition Using Deep Learning</a:t>
            </a:r>
            <a:endParaRPr sz="2720" b="1">
              <a:solidFill>
                <a:srgbClr val="111111"/>
              </a:solidFill>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US" sz="2492">
                <a:highlight>
                  <a:srgbClr val="FFFFFF"/>
                </a:highlight>
                <a:latin typeface="Times New Roman"/>
                <a:ea typeface="Times New Roman"/>
                <a:cs typeface="Times New Roman"/>
                <a:sym typeface="Times New Roman"/>
              </a:rPr>
              <a:t>A system was developed that will serve as a learning tool for starters in sign language that involves hand detection. This system is based on a skin-color modeling technique, i.e., explicit skin-color space thresholding.</a:t>
            </a:r>
            <a:endParaRPr sz="2492">
              <a:highlight>
                <a:srgbClr val="FFFFFF"/>
              </a:highlight>
              <a:latin typeface="Times New Roman"/>
              <a:ea typeface="Times New Roman"/>
              <a:cs typeface="Times New Roman"/>
              <a:sym typeface="Times New Roman"/>
            </a:endParaRPr>
          </a:p>
          <a:p>
            <a:pPr marL="457200" lvl="0" indent="0" algn="just" rtl="0">
              <a:lnSpc>
                <a:spcPct val="150000"/>
              </a:lnSpc>
              <a:spcBef>
                <a:spcPts val="1200"/>
              </a:spcBef>
              <a:spcAft>
                <a:spcPts val="0"/>
              </a:spcAft>
              <a:buNone/>
            </a:pPr>
            <a:r>
              <a:rPr lang="en-US" sz="2492" b="1" i="1">
                <a:highlight>
                  <a:srgbClr val="FFFFFF"/>
                </a:highlight>
                <a:latin typeface="Times New Roman"/>
                <a:ea typeface="Times New Roman"/>
                <a:cs typeface="Times New Roman"/>
                <a:sym typeface="Times New Roman"/>
              </a:rPr>
              <a:t>DisAdvantage</a:t>
            </a:r>
            <a:r>
              <a:rPr lang="en-US" sz="2492">
                <a:highlight>
                  <a:srgbClr val="FFFFFF"/>
                </a:highlight>
                <a:latin typeface="Times New Roman"/>
                <a:ea typeface="Times New Roman"/>
                <a:cs typeface="Times New Roman"/>
                <a:sym typeface="Times New Roman"/>
              </a:rPr>
              <a:t>:  Involves converting RGB to Binary image files. Leads to extra overhead memory and processing.</a:t>
            </a:r>
            <a:endParaRPr sz="2492">
              <a:highlight>
                <a:srgbClr val="FFFFFF"/>
              </a:highlight>
              <a:latin typeface="Times New Roman"/>
              <a:ea typeface="Times New Roman"/>
              <a:cs typeface="Times New Roman"/>
              <a:sym typeface="Times New Roman"/>
            </a:endParaRPr>
          </a:p>
          <a:p>
            <a:pPr marL="0" lvl="0" indent="0" algn="just" rtl="0">
              <a:lnSpc>
                <a:spcPct val="150000"/>
              </a:lnSpc>
              <a:spcBef>
                <a:spcPts val="2400"/>
              </a:spcBef>
              <a:spcAft>
                <a:spcPts val="0"/>
              </a:spcAft>
              <a:buNone/>
            </a:pPr>
            <a:r>
              <a:rPr lang="en-US" sz="2641" b="1">
                <a:highlight>
                  <a:srgbClr val="FFFFFF"/>
                </a:highlight>
                <a:latin typeface="Times New Roman"/>
                <a:ea typeface="Times New Roman"/>
                <a:cs typeface="Times New Roman"/>
                <a:sym typeface="Times New Roman"/>
              </a:rPr>
              <a:t>Research on the Hand Gesture Recognition Based on Deep Learning</a:t>
            </a:r>
            <a:endParaRPr sz="2641" b="1">
              <a:highlight>
                <a:srgbClr val="FFFFFF"/>
              </a:highlight>
              <a:latin typeface="Times New Roman"/>
              <a:ea typeface="Times New Roman"/>
              <a:cs typeface="Times New Roman"/>
              <a:sym typeface="Times New Roman"/>
            </a:endParaRPr>
          </a:p>
          <a:p>
            <a:pPr marL="635000" lvl="0" indent="0" algn="just" rtl="0">
              <a:lnSpc>
                <a:spcPct val="150000"/>
              </a:lnSpc>
              <a:spcBef>
                <a:spcPts val="1200"/>
              </a:spcBef>
              <a:spcAft>
                <a:spcPts val="0"/>
              </a:spcAft>
              <a:buNone/>
            </a:pPr>
            <a:r>
              <a:rPr lang="en-US">
                <a:highlight>
                  <a:srgbClr val="FFFFFF"/>
                </a:highlight>
                <a:latin typeface="Times New Roman"/>
                <a:ea typeface="Times New Roman"/>
                <a:cs typeface="Times New Roman"/>
                <a:sym typeface="Times New Roman"/>
              </a:rPr>
              <a:t>The long-term recurrent con-volution network is used to classify the video sequences of hand gestures. In the standard long-term recurrent convolution network-based action classifier, multiple frames sampled from the video sequence are given as an input to the network, to perform classification.  To extract the representative frames, we propose to use novel tiled image patterns and tiled binary pattern within a semantic segmentation-based deep learning framework, the deconvolutional neural network. </a:t>
            </a:r>
            <a:endParaRPr>
              <a:highlight>
                <a:srgbClr val="FFFFFF"/>
              </a:highlight>
              <a:latin typeface="Times New Roman"/>
              <a:ea typeface="Times New Roman"/>
              <a:cs typeface="Times New Roman"/>
              <a:sym typeface="Times New Roman"/>
            </a:endParaRPr>
          </a:p>
          <a:p>
            <a:pPr marL="635000" lvl="0" indent="0" algn="just" rtl="0">
              <a:lnSpc>
                <a:spcPct val="150000"/>
              </a:lnSpc>
              <a:spcBef>
                <a:spcPts val="1200"/>
              </a:spcBef>
              <a:spcAft>
                <a:spcPts val="0"/>
              </a:spcAft>
              <a:buNone/>
            </a:pPr>
            <a:r>
              <a:rPr lang="en-US" b="1" i="1">
                <a:highlight>
                  <a:srgbClr val="FFFFFF"/>
                </a:highlight>
                <a:latin typeface="Times New Roman"/>
                <a:ea typeface="Times New Roman"/>
                <a:cs typeface="Times New Roman"/>
                <a:sym typeface="Times New Roman"/>
              </a:rPr>
              <a:t>DisAdvantage</a:t>
            </a:r>
            <a:r>
              <a:rPr lang="en-US">
                <a:highlight>
                  <a:srgbClr val="FFFFFF"/>
                </a:highlight>
                <a:latin typeface="Times New Roman"/>
                <a:ea typeface="Times New Roman"/>
                <a:cs typeface="Times New Roman"/>
                <a:sym typeface="Times New Roman"/>
              </a:rPr>
              <a:t>:  Tiling of data frames provides static detection boxes and is not suitable for detecting large sized real time images.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Main Objective</a:t>
            </a:r>
            <a:endParaRPr>
              <a:latin typeface="Calibri"/>
              <a:ea typeface="Calibri"/>
              <a:cs typeface="Calibri"/>
              <a:sym typeface="Calibri"/>
            </a:endParaRPr>
          </a:p>
        </p:txBody>
      </p:sp>
      <p:sp>
        <p:nvSpPr>
          <p:cNvPr id="134" name="Google Shape;134;p6"/>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150000"/>
              </a:lnSpc>
              <a:spcBef>
                <a:spcPts val="1200"/>
              </a:spcBef>
              <a:spcAft>
                <a:spcPts val="0"/>
              </a:spcAft>
              <a:buClr>
                <a:schemeClr val="dk1"/>
              </a:buClr>
              <a:buSzPct val="26172"/>
              <a:buFont typeface="Arial"/>
              <a:buNone/>
            </a:pPr>
            <a:r>
              <a:rPr lang="en-US" sz="4202">
                <a:latin typeface="Times New Roman"/>
                <a:ea typeface="Times New Roman"/>
                <a:cs typeface="Times New Roman"/>
                <a:sym typeface="Times New Roman"/>
              </a:rPr>
              <a:t>The objective of this project is to create a sign language detector that does real time sign language detection and train itself continuously based on user images.</a:t>
            </a:r>
            <a:endParaRPr sz="4202">
              <a:latin typeface="Times New Roman"/>
              <a:ea typeface="Times New Roman"/>
              <a:cs typeface="Times New Roman"/>
              <a:sym typeface="Times New Roman"/>
            </a:endParaRPr>
          </a:p>
          <a:p>
            <a:pPr marL="0" lvl="0" indent="0" algn="l" rtl="0">
              <a:lnSpc>
                <a:spcPct val="150000"/>
              </a:lnSpc>
              <a:spcBef>
                <a:spcPts val="1200"/>
              </a:spcBef>
              <a:spcAft>
                <a:spcPts val="0"/>
              </a:spcAft>
              <a:buClr>
                <a:schemeClr val="dk1"/>
              </a:buClr>
              <a:buSzPts val="523"/>
              <a:buFont typeface="Arial"/>
              <a:buNone/>
            </a:pPr>
            <a:r>
              <a:rPr lang="en-US" sz="4550">
                <a:latin typeface="Times New Roman"/>
                <a:ea typeface="Times New Roman"/>
                <a:cs typeface="Times New Roman"/>
                <a:sym typeface="Times New Roman"/>
              </a:rPr>
              <a:t>The main objectives of this project are:</a:t>
            </a:r>
            <a:endParaRPr sz="4550">
              <a:latin typeface="Times New Roman"/>
              <a:ea typeface="Times New Roman"/>
              <a:cs typeface="Times New Roman"/>
              <a:sym typeface="Times New Roman"/>
            </a:endParaRPr>
          </a:p>
          <a:p>
            <a:pPr marL="457200" lvl="0" indent="-358298" algn="just" rtl="0">
              <a:lnSpc>
                <a:spcPct val="115000"/>
              </a:lnSpc>
              <a:spcBef>
                <a:spcPts val="1200"/>
              </a:spcBef>
              <a:spcAft>
                <a:spcPts val="0"/>
              </a:spcAft>
              <a:buSzPct val="100000"/>
              <a:buFont typeface="Arial"/>
              <a:buChar char="●"/>
            </a:pPr>
            <a:r>
              <a:rPr lang="en-US" sz="4300" b="1">
                <a:latin typeface="Times New Roman"/>
                <a:ea typeface="Times New Roman"/>
                <a:cs typeface="Times New Roman"/>
                <a:sym typeface="Times New Roman"/>
              </a:rPr>
              <a:t>	</a:t>
            </a:r>
            <a:br>
              <a:rPr lang="en-US" sz="4300" b="1">
                <a:latin typeface="Times New Roman"/>
                <a:ea typeface="Times New Roman"/>
                <a:cs typeface="Times New Roman"/>
                <a:sym typeface="Times New Roman"/>
              </a:rPr>
            </a:br>
            <a:r>
              <a:rPr lang="en-US" sz="4242" b="1">
                <a:latin typeface="Times New Roman"/>
                <a:ea typeface="Times New Roman"/>
                <a:cs typeface="Times New Roman"/>
                <a:sym typeface="Times New Roman"/>
              </a:rPr>
              <a:t>To 	create a dataset by live capturing images of sign language and perform Data processing and augmentation on it</a:t>
            </a:r>
            <a:br>
              <a:rPr lang="en-US" sz="4242" b="1">
                <a:latin typeface="Times New Roman"/>
                <a:ea typeface="Times New Roman"/>
                <a:cs typeface="Times New Roman"/>
                <a:sym typeface="Times New Roman"/>
              </a:rPr>
            </a:br>
            <a:r>
              <a:rPr lang="en-US" sz="4242" b="1">
                <a:latin typeface="Times New Roman"/>
                <a:ea typeface="Times New Roman"/>
                <a:cs typeface="Times New Roman"/>
                <a:sym typeface="Times New Roman"/>
              </a:rPr>
              <a:t> 	</a:t>
            </a:r>
            <a:br>
              <a:rPr lang="en-US" sz="4242" b="1">
                <a:latin typeface="Times New Roman"/>
                <a:ea typeface="Times New Roman"/>
                <a:cs typeface="Times New Roman"/>
                <a:sym typeface="Times New Roman"/>
              </a:rPr>
            </a:br>
            <a:r>
              <a:rPr lang="en-US" sz="4242" b="1">
                <a:latin typeface="Times New Roman"/>
                <a:ea typeface="Times New Roman"/>
                <a:cs typeface="Times New Roman"/>
                <a:sym typeface="Times New Roman"/>
              </a:rPr>
              <a:t>	</a:t>
            </a:r>
            <a:br>
              <a:rPr lang="en-US" sz="4242" b="1">
                <a:latin typeface="Times New Roman"/>
                <a:ea typeface="Times New Roman"/>
                <a:cs typeface="Times New Roman"/>
                <a:sym typeface="Times New Roman"/>
              </a:rPr>
            </a:br>
            <a:r>
              <a:rPr lang="en-US" sz="4242" b="1">
                <a:latin typeface="Times New Roman"/>
                <a:ea typeface="Times New Roman"/>
                <a:cs typeface="Times New Roman"/>
                <a:sym typeface="Times New Roman"/>
              </a:rPr>
              <a:t>To 	perform live detection of hand signs in real time that can detect 	deaf and dumb signs for hello, thank you etc.</a:t>
            </a:r>
            <a:br>
              <a:rPr lang="en-US" sz="4242" b="1">
                <a:latin typeface="Times New Roman"/>
                <a:ea typeface="Times New Roman"/>
                <a:cs typeface="Times New Roman"/>
                <a:sym typeface="Times New Roman"/>
              </a:rPr>
            </a:br>
            <a:endParaRPr sz="4242" b="1">
              <a:latin typeface="Times New Roman"/>
              <a:ea typeface="Times New Roman"/>
              <a:cs typeface="Times New Roman"/>
              <a:sym typeface="Times New Roman"/>
            </a:endParaRPr>
          </a:p>
          <a:p>
            <a:pPr marL="457200" lvl="0" indent="-356558" algn="just" rtl="0">
              <a:lnSpc>
                <a:spcPct val="115000"/>
              </a:lnSpc>
              <a:spcBef>
                <a:spcPts val="0"/>
              </a:spcBef>
              <a:spcAft>
                <a:spcPts val="0"/>
              </a:spcAft>
              <a:buSzPct val="100000"/>
              <a:buFont typeface="Arial"/>
              <a:buChar char="●"/>
            </a:pPr>
            <a:r>
              <a:rPr lang="en-US" sz="4242" b="1">
                <a:latin typeface="Times New Roman"/>
                <a:ea typeface="Times New Roman"/>
                <a:cs typeface="Times New Roman"/>
                <a:sym typeface="Times New Roman"/>
              </a:rPr>
              <a:t>	</a:t>
            </a:r>
            <a:br>
              <a:rPr lang="en-US" sz="4242" b="1">
                <a:latin typeface="Times New Roman"/>
                <a:ea typeface="Times New Roman"/>
                <a:cs typeface="Times New Roman"/>
                <a:sym typeface="Times New Roman"/>
              </a:rPr>
            </a:br>
            <a:r>
              <a:rPr lang="en-US" sz="4242" b="1">
                <a:latin typeface="Times New Roman"/>
                <a:ea typeface="Times New Roman"/>
                <a:cs typeface="Times New Roman"/>
                <a:sym typeface="Times New Roman"/>
              </a:rPr>
              <a:t>Extend 	the working of the trained CNN Model to creation of automatic sign 	language translators in live video conferencing applications.</a:t>
            </a:r>
            <a:br>
              <a:rPr lang="en-US" sz="4242" b="1">
                <a:latin typeface="Times New Roman"/>
                <a:ea typeface="Times New Roman"/>
                <a:cs typeface="Times New Roman"/>
                <a:sym typeface="Times New Roman"/>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Architecture - WorkFlow Process</a:t>
            </a:r>
            <a:endParaRPr>
              <a:latin typeface="Calibri"/>
              <a:ea typeface="Calibri"/>
              <a:cs typeface="Calibri"/>
              <a:sym typeface="Calibri"/>
            </a:endParaRPr>
          </a:p>
        </p:txBody>
      </p:sp>
      <p:sp>
        <p:nvSpPr>
          <p:cNvPr id="141" name="Google Shape;141;p7"/>
          <p:cNvSpPr txBox="1">
            <a:spLocks noGrp="1"/>
          </p:cNvSpPr>
          <p:nvPr>
            <p:ph type="body" idx="1"/>
          </p:nvPr>
        </p:nvSpPr>
        <p:spPr>
          <a:xfrm>
            <a:off x="190500" y="990600"/>
            <a:ext cx="8763000" cy="5334000"/>
          </a:xfrm>
          <a:prstGeom prst="rect">
            <a:avLst/>
          </a:prstGeom>
          <a:noFill/>
          <a:ln>
            <a:noFill/>
          </a:ln>
        </p:spPr>
        <p:txBody>
          <a:bodyPr spcFirstLastPara="1" wrap="square" lIns="91425" tIns="45700" rIns="91425" bIns="45700" anchor="t" anchorCtr="0">
            <a:normAutofit/>
          </a:bodyPr>
          <a:lstStyle/>
          <a:p>
            <a:pPr marL="0" lvl="0" indent="0" algn="l" rtl="0">
              <a:lnSpc>
                <a:spcPct val="114000"/>
              </a:lnSpc>
              <a:spcBef>
                <a:spcPts val="0"/>
              </a:spcBef>
              <a:spcAft>
                <a:spcPts val="0"/>
              </a:spcAft>
              <a:buNone/>
            </a:pPr>
            <a:endParaRPr/>
          </a:p>
        </p:txBody>
      </p:sp>
      <p:pic>
        <p:nvPicPr>
          <p:cNvPr id="142" name="Google Shape;142;p7"/>
          <p:cNvPicPr preferRelativeResize="0"/>
          <p:nvPr/>
        </p:nvPicPr>
        <p:blipFill>
          <a:blip r:embed="rId3">
            <a:alphaModFix/>
          </a:blip>
          <a:stretch>
            <a:fillRect/>
          </a:stretch>
        </p:blipFill>
        <p:spPr>
          <a:xfrm>
            <a:off x="190500" y="1044550"/>
            <a:ext cx="4103725" cy="5226100"/>
          </a:xfrm>
          <a:prstGeom prst="rect">
            <a:avLst/>
          </a:prstGeom>
          <a:noFill/>
          <a:ln>
            <a:noFill/>
          </a:ln>
        </p:spPr>
      </p:pic>
      <p:pic>
        <p:nvPicPr>
          <p:cNvPr id="143" name="Google Shape;143;p7"/>
          <p:cNvPicPr preferRelativeResize="0"/>
          <p:nvPr/>
        </p:nvPicPr>
        <p:blipFill>
          <a:blip r:embed="rId4">
            <a:alphaModFix/>
          </a:blip>
          <a:stretch>
            <a:fillRect/>
          </a:stretch>
        </p:blipFill>
        <p:spPr>
          <a:xfrm>
            <a:off x="4849775" y="1028700"/>
            <a:ext cx="4103725" cy="525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System Requirements</a:t>
            </a:r>
            <a:endParaRPr>
              <a:latin typeface="Calibri"/>
              <a:ea typeface="Calibri"/>
              <a:cs typeface="Calibri"/>
              <a:sym typeface="Calibri"/>
            </a:endParaRPr>
          </a:p>
        </p:txBody>
      </p:sp>
      <p:sp>
        <p:nvSpPr>
          <p:cNvPr id="150" name="Google Shape;150;p8"/>
          <p:cNvSpPr txBox="1">
            <a:spLocks noGrp="1"/>
          </p:cNvSpPr>
          <p:nvPr>
            <p:ph type="body" idx="1"/>
          </p:nvPr>
        </p:nvSpPr>
        <p:spPr>
          <a:xfrm>
            <a:off x="79613" y="990600"/>
            <a:ext cx="8763000" cy="5334000"/>
          </a:xfrm>
          <a:prstGeom prst="rect">
            <a:avLst/>
          </a:prstGeom>
          <a:noFill/>
          <a:ln>
            <a:noFill/>
          </a:ln>
        </p:spPr>
        <p:txBody>
          <a:bodyPr spcFirstLastPara="1" wrap="square" lIns="91425" tIns="45700" rIns="91425" bIns="45700" anchor="t" anchorCtr="0">
            <a:normAutofit/>
          </a:bodyPr>
          <a:lstStyle/>
          <a:p>
            <a:pPr marL="342900" marR="25400" lvl="0" indent="0" algn="just" rtl="0">
              <a:lnSpc>
                <a:spcPct val="150000"/>
              </a:lnSpc>
              <a:spcBef>
                <a:spcPts val="800"/>
              </a:spcBef>
              <a:spcAft>
                <a:spcPts val="0"/>
              </a:spcAft>
              <a:buNone/>
            </a:pPr>
            <a:r>
              <a:rPr lang="en-US" sz="1600" b="1">
                <a:latin typeface="Times New Roman"/>
                <a:ea typeface="Times New Roman"/>
                <a:cs typeface="Times New Roman"/>
                <a:sym typeface="Times New Roman"/>
              </a:rPr>
              <a:t>The project is done on Windows 7(64-bit RAM).  Python version 3.7 is used to implement the code. Object detection API and tensorflow is pre installed. Microsoft Visual C++ Redistributable for Visual Studio 2015, 2017 and 2019 is needed for installation of Object detection API. Mobilenet-ssd model is used as Single-Shot multibox Detection (SSD) network intended to perform object detection.</a:t>
            </a:r>
            <a:endParaRPr sz="1600"/>
          </a:p>
          <a:p>
            <a:pPr marL="342900" marR="25400" lvl="0" indent="0" algn="just" rtl="0">
              <a:lnSpc>
                <a:spcPct val="150000"/>
              </a:lnSpc>
              <a:spcBef>
                <a:spcPts val="800"/>
              </a:spcBef>
              <a:spcAft>
                <a:spcPts val="0"/>
              </a:spcAft>
              <a:buNone/>
            </a:pPr>
            <a:r>
              <a:rPr lang="en-US" sz="1600" b="1">
                <a:latin typeface="Times New Roman"/>
                <a:ea typeface="Times New Roman"/>
                <a:cs typeface="Times New Roman"/>
                <a:sym typeface="Times New Roman"/>
              </a:rPr>
              <a:t>A GPU setup is required to train the images using cudart to achieve better accuracy. GPU support requires a CUDA®-enabled card in Windows and Ubuntu systems. Tensorflow GPU has the following requisites:</a:t>
            </a:r>
            <a:endParaRPr sz="1600" b="1">
              <a:latin typeface="Times New Roman"/>
              <a:ea typeface="Times New Roman"/>
              <a:cs typeface="Times New Roman"/>
              <a:sym typeface="Times New Roman"/>
            </a:endParaRPr>
          </a:p>
          <a:p>
            <a:pPr marL="342900" lvl="0" indent="0" algn="l" rtl="0">
              <a:lnSpc>
                <a:spcPct val="114000"/>
              </a:lnSpc>
              <a:spcBef>
                <a:spcPts val="480"/>
              </a:spcBef>
              <a:spcAft>
                <a:spcPts val="0"/>
              </a:spcAft>
              <a:buNone/>
            </a:pPr>
            <a:endParaRPr sz="1600"/>
          </a:p>
        </p:txBody>
      </p:sp>
      <p:pic>
        <p:nvPicPr>
          <p:cNvPr id="151" name="Google Shape;151;p8"/>
          <p:cNvPicPr preferRelativeResize="0"/>
          <p:nvPr/>
        </p:nvPicPr>
        <p:blipFill>
          <a:blip r:embed="rId3">
            <a:alphaModFix/>
          </a:blip>
          <a:stretch>
            <a:fillRect/>
          </a:stretch>
        </p:blipFill>
        <p:spPr>
          <a:xfrm>
            <a:off x="2662300" y="4733500"/>
            <a:ext cx="3623075" cy="14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190500" y="106363"/>
            <a:ext cx="8763000" cy="80803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a:t>Functional Description</a:t>
            </a:r>
            <a:endParaRPr>
              <a:latin typeface="Calibri"/>
              <a:ea typeface="Calibri"/>
              <a:cs typeface="Calibri"/>
              <a:sym typeface="Calibri"/>
            </a:endParaRPr>
          </a:p>
        </p:txBody>
      </p:sp>
      <p:sp>
        <p:nvSpPr>
          <p:cNvPr id="158" name="Google Shape;158;p9"/>
          <p:cNvSpPr txBox="1">
            <a:spLocks noGrp="1"/>
          </p:cNvSpPr>
          <p:nvPr>
            <p:ph type="body" idx="1"/>
          </p:nvPr>
        </p:nvSpPr>
        <p:spPr>
          <a:xfrm>
            <a:off x="269650" y="990600"/>
            <a:ext cx="8763000" cy="5334000"/>
          </a:xfrm>
          <a:prstGeom prst="rect">
            <a:avLst/>
          </a:prstGeom>
          <a:noFill/>
          <a:ln>
            <a:noFill/>
          </a:ln>
        </p:spPr>
        <p:txBody>
          <a:bodyPr spcFirstLastPara="1" wrap="square" lIns="91425" tIns="45700" rIns="91425" bIns="45700" anchor="t" anchorCtr="0">
            <a:normAutofit fontScale="92500" lnSpcReduction="20000"/>
          </a:bodyPr>
          <a:lstStyle/>
          <a:p>
            <a:pPr marL="114300" marR="12700" lvl="0" indent="0" algn="just" rtl="0">
              <a:lnSpc>
                <a:spcPct val="150000"/>
              </a:lnSpc>
              <a:spcBef>
                <a:spcPts val="700"/>
              </a:spcBef>
              <a:spcAft>
                <a:spcPts val="0"/>
              </a:spcAft>
              <a:buNone/>
            </a:pPr>
            <a:endParaRPr/>
          </a:p>
          <a:p>
            <a:pPr marL="152400" lvl="0" indent="0" algn="l" rtl="0">
              <a:lnSpc>
                <a:spcPct val="114000"/>
              </a:lnSpc>
              <a:spcBef>
                <a:spcPts val="480"/>
              </a:spcBef>
              <a:spcAft>
                <a:spcPts val="0"/>
              </a:spcAft>
              <a:buClr>
                <a:schemeClr val="dk1"/>
              </a:buClr>
              <a:buSzPct val="100000"/>
              <a:buFont typeface="Noto Sans Symbols"/>
              <a:buNone/>
            </a:pPr>
            <a:endParaRPr/>
          </a:p>
          <a:p>
            <a:pPr marL="342900" lvl="0" indent="-190500" algn="l" rtl="0">
              <a:lnSpc>
                <a:spcPct val="114000"/>
              </a:lnSpc>
              <a:spcBef>
                <a:spcPts val="480"/>
              </a:spcBef>
              <a:spcAft>
                <a:spcPts val="0"/>
              </a:spcAft>
              <a:buClr>
                <a:schemeClr val="dk1"/>
              </a:buClr>
              <a:buSzPct val="100000"/>
              <a:buFont typeface="Noto Sans Symbols"/>
              <a:buNone/>
            </a:pPr>
            <a:endParaRPr/>
          </a:p>
          <a:p>
            <a:pPr marL="342900" lvl="0" indent="-190500" algn="l" rtl="0">
              <a:lnSpc>
                <a:spcPct val="114000"/>
              </a:lnSpc>
              <a:spcBef>
                <a:spcPts val="480"/>
              </a:spcBef>
              <a:spcAft>
                <a:spcPts val="0"/>
              </a:spcAft>
              <a:buClr>
                <a:schemeClr val="dk1"/>
              </a:buClr>
              <a:buSzPct val="100000"/>
              <a:buFont typeface="Noto Sans Symbols"/>
              <a:buNone/>
            </a:pPr>
            <a:endParaRPr/>
          </a:p>
          <a:p>
            <a:pPr marL="342900" lvl="0" indent="-190500" algn="l" rtl="0">
              <a:lnSpc>
                <a:spcPct val="114000"/>
              </a:lnSpc>
              <a:spcBef>
                <a:spcPts val="480"/>
              </a:spcBef>
              <a:spcAft>
                <a:spcPts val="0"/>
              </a:spcAft>
              <a:buClr>
                <a:schemeClr val="dk1"/>
              </a:buClr>
              <a:buSzPct val="100000"/>
              <a:buFont typeface="Noto Sans Symbols"/>
              <a:buNone/>
            </a:pPr>
            <a:endParaRPr/>
          </a:p>
          <a:p>
            <a:pPr marL="114300" lvl="0" indent="0" algn="just" rtl="0">
              <a:lnSpc>
                <a:spcPct val="150000"/>
              </a:lnSpc>
              <a:spcBef>
                <a:spcPts val="100"/>
              </a:spcBef>
              <a:spcAft>
                <a:spcPts val="0"/>
              </a:spcAft>
              <a:buClr>
                <a:schemeClr val="dk1"/>
              </a:buClr>
              <a:buSzPct val="84615"/>
              <a:buFont typeface="Arial"/>
              <a:buNone/>
            </a:pPr>
            <a:endParaRPr sz="1300">
              <a:latin typeface="Times New Roman"/>
              <a:ea typeface="Times New Roman"/>
              <a:cs typeface="Times New Roman"/>
              <a:sym typeface="Times New Roman"/>
            </a:endParaRPr>
          </a:p>
          <a:p>
            <a:pPr marL="114300" lvl="0" indent="0" algn="just" rtl="0">
              <a:lnSpc>
                <a:spcPct val="150000"/>
              </a:lnSpc>
              <a:spcBef>
                <a:spcPts val="100"/>
              </a:spcBef>
              <a:spcAft>
                <a:spcPts val="0"/>
              </a:spcAft>
              <a:buClr>
                <a:schemeClr val="dk1"/>
              </a:buClr>
              <a:buSzPct val="84615"/>
              <a:buFont typeface="Arial"/>
              <a:buNone/>
            </a:pPr>
            <a:endParaRPr sz="1300">
              <a:latin typeface="Times New Roman"/>
              <a:ea typeface="Times New Roman"/>
              <a:cs typeface="Times New Roman"/>
              <a:sym typeface="Times New Roman"/>
            </a:endParaRPr>
          </a:p>
          <a:p>
            <a:pPr marL="114300" lvl="0" indent="0" algn="just" rtl="0">
              <a:lnSpc>
                <a:spcPct val="150000"/>
              </a:lnSpc>
              <a:spcBef>
                <a:spcPts val="100"/>
              </a:spcBef>
              <a:spcAft>
                <a:spcPts val="0"/>
              </a:spcAft>
              <a:buClr>
                <a:schemeClr val="dk1"/>
              </a:buClr>
              <a:buSzPct val="71647"/>
              <a:buFont typeface="Arial"/>
              <a:buNone/>
            </a:pPr>
            <a:endParaRPr sz="1535">
              <a:latin typeface="Times New Roman"/>
              <a:ea typeface="Times New Roman"/>
              <a:cs typeface="Times New Roman"/>
              <a:sym typeface="Times New Roman"/>
            </a:endParaRPr>
          </a:p>
          <a:p>
            <a:pPr marL="457200" lvl="0" indent="-318779" algn="just" rtl="0">
              <a:lnSpc>
                <a:spcPct val="150000"/>
              </a:lnSpc>
              <a:spcBef>
                <a:spcPts val="100"/>
              </a:spcBef>
              <a:spcAft>
                <a:spcPts val="0"/>
              </a:spcAft>
              <a:buSzPct val="100000"/>
              <a:buFont typeface="Times New Roman"/>
              <a:buChar char="❏"/>
            </a:pPr>
            <a:r>
              <a:rPr lang="en-US" sz="1535">
                <a:latin typeface="Times New Roman"/>
                <a:ea typeface="Times New Roman"/>
                <a:cs typeface="Times New Roman"/>
                <a:sym typeface="Times New Roman"/>
              </a:rPr>
              <a:t>The first stage is to segment the skin part from the image, as the remaining part can be regarded as noise.</a:t>
            </a:r>
            <a:endParaRPr sz="1535">
              <a:latin typeface="Times New Roman"/>
              <a:ea typeface="Times New Roman"/>
              <a:cs typeface="Times New Roman"/>
              <a:sym typeface="Times New Roman"/>
            </a:endParaRPr>
          </a:p>
          <a:p>
            <a:pPr marL="457200" lvl="0" indent="-318779" algn="just" rtl="0">
              <a:lnSpc>
                <a:spcPct val="150000"/>
              </a:lnSpc>
              <a:spcBef>
                <a:spcPts val="0"/>
              </a:spcBef>
              <a:spcAft>
                <a:spcPts val="0"/>
              </a:spcAft>
              <a:buSzPct val="100000"/>
              <a:buFont typeface="Times New Roman"/>
              <a:buChar char="❏"/>
            </a:pPr>
            <a:r>
              <a:rPr lang="en-US" sz="1535">
                <a:latin typeface="Times New Roman"/>
                <a:ea typeface="Times New Roman"/>
                <a:cs typeface="Times New Roman"/>
                <a:sym typeface="Times New Roman"/>
              </a:rPr>
              <a:t>The second stage is to extract relevant features from the skin segmented images which can prove significant for the next stage i.e. learning and classification. </a:t>
            </a:r>
            <a:endParaRPr sz="1535">
              <a:latin typeface="Times New Roman"/>
              <a:ea typeface="Times New Roman"/>
              <a:cs typeface="Times New Roman"/>
              <a:sym typeface="Times New Roman"/>
            </a:endParaRPr>
          </a:p>
          <a:p>
            <a:pPr marL="457200" lvl="0" indent="-318779" algn="just" rtl="0">
              <a:lnSpc>
                <a:spcPct val="150000"/>
              </a:lnSpc>
              <a:spcBef>
                <a:spcPts val="0"/>
              </a:spcBef>
              <a:spcAft>
                <a:spcPts val="0"/>
              </a:spcAft>
              <a:buSzPct val="100000"/>
              <a:buFont typeface="Times New Roman"/>
              <a:buChar char="❏"/>
            </a:pPr>
            <a:r>
              <a:rPr lang="en-US" sz="1535">
                <a:latin typeface="Times New Roman"/>
                <a:ea typeface="Times New Roman"/>
                <a:cs typeface="Times New Roman"/>
                <a:sym typeface="Times New Roman"/>
              </a:rPr>
              <a:t>The third stage as mentioned above is to use the extracted features as input into various supervised learning models for training and then finally use the trained models for classification.</a:t>
            </a:r>
            <a:endParaRPr sz="1535">
              <a:latin typeface="Times New Roman"/>
              <a:ea typeface="Times New Roman"/>
              <a:cs typeface="Times New Roman"/>
              <a:sym typeface="Times New Roman"/>
            </a:endParaRPr>
          </a:p>
          <a:p>
            <a:pPr marL="114300" lvl="0" indent="0" algn="just" rtl="0">
              <a:lnSpc>
                <a:spcPct val="150000"/>
              </a:lnSpc>
              <a:spcBef>
                <a:spcPts val="700"/>
              </a:spcBef>
              <a:spcAft>
                <a:spcPts val="0"/>
              </a:spcAft>
              <a:buClr>
                <a:schemeClr val="dk1"/>
              </a:buClr>
              <a:buSzPct val="84615"/>
              <a:buFont typeface="Arial"/>
              <a:buNone/>
            </a:pPr>
            <a:endParaRPr sz="1300">
              <a:latin typeface="Times New Roman"/>
              <a:ea typeface="Times New Roman"/>
              <a:cs typeface="Times New Roman"/>
              <a:sym typeface="Times New Roman"/>
            </a:endParaRPr>
          </a:p>
          <a:p>
            <a:pPr marL="114300" lvl="0" indent="0" algn="just" rtl="0">
              <a:lnSpc>
                <a:spcPct val="150000"/>
              </a:lnSpc>
              <a:spcBef>
                <a:spcPts val="700"/>
              </a:spcBef>
              <a:spcAft>
                <a:spcPts val="0"/>
              </a:spcAft>
              <a:buClr>
                <a:schemeClr val="dk1"/>
              </a:buClr>
              <a:buSzPct val="85363"/>
              <a:buFont typeface="Arial"/>
              <a:buNone/>
            </a:pPr>
            <a:r>
              <a:rPr lang="en-US" sz="1288" b="1">
                <a:latin typeface="Times New Roman"/>
                <a:ea typeface="Times New Roman"/>
                <a:cs typeface="Times New Roman"/>
                <a:sym typeface="Times New Roman"/>
              </a:rPr>
              <a:t>The research method extends to work on creating a system that allows user to train certain signs at any time as per user requirement.</a:t>
            </a:r>
            <a:endParaRPr sz="2388" b="1"/>
          </a:p>
        </p:txBody>
      </p:sp>
      <p:pic>
        <p:nvPicPr>
          <p:cNvPr id="159" name="Google Shape;159;p9"/>
          <p:cNvPicPr preferRelativeResize="0"/>
          <p:nvPr/>
        </p:nvPicPr>
        <p:blipFill>
          <a:blip r:embed="rId3">
            <a:alphaModFix/>
          </a:blip>
          <a:stretch>
            <a:fillRect/>
          </a:stretch>
        </p:blipFill>
        <p:spPr>
          <a:xfrm>
            <a:off x="1779375" y="1121875"/>
            <a:ext cx="5039375" cy="23739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Abstract</vt:lpstr>
      <vt:lpstr>Need for the Proposed System</vt:lpstr>
      <vt:lpstr>Advantages of the Proposed System</vt:lpstr>
      <vt:lpstr>Literature Survey</vt:lpstr>
      <vt:lpstr>Main Objective</vt:lpstr>
      <vt:lpstr>Architecture - WorkFlow Process</vt:lpstr>
      <vt:lpstr>System Requirements</vt:lpstr>
      <vt:lpstr>Functional Description</vt:lpstr>
      <vt:lpstr>MODULES USED:</vt:lpstr>
      <vt:lpstr>INNOVATION IN IMPLEMENTATION:</vt:lpstr>
      <vt:lpstr>Implementation</vt:lpstr>
      <vt:lpstr>Implementation</vt:lpstr>
      <vt:lpstr>Implementation</vt:lpstr>
      <vt:lpstr>Form Design</vt:lpstr>
      <vt:lpstr>Testing</vt:lpstr>
      <vt:lpstr>OUTPUT 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HARRILAKSHMI K</cp:lastModifiedBy>
  <cp:revision>1</cp:revision>
  <dcterms:created xsi:type="dcterms:W3CDTF">2013-05-17T03:00:03Z</dcterms:created>
  <dcterms:modified xsi:type="dcterms:W3CDTF">2022-02-18T08:32:36Z</dcterms:modified>
</cp:coreProperties>
</file>