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sldIdLst>
    <p:sldId id="256" r:id="rId5"/>
    <p:sldId id="257" r:id="rId6"/>
    <p:sldId id="258" r:id="rId7"/>
    <p:sldId id="259" r:id="rId8"/>
    <p:sldId id="260" r:id="rId9"/>
    <p:sldId id="272" r:id="rId10"/>
    <p:sldId id="261" r:id="rId11"/>
    <p:sldId id="262" r:id="rId12"/>
    <p:sldId id="264" r:id="rId13"/>
    <p:sldId id="265" r:id="rId14"/>
    <p:sldId id="263" r:id="rId15"/>
    <p:sldId id="266" r:id="rId16"/>
    <p:sldId id="269" r:id="rId17"/>
    <p:sldId id="271" r:id="rId18"/>
    <p:sldId id="270" r:id="rId19"/>
    <p:sldId id="267" r:id="rId20"/>
    <p:sldId id="278" r:id="rId21"/>
    <p:sldId id="273" r:id="rId22"/>
    <p:sldId id="274" r:id="rId23"/>
    <p:sldId id="275" r:id="rId24"/>
    <p:sldId id="276" r:id="rId25"/>
    <p:sldId id="279" r:id="rId26"/>
    <p:sldId id="280" r:id="rId27"/>
    <p:sldId id="281" r:id="rId28"/>
    <p:sldId id="282" r:id="rId29"/>
    <p:sldId id="284" r:id="rId30"/>
    <p:sldId id="285" r:id="rId31"/>
    <p:sldId id="286"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318D6-DF4D-843D-E197-6D4B17460AD4}" v="384" dt="2021-09-30T00:26:20.738"/>
    <p1510:client id="{8F1336B2-56B3-8535-62CF-920BBC2F7F97}" v="105" dt="2021-09-29T21:39:33.975"/>
    <p1510:client id="{BC707DB4-F2B0-4C1E-9FA6-0E6BB13FD37A}" v="183" dt="2021-09-28T21:04:05.904"/>
    <p1510:client id="{DCCC8AD4-E9F1-4F03-A714-1C6B728FE2B4}" v="4" dt="2021-09-29T00:01:53.095"/>
    <p1510:client id="{DE626A37-3D10-B752-3F1A-F5273A3F829A}" v="179" dt="2021-09-29T04:46:51.517"/>
    <p1510:client id="{F6471F17-B6E6-4A37-A3B9-E0C481012A7E}" v="11" dt="2021-09-28T04:19:40.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0121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5696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6365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08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222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8513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010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4561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1441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46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0618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orhunt.co/palette/e5df88e8e8e8a37eba4c4c4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F14EA45-CF85-463A-B9BF-6F0155212E88}"/>
              </a:ext>
            </a:extLst>
          </p:cNvPr>
          <p:cNvSpPr>
            <a:spLocks noGrp="1"/>
          </p:cNvSpPr>
          <p:nvPr>
            <p:ph type="ctrTitle"/>
          </p:nvPr>
        </p:nvSpPr>
        <p:spPr>
          <a:xfrm>
            <a:off x="3836504" y="758953"/>
            <a:ext cx="7319175" cy="2752732"/>
          </a:xfrm>
        </p:spPr>
        <p:txBody>
          <a:bodyPr>
            <a:normAutofit/>
          </a:bodyPr>
          <a:lstStyle/>
          <a:p>
            <a:r>
              <a:rPr lang="en-US" dirty="0"/>
              <a:t>Book Hub App Specification</a:t>
            </a:r>
          </a:p>
        </p:txBody>
      </p:sp>
      <p:sp>
        <p:nvSpPr>
          <p:cNvPr id="3" name="Subtitle 2">
            <a:extLst>
              <a:ext uri="{FF2B5EF4-FFF2-40B4-BE49-F238E27FC236}">
                <a16:creationId xmlns:a16="http://schemas.microsoft.com/office/drawing/2014/main" id="{F4736F82-ACEF-400A-A9C6-E15D34E3FA00}"/>
              </a:ext>
            </a:extLst>
          </p:cNvPr>
          <p:cNvSpPr>
            <a:spLocks noGrp="1"/>
          </p:cNvSpPr>
          <p:nvPr>
            <p:ph type="subTitle" idx="1"/>
          </p:nvPr>
        </p:nvSpPr>
        <p:spPr>
          <a:xfrm>
            <a:off x="3836504" y="4527622"/>
            <a:ext cx="7713345" cy="1357604"/>
          </a:xfrm>
        </p:spPr>
        <p:txBody>
          <a:bodyPr>
            <a:normAutofit lnSpcReduction="10000"/>
          </a:bodyPr>
          <a:lstStyle/>
          <a:p>
            <a:r>
              <a:rPr lang="en-US" dirty="0">
                <a:latin typeface="+mn-lt"/>
              </a:rPr>
              <a:t>			Presented by,</a:t>
            </a:r>
          </a:p>
          <a:p>
            <a:r>
              <a:rPr lang="en-US" dirty="0">
                <a:latin typeface="+mn-lt"/>
              </a:rPr>
              <a:t>					    Jude Vergara</a:t>
            </a:r>
          </a:p>
          <a:p>
            <a:r>
              <a:rPr lang="en-US" dirty="0">
                <a:latin typeface="+mn-lt"/>
              </a:rPr>
              <a:t>					    Vijayalakshmi C</a:t>
            </a:r>
          </a:p>
        </p:txBody>
      </p:sp>
      <p:pic>
        <p:nvPicPr>
          <p:cNvPr id="18" name="Graphic 17" descr="Smart Phone">
            <a:extLst>
              <a:ext uri="{FF2B5EF4-FFF2-40B4-BE49-F238E27FC236}">
                <a16:creationId xmlns:a16="http://schemas.microsoft.com/office/drawing/2014/main" id="{8967C977-D5F1-4E8B-8193-62FE68BFBE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509" y="1215333"/>
            <a:ext cx="2449486" cy="2449486"/>
          </a:xfrm>
          <a:prstGeom prst="rect">
            <a:avLst/>
          </a:prstGeom>
        </p:spPr>
      </p:pic>
      <p:sp>
        <p:nvSpPr>
          <p:cNvPr id="25" name="Rectangle 2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465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522487" y="5874920"/>
            <a:ext cx="10909073" cy="578598"/>
          </a:xfrm>
        </p:spPr>
        <p:txBody>
          <a:bodyPr vert="horz" lIns="91440" tIns="45720" rIns="91440" bIns="45720" rtlCol="0" anchor="b" anchorCtr="0">
            <a:normAutofit fontScale="90000"/>
          </a:bodyPr>
          <a:lstStyle/>
          <a:p>
            <a:r>
              <a:rPr lang="en-US" sz="6000" dirty="0">
                <a:solidFill>
                  <a:schemeClr val="tx1">
                    <a:lumMod val="85000"/>
                    <a:lumOff val="15000"/>
                  </a:schemeClr>
                </a:solidFill>
              </a:rPr>
              <a:t>Wireframes</a:t>
            </a:r>
          </a:p>
        </p:txBody>
      </p:sp>
      <p:pic>
        <p:nvPicPr>
          <p:cNvPr id="5" name="Picture 6">
            <a:extLst>
              <a:ext uri="{FF2B5EF4-FFF2-40B4-BE49-F238E27FC236}">
                <a16:creationId xmlns:a16="http://schemas.microsoft.com/office/drawing/2014/main" id="{5089989F-5E7E-449E-B28C-52FD92680E6D}"/>
              </a:ext>
            </a:extLst>
          </p:cNvPr>
          <p:cNvPicPr>
            <a:picLocks noChangeAspect="1"/>
          </p:cNvPicPr>
          <p:nvPr/>
        </p:nvPicPr>
        <p:blipFill>
          <a:blip r:embed="rId2"/>
          <a:stretch>
            <a:fillRect/>
          </a:stretch>
        </p:blipFill>
        <p:spPr>
          <a:xfrm>
            <a:off x="2246971" y="245179"/>
            <a:ext cx="2881464" cy="5117442"/>
          </a:xfrm>
          <a:prstGeom prst="rect">
            <a:avLst/>
          </a:prstGeom>
          <a:ln>
            <a:solidFill>
              <a:srgbClr val="000000"/>
            </a:solidFill>
          </a:ln>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Graphical user interface, text, application&#10;&#10;Description automatically generated">
            <a:extLst>
              <a:ext uri="{FF2B5EF4-FFF2-40B4-BE49-F238E27FC236}">
                <a16:creationId xmlns:a16="http://schemas.microsoft.com/office/drawing/2014/main" id="{5B30E8D0-8F39-4661-9322-595720C3F73E}"/>
              </a:ext>
            </a:extLst>
          </p:cNvPr>
          <p:cNvPicPr>
            <a:picLocks noChangeAspect="1"/>
          </p:cNvPicPr>
          <p:nvPr/>
        </p:nvPicPr>
        <p:blipFill>
          <a:blip r:embed="rId3"/>
          <a:stretch>
            <a:fillRect/>
          </a:stretch>
        </p:blipFill>
        <p:spPr>
          <a:xfrm>
            <a:off x="7063565" y="242514"/>
            <a:ext cx="2881464" cy="5117442"/>
          </a:xfrm>
          <a:prstGeom prst="rect">
            <a:avLst/>
          </a:prstGeom>
          <a:ln>
            <a:solidFill>
              <a:srgbClr val="000000"/>
            </a:solidFill>
          </a:ln>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692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7">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9">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21">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11C32-2F7B-43F8-998C-903765D3D224}"/>
              </a:ext>
            </a:extLst>
          </p:cNvPr>
          <p:cNvSpPr>
            <a:spLocks noGrp="1"/>
          </p:cNvSpPr>
          <p:nvPr>
            <p:ph type="title"/>
          </p:nvPr>
        </p:nvSpPr>
        <p:spPr>
          <a:xfrm>
            <a:off x="559657" y="4955680"/>
            <a:ext cx="10909073" cy="773009"/>
          </a:xfrm>
        </p:spPr>
        <p:txBody>
          <a:bodyPr vert="horz" lIns="91440" tIns="45720" rIns="91440" bIns="45720" rtlCol="0" anchor="b">
            <a:normAutofit fontScale="90000"/>
          </a:bodyPr>
          <a:lstStyle/>
          <a:p>
            <a:r>
              <a:rPr lang="en-US" sz="6000" dirty="0">
                <a:solidFill>
                  <a:schemeClr val="tx1">
                    <a:lumMod val="85000"/>
                    <a:lumOff val="15000"/>
                  </a:schemeClr>
                </a:solidFill>
              </a:rPr>
              <a:t>Mockups</a:t>
            </a:r>
          </a:p>
        </p:txBody>
      </p:sp>
      <p:sp>
        <p:nvSpPr>
          <p:cNvPr id="19" name="Rectangle 23">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7">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9">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9">
            <a:extLst>
              <a:ext uri="{FF2B5EF4-FFF2-40B4-BE49-F238E27FC236}">
                <a16:creationId xmlns:a16="http://schemas.microsoft.com/office/drawing/2014/main" id="{0B7AA27B-13BE-4D19-A2BB-EA52580FEFEC}"/>
              </a:ext>
            </a:extLst>
          </p:cNvPr>
          <p:cNvPicPr>
            <a:picLocks noChangeAspect="1"/>
          </p:cNvPicPr>
          <p:nvPr/>
        </p:nvPicPr>
        <p:blipFill>
          <a:blip r:embed="rId2"/>
          <a:stretch>
            <a:fillRect/>
          </a:stretch>
        </p:blipFill>
        <p:spPr>
          <a:xfrm>
            <a:off x="891420" y="207123"/>
            <a:ext cx="2663304" cy="4653775"/>
          </a:xfrm>
          <a:prstGeom prst="rect">
            <a:avLst/>
          </a:prstGeom>
        </p:spPr>
      </p:pic>
      <p:pic>
        <p:nvPicPr>
          <p:cNvPr id="10" name="Picture 10" descr="Graphical user interface, text, application&#10;&#10;Description automatically generated">
            <a:extLst>
              <a:ext uri="{FF2B5EF4-FFF2-40B4-BE49-F238E27FC236}">
                <a16:creationId xmlns:a16="http://schemas.microsoft.com/office/drawing/2014/main" id="{0BB3A322-7021-4A30-8390-E499AE0E37DC}"/>
              </a:ext>
            </a:extLst>
          </p:cNvPr>
          <p:cNvPicPr>
            <a:picLocks noChangeAspect="1"/>
          </p:cNvPicPr>
          <p:nvPr/>
        </p:nvPicPr>
        <p:blipFill>
          <a:blip r:embed="rId3"/>
          <a:stretch>
            <a:fillRect/>
          </a:stretch>
        </p:blipFill>
        <p:spPr>
          <a:xfrm>
            <a:off x="4786673" y="237893"/>
            <a:ext cx="2618654" cy="4653775"/>
          </a:xfrm>
          <a:prstGeom prst="rect">
            <a:avLst/>
          </a:prstGeom>
        </p:spPr>
      </p:pic>
      <p:pic>
        <p:nvPicPr>
          <p:cNvPr id="4" name="Picture 3" descr="Icon&#10;&#10;Description automatically generated">
            <a:extLst>
              <a:ext uri="{FF2B5EF4-FFF2-40B4-BE49-F238E27FC236}">
                <a16:creationId xmlns:a16="http://schemas.microsoft.com/office/drawing/2014/main" id="{FFE26E0F-87BE-4B03-81FE-57483F3F4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276" y="207123"/>
            <a:ext cx="2661924" cy="4653776"/>
          </a:xfrm>
          <a:prstGeom prst="rect">
            <a:avLst/>
          </a:prstGeom>
        </p:spPr>
      </p:pic>
    </p:spTree>
    <p:extLst>
      <p:ext uri="{BB962C8B-B14F-4D97-AF65-F5344CB8AC3E}">
        <p14:creationId xmlns:p14="http://schemas.microsoft.com/office/powerpoint/2010/main" val="377883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11C32-2F7B-43F8-998C-903765D3D224}"/>
              </a:ext>
            </a:extLst>
          </p:cNvPr>
          <p:cNvSpPr>
            <a:spLocks noGrp="1"/>
          </p:cNvSpPr>
          <p:nvPr>
            <p:ph type="title"/>
          </p:nvPr>
        </p:nvSpPr>
        <p:spPr>
          <a:xfrm>
            <a:off x="559657" y="4983590"/>
            <a:ext cx="10909073" cy="800855"/>
          </a:xfrm>
        </p:spPr>
        <p:txBody>
          <a:bodyPr vert="horz" lIns="91440" tIns="45720" rIns="91440" bIns="45720" rtlCol="0" anchor="b">
            <a:normAutofit fontScale="90000"/>
          </a:bodyPr>
          <a:lstStyle/>
          <a:p>
            <a:r>
              <a:rPr lang="en-US" sz="6000" dirty="0">
                <a:solidFill>
                  <a:schemeClr val="tx1">
                    <a:lumMod val="85000"/>
                    <a:lumOff val="15000"/>
                  </a:schemeClr>
                </a:solidFill>
              </a:rPr>
              <a:t>Mockups</a:t>
            </a:r>
          </a:p>
        </p:txBody>
      </p:sp>
      <p:sp>
        <p:nvSpPr>
          <p:cNvPr id="29" name="Rectangle 28">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8" descr="A picture containing diagram&#10;&#10;Description automatically generated">
            <a:extLst>
              <a:ext uri="{FF2B5EF4-FFF2-40B4-BE49-F238E27FC236}">
                <a16:creationId xmlns:a16="http://schemas.microsoft.com/office/drawing/2014/main" id="{908409E4-F9B8-4172-A879-43DFD097D57E}"/>
              </a:ext>
            </a:extLst>
          </p:cNvPr>
          <p:cNvPicPr>
            <a:picLocks noChangeAspect="1"/>
          </p:cNvPicPr>
          <p:nvPr/>
        </p:nvPicPr>
        <p:blipFill>
          <a:blip r:embed="rId2"/>
          <a:stretch>
            <a:fillRect/>
          </a:stretch>
        </p:blipFill>
        <p:spPr>
          <a:xfrm>
            <a:off x="4724407" y="240450"/>
            <a:ext cx="2667744" cy="4588726"/>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5462899E-4565-4082-931F-4600934B1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46" y="235508"/>
            <a:ext cx="2667744" cy="459861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856CC5C4-1C65-4B83-BE8E-841C16126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8462" y="235507"/>
            <a:ext cx="2754733" cy="4593669"/>
          </a:xfrm>
          <a:prstGeom prst="rect">
            <a:avLst/>
          </a:prstGeom>
        </p:spPr>
      </p:pic>
    </p:spTree>
    <p:extLst>
      <p:ext uri="{BB962C8B-B14F-4D97-AF65-F5344CB8AC3E}">
        <p14:creationId xmlns:p14="http://schemas.microsoft.com/office/powerpoint/2010/main" val="339425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11C32-2F7B-43F8-998C-903765D3D224}"/>
              </a:ext>
            </a:extLst>
          </p:cNvPr>
          <p:cNvSpPr>
            <a:spLocks noGrp="1"/>
          </p:cNvSpPr>
          <p:nvPr>
            <p:ph type="title"/>
          </p:nvPr>
        </p:nvSpPr>
        <p:spPr>
          <a:xfrm>
            <a:off x="633999" y="5020249"/>
            <a:ext cx="10909073" cy="692331"/>
          </a:xfrm>
        </p:spPr>
        <p:txBody>
          <a:bodyPr vert="horz" lIns="91440" tIns="45720" rIns="91440" bIns="45720" rtlCol="0" anchor="b">
            <a:normAutofit fontScale="90000"/>
          </a:bodyPr>
          <a:lstStyle/>
          <a:p>
            <a:r>
              <a:rPr lang="en-US" sz="6000" dirty="0">
                <a:solidFill>
                  <a:schemeClr val="tx1">
                    <a:lumMod val="85000"/>
                    <a:lumOff val="15000"/>
                  </a:schemeClr>
                </a:solidFill>
              </a:rPr>
              <a:t>Mockups</a:t>
            </a:r>
          </a:p>
        </p:txBody>
      </p:sp>
      <p:sp>
        <p:nvSpPr>
          <p:cNvPr id="28" name="Rectangle 27">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9" descr="Text&#10;&#10;Description automatically generated">
            <a:extLst>
              <a:ext uri="{FF2B5EF4-FFF2-40B4-BE49-F238E27FC236}">
                <a16:creationId xmlns:a16="http://schemas.microsoft.com/office/drawing/2014/main" id="{8223B2ED-CA29-4F68-A736-F6BB9D6E4917}"/>
              </a:ext>
            </a:extLst>
          </p:cNvPr>
          <p:cNvPicPr>
            <a:picLocks noChangeAspect="1"/>
          </p:cNvPicPr>
          <p:nvPr/>
        </p:nvPicPr>
        <p:blipFill>
          <a:blip r:embed="rId2"/>
          <a:stretch>
            <a:fillRect/>
          </a:stretch>
        </p:blipFill>
        <p:spPr>
          <a:xfrm>
            <a:off x="4679004" y="242728"/>
            <a:ext cx="2821022" cy="4598606"/>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9976175B-46DE-4D07-A723-CD1C61ECB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2384" y="210820"/>
            <a:ext cx="2821022" cy="4598610"/>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0C1C7BAD-0B23-4D14-BA65-806DC68D3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352" y="254703"/>
            <a:ext cx="2821022" cy="4586631"/>
          </a:xfrm>
          <a:prstGeom prst="rect">
            <a:avLst/>
          </a:prstGeom>
        </p:spPr>
      </p:pic>
    </p:spTree>
    <p:extLst>
      <p:ext uri="{BB962C8B-B14F-4D97-AF65-F5344CB8AC3E}">
        <p14:creationId xmlns:p14="http://schemas.microsoft.com/office/powerpoint/2010/main" val="312585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11C32-2F7B-43F8-998C-903765D3D224}"/>
              </a:ext>
            </a:extLst>
          </p:cNvPr>
          <p:cNvSpPr>
            <a:spLocks noGrp="1"/>
          </p:cNvSpPr>
          <p:nvPr>
            <p:ph type="title"/>
          </p:nvPr>
        </p:nvSpPr>
        <p:spPr>
          <a:xfrm>
            <a:off x="633999" y="5122345"/>
            <a:ext cx="10909073" cy="667843"/>
          </a:xfrm>
        </p:spPr>
        <p:txBody>
          <a:bodyPr vert="horz" lIns="91440" tIns="45720" rIns="91440" bIns="45720" rtlCol="0" anchor="b">
            <a:normAutofit fontScale="90000"/>
          </a:bodyPr>
          <a:lstStyle/>
          <a:p>
            <a:r>
              <a:rPr lang="en-US" sz="6000" dirty="0">
                <a:solidFill>
                  <a:schemeClr val="tx1">
                    <a:lumMod val="85000"/>
                    <a:lumOff val="15000"/>
                  </a:schemeClr>
                </a:solidFill>
              </a:rPr>
              <a:t>Mockups</a:t>
            </a:r>
          </a:p>
        </p:txBody>
      </p:sp>
      <p:sp>
        <p:nvSpPr>
          <p:cNvPr id="52" name="Rectangle 5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descr="Diagram&#10;&#10;Description automatically generated">
            <a:extLst>
              <a:ext uri="{FF2B5EF4-FFF2-40B4-BE49-F238E27FC236}">
                <a16:creationId xmlns:a16="http://schemas.microsoft.com/office/drawing/2014/main" id="{ABB64087-36D6-4175-9B9C-25C42DB21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687" y="304615"/>
            <a:ext cx="2785304" cy="459861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5108A765-B772-4905-9C16-497A4CFE7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869" y="304615"/>
            <a:ext cx="2785304" cy="4598610"/>
          </a:xfrm>
          <a:prstGeom prst="rect">
            <a:avLst/>
          </a:prstGeom>
        </p:spPr>
      </p:pic>
    </p:spTree>
    <p:extLst>
      <p:ext uri="{BB962C8B-B14F-4D97-AF65-F5344CB8AC3E}">
        <p14:creationId xmlns:p14="http://schemas.microsoft.com/office/powerpoint/2010/main" val="3915298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11C32-2F7B-43F8-998C-903765D3D224}"/>
              </a:ext>
            </a:extLst>
          </p:cNvPr>
          <p:cNvSpPr>
            <a:spLocks noGrp="1"/>
          </p:cNvSpPr>
          <p:nvPr>
            <p:ph type="title"/>
          </p:nvPr>
        </p:nvSpPr>
        <p:spPr>
          <a:xfrm>
            <a:off x="633999" y="5047488"/>
            <a:ext cx="11000282" cy="680804"/>
          </a:xfrm>
        </p:spPr>
        <p:txBody>
          <a:bodyPr vert="horz" lIns="91440" tIns="45720" rIns="91440" bIns="45720" rtlCol="0" anchor="b">
            <a:normAutofit fontScale="90000"/>
          </a:bodyPr>
          <a:lstStyle/>
          <a:p>
            <a:r>
              <a:rPr lang="en-US" sz="6000" dirty="0">
                <a:solidFill>
                  <a:schemeClr val="tx1">
                    <a:lumMod val="85000"/>
                    <a:lumOff val="15000"/>
                  </a:schemeClr>
                </a:solidFill>
              </a:rPr>
              <a:t>Mockups</a:t>
            </a:r>
          </a:p>
        </p:txBody>
      </p:sp>
      <p:sp>
        <p:nvSpPr>
          <p:cNvPr id="21" name="Rectangle 20">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C95F6D14-1488-43E1-9820-53DAE34E1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02" y="242728"/>
            <a:ext cx="2853008" cy="4598606"/>
          </a:xfrm>
          <a:prstGeom prst="rect">
            <a:avLst/>
          </a:prstGeom>
        </p:spPr>
      </p:pic>
      <p:pic>
        <p:nvPicPr>
          <p:cNvPr id="9" name="Picture 8" descr="Graphical user interface, application&#10;&#10;Description automatically generated with medium confidence">
            <a:extLst>
              <a:ext uri="{FF2B5EF4-FFF2-40B4-BE49-F238E27FC236}">
                <a16:creationId xmlns:a16="http://schemas.microsoft.com/office/drawing/2014/main" id="{00B78579-DC71-48E3-9175-38517D016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344" y="242726"/>
            <a:ext cx="2853008" cy="4598606"/>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5151571B-A2EF-437B-9538-03606F9AA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0933" y="242726"/>
            <a:ext cx="2846140" cy="4598606"/>
          </a:xfrm>
          <a:prstGeom prst="rect">
            <a:avLst/>
          </a:prstGeom>
        </p:spPr>
      </p:pic>
    </p:spTree>
    <p:extLst>
      <p:ext uri="{BB962C8B-B14F-4D97-AF65-F5344CB8AC3E}">
        <p14:creationId xmlns:p14="http://schemas.microsoft.com/office/powerpoint/2010/main" val="10046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a:solidFill>
                  <a:schemeClr val="tx1">
                    <a:lumMod val="85000"/>
                    <a:lumOff val="15000"/>
                  </a:schemeClr>
                </a:solidFill>
              </a:rPr>
              <a:t>Mockups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Diagram&#10;&#10;Description automatically generated">
            <a:extLst>
              <a:ext uri="{FF2B5EF4-FFF2-40B4-BE49-F238E27FC236}">
                <a16:creationId xmlns:a16="http://schemas.microsoft.com/office/drawing/2014/main" id="{927683B7-5E31-4001-872C-88A218FB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9" y="387184"/>
            <a:ext cx="2888243" cy="4659946"/>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1DD3F524-57BD-4772-8EA5-3B90DB9BA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595" y="392191"/>
            <a:ext cx="2888243" cy="4659946"/>
          </a:xfrm>
          <a:prstGeom prst="rect">
            <a:avLst/>
          </a:prstGeom>
        </p:spPr>
      </p:pic>
    </p:spTree>
    <p:extLst>
      <p:ext uri="{BB962C8B-B14F-4D97-AF65-F5344CB8AC3E}">
        <p14:creationId xmlns:p14="http://schemas.microsoft.com/office/powerpoint/2010/main" val="242840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965201" y="643467"/>
            <a:ext cx="6255026" cy="5054008"/>
          </a:xfrm>
        </p:spPr>
        <p:txBody>
          <a:bodyPr vert="horz" lIns="91440" tIns="45720" rIns="91440" bIns="45720" rtlCol="0" anchor="ctr" anchorCtr="0">
            <a:normAutofit/>
          </a:bodyPr>
          <a:lstStyle/>
          <a:p>
            <a:pPr algn="r"/>
            <a:r>
              <a:rPr lang="en-US" sz="8000" dirty="0">
                <a:solidFill>
                  <a:schemeClr val="tx1">
                    <a:lumMod val="85000"/>
                    <a:lumOff val="15000"/>
                  </a:schemeClr>
                </a:solidFill>
              </a:rPr>
              <a:t>Beta Version Changes</a:t>
            </a:r>
          </a:p>
        </p:txBody>
      </p:sp>
      <p:cxnSp>
        <p:nvCxnSpPr>
          <p:cNvPr id="39" name="Straight Connector 3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945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9">
            <a:extLst>
              <a:ext uri="{FF2B5EF4-FFF2-40B4-BE49-F238E27FC236}">
                <a16:creationId xmlns:a16="http://schemas.microsoft.com/office/drawing/2014/main" id="{0ADE16FD-08E0-4472-86EC-595C8EB22FE6}"/>
              </a:ext>
            </a:extLst>
          </p:cNvPr>
          <p:cNvPicPr>
            <a:picLocks noChangeAspect="1"/>
          </p:cNvPicPr>
          <p:nvPr/>
        </p:nvPicPr>
        <p:blipFill>
          <a:blip r:embed="rId2"/>
          <a:stretch>
            <a:fillRect/>
          </a:stretch>
        </p:blipFill>
        <p:spPr>
          <a:xfrm>
            <a:off x="1700346" y="376603"/>
            <a:ext cx="2663304" cy="4653775"/>
          </a:xfrm>
          <a:prstGeom prst="rect">
            <a:avLst/>
          </a:prstGeom>
        </p:spPr>
      </p:pic>
      <p:pic>
        <p:nvPicPr>
          <p:cNvPr id="5" name="Picture 4">
            <a:extLst>
              <a:ext uri="{FF2B5EF4-FFF2-40B4-BE49-F238E27FC236}">
                <a16:creationId xmlns:a16="http://schemas.microsoft.com/office/drawing/2014/main" id="{01E341CB-1457-489C-A29F-F63C2FAC9B9F}"/>
              </a:ext>
            </a:extLst>
          </p:cNvPr>
          <p:cNvPicPr>
            <a:picLocks noChangeAspect="1"/>
          </p:cNvPicPr>
          <p:nvPr/>
        </p:nvPicPr>
        <p:blipFill>
          <a:blip r:embed="rId3"/>
          <a:stretch>
            <a:fillRect/>
          </a:stretch>
        </p:blipFill>
        <p:spPr>
          <a:xfrm>
            <a:off x="6521715" y="119841"/>
            <a:ext cx="3066465" cy="5432445"/>
          </a:xfrm>
          <a:prstGeom prst="rect">
            <a:avLst/>
          </a:prstGeom>
        </p:spPr>
      </p:pic>
      <p:sp>
        <p:nvSpPr>
          <p:cNvPr id="7" name="TextBox 6">
            <a:extLst>
              <a:ext uri="{FF2B5EF4-FFF2-40B4-BE49-F238E27FC236}">
                <a16:creationId xmlns:a16="http://schemas.microsoft.com/office/drawing/2014/main" id="{046BC958-B057-463E-ACDD-A327CE6D89B2}"/>
              </a:ext>
            </a:extLst>
          </p:cNvPr>
          <p:cNvSpPr txBox="1"/>
          <p:nvPr/>
        </p:nvSpPr>
        <p:spPr>
          <a:xfrm>
            <a:off x="9635840" y="1421086"/>
            <a:ext cx="241317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Login button moved to the navigation bar.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Removed footer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Lowered header title slightly</a:t>
            </a:r>
          </a:p>
        </p:txBody>
      </p:sp>
    </p:spTree>
    <p:extLst>
      <p:ext uri="{BB962C8B-B14F-4D97-AF65-F5344CB8AC3E}">
        <p14:creationId xmlns:p14="http://schemas.microsoft.com/office/powerpoint/2010/main" val="412489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9635840" y="1421086"/>
            <a:ext cx="241317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Sign Up button moved to the navigation bar.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Removed footer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Lowered header title slightly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Removed “Back” text</a:t>
            </a:r>
          </a:p>
        </p:txBody>
      </p:sp>
      <p:pic>
        <p:nvPicPr>
          <p:cNvPr id="4" name="Picture 3">
            <a:extLst>
              <a:ext uri="{FF2B5EF4-FFF2-40B4-BE49-F238E27FC236}">
                <a16:creationId xmlns:a16="http://schemas.microsoft.com/office/drawing/2014/main" id="{0F5CEF75-CFB1-4B4F-9D9B-7C7E7333AAD7}"/>
              </a:ext>
            </a:extLst>
          </p:cNvPr>
          <p:cNvPicPr>
            <a:picLocks noChangeAspect="1"/>
          </p:cNvPicPr>
          <p:nvPr/>
        </p:nvPicPr>
        <p:blipFill>
          <a:blip r:embed="rId2"/>
          <a:stretch>
            <a:fillRect/>
          </a:stretch>
        </p:blipFill>
        <p:spPr>
          <a:xfrm>
            <a:off x="6383376" y="171351"/>
            <a:ext cx="3109481" cy="5511356"/>
          </a:xfrm>
          <a:prstGeom prst="rect">
            <a:avLst/>
          </a:prstGeom>
        </p:spPr>
      </p:pic>
      <p:pic>
        <p:nvPicPr>
          <p:cNvPr id="17" name="Picture 10" descr="Graphical user interface, text, application&#10;&#10;Description automatically generated">
            <a:extLst>
              <a:ext uri="{FF2B5EF4-FFF2-40B4-BE49-F238E27FC236}">
                <a16:creationId xmlns:a16="http://schemas.microsoft.com/office/drawing/2014/main" id="{48F7BD30-D797-488F-A250-90C0A85DDFBE}"/>
              </a:ext>
            </a:extLst>
          </p:cNvPr>
          <p:cNvPicPr>
            <a:picLocks noChangeAspect="1"/>
          </p:cNvPicPr>
          <p:nvPr/>
        </p:nvPicPr>
        <p:blipFill>
          <a:blip r:embed="rId3"/>
          <a:stretch>
            <a:fillRect/>
          </a:stretch>
        </p:blipFill>
        <p:spPr>
          <a:xfrm>
            <a:off x="2020893" y="507795"/>
            <a:ext cx="2618654" cy="4653775"/>
          </a:xfrm>
          <a:prstGeom prst="rect">
            <a:avLst/>
          </a:prstGeom>
        </p:spPr>
      </p:pic>
    </p:spTree>
    <p:extLst>
      <p:ext uri="{BB962C8B-B14F-4D97-AF65-F5344CB8AC3E}">
        <p14:creationId xmlns:p14="http://schemas.microsoft.com/office/powerpoint/2010/main" val="392066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6AB7EB-D747-44A5-9B19-3FCC5D8C492C}"/>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What will the app do?</a:t>
            </a:r>
          </a:p>
        </p:txBody>
      </p:sp>
      <p:sp>
        <p:nvSpPr>
          <p:cNvPr id="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FB76B96-4FA5-4C12-8A6F-1D23698A6914}"/>
              </a:ext>
            </a:extLst>
          </p:cNvPr>
          <p:cNvSpPr>
            <a:spLocks noGrp="1"/>
          </p:cNvSpPr>
          <p:nvPr>
            <p:ph idx="1"/>
          </p:nvPr>
        </p:nvSpPr>
        <p:spPr>
          <a:xfrm>
            <a:off x="4742016" y="605896"/>
            <a:ext cx="6413663" cy="5646208"/>
          </a:xfrm>
        </p:spPr>
        <p:txBody>
          <a:bodyPr anchor="ctr">
            <a:normAutofit/>
          </a:bodyPr>
          <a:lstStyle/>
          <a:p>
            <a:r>
              <a:rPr lang="en-US" dirty="0"/>
              <a:t>The book recommendation app recommends books that meets users’ criteria/filters.  Some filters (tentative) are fiction/non-fiction, genre, subject, target audience (age, gender), language, price, date released, and rating. When users have submitted finalized their filters, the app will recommend books that match and/or similar (not full match). Books that meet the criteria will have a small display showing summary, book cover, and details. At the end, the app could also link websites, stores, libraries to borrow/buy/rent/read the books from.</a:t>
            </a:r>
          </a:p>
        </p:txBody>
      </p:sp>
    </p:spTree>
    <p:extLst>
      <p:ext uri="{BB962C8B-B14F-4D97-AF65-F5344CB8AC3E}">
        <p14:creationId xmlns:p14="http://schemas.microsoft.com/office/powerpoint/2010/main" val="76725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9663442" y="733288"/>
            <a:ext cx="2413178" cy="34163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Changed to table view</a:t>
            </a:r>
          </a:p>
          <a:p>
            <a:endParaRPr lang="en-US" dirty="0"/>
          </a:p>
          <a:p>
            <a:pPr marL="285750" indent="-285750">
              <a:buFont typeface="Arial" panose="020B0604020202020204" pitchFamily="34" charset="0"/>
              <a:buChar char="•"/>
            </a:pPr>
            <a:r>
              <a:rPr lang="en-US" dirty="0"/>
              <a:t>Logout button on top right corner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 bar buttons reduced to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Cells show title and rating</a:t>
            </a:r>
          </a:p>
        </p:txBody>
      </p:sp>
      <p:pic>
        <p:nvPicPr>
          <p:cNvPr id="15" name="Picture 14" descr="Icon&#10;&#10;Description automatically generated">
            <a:extLst>
              <a:ext uri="{FF2B5EF4-FFF2-40B4-BE49-F238E27FC236}">
                <a16:creationId xmlns:a16="http://schemas.microsoft.com/office/drawing/2014/main" id="{CD6B2993-7DF6-41D7-AE77-930C27A8E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59" y="266936"/>
            <a:ext cx="3023179" cy="5285349"/>
          </a:xfrm>
          <a:prstGeom prst="rect">
            <a:avLst/>
          </a:prstGeom>
        </p:spPr>
      </p:pic>
      <p:pic>
        <p:nvPicPr>
          <p:cNvPr id="5" name="Picture 4">
            <a:extLst>
              <a:ext uri="{FF2B5EF4-FFF2-40B4-BE49-F238E27FC236}">
                <a16:creationId xmlns:a16="http://schemas.microsoft.com/office/drawing/2014/main" id="{58436C00-ADBC-40E5-9FD1-64AD365C8132}"/>
              </a:ext>
            </a:extLst>
          </p:cNvPr>
          <p:cNvPicPr>
            <a:picLocks noChangeAspect="1"/>
          </p:cNvPicPr>
          <p:nvPr/>
        </p:nvPicPr>
        <p:blipFill>
          <a:blip r:embed="rId3"/>
          <a:stretch>
            <a:fillRect/>
          </a:stretch>
        </p:blipFill>
        <p:spPr>
          <a:xfrm>
            <a:off x="6284364" y="213434"/>
            <a:ext cx="3048415" cy="5405336"/>
          </a:xfrm>
          <a:prstGeom prst="rect">
            <a:avLst/>
          </a:prstGeom>
        </p:spPr>
      </p:pic>
    </p:spTree>
    <p:extLst>
      <p:ext uri="{BB962C8B-B14F-4D97-AF65-F5344CB8AC3E}">
        <p14:creationId xmlns:p14="http://schemas.microsoft.com/office/powerpoint/2010/main" val="30194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9374484" y="526664"/>
            <a:ext cx="2696542" cy="397031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Removed genre from Wishlist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Removed ‘trash’ icon for unbookmarking books. Use swipe to remove from Wishlist instead.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 bar buttons reduced to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Lowered header title</a:t>
            </a:r>
          </a:p>
        </p:txBody>
      </p:sp>
      <p:pic>
        <p:nvPicPr>
          <p:cNvPr id="17" name="Picture 16" descr="A picture containing diagram&#10;&#10;Description automatically generated">
            <a:extLst>
              <a:ext uri="{FF2B5EF4-FFF2-40B4-BE49-F238E27FC236}">
                <a16:creationId xmlns:a16="http://schemas.microsoft.com/office/drawing/2014/main" id="{D1FBEDD4-8C16-4280-A26B-B558F619A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245" y="266505"/>
            <a:ext cx="2840833" cy="4896978"/>
          </a:xfrm>
          <a:prstGeom prst="rect">
            <a:avLst/>
          </a:prstGeom>
        </p:spPr>
      </p:pic>
      <p:pic>
        <p:nvPicPr>
          <p:cNvPr id="4" name="Picture 3">
            <a:extLst>
              <a:ext uri="{FF2B5EF4-FFF2-40B4-BE49-F238E27FC236}">
                <a16:creationId xmlns:a16="http://schemas.microsoft.com/office/drawing/2014/main" id="{B1C64217-7779-4CFB-9AEA-39709F9A7A2B}"/>
              </a:ext>
            </a:extLst>
          </p:cNvPr>
          <p:cNvPicPr>
            <a:picLocks noChangeAspect="1"/>
          </p:cNvPicPr>
          <p:nvPr/>
        </p:nvPicPr>
        <p:blipFill>
          <a:blip r:embed="rId3"/>
          <a:stretch>
            <a:fillRect/>
          </a:stretch>
        </p:blipFill>
        <p:spPr>
          <a:xfrm>
            <a:off x="6325708" y="113683"/>
            <a:ext cx="3007072" cy="5374958"/>
          </a:xfrm>
          <a:prstGeom prst="rect">
            <a:avLst/>
          </a:prstGeom>
        </p:spPr>
      </p:pic>
    </p:spTree>
    <p:extLst>
      <p:ext uri="{BB962C8B-B14F-4D97-AF65-F5344CB8AC3E}">
        <p14:creationId xmlns:p14="http://schemas.microsoft.com/office/powerpoint/2010/main" val="3426523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9358122" y="263459"/>
            <a:ext cx="269654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Changed search criteria's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Added Search Bar (Title, Author, Genre)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Genre filter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Results now show in the same view as search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Table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 bar buttons reduced to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Bookmark button to the side</a:t>
            </a:r>
          </a:p>
        </p:txBody>
      </p:sp>
      <p:pic>
        <p:nvPicPr>
          <p:cNvPr id="5" name="Picture 4">
            <a:extLst>
              <a:ext uri="{FF2B5EF4-FFF2-40B4-BE49-F238E27FC236}">
                <a16:creationId xmlns:a16="http://schemas.microsoft.com/office/drawing/2014/main" id="{E69AAE27-CC3B-4773-A73B-6E2196042031}"/>
              </a:ext>
            </a:extLst>
          </p:cNvPr>
          <p:cNvPicPr>
            <a:picLocks noChangeAspect="1"/>
          </p:cNvPicPr>
          <p:nvPr/>
        </p:nvPicPr>
        <p:blipFill>
          <a:blip r:embed="rId2"/>
          <a:stretch>
            <a:fillRect/>
          </a:stretch>
        </p:blipFill>
        <p:spPr>
          <a:xfrm>
            <a:off x="6242969" y="123779"/>
            <a:ext cx="3115153" cy="5494991"/>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CA82E0D2-2FE8-47D6-A7BB-EF50C2AE9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40" y="220153"/>
            <a:ext cx="2894650" cy="4826988"/>
          </a:xfrm>
          <a:prstGeom prst="rect">
            <a:avLst/>
          </a:prstGeom>
        </p:spPr>
      </p:pic>
    </p:spTree>
    <p:extLst>
      <p:ext uri="{BB962C8B-B14F-4D97-AF65-F5344CB8AC3E}">
        <p14:creationId xmlns:p14="http://schemas.microsoft.com/office/powerpoint/2010/main" val="122072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6952537" y="1195129"/>
            <a:ext cx="269654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Results view removed completely as the page was redundant in the beta 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Instead, search results show up in the table view below the search/genre filter.</a:t>
            </a:r>
          </a:p>
        </p:txBody>
      </p:sp>
      <p:pic>
        <p:nvPicPr>
          <p:cNvPr id="17" name="Picture 16" descr="Text&#10;&#10;Description automatically generated with medium confidence">
            <a:extLst>
              <a:ext uri="{FF2B5EF4-FFF2-40B4-BE49-F238E27FC236}">
                <a16:creationId xmlns:a16="http://schemas.microsoft.com/office/drawing/2014/main" id="{A6A0959E-6C74-41EF-9245-EDC105955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548" y="335793"/>
            <a:ext cx="3079788" cy="5007352"/>
          </a:xfrm>
          <a:prstGeom prst="rect">
            <a:avLst/>
          </a:prstGeom>
        </p:spPr>
      </p:pic>
    </p:spTree>
    <p:extLst>
      <p:ext uri="{BB962C8B-B14F-4D97-AF65-F5344CB8AC3E}">
        <p14:creationId xmlns:p14="http://schemas.microsoft.com/office/powerpoint/2010/main" val="37075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9358121" y="549578"/>
            <a:ext cx="269654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Centered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Rating as number instead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Removed footer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Buy button moved to navigation bar (right 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Removed “Back” text beside back button</a:t>
            </a:r>
          </a:p>
          <a:p>
            <a:endParaRPr lang="en-US" dirty="0"/>
          </a:p>
        </p:txBody>
      </p:sp>
      <p:pic>
        <p:nvPicPr>
          <p:cNvPr id="15" name="Picture 8" descr="A picture containing diagram&#10;&#10;Description automatically generated">
            <a:extLst>
              <a:ext uri="{FF2B5EF4-FFF2-40B4-BE49-F238E27FC236}">
                <a16:creationId xmlns:a16="http://schemas.microsoft.com/office/drawing/2014/main" id="{A04F7E56-EA35-4C8D-95D5-64F5065EE751}"/>
              </a:ext>
            </a:extLst>
          </p:cNvPr>
          <p:cNvPicPr>
            <a:picLocks noChangeAspect="1"/>
          </p:cNvPicPr>
          <p:nvPr/>
        </p:nvPicPr>
        <p:blipFill>
          <a:blip r:embed="rId2"/>
          <a:stretch>
            <a:fillRect/>
          </a:stretch>
        </p:blipFill>
        <p:spPr>
          <a:xfrm>
            <a:off x="1634117" y="266340"/>
            <a:ext cx="2817079" cy="4845594"/>
          </a:xfrm>
          <a:prstGeom prst="rect">
            <a:avLst/>
          </a:prstGeom>
        </p:spPr>
      </p:pic>
      <p:pic>
        <p:nvPicPr>
          <p:cNvPr id="4" name="Picture 3">
            <a:extLst>
              <a:ext uri="{FF2B5EF4-FFF2-40B4-BE49-F238E27FC236}">
                <a16:creationId xmlns:a16="http://schemas.microsoft.com/office/drawing/2014/main" id="{AF329821-C765-473A-B92D-9A91103182A3}"/>
              </a:ext>
            </a:extLst>
          </p:cNvPr>
          <p:cNvPicPr>
            <a:picLocks noChangeAspect="1"/>
          </p:cNvPicPr>
          <p:nvPr/>
        </p:nvPicPr>
        <p:blipFill>
          <a:blip r:embed="rId3"/>
          <a:stretch>
            <a:fillRect/>
          </a:stretch>
        </p:blipFill>
        <p:spPr>
          <a:xfrm>
            <a:off x="6216785" y="130218"/>
            <a:ext cx="3052555" cy="5426765"/>
          </a:xfrm>
          <a:prstGeom prst="rect">
            <a:avLst/>
          </a:prstGeom>
        </p:spPr>
      </p:pic>
    </p:spTree>
    <p:extLst>
      <p:ext uri="{BB962C8B-B14F-4D97-AF65-F5344CB8AC3E}">
        <p14:creationId xmlns:p14="http://schemas.microsoft.com/office/powerpoint/2010/main" val="90599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606121" y="5423742"/>
            <a:ext cx="10909073" cy="1057655"/>
          </a:xfrm>
        </p:spPr>
        <p:txBody>
          <a:bodyPr vert="horz" lIns="91440" tIns="45720" rIns="91440" bIns="45720" rtlCol="0" anchor="b" anchorCtr="0">
            <a:normAutofit/>
          </a:bodyPr>
          <a:lstStyle/>
          <a:p>
            <a:r>
              <a:rPr lang="en-US" sz="6000" dirty="0">
                <a:solidFill>
                  <a:schemeClr val="tx1">
                    <a:lumMod val="85000"/>
                    <a:lumOff val="15000"/>
                  </a:schemeClr>
                </a:solidFill>
              </a:rPr>
              <a:t>Changes</a:t>
            </a:r>
          </a:p>
        </p:txBody>
      </p:sp>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046BC958-B057-463E-ACDD-A327CE6D89B2}"/>
              </a:ext>
            </a:extLst>
          </p:cNvPr>
          <p:cNvSpPr txBox="1"/>
          <p:nvPr/>
        </p:nvSpPr>
        <p:spPr>
          <a:xfrm>
            <a:off x="9368895" y="498432"/>
            <a:ext cx="2696542" cy="5078313"/>
          </a:xfrm>
          <a:prstGeom prst="rect">
            <a:avLst/>
          </a:prstGeom>
          <a:noFill/>
        </p:spPr>
        <p:txBody>
          <a:bodyPr wrap="square" rtlCol="0">
            <a:spAutoFit/>
          </a:bodyPr>
          <a:lstStyle/>
          <a:p>
            <a:pPr marL="285750" indent="-285750">
              <a:buFont typeface="Arial" panose="020B0604020202020204" pitchFamily="34" charset="0"/>
              <a:buChar char="•"/>
            </a:pPr>
            <a:r>
              <a:rPr lang="en-US" dirty="0"/>
              <a:t>Removed footer</a:t>
            </a:r>
          </a:p>
          <a:p>
            <a:pPr marL="285750" indent="-285750">
              <a:buFont typeface="Arial" panose="020B0604020202020204" pitchFamily="34" charset="0"/>
              <a:buChar char="•"/>
            </a:pPr>
            <a:r>
              <a:rPr lang="en-US" dirty="0"/>
              <a:t>Removed “Back” text beside back button</a:t>
            </a:r>
          </a:p>
          <a:p>
            <a:pPr marL="285750" indent="-285750">
              <a:buFont typeface="Arial" panose="020B0604020202020204" pitchFamily="34" charset="0"/>
              <a:buChar char="•"/>
            </a:pPr>
            <a:r>
              <a:rPr lang="en-US" dirty="0"/>
              <a:t>Added title below book cover</a:t>
            </a:r>
          </a:p>
          <a:p>
            <a:pPr marL="285750" indent="-285750">
              <a:buFont typeface="Arial" panose="020B0604020202020204" pitchFamily="34" charset="0"/>
              <a:buChar char="•"/>
            </a:pPr>
            <a:r>
              <a:rPr lang="en-US" dirty="0"/>
              <a:t>Moved bookmark button to navigation bar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Changed book links from labels to icons for a cleaner look.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Added ISBN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Links are now: amazon, eBay, </a:t>
            </a:r>
            <a:r>
              <a:rPr lang="en-US" dirty="0" err="1"/>
              <a:t>ebooks</a:t>
            </a:r>
            <a:r>
              <a:rPr lang="en-US" dirty="0"/>
              <a:t>, </a:t>
            </a:r>
            <a:r>
              <a:rPr lang="en-US" dirty="0" err="1"/>
              <a:t>goodreads</a:t>
            </a:r>
            <a:r>
              <a:rPr lang="en-US" dirty="0"/>
              <a:t>, and ISBN#</a:t>
            </a:r>
          </a:p>
        </p:txBody>
      </p:sp>
      <p:pic>
        <p:nvPicPr>
          <p:cNvPr id="17" name="Picture 9" descr="Text&#10;&#10;Description automatically generated">
            <a:extLst>
              <a:ext uri="{FF2B5EF4-FFF2-40B4-BE49-F238E27FC236}">
                <a16:creationId xmlns:a16="http://schemas.microsoft.com/office/drawing/2014/main" id="{BFFFFD16-6852-41DE-ABA1-24757498C454}"/>
              </a:ext>
            </a:extLst>
          </p:cNvPr>
          <p:cNvPicPr>
            <a:picLocks noChangeAspect="1"/>
          </p:cNvPicPr>
          <p:nvPr/>
        </p:nvPicPr>
        <p:blipFill>
          <a:blip r:embed="rId2"/>
          <a:stretch>
            <a:fillRect/>
          </a:stretch>
        </p:blipFill>
        <p:spPr>
          <a:xfrm>
            <a:off x="1922047" y="376603"/>
            <a:ext cx="2997936" cy="4886997"/>
          </a:xfrm>
          <a:prstGeom prst="rect">
            <a:avLst/>
          </a:prstGeom>
        </p:spPr>
      </p:pic>
      <p:pic>
        <p:nvPicPr>
          <p:cNvPr id="5" name="Picture 4">
            <a:extLst>
              <a:ext uri="{FF2B5EF4-FFF2-40B4-BE49-F238E27FC236}">
                <a16:creationId xmlns:a16="http://schemas.microsoft.com/office/drawing/2014/main" id="{191C847C-A4BD-4A31-A59C-A7EA13A54D48}"/>
              </a:ext>
            </a:extLst>
          </p:cNvPr>
          <p:cNvPicPr>
            <a:picLocks noChangeAspect="1"/>
          </p:cNvPicPr>
          <p:nvPr/>
        </p:nvPicPr>
        <p:blipFill>
          <a:blip r:embed="rId3"/>
          <a:stretch>
            <a:fillRect/>
          </a:stretch>
        </p:blipFill>
        <p:spPr>
          <a:xfrm>
            <a:off x="6213956" y="181949"/>
            <a:ext cx="3058212" cy="5436821"/>
          </a:xfrm>
          <a:prstGeom prst="rect">
            <a:avLst/>
          </a:prstGeom>
        </p:spPr>
      </p:pic>
    </p:spTree>
    <p:extLst>
      <p:ext uri="{BB962C8B-B14F-4D97-AF65-F5344CB8AC3E}">
        <p14:creationId xmlns:p14="http://schemas.microsoft.com/office/powerpoint/2010/main" val="1394312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1A1D-15FF-4AF1-A9D5-EEF49538DE6A}"/>
              </a:ext>
            </a:extLst>
          </p:cNvPr>
          <p:cNvSpPr>
            <a:spLocks noGrp="1"/>
          </p:cNvSpPr>
          <p:nvPr>
            <p:ph type="title"/>
          </p:nvPr>
        </p:nvSpPr>
        <p:spPr>
          <a:xfrm>
            <a:off x="343610" y="703110"/>
            <a:ext cx="3478696" cy="2725890"/>
          </a:xfrm>
        </p:spPr>
        <p:txBody>
          <a:bodyPr>
            <a:noAutofit/>
          </a:bodyPr>
          <a:lstStyle/>
          <a:p>
            <a:r>
              <a:rPr lang="en-US" sz="6000" dirty="0"/>
              <a:t>Production Release Notes</a:t>
            </a:r>
          </a:p>
        </p:txBody>
      </p:sp>
      <p:sp>
        <p:nvSpPr>
          <p:cNvPr id="3" name="Content Placeholder 2">
            <a:extLst>
              <a:ext uri="{FF2B5EF4-FFF2-40B4-BE49-F238E27FC236}">
                <a16:creationId xmlns:a16="http://schemas.microsoft.com/office/drawing/2014/main" id="{E9E9CE2C-1814-414C-9E26-165404DED4C9}"/>
              </a:ext>
            </a:extLst>
          </p:cNvPr>
          <p:cNvSpPr>
            <a:spLocks noGrp="1"/>
          </p:cNvSpPr>
          <p:nvPr>
            <p:ph idx="1"/>
          </p:nvPr>
        </p:nvSpPr>
        <p:spPr>
          <a:xfrm>
            <a:off x="4288025" y="408373"/>
            <a:ext cx="7004815" cy="6236646"/>
          </a:xfrm>
        </p:spPr>
        <p:txBody>
          <a:bodyPr>
            <a:normAutofit/>
          </a:bodyPr>
          <a:lstStyle/>
          <a:p>
            <a:pPr marL="342900" indent="-342900">
              <a:lnSpc>
                <a:spcPct val="90000"/>
              </a:lnSpc>
              <a:spcAft>
                <a:spcPts val="600"/>
              </a:spcAft>
              <a:buClr>
                <a:schemeClr val="accent1"/>
              </a:buClr>
              <a:buFont typeface="Arial" panose="020B0604020202020204" pitchFamily="34" charset="0"/>
              <a:buChar char="•"/>
            </a:pPr>
            <a:r>
              <a:rPr lang="en-US" sz="2400" spc="-50" dirty="0"/>
              <a:t>Login and registration of user details stored using User Defaults</a:t>
            </a:r>
          </a:p>
          <a:p>
            <a:pPr marL="342900" indent="-342900">
              <a:lnSpc>
                <a:spcPct val="90000"/>
              </a:lnSpc>
              <a:spcAft>
                <a:spcPts val="600"/>
              </a:spcAft>
              <a:buClr>
                <a:schemeClr val="accent1"/>
              </a:buClr>
              <a:buFont typeface="Arial" panose="020B0604020202020204" pitchFamily="34" charset="0"/>
              <a:buChar char="•"/>
            </a:pPr>
            <a:r>
              <a:rPr lang="en-US" sz="2400" spc="-50" dirty="0"/>
              <a:t>Added bookmark option in Book Details view</a:t>
            </a:r>
          </a:p>
          <a:p>
            <a:pPr marL="342900" indent="-342900">
              <a:lnSpc>
                <a:spcPct val="90000"/>
              </a:lnSpc>
              <a:spcAft>
                <a:spcPts val="600"/>
              </a:spcAft>
              <a:buClr>
                <a:schemeClr val="accent1"/>
              </a:buClr>
              <a:buFont typeface="Arial" panose="020B0604020202020204" pitchFamily="34" charset="0"/>
              <a:buChar char="•"/>
            </a:pPr>
            <a:r>
              <a:rPr lang="en-US" sz="2400" spc="-50" dirty="0"/>
              <a:t>Implementation of bookmark (stored locally in the machine)</a:t>
            </a:r>
          </a:p>
          <a:p>
            <a:pPr marL="342900" indent="-342900">
              <a:lnSpc>
                <a:spcPct val="90000"/>
              </a:lnSpc>
              <a:spcAft>
                <a:spcPts val="600"/>
              </a:spcAft>
              <a:buClr>
                <a:schemeClr val="accent1"/>
              </a:buClr>
              <a:buFont typeface="Arial" panose="020B0604020202020204" pitchFamily="34" charset="0"/>
              <a:buChar char="•"/>
            </a:pPr>
            <a:r>
              <a:rPr lang="en-US" sz="2400" spc="-50" dirty="0"/>
              <a:t>Implementation of swipe to delete in the Wishlist</a:t>
            </a:r>
          </a:p>
          <a:p>
            <a:pPr marL="342900" indent="-342900">
              <a:lnSpc>
                <a:spcPct val="90000"/>
              </a:lnSpc>
              <a:spcAft>
                <a:spcPts val="600"/>
              </a:spcAft>
              <a:buClr>
                <a:schemeClr val="accent1"/>
              </a:buClr>
              <a:buFont typeface="Arial" panose="020B0604020202020204" pitchFamily="34" charset="0"/>
              <a:buChar char="•"/>
            </a:pPr>
            <a:r>
              <a:rPr lang="en-US" sz="2400" spc="-50" dirty="0"/>
              <a:t>Bug fixes on UI (different colors for the table view background and table view cells)</a:t>
            </a:r>
          </a:p>
          <a:p>
            <a:pPr marL="342900" indent="-342900">
              <a:lnSpc>
                <a:spcPct val="90000"/>
              </a:lnSpc>
              <a:spcAft>
                <a:spcPts val="600"/>
              </a:spcAft>
              <a:buClr>
                <a:schemeClr val="accent1"/>
              </a:buClr>
              <a:buFont typeface="Arial" panose="020B0604020202020204" pitchFamily="34" charset="0"/>
              <a:buChar char="•"/>
            </a:pPr>
            <a:r>
              <a:rPr lang="en-US" sz="2400" spc="-50" dirty="0"/>
              <a:t>Fixed too dark font color for book titles</a:t>
            </a:r>
          </a:p>
          <a:p>
            <a:pPr marL="342900" indent="-342900">
              <a:lnSpc>
                <a:spcPct val="90000"/>
              </a:lnSpc>
              <a:spcAft>
                <a:spcPts val="600"/>
              </a:spcAft>
              <a:buClr>
                <a:schemeClr val="accent1"/>
              </a:buClr>
              <a:buFont typeface="Arial" panose="020B0604020202020204" pitchFamily="34" charset="0"/>
              <a:buChar char="•"/>
            </a:pPr>
            <a:r>
              <a:rPr lang="en-US" sz="2400" spc="-50" dirty="0"/>
              <a:t>Added Launch Screen and </a:t>
            </a:r>
            <a:r>
              <a:rPr lang="en-US" sz="2400" spc="-50" dirty="0" err="1"/>
              <a:t>AppIcon</a:t>
            </a:r>
            <a:endParaRPr lang="en-US" sz="2400" spc="-50" dirty="0"/>
          </a:p>
          <a:p>
            <a:pPr marL="342900" indent="-342900">
              <a:lnSpc>
                <a:spcPct val="90000"/>
              </a:lnSpc>
              <a:spcAft>
                <a:spcPts val="600"/>
              </a:spcAft>
              <a:buClr>
                <a:schemeClr val="accent1"/>
              </a:buClr>
              <a:buFont typeface="Arial" panose="020B0604020202020204" pitchFamily="34" charset="0"/>
              <a:buChar char="•"/>
            </a:pPr>
            <a:r>
              <a:rPr lang="en-US" sz="2400" spc="-50" dirty="0"/>
              <a:t>Added auto layout/constraints for </a:t>
            </a:r>
            <a:r>
              <a:rPr lang="en-US" sz="2400" spc="-50" dirty="0" err="1"/>
              <a:t>iphone</a:t>
            </a:r>
            <a:r>
              <a:rPr lang="en-US" sz="2400" spc="-50" dirty="0"/>
              <a:t> 8</a:t>
            </a:r>
          </a:p>
          <a:p>
            <a:pPr marL="342900" indent="-342900">
              <a:lnSpc>
                <a:spcPct val="90000"/>
              </a:lnSpc>
              <a:spcAft>
                <a:spcPts val="600"/>
              </a:spcAft>
              <a:buClr>
                <a:schemeClr val="accent1"/>
              </a:buClr>
              <a:buFont typeface="Arial" panose="020B0604020202020204" pitchFamily="34" charset="0"/>
              <a:buChar char="•"/>
            </a:pPr>
            <a:r>
              <a:rPr lang="en-US" sz="2400" spc="-50" dirty="0"/>
              <a:t>Fixed </a:t>
            </a:r>
            <a:r>
              <a:rPr lang="en-US" sz="2400" spc="-50" dirty="0" err="1"/>
              <a:t>ebay</a:t>
            </a:r>
            <a:r>
              <a:rPr lang="en-US" sz="2400" spc="-50" dirty="0"/>
              <a:t> button image PNG background from showing</a:t>
            </a:r>
          </a:p>
          <a:p>
            <a:pPr marL="342900" indent="-342900">
              <a:lnSpc>
                <a:spcPct val="90000"/>
              </a:lnSpc>
              <a:spcAft>
                <a:spcPts val="600"/>
              </a:spcAft>
              <a:buClr>
                <a:schemeClr val="accent1"/>
              </a:buClr>
              <a:buFont typeface="Arial" panose="020B0604020202020204" pitchFamily="34" charset="0"/>
              <a:buChar char="•"/>
            </a:pPr>
            <a:endParaRPr lang="en-US" sz="2400" spc="-50" dirty="0"/>
          </a:p>
        </p:txBody>
      </p:sp>
    </p:spTree>
    <p:extLst>
      <p:ext uri="{BB962C8B-B14F-4D97-AF65-F5344CB8AC3E}">
        <p14:creationId xmlns:p14="http://schemas.microsoft.com/office/powerpoint/2010/main" val="485377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1A1D-15FF-4AF1-A9D5-EEF49538DE6A}"/>
              </a:ext>
            </a:extLst>
          </p:cNvPr>
          <p:cNvSpPr>
            <a:spLocks noGrp="1"/>
          </p:cNvSpPr>
          <p:nvPr>
            <p:ph type="title"/>
          </p:nvPr>
        </p:nvSpPr>
        <p:spPr>
          <a:xfrm>
            <a:off x="343610" y="703110"/>
            <a:ext cx="3478696" cy="2725890"/>
          </a:xfrm>
        </p:spPr>
        <p:txBody>
          <a:bodyPr>
            <a:noAutofit/>
          </a:bodyPr>
          <a:lstStyle/>
          <a:p>
            <a:r>
              <a:rPr lang="en-US" sz="6000" dirty="0"/>
              <a:t>Full Feature List</a:t>
            </a:r>
          </a:p>
        </p:txBody>
      </p:sp>
      <p:sp>
        <p:nvSpPr>
          <p:cNvPr id="3" name="Content Placeholder 2">
            <a:extLst>
              <a:ext uri="{FF2B5EF4-FFF2-40B4-BE49-F238E27FC236}">
                <a16:creationId xmlns:a16="http://schemas.microsoft.com/office/drawing/2014/main" id="{E9E9CE2C-1814-414C-9E26-165404DED4C9}"/>
              </a:ext>
            </a:extLst>
          </p:cNvPr>
          <p:cNvSpPr>
            <a:spLocks noGrp="1"/>
          </p:cNvSpPr>
          <p:nvPr>
            <p:ph idx="1"/>
          </p:nvPr>
        </p:nvSpPr>
        <p:spPr>
          <a:xfrm>
            <a:off x="4288025" y="176463"/>
            <a:ext cx="7735533" cy="6468556"/>
          </a:xfrm>
        </p:spPr>
        <p:txBody>
          <a:bodyPr>
            <a:normAutofit/>
          </a:bodyPr>
          <a:lstStyle/>
          <a:p>
            <a:pPr marL="342900" indent="-342900">
              <a:lnSpc>
                <a:spcPct val="90000"/>
              </a:lnSpc>
              <a:spcAft>
                <a:spcPts val="600"/>
              </a:spcAft>
              <a:buClr>
                <a:schemeClr val="accent1"/>
              </a:buClr>
              <a:buFont typeface="Arial" panose="020B0604020202020204" pitchFamily="34" charset="0"/>
              <a:buChar char="•"/>
            </a:pPr>
            <a:r>
              <a:rPr lang="en-US" sz="2400" spc="-50" dirty="0"/>
              <a:t>Register Account</a:t>
            </a:r>
          </a:p>
          <a:p>
            <a:pPr marL="342900" indent="-342900">
              <a:lnSpc>
                <a:spcPct val="90000"/>
              </a:lnSpc>
              <a:spcAft>
                <a:spcPts val="600"/>
              </a:spcAft>
              <a:buClr>
                <a:schemeClr val="accent1"/>
              </a:buClr>
              <a:buFont typeface="Arial" panose="020B0604020202020204" pitchFamily="34" charset="0"/>
              <a:buChar char="•"/>
            </a:pPr>
            <a:r>
              <a:rPr lang="en-US" sz="2400" spc="-50" dirty="0"/>
              <a:t>Login Account (enables </a:t>
            </a:r>
            <a:r>
              <a:rPr lang="en-US" sz="2400" spc="-50" dirty="0" err="1"/>
              <a:t>wishlist</a:t>
            </a:r>
            <a:r>
              <a:rPr lang="en-US" sz="2400" spc="-50" dirty="0"/>
              <a:t>/bookmark functionality)</a:t>
            </a:r>
          </a:p>
          <a:p>
            <a:pPr marL="342900" indent="-342900">
              <a:lnSpc>
                <a:spcPct val="90000"/>
              </a:lnSpc>
              <a:spcAft>
                <a:spcPts val="600"/>
              </a:spcAft>
              <a:buClr>
                <a:schemeClr val="accent1"/>
              </a:buClr>
              <a:buFont typeface="Arial" panose="020B0604020202020204" pitchFamily="34" charset="0"/>
              <a:buChar char="•"/>
            </a:pPr>
            <a:r>
              <a:rPr lang="en-US" sz="2400" spc="-50" dirty="0"/>
              <a:t>Guest Mode (can search books but can’t bookmark)</a:t>
            </a:r>
          </a:p>
          <a:p>
            <a:pPr marL="342900" indent="-342900">
              <a:lnSpc>
                <a:spcPct val="90000"/>
              </a:lnSpc>
              <a:spcAft>
                <a:spcPts val="600"/>
              </a:spcAft>
              <a:buClr>
                <a:schemeClr val="accent1"/>
              </a:buClr>
              <a:buFont typeface="Arial" panose="020B0604020202020204" pitchFamily="34" charset="0"/>
              <a:buChar char="•"/>
            </a:pPr>
            <a:r>
              <a:rPr lang="en-US" sz="2400" spc="-50" dirty="0"/>
              <a:t>Featured List tab landing page</a:t>
            </a:r>
          </a:p>
          <a:p>
            <a:pPr marL="635508" lvl="1" indent="-342900">
              <a:spcAft>
                <a:spcPts val="600"/>
              </a:spcAft>
              <a:buFont typeface="Arial" panose="020B0604020202020204" pitchFamily="34" charset="0"/>
              <a:buChar char="•"/>
            </a:pPr>
            <a:r>
              <a:rPr lang="en-US" sz="2200" spc="-50" dirty="0"/>
              <a:t>Only books with rating of greater than 4.5 will show</a:t>
            </a:r>
          </a:p>
          <a:p>
            <a:pPr marL="342900" indent="-342900">
              <a:spcAft>
                <a:spcPts val="600"/>
              </a:spcAft>
              <a:buFont typeface="Arial" panose="020B0604020202020204" pitchFamily="34" charset="0"/>
              <a:buChar char="•"/>
            </a:pPr>
            <a:r>
              <a:rPr lang="en-US" sz="2400" spc="-50" dirty="0"/>
              <a:t>Wishlist Tab</a:t>
            </a:r>
          </a:p>
          <a:p>
            <a:pPr marL="635508" lvl="1" indent="-342900">
              <a:spcAft>
                <a:spcPts val="600"/>
              </a:spcAft>
              <a:buFont typeface="Arial" panose="020B0604020202020204" pitchFamily="34" charset="0"/>
              <a:buChar char="•"/>
            </a:pPr>
            <a:r>
              <a:rPr lang="en-US" sz="2200" spc="-50" dirty="0"/>
              <a:t>Shows books you have bookmarked</a:t>
            </a:r>
          </a:p>
          <a:p>
            <a:pPr marL="635508" lvl="1" indent="-342900">
              <a:spcAft>
                <a:spcPts val="600"/>
              </a:spcAft>
              <a:buFont typeface="Arial" panose="020B0604020202020204" pitchFamily="34" charset="0"/>
              <a:buChar char="•"/>
            </a:pPr>
            <a:r>
              <a:rPr lang="en-US" sz="2200" spc="-50" dirty="0"/>
              <a:t>Swipe to delete OR</a:t>
            </a:r>
          </a:p>
          <a:p>
            <a:pPr marL="635508" lvl="1" indent="-342900">
              <a:spcAft>
                <a:spcPts val="600"/>
              </a:spcAft>
              <a:buFont typeface="Arial" panose="020B0604020202020204" pitchFamily="34" charset="0"/>
              <a:buChar char="•"/>
            </a:pPr>
            <a:r>
              <a:rPr lang="en-US" sz="2200" spc="-50" dirty="0"/>
              <a:t>Swipe slightly then press to delete</a:t>
            </a:r>
          </a:p>
          <a:p>
            <a:pPr marL="342900" indent="-342900">
              <a:spcAft>
                <a:spcPts val="600"/>
              </a:spcAft>
              <a:buFont typeface="Arial" panose="020B0604020202020204" pitchFamily="34" charset="0"/>
              <a:buChar char="•"/>
            </a:pPr>
            <a:r>
              <a:rPr lang="en-US" sz="2400" spc="-50" dirty="0"/>
              <a:t>Search Tab</a:t>
            </a:r>
          </a:p>
          <a:p>
            <a:pPr marL="635508" lvl="1" indent="-342900">
              <a:spcAft>
                <a:spcPts val="600"/>
              </a:spcAft>
              <a:buFont typeface="Arial" panose="020B0604020202020204" pitchFamily="34" charset="0"/>
              <a:buChar char="•"/>
            </a:pPr>
            <a:r>
              <a:rPr lang="en-US" sz="2200" spc="-50" dirty="0"/>
              <a:t>Shows all available books</a:t>
            </a:r>
          </a:p>
          <a:p>
            <a:pPr marL="635508" lvl="1" indent="-342900">
              <a:spcAft>
                <a:spcPts val="600"/>
              </a:spcAft>
              <a:buFont typeface="Arial" panose="020B0604020202020204" pitchFamily="34" charset="0"/>
              <a:buChar char="•"/>
            </a:pPr>
            <a:r>
              <a:rPr lang="en-US" sz="2200" spc="-50" dirty="0"/>
              <a:t>Can select Genre from the segmented control to filter</a:t>
            </a:r>
          </a:p>
          <a:p>
            <a:pPr marL="818388" lvl="2" indent="-342900">
              <a:spcAft>
                <a:spcPts val="600"/>
              </a:spcAft>
              <a:buFont typeface="Arial" panose="020B0604020202020204" pitchFamily="34" charset="0"/>
              <a:buChar char="•"/>
            </a:pPr>
            <a:r>
              <a:rPr lang="en-US" sz="1800" spc="-50" dirty="0"/>
              <a:t>Can further search manually genres, author, title, </a:t>
            </a:r>
            <a:r>
              <a:rPr lang="en-US" sz="1800" spc="-50" dirty="0" err="1"/>
              <a:t>etc</a:t>
            </a:r>
            <a:endParaRPr lang="en-US" sz="1800" spc="-50" dirty="0"/>
          </a:p>
          <a:p>
            <a:pPr marL="818388" lvl="2" indent="-342900">
              <a:spcAft>
                <a:spcPts val="600"/>
              </a:spcAft>
              <a:buFont typeface="Arial" panose="020B0604020202020204" pitchFamily="34" charset="0"/>
              <a:buChar char="•"/>
            </a:pPr>
            <a:r>
              <a:rPr lang="en-US" sz="1800" spc="-50" dirty="0"/>
              <a:t>No results found will be displayed if no books found from search</a:t>
            </a:r>
          </a:p>
          <a:p>
            <a:pPr marL="342900" indent="-342900">
              <a:lnSpc>
                <a:spcPct val="90000"/>
              </a:lnSpc>
              <a:spcAft>
                <a:spcPts val="600"/>
              </a:spcAft>
              <a:buClr>
                <a:schemeClr val="accent1"/>
              </a:buClr>
              <a:buFont typeface="Arial" panose="020B0604020202020204" pitchFamily="34" charset="0"/>
              <a:buChar char="•"/>
            </a:pPr>
            <a:endParaRPr lang="en-US" sz="2400" spc="-50" dirty="0"/>
          </a:p>
        </p:txBody>
      </p:sp>
    </p:spTree>
    <p:extLst>
      <p:ext uri="{BB962C8B-B14F-4D97-AF65-F5344CB8AC3E}">
        <p14:creationId xmlns:p14="http://schemas.microsoft.com/office/powerpoint/2010/main" val="290312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1A1D-15FF-4AF1-A9D5-EEF49538DE6A}"/>
              </a:ext>
            </a:extLst>
          </p:cNvPr>
          <p:cNvSpPr>
            <a:spLocks noGrp="1"/>
          </p:cNvSpPr>
          <p:nvPr>
            <p:ph type="title"/>
          </p:nvPr>
        </p:nvSpPr>
        <p:spPr>
          <a:xfrm>
            <a:off x="343610" y="703110"/>
            <a:ext cx="3478696" cy="2725890"/>
          </a:xfrm>
        </p:spPr>
        <p:txBody>
          <a:bodyPr>
            <a:noAutofit/>
          </a:bodyPr>
          <a:lstStyle/>
          <a:p>
            <a:r>
              <a:rPr lang="en-US" sz="6000" dirty="0"/>
              <a:t>Full Feature List</a:t>
            </a:r>
          </a:p>
        </p:txBody>
      </p:sp>
      <p:sp>
        <p:nvSpPr>
          <p:cNvPr id="3" name="Content Placeholder 2">
            <a:extLst>
              <a:ext uri="{FF2B5EF4-FFF2-40B4-BE49-F238E27FC236}">
                <a16:creationId xmlns:a16="http://schemas.microsoft.com/office/drawing/2014/main" id="{E9E9CE2C-1814-414C-9E26-165404DED4C9}"/>
              </a:ext>
            </a:extLst>
          </p:cNvPr>
          <p:cNvSpPr>
            <a:spLocks noGrp="1"/>
          </p:cNvSpPr>
          <p:nvPr>
            <p:ph idx="1"/>
          </p:nvPr>
        </p:nvSpPr>
        <p:spPr>
          <a:xfrm>
            <a:off x="4288025" y="176463"/>
            <a:ext cx="7735533" cy="6468556"/>
          </a:xfrm>
        </p:spPr>
        <p:txBody>
          <a:bodyPr>
            <a:normAutofit/>
          </a:bodyPr>
          <a:lstStyle/>
          <a:p>
            <a:pPr marL="342900" indent="-342900">
              <a:lnSpc>
                <a:spcPct val="90000"/>
              </a:lnSpc>
              <a:spcAft>
                <a:spcPts val="600"/>
              </a:spcAft>
              <a:buClr>
                <a:schemeClr val="accent1"/>
              </a:buClr>
              <a:buFont typeface="Arial" panose="020B0604020202020204" pitchFamily="34" charset="0"/>
              <a:buChar char="•"/>
            </a:pPr>
            <a:r>
              <a:rPr lang="en-US" sz="2400" spc="-50" dirty="0"/>
              <a:t>In any of the 3 tabs, user can select a book to show more details.</a:t>
            </a:r>
          </a:p>
          <a:p>
            <a:pPr marL="635508" lvl="1" indent="-342900">
              <a:spcAft>
                <a:spcPts val="600"/>
              </a:spcAft>
              <a:buFont typeface="Arial" panose="020B0604020202020204" pitchFamily="34" charset="0"/>
              <a:buChar char="•"/>
            </a:pPr>
            <a:r>
              <a:rPr lang="en-US" sz="1600" spc="-50" dirty="0"/>
              <a:t>Includes the book cover, book title, author, language, Fiction/Non-fiction, Genres (3 genres each), publication date, rating, and the number of pages (estimate as each medium will have different number of pages) and finally, a short summary.</a:t>
            </a:r>
          </a:p>
          <a:p>
            <a:pPr marL="635508" lvl="1" indent="-342900">
              <a:spcAft>
                <a:spcPts val="600"/>
              </a:spcAft>
              <a:buFont typeface="Arial" panose="020B0604020202020204" pitchFamily="34" charset="0"/>
              <a:buChar char="•"/>
            </a:pPr>
            <a:r>
              <a:rPr lang="en-US" sz="1600" spc="-50" dirty="0"/>
              <a:t>There is a bookmark button on the top left corner where the book cover is.</a:t>
            </a:r>
          </a:p>
          <a:p>
            <a:pPr marL="342900" indent="-342900">
              <a:spcAft>
                <a:spcPts val="600"/>
              </a:spcAft>
              <a:buFont typeface="Arial" panose="020B0604020202020204" pitchFamily="34" charset="0"/>
              <a:buChar char="•"/>
            </a:pPr>
            <a:r>
              <a:rPr lang="en-US" sz="1800" spc="-50" dirty="0"/>
              <a:t>Bookmark feature</a:t>
            </a:r>
          </a:p>
          <a:p>
            <a:pPr marL="635508" lvl="1" indent="-342900">
              <a:spcAft>
                <a:spcPts val="600"/>
              </a:spcAft>
              <a:buFont typeface="Arial" panose="020B0604020202020204" pitchFamily="34" charset="0"/>
              <a:buChar char="•"/>
            </a:pPr>
            <a:r>
              <a:rPr lang="en-US" sz="1600" spc="-50" dirty="0"/>
              <a:t>User can bookmark books to save them in their </a:t>
            </a:r>
            <a:r>
              <a:rPr lang="en-US" sz="1600" spc="-50" dirty="0" err="1"/>
              <a:t>wishlist</a:t>
            </a:r>
            <a:r>
              <a:rPr lang="en-US" sz="1600" spc="-50" dirty="0"/>
              <a:t> and they can delete them by navigating to the </a:t>
            </a:r>
            <a:r>
              <a:rPr lang="en-US" sz="1600" spc="-50" dirty="0" err="1"/>
              <a:t>wishlist</a:t>
            </a:r>
            <a:r>
              <a:rPr lang="en-US" sz="1600" spc="-50" dirty="0"/>
              <a:t> tab and swiping to delete</a:t>
            </a:r>
          </a:p>
          <a:p>
            <a:pPr marL="635508" lvl="1" indent="-342900">
              <a:spcAft>
                <a:spcPts val="600"/>
              </a:spcAft>
              <a:buFont typeface="Arial" panose="020B0604020202020204" pitchFamily="34" charset="0"/>
              <a:buChar char="•"/>
            </a:pPr>
            <a:r>
              <a:rPr lang="en-US" sz="1600" spc="-50" dirty="0"/>
              <a:t>No duplicates allowed</a:t>
            </a:r>
          </a:p>
          <a:p>
            <a:pPr marL="635508" lvl="1" indent="-342900">
              <a:spcAft>
                <a:spcPts val="600"/>
              </a:spcAft>
              <a:buFont typeface="Arial" panose="020B0604020202020204" pitchFamily="34" charset="0"/>
              <a:buChar char="•"/>
            </a:pPr>
            <a:r>
              <a:rPr lang="en-US" sz="1600" spc="-50" dirty="0"/>
              <a:t>Only for registered user</a:t>
            </a:r>
          </a:p>
          <a:p>
            <a:pPr marL="342900" indent="-342900">
              <a:spcAft>
                <a:spcPts val="600"/>
              </a:spcAft>
              <a:buFont typeface="Arial" panose="020B0604020202020204" pitchFamily="34" charset="0"/>
              <a:buChar char="•"/>
            </a:pPr>
            <a:r>
              <a:rPr lang="en-US" sz="1800" spc="-50" dirty="0"/>
              <a:t>Resources/Link button in book details view</a:t>
            </a:r>
          </a:p>
          <a:p>
            <a:pPr marL="342900" indent="-342900">
              <a:spcAft>
                <a:spcPts val="600"/>
              </a:spcAft>
              <a:buFont typeface="Arial" panose="020B0604020202020204" pitchFamily="34" charset="0"/>
              <a:buChar char="•"/>
            </a:pPr>
            <a:r>
              <a:rPr lang="en-US" sz="1800" spc="-50" dirty="0"/>
              <a:t>Resources page</a:t>
            </a:r>
          </a:p>
          <a:p>
            <a:pPr marL="635508" lvl="1" indent="-342900">
              <a:spcAft>
                <a:spcPts val="600"/>
              </a:spcAft>
              <a:buFont typeface="Arial" panose="020B0604020202020204" pitchFamily="34" charset="0"/>
              <a:buChar char="•"/>
            </a:pPr>
            <a:r>
              <a:rPr lang="en-US" sz="1400" spc="-50" dirty="0"/>
              <a:t>Amazon, </a:t>
            </a:r>
            <a:r>
              <a:rPr lang="en-US" sz="1400" spc="-50" dirty="0" err="1"/>
              <a:t>ebay</a:t>
            </a:r>
            <a:r>
              <a:rPr lang="en-US" sz="1400" spc="-50" dirty="0"/>
              <a:t>, </a:t>
            </a:r>
            <a:r>
              <a:rPr lang="en-US" sz="1400" spc="-50" dirty="0" err="1"/>
              <a:t>ebooks</a:t>
            </a:r>
            <a:r>
              <a:rPr lang="en-US" sz="1400" spc="-50" dirty="0"/>
              <a:t>, </a:t>
            </a:r>
            <a:r>
              <a:rPr lang="en-US" sz="1400" spc="-50" dirty="0" err="1"/>
              <a:t>goodreads</a:t>
            </a:r>
            <a:r>
              <a:rPr lang="en-US" sz="1400" spc="-50" dirty="0"/>
              <a:t>, and ISBN # links</a:t>
            </a:r>
          </a:p>
          <a:p>
            <a:pPr marL="635508" lvl="1" indent="-342900">
              <a:spcAft>
                <a:spcPts val="600"/>
              </a:spcAft>
              <a:buFont typeface="Arial" panose="020B0604020202020204" pitchFamily="34" charset="0"/>
              <a:buChar char="•"/>
            </a:pPr>
            <a:r>
              <a:rPr lang="en-US" sz="1400" spc="-50" dirty="0"/>
              <a:t>Bookmark feature is here too just in case</a:t>
            </a:r>
          </a:p>
          <a:p>
            <a:pPr marL="342900" indent="-342900">
              <a:spcAft>
                <a:spcPts val="600"/>
              </a:spcAft>
              <a:buFont typeface="Arial" panose="020B0604020202020204" pitchFamily="34" charset="0"/>
              <a:buChar char="•"/>
            </a:pPr>
            <a:r>
              <a:rPr lang="en-US" sz="1600" spc="-50" dirty="0"/>
              <a:t>When links are pressed, user is redirected to in-app browser</a:t>
            </a:r>
          </a:p>
          <a:p>
            <a:pPr marL="342900" indent="-342900">
              <a:spcAft>
                <a:spcPts val="600"/>
              </a:spcAft>
              <a:buFont typeface="Arial" panose="020B0604020202020204" pitchFamily="34" charset="0"/>
              <a:buChar char="•"/>
            </a:pPr>
            <a:r>
              <a:rPr lang="en-US" sz="1600" spc="-50" dirty="0"/>
              <a:t>There is a button to return back to the app</a:t>
            </a:r>
          </a:p>
          <a:p>
            <a:pPr marL="342900" indent="-342900">
              <a:spcAft>
                <a:spcPts val="600"/>
              </a:spcAft>
              <a:buFont typeface="Arial" panose="020B0604020202020204" pitchFamily="34" charset="0"/>
              <a:buChar char="•"/>
            </a:pPr>
            <a:r>
              <a:rPr lang="en-US" sz="1600" spc="-50" dirty="0"/>
              <a:t>Works best with </a:t>
            </a:r>
            <a:r>
              <a:rPr lang="en-US" sz="1600" spc="-50" dirty="0" err="1"/>
              <a:t>iphone</a:t>
            </a:r>
            <a:r>
              <a:rPr lang="en-US" sz="1600" spc="-50" dirty="0"/>
              <a:t> 8 Plus </a:t>
            </a:r>
            <a:r>
              <a:rPr lang="en-US" sz="1600" spc="-50" dirty="0">
                <a:sym typeface="Wingdings" panose="05000000000000000000" pitchFamily="2" charset="2"/>
              </a:rPr>
              <a:t></a:t>
            </a:r>
            <a:endParaRPr lang="en-US" sz="1600" spc="-50" dirty="0"/>
          </a:p>
          <a:p>
            <a:pPr marL="342900" indent="-342900">
              <a:spcAft>
                <a:spcPts val="600"/>
              </a:spcAft>
              <a:buFont typeface="Arial" panose="020B0604020202020204" pitchFamily="34" charset="0"/>
              <a:buChar char="•"/>
            </a:pPr>
            <a:endParaRPr lang="en-US" sz="1800" spc="-50" dirty="0"/>
          </a:p>
          <a:p>
            <a:pPr marL="342900" indent="-342900">
              <a:lnSpc>
                <a:spcPct val="90000"/>
              </a:lnSpc>
              <a:spcAft>
                <a:spcPts val="600"/>
              </a:spcAft>
              <a:buClr>
                <a:schemeClr val="accent1"/>
              </a:buClr>
              <a:buFont typeface="Arial" panose="020B0604020202020204" pitchFamily="34" charset="0"/>
              <a:buChar char="•"/>
            </a:pPr>
            <a:endParaRPr lang="en-US" sz="2400" spc="-50" dirty="0"/>
          </a:p>
        </p:txBody>
      </p:sp>
    </p:spTree>
    <p:extLst>
      <p:ext uri="{BB962C8B-B14F-4D97-AF65-F5344CB8AC3E}">
        <p14:creationId xmlns:p14="http://schemas.microsoft.com/office/powerpoint/2010/main" val="425367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51D487-7DAD-4E19-A4BF-13E97F3643B8}"/>
              </a:ext>
            </a:extLst>
          </p:cNvPr>
          <p:cNvSpPr>
            <a:spLocks noGrp="1"/>
          </p:cNvSpPr>
          <p:nvPr>
            <p:ph type="title"/>
          </p:nvPr>
        </p:nvSpPr>
        <p:spPr>
          <a:xfrm>
            <a:off x="687517" y="522262"/>
            <a:ext cx="3084844" cy="5646208"/>
          </a:xfrm>
        </p:spPr>
        <p:txBody>
          <a:bodyPr vert="horz" lIns="91440" tIns="45720" rIns="91440" bIns="45720" rtlCol="0" anchor="ctr">
            <a:normAutofit/>
          </a:bodyPr>
          <a:lstStyle/>
          <a:p>
            <a:r>
              <a:rPr lang="en-US" sz="4400">
                <a:solidFill>
                  <a:srgbClr val="FFFFFF"/>
                </a:solidFill>
              </a:rPr>
              <a:t>Prototype</a:t>
            </a:r>
          </a:p>
        </p:txBody>
      </p:sp>
      <p:sp>
        <p:nvSpPr>
          <p:cNvPr id="35" name="Rectangle 3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TextBox 25">
            <a:extLst>
              <a:ext uri="{FF2B5EF4-FFF2-40B4-BE49-F238E27FC236}">
                <a16:creationId xmlns:a16="http://schemas.microsoft.com/office/drawing/2014/main" id="{FCE56253-D0DE-43B2-B238-FAF0BEF4E543}"/>
              </a:ext>
            </a:extLst>
          </p:cNvPr>
          <p:cNvSpPr txBox="1"/>
          <p:nvPr/>
        </p:nvSpPr>
        <p:spPr>
          <a:xfrm>
            <a:off x="4230918" y="605896"/>
            <a:ext cx="8039882" cy="5646208"/>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nSpc>
                <a:spcPct val="90000"/>
              </a:lnSpc>
              <a:spcAft>
                <a:spcPts val="600"/>
              </a:spcAft>
            </a:pPr>
            <a:r>
              <a:rPr lang="en-US" sz="3400" dirty="0">
                <a:ea typeface="+mn-lt"/>
                <a:cs typeface="+mn-lt"/>
              </a:rPr>
              <a:t>https://marvelapp.com/prototype/69432ai</a:t>
            </a:r>
            <a:endParaRPr lang="en-US" dirty="0">
              <a:ea typeface="+mn-lt"/>
              <a:cs typeface="+mn-lt"/>
            </a:endParaRPr>
          </a:p>
        </p:txBody>
      </p:sp>
    </p:spTree>
    <p:extLst>
      <p:ext uri="{BB962C8B-B14F-4D97-AF65-F5344CB8AC3E}">
        <p14:creationId xmlns:p14="http://schemas.microsoft.com/office/powerpoint/2010/main" val="32684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16B7-8896-4660-AB44-A97FA42EB0F0}"/>
              </a:ext>
            </a:extLst>
          </p:cNvPr>
          <p:cNvSpPr>
            <a:spLocks noGrp="1"/>
          </p:cNvSpPr>
          <p:nvPr>
            <p:ph type="title"/>
          </p:nvPr>
        </p:nvSpPr>
        <p:spPr>
          <a:xfrm>
            <a:off x="1097280" y="286603"/>
            <a:ext cx="10058400" cy="1450757"/>
          </a:xfrm>
        </p:spPr>
        <p:txBody>
          <a:bodyPr>
            <a:normAutofit/>
          </a:bodyPr>
          <a:lstStyle/>
          <a:p>
            <a:r>
              <a:rPr lang="en-US" sz="4000" dirty="0"/>
              <a:t>Why there is a need for it?</a:t>
            </a:r>
          </a:p>
        </p:txBody>
      </p:sp>
      <p:sp>
        <p:nvSpPr>
          <p:cNvPr id="3" name="Content Placeholder 2">
            <a:extLst>
              <a:ext uri="{FF2B5EF4-FFF2-40B4-BE49-F238E27FC236}">
                <a16:creationId xmlns:a16="http://schemas.microsoft.com/office/drawing/2014/main" id="{3DE5B7A3-3B6A-4F1B-B53F-C12B218B1148}"/>
              </a:ext>
            </a:extLst>
          </p:cNvPr>
          <p:cNvSpPr>
            <a:spLocks noGrp="1"/>
          </p:cNvSpPr>
          <p:nvPr>
            <p:ph idx="1"/>
          </p:nvPr>
        </p:nvSpPr>
        <p:spPr>
          <a:xfrm>
            <a:off x="1097279" y="2006352"/>
            <a:ext cx="6454987" cy="3862741"/>
          </a:xfrm>
        </p:spPr>
        <p:txBody>
          <a:bodyPr vert="horz" lIns="0" tIns="0" rIns="0" bIns="0" rtlCol="0">
            <a:normAutofit/>
          </a:bodyPr>
          <a:lstStyle/>
          <a:p>
            <a:pPr>
              <a:lnSpc>
                <a:spcPct val="100000"/>
              </a:lnSpc>
            </a:pPr>
            <a:r>
              <a:rPr lang="en-US" dirty="0"/>
              <a:t>In the present day, there exists more books than any time in history and that collection only keeps on growing. Along with that, it’s the easiest it has ever been to access books. An app that would offer users a way to filter a database of books to match their liking would reduce the burden and increase the quality of users’ reading experience.</a:t>
            </a:r>
          </a:p>
        </p:txBody>
      </p:sp>
      <p:pic>
        <p:nvPicPr>
          <p:cNvPr id="18" name="Graphic 17" descr="Books">
            <a:extLst>
              <a:ext uri="{FF2B5EF4-FFF2-40B4-BE49-F238E27FC236}">
                <a16:creationId xmlns:a16="http://schemas.microsoft.com/office/drawing/2014/main" id="{931ACC52-3FCD-4E3E-AE7A-C34ABA59CC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45540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869E40-E781-4E16-AF6D-2A37E655957F}"/>
              </a:ext>
            </a:extLst>
          </p:cNvPr>
          <p:cNvSpPr>
            <a:spLocks noGrp="1"/>
          </p:cNvSpPr>
          <p:nvPr>
            <p:ph type="title"/>
          </p:nvPr>
        </p:nvSpPr>
        <p:spPr>
          <a:xfrm>
            <a:off x="5584760" y="-44592"/>
            <a:ext cx="3084844" cy="5646208"/>
          </a:xfrm>
        </p:spPr>
        <p:txBody>
          <a:bodyPr vert="horz" lIns="0" tIns="0" rIns="0" bIns="0" rtlCol="0" anchor="ctr" anchorCtr="0">
            <a:normAutofit/>
          </a:bodyPr>
          <a:lstStyle/>
          <a:p>
            <a:r>
              <a:rPr lang="en-US" sz="3600" spc="-100">
                <a:solidFill>
                  <a:srgbClr val="FFFFFF"/>
                </a:solidFill>
              </a:rPr>
              <a:t>Color Choice</a:t>
            </a: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2">
            <a:extLst>
              <a:ext uri="{FF2B5EF4-FFF2-40B4-BE49-F238E27FC236}">
                <a16:creationId xmlns:a16="http://schemas.microsoft.com/office/drawing/2014/main" id="{76CF28AB-C4E6-4C27-825D-0B0B7937452F}"/>
              </a:ext>
            </a:extLst>
          </p:cNvPr>
          <p:cNvSpPr>
            <a:spLocks noGrp="1"/>
          </p:cNvSpPr>
          <p:nvPr>
            <p:ph idx="1"/>
          </p:nvPr>
        </p:nvSpPr>
        <p:spPr>
          <a:xfrm>
            <a:off x="4742016" y="605896"/>
            <a:ext cx="6413663" cy="5646208"/>
          </a:xfrm>
        </p:spPr>
        <p:txBody>
          <a:bodyPr vert="horz" lIns="0" tIns="0" rIns="0" bIns="0" rtlCol="0" anchor="ctr">
            <a:normAutofit/>
          </a:bodyPr>
          <a:lstStyle/>
          <a:p>
            <a:r>
              <a:rPr lang="en-US" dirty="0"/>
              <a:t>Based on the meanings of colors, color palettes that include both yellow and purple/violet will fit well. This is because books are often associated with intellect (yellow) and wisdom (purple). Many people like to read books as a form of entertainment so, yellow also fits that purpose. </a:t>
            </a:r>
          </a:p>
          <a:p>
            <a:r>
              <a:rPr lang="en-US" dirty="0"/>
              <a:t>Colorhunt</a:t>
            </a:r>
            <a:endParaRPr lang="en-US" dirty="0">
              <a:cs typeface="Calibri"/>
            </a:endParaRPr>
          </a:p>
          <a:p>
            <a:pPr marL="383540" lvl="1"/>
            <a:r>
              <a:rPr lang="en-US" dirty="0">
                <a:hlinkClick r:id="rId2"/>
              </a:rPr>
              <a:t>https://colorhunt.co/palette/e5df88e8e8e8a37eba4c4c4c</a:t>
            </a:r>
            <a:endParaRPr lang="en-US" dirty="0">
              <a:cs typeface="Calibri"/>
            </a:endParaRPr>
          </a:p>
          <a:p>
            <a:pPr marL="383540" lvl="1"/>
            <a:endParaRPr lang="en-US" dirty="0">
              <a:cs typeface="Calibri"/>
            </a:endParaRPr>
          </a:p>
          <a:p>
            <a:pPr marL="383540" lvl="1"/>
            <a:r>
              <a:rPr lang="en-US" dirty="0">
                <a:ea typeface="+mn-lt"/>
                <a:cs typeface="+mn-lt"/>
              </a:rPr>
              <a:t>#CCB4DB</a:t>
            </a:r>
            <a:endParaRPr lang="en-US" dirty="0">
              <a:cs typeface="Calibri" panose="020F0502020204030204"/>
            </a:endParaRPr>
          </a:p>
          <a:p>
            <a:pPr marL="383540" lvl="1"/>
            <a:endParaRPr lang="en-US" dirty="0">
              <a:cs typeface="Calibri" panose="020F0502020204030204"/>
            </a:endParaRPr>
          </a:p>
          <a:p>
            <a:pPr marL="383540" lvl="1"/>
            <a:r>
              <a:rPr lang="en-US" dirty="0">
                <a:ea typeface="+mn-lt"/>
                <a:cs typeface="+mn-lt"/>
              </a:rPr>
              <a:t>#F0EDCC</a:t>
            </a:r>
          </a:p>
          <a:p>
            <a:pPr marL="383540" lvl="1"/>
            <a:endParaRPr lang="en-US" dirty="0">
              <a:ea typeface="+mn-lt"/>
              <a:cs typeface="+mn-lt"/>
            </a:endParaRPr>
          </a:p>
          <a:p>
            <a:pPr marL="383540" lvl="1"/>
            <a:r>
              <a:rPr lang="en-US" dirty="0">
                <a:ea typeface="+mn-lt"/>
                <a:cs typeface="+mn-lt"/>
              </a:rPr>
              <a:t>#383838 - text</a:t>
            </a:r>
            <a:endParaRPr lang="en-US" dirty="0">
              <a:cs typeface="Calibri" panose="020F0502020204030204"/>
            </a:endParaRPr>
          </a:p>
          <a:p>
            <a:pPr marL="457200" lvl="1" indent="0">
              <a:buNone/>
            </a:pPr>
            <a:endParaRPr lang="en-US" dirty="0">
              <a:cs typeface="Calibri" panose="020F0502020204030204"/>
            </a:endParaRPr>
          </a:p>
          <a:p>
            <a:pPr marL="457200" lvl="1" indent="0">
              <a:buNone/>
            </a:pPr>
            <a:endParaRPr lang="en-US" dirty="0">
              <a:cs typeface="Calibri" panose="020F0502020204030204"/>
            </a:endParaRPr>
          </a:p>
        </p:txBody>
      </p:sp>
      <p:sp>
        <p:nvSpPr>
          <p:cNvPr id="5" name="Rectangle 4">
            <a:extLst>
              <a:ext uri="{FF2B5EF4-FFF2-40B4-BE49-F238E27FC236}">
                <a16:creationId xmlns:a16="http://schemas.microsoft.com/office/drawing/2014/main" id="{81458060-DCB0-4EC7-BA75-50F097E8745F}"/>
              </a:ext>
            </a:extLst>
          </p:cNvPr>
          <p:cNvSpPr/>
          <p:nvPr/>
        </p:nvSpPr>
        <p:spPr>
          <a:xfrm>
            <a:off x="-1859" y="-1859"/>
            <a:ext cx="4107364" cy="3428999"/>
          </a:xfrm>
          <a:prstGeom prst="rect">
            <a:avLst/>
          </a:prstGeom>
          <a:solidFill>
            <a:srgbClr val="FCF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6832BB-AE25-4F84-8688-A87CD8107D38}"/>
              </a:ext>
            </a:extLst>
          </p:cNvPr>
          <p:cNvSpPr/>
          <p:nvPr/>
        </p:nvSpPr>
        <p:spPr>
          <a:xfrm>
            <a:off x="-1859" y="3427141"/>
            <a:ext cx="4107364" cy="3428999"/>
          </a:xfrm>
          <a:prstGeom prst="rect">
            <a:avLst/>
          </a:prstGeom>
          <a:solidFill>
            <a:srgbClr val="CC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40177B9-DFBA-49A6-8FE1-5422F91D9EAA}"/>
              </a:ext>
            </a:extLst>
          </p:cNvPr>
          <p:cNvSpPr txBox="1">
            <a:spLocks/>
          </p:cNvSpPr>
          <p:nvPr/>
        </p:nvSpPr>
        <p:spPr>
          <a:xfrm>
            <a:off x="4767890" y="266330"/>
            <a:ext cx="6071839" cy="99005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Color Choice</a:t>
            </a:r>
            <a:endParaRPr lang="en-US" dirty="0">
              <a:cs typeface="Calibri Light"/>
            </a:endParaRPr>
          </a:p>
        </p:txBody>
      </p:sp>
    </p:spTree>
    <p:extLst>
      <p:ext uri="{BB962C8B-B14F-4D97-AF65-F5344CB8AC3E}">
        <p14:creationId xmlns:p14="http://schemas.microsoft.com/office/powerpoint/2010/main" val="8100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70">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1081F-8790-45C7-A7E7-65300C3B3636}"/>
              </a:ext>
            </a:extLst>
          </p:cNvPr>
          <p:cNvSpPr>
            <a:spLocks noGrp="1"/>
          </p:cNvSpPr>
          <p:nvPr>
            <p:ph type="title"/>
          </p:nvPr>
        </p:nvSpPr>
        <p:spPr>
          <a:xfrm>
            <a:off x="5144679" y="634946"/>
            <a:ext cx="6405063" cy="1273749"/>
          </a:xfrm>
        </p:spPr>
        <p:txBody>
          <a:bodyPr>
            <a:normAutofit/>
          </a:bodyPr>
          <a:lstStyle/>
          <a:p>
            <a:r>
              <a:rPr lang="en-US" dirty="0"/>
              <a:t>Font Choice</a:t>
            </a:r>
          </a:p>
        </p:txBody>
      </p:sp>
      <p:cxnSp>
        <p:nvCxnSpPr>
          <p:cNvPr id="1032" name="Straight Connector 72">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990172-1B4A-454F-AEF4-1A23F10AEE26}"/>
              </a:ext>
            </a:extLst>
          </p:cNvPr>
          <p:cNvSpPr>
            <a:spLocks noGrp="1"/>
          </p:cNvSpPr>
          <p:nvPr>
            <p:ph idx="1"/>
          </p:nvPr>
        </p:nvSpPr>
        <p:spPr>
          <a:xfrm>
            <a:off x="5098216" y="2198914"/>
            <a:ext cx="6405063" cy="3670180"/>
          </a:xfrm>
        </p:spPr>
        <p:txBody>
          <a:bodyPr vert="horz" lIns="0" tIns="45720" rIns="0" bIns="45720" rtlCol="0" anchor="t">
            <a:normAutofit/>
          </a:bodyPr>
          <a:lstStyle/>
          <a:p>
            <a:r>
              <a:rPr lang="en-US" sz="2400" dirty="0">
                <a:latin typeface="Calibri"/>
                <a:cs typeface="Calibri"/>
              </a:rPr>
              <a:t>Typeface - Serif</a:t>
            </a:r>
          </a:p>
          <a:p>
            <a:pPr marL="201168" lvl="1" indent="0">
              <a:buNone/>
            </a:pPr>
            <a:endParaRPr lang="en-US" sz="2200" dirty="0">
              <a:latin typeface="Calibri"/>
              <a:cs typeface="Calibri"/>
            </a:endParaRPr>
          </a:p>
          <a:p>
            <a:pPr lvl="1">
              <a:buFont typeface="Arial" panose="020B0604020202020204" pitchFamily="34" charset="0"/>
              <a:buChar char="•"/>
            </a:pPr>
            <a:r>
              <a:rPr lang="en-US" sz="2200" dirty="0">
                <a:latin typeface="Calibri"/>
                <a:cs typeface="Calibri"/>
              </a:rPr>
              <a:t>Bodoni 72 Small Caps – Headers</a:t>
            </a:r>
          </a:p>
          <a:p>
            <a:r>
              <a:rPr lang="en-US" sz="2400" dirty="0">
                <a:latin typeface="Calibri"/>
                <a:cs typeface="Calibri"/>
              </a:rPr>
              <a:t>- </a:t>
            </a:r>
            <a:r>
              <a:rPr lang="en-US" sz="2400" dirty="0">
                <a:ea typeface="+mn-lt"/>
                <a:cs typeface="+mn-lt"/>
              </a:rPr>
              <a:t>https://en.m.fontke.com/font/10593760/</a:t>
            </a:r>
          </a:p>
          <a:p>
            <a:endParaRPr lang="en-US" sz="2400" dirty="0">
              <a:latin typeface="Calibri"/>
              <a:cs typeface="Calibri"/>
            </a:endParaRPr>
          </a:p>
          <a:p>
            <a:pPr lvl="1">
              <a:buFont typeface="Arial" panose="020B0604020202020204" pitchFamily="34" charset="0"/>
              <a:buChar char="•"/>
            </a:pPr>
            <a:r>
              <a:rPr lang="en-US" sz="2000" dirty="0">
                <a:latin typeface="Calibri"/>
                <a:cs typeface="Calibri"/>
              </a:rPr>
              <a:t>Bodo</a:t>
            </a:r>
            <a:r>
              <a:rPr lang="en-US" sz="2200" dirty="0">
                <a:latin typeface="Calibri"/>
                <a:cs typeface="Calibri"/>
              </a:rPr>
              <a:t>ni Book Regular – Body</a:t>
            </a:r>
          </a:p>
          <a:p>
            <a:r>
              <a:rPr lang="en-US" sz="2400" dirty="0">
                <a:latin typeface="Calibri"/>
                <a:cs typeface="Calibri"/>
              </a:rPr>
              <a:t>- </a:t>
            </a:r>
            <a:r>
              <a:rPr lang="en-US" sz="2400" dirty="0">
                <a:ea typeface="+mn-lt"/>
                <a:cs typeface="+mn-lt"/>
              </a:rPr>
              <a:t>https://en.m.fontke.com/font/20901787/</a:t>
            </a:r>
          </a:p>
          <a:p>
            <a:endParaRPr lang="en-US" dirty="0">
              <a:latin typeface="Bodoni MT" panose="02070603080606020203" pitchFamily="18" charset="0"/>
            </a:endParaRPr>
          </a:p>
          <a:p>
            <a:endParaRPr lang="en-US" dirty="0">
              <a:latin typeface="Bodoni MT" panose="02070603080606020203" pitchFamily="18" charset="0"/>
            </a:endParaRPr>
          </a:p>
          <a:p>
            <a:endParaRPr lang="en-US" dirty="0">
              <a:latin typeface="Bodoni MT" panose="02070603080606020203" pitchFamily="18" charset="0"/>
            </a:endParaRPr>
          </a:p>
          <a:p>
            <a:endParaRPr lang="en-US" dirty="0">
              <a:latin typeface="Bodoni MT" panose="02070603080606020203" pitchFamily="18" charset="0"/>
            </a:endParaRPr>
          </a:p>
          <a:p>
            <a:endParaRPr lang="en-US" dirty="0">
              <a:latin typeface="Bodoni MT" panose="02070603080606020203" pitchFamily="18" charset="0"/>
            </a:endParaRPr>
          </a:p>
          <a:p>
            <a:endParaRPr lang="en-US" dirty="0">
              <a:latin typeface="Bodoni MT" panose="02070603080606020203" pitchFamily="18" charset="0"/>
            </a:endParaRPr>
          </a:p>
        </p:txBody>
      </p:sp>
      <p:sp>
        <p:nvSpPr>
          <p:cNvPr id="1033" name="Rectangle 74">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4" name="Rectangle 76">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Text&#10;&#10;Description automatically generated">
            <a:extLst>
              <a:ext uri="{FF2B5EF4-FFF2-40B4-BE49-F238E27FC236}">
                <a16:creationId xmlns:a16="http://schemas.microsoft.com/office/drawing/2014/main" id="{0F8AF94A-1AE7-4165-A247-D1421754D0DF}"/>
              </a:ext>
            </a:extLst>
          </p:cNvPr>
          <p:cNvPicPr>
            <a:picLocks noChangeAspect="1"/>
          </p:cNvPicPr>
          <p:nvPr/>
        </p:nvPicPr>
        <p:blipFill>
          <a:blip r:embed="rId2"/>
          <a:stretch>
            <a:fillRect/>
          </a:stretch>
        </p:blipFill>
        <p:spPr>
          <a:xfrm>
            <a:off x="524107" y="420959"/>
            <a:ext cx="3923370" cy="2940204"/>
          </a:xfrm>
          <a:prstGeom prst="rect">
            <a:avLst/>
          </a:prstGeom>
        </p:spPr>
      </p:pic>
      <p:pic>
        <p:nvPicPr>
          <p:cNvPr id="5" name="Picture 5" descr="Text&#10;&#10;Description automatically generated">
            <a:extLst>
              <a:ext uri="{FF2B5EF4-FFF2-40B4-BE49-F238E27FC236}">
                <a16:creationId xmlns:a16="http://schemas.microsoft.com/office/drawing/2014/main" id="{0A9A95F1-0DE4-479E-A68C-A83D5C6C1085}"/>
              </a:ext>
            </a:extLst>
          </p:cNvPr>
          <p:cNvPicPr>
            <a:picLocks noChangeAspect="1"/>
          </p:cNvPicPr>
          <p:nvPr/>
        </p:nvPicPr>
        <p:blipFill>
          <a:blip r:embed="rId3"/>
          <a:stretch>
            <a:fillRect/>
          </a:stretch>
        </p:blipFill>
        <p:spPr>
          <a:xfrm>
            <a:off x="524107" y="3366739"/>
            <a:ext cx="3923370" cy="2940204"/>
          </a:xfrm>
          <a:prstGeom prst="rect">
            <a:avLst/>
          </a:prstGeom>
        </p:spPr>
      </p:pic>
    </p:spTree>
    <p:extLst>
      <p:ext uri="{BB962C8B-B14F-4D97-AF65-F5344CB8AC3E}">
        <p14:creationId xmlns:p14="http://schemas.microsoft.com/office/powerpoint/2010/main" val="336385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16B7-8896-4660-AB44-A97FA42EB0F0}"/>
              </a:ext>
            </a:extLst>
          </p:cNvPr>
          <p:cNvSpPr>
            <a:spLocks noGrp="1"/>
          </p:cNvSpPr>
          <p:nvPr>
            <p:ph type="title"/>
          </p:nvPr>
        </p:nvSpPr>
        <p:spPr>
          <a:xfrm>
            <a:off x="1097280" y="286603"/>
            <a:ext cx="10058400" cy="1450757"/>
          </a:xfrm>
        </p:spPr>
        <p:txBody>
          <a:bodyPr>
            <a:normAutofit/>
          </a:bodyPr>
          <a:lstStyle/>
          <a:p>
            <a:r>
              <a:rPr lang="en-US" sz="4000" dirty="0"/>
              <a:t>Font Size</a:t>
            </a:r>
          </a:p>
        </p:txBody>
      </p:sp>
      <p:graphicFrame>
        <p:nvGraphicFramePr>
          <p:cNvPr id="5" name="Table 5">
            <a:extLst>
              <a:ext uri="{FF2B5EF4-FFF2-40B4-BE49-F238E27FC236}">
                <a16:creationId xmlns:a16="http://schemas.microsoft.com/office/drawing/2014/main" id="{FF9F71A3-175B-4D4D-BC09-E0F6B9DCB320}"/>
              </a:ext>
            </a:extLst>
          </p:cNvPr>
          <p:cNvGraphicFramePr>
            <a:graphicFrameLocks noGrp="1"/>
          </p:cNvGraphicFramePr>
          <p:nvPr>
            <p:ph idx="1"/>
            <p:extLst>
              <p:ext uri="{D42A27DB-BD31-4B8C-83A1-F6EECF244321}">
                <p14:modId xmlns:p14="http://schemas.microsoft.com/office/powerpoint/2010/main" val="3056318643"/>
              </p:ext>
            </p:extLst>
          </p:nvPr>
        </p:nvGraphicFramePr>
        <p:xfrm>
          <a:off x="1997475" y="1846263"/>
          <a:ext cx="8211846" cy="4134610"/>
        </p:xfrm>
        <a:graphic>
          <a:graphicData uri="http://schemas.openxmlformats.org/drawingml/2006/table">
            <a:tbl>
              <a:tblPr firstRow="1" bandRow="1">
                <a:tableStyleId>{5C22544A-7EE6-4342-B048-85BDC9FD1C3A}</a:tableStyleId>
              </a:tblPr>
              <a:tblGrid>
                <a:gridCol w="4105923">
                  <a:extLst>
                    <a:ext uri="{9D8B030D-6E8A-4147-A177-3AD203B41FA5}">
                      <a16:colId xmlns:a16="http://schemas.microsoft.com/office/drawing/2014/main" val="2547177424"/>
                    </a:ext>
                  </a:extLst>
                </a:gridCol>
                <a:gridCol w="4105923">
                  <a:extLst>
                    <a:ext uri="{9D8B030D-6E8A-4147-A177-3AD203B41FA5}">
                      <a16:colId xmlns:a16="http://schemas.microsoft.com/office/drawing/2014/main" val="1910228836"/>
                    </a:ext>
                  </a:extLst>
                </a:gridCol>
              </a:tblGrid>
              <a:tr h="644042">
                <a:tc>
                  <a:txBody>
                    <a:bodyPr/>
                    <a:lstStyle/>
                    <a:p>
                      <a:pPr algn="ctr">
                        <a:lnSpc>
                          <a:spcPct val="150000"/>
                        </a:lnSpc>
                      </a:pPr>
                      <a:r>
                        <a:rPr lang="en-US" sz="1800" b="1" i="0" kern="1200" cap="all" dirty="0">
                          <a:solidFill>
                            <a:schemeClr val="lt1"/>
                          </a:solidFill>
                          <a:effectLst/>
                          <a:latin typeface="+mn-lt"/>
                          <a:ea typeface="+mn-ea"/>
                          <a:cs typeface="+mn-cs"/>
                        </a:rPr>
                        <a:t>ELEMENT</a:t>
                      </a:r>
                      <a:endParaRPr lang="en-US" dirty="0"/>
                    </a:p>
                  </a:txBody>
                  <a:tcPr/>
                </a:tc>
                <a:tc>
                  <a:txBody>
                    <a:bodyPr/>
                    <a:lstStyle/>
                    <a:p>
                      <a:pPr algn="ctr">
                        <a:lnSpc>
                          <a:spcPct val="150000"/>
                        </a:lnSpc>
                      </a:pPr>
                      <a:r>
                        <a:rPr lang="en-US" sz="1800" b="1" i="0" kern="1200" cap="all" dirty="0">
                          <a:solidFill>
                            <a:schemeClr val="lt1"/>
                          </a:solidFill>
                          <a:effectLst/>
                          <a:latin typeface="+mn-lt"/>
                          <a:ea typeface="+mn-ea"/>
                          <a:cs typeface="+mn-cs"/>
                        </a:rPr>
                        <a:t>SIZING</a:t>
                      </a:r>
                      <a:endParaRPr lang="en-US" dirty="0"/>
                    </a:p>
                  </a:txBody>
                  <a:tcPr/>
                </a:tc>
                <a:extLst>
                  <a:ext uri="{0D108BD9-81ED-4DB2-BD59-A6C34878D82A}">
                    <a16:rowId xmlns:a16="http://schemas.microsoft.com/office/drawing/2014/main" val="2295361818"/>
                  </a:ext>
                </a:extLst>
              </a:tr>
              <a:tr h="644042">
                <a:tc>
                  <a:txBody>
                    <a:bodyPr/>
                    <a:lstStyle/>
                    <a:p>
                      <a:r>
                        <a:rPr lang="en-US" sz="1800" b="0" i="0" u="none" kern="1200" cap="all" dirty="0">
                          <a:solidFill>
                            <a:schemeClr val="tx1"/>
                          </a:solidFill>
                          <a:effectLst/>
                          <a:latin typeface="+mn-lt"/>
                          <a:ea typeface="+mn-ea"/>
                          <a:cs typeface="+mn-cs"/>
                        </a:rPr>
                        <a:t>Titles (pages or modals)</a:t>
                      </a:r>
                    </a:p>
                  </a:txBody>
                  <a:tcPr/>
                </a:tc>
                <a:tc>
                  <a:txBody>
                    <a:bodyPr/>
                    <a:lstStyle/>
                    <a:p>
                      <a:r>
                        <a:rPr lang="en-US" sz="1800" b="0" i="0" kern="1200" dirty="0">
                          <a:solidFill>
                            <a:schemeClr val="dk1"/>
                          </a:solidFill>
                          <a:effectLst/>
                          <a:latin typeface="+mn-lt"/>
                          <a:ea typeface="+mn-ea"/>
                          <a:cs typeface="+mn-cs"/>
                        </a:rPr>
                        <a:t>17pt</a:t>
                      </a:r>
                      <a:endParaRPr lang="en-US" dirty="0"/>
                    </a:p>
                  </a:txBody>
                  <a:tcPr/>
                </a:tc>
                <a:extLst>
                  <a:ext uri="{0D108BD9-81ED-4DB2-BD59-A6C34878D82A}">
                    <a16:rowId xmlns:a16="http://schemas.microsoft.com/office/drawing/2014/main" val="916362161"/>
                  </a:ext>
                </a:extLst>
              </a:tr>
              <a:tr h="644042">
                <a:tc>
                  <a:txBody>
                    <a:bodyPr/>
                    <a:lstStyle/>
                    <a:p>
                      <a:r>
                        <a:rPr lang="en-US" sz="1800" b="0" i="0" kern="1200" dirty="0">
                          <a:solidFill>
                            <a:schemeClr val="dk1"/>
                          </a:solidFill>
                          <a:effectLst/>
                          <a:latin typeface="+mn-lt"/>
                          <a:ea typeface="+mn-ea"/>
                          <a:cs typeface="+mn-cs"/>
                        </a:rPr>
                        <a:t>Secondary text</a:t>
                      </a:r>
                      <a:endParaRPr lang="en-US" dirty="0"/>
                    </a:p>
                  </a:txBody>
                  <a:tcPr/>
                </a:tc>
                <a:tc>
                  <a:txBody>
                    <a:bodyPr/>
                    <a:lstStyle/>
                    <a:p>
                      <a:r>
                        <a:rPr lang="en-US" sz="1800" b="0" i="0" kern="1200" dirty="0">
                          <a:solidFill>
                            <a:schemeClr val="dk1"/>
                          </a:solidFill>
                          <a:effectLst/>
                          <a:latin typeface="+mn-lt"/>
                          <a:ea typeface="+mn-ea"/>
                          <a:cs typeface="+mn-cs"/>
                        </a:rPr>
                        <a:t>15pt</a:t>
                      </a:r>
                      <a:endParaRPr lang="en-US" dirty="0"/>
                    </a:p>
                  </a:txBody>
                  <a:tcPr/>
                </a:tc>
                <a:extLst>
                  <a:ext uri="{0D108BD9-81ED-4DB2-BD59-A6C34878D82A}">
                    <a16:rowId xmlns:a16="http://schemas.microsoft.com/office/drawing/2014/main" val="1537807666"/>
                  </a:ext>
                </a:extLst>
              </a:tr>
              <a:tr h="846055">
                <a:tc>
                  <a:txBody>
                    <a:bodyPr/>
                    <a:lstStyle/>
                    <a:p>
                      <a:r>
                        <a:rPr lang="en-US" sz="1800" b="0" i="0" kern="1200" dirty="0">
                          <a:solidFill>
                            <a:schemeClr val="dk1"/>
                          </a:solidFill>
                          <a:effectLst/>
                          <a:latin typeface="+mn-lt"/>
                          <a:ea typeface="+mn-ea"/>
                          <a:cs typeface="+mn-cs"/>
                        </a:rPr>
                        <a:t>Tertiary text,</a:t>
                      </a:r>
                      <a:br>
                        <a:rPr lang="en-US" dirty="0"/>
                      </a:br>
                      <a:r>
                        <a:rPr lang="en-US" sz="1800" b="0" i="0" kern="1200" dirty="0">
                          <a:solidFill>
                            <a:schemeClr val="dk1"/>
                          </a:solidFill>
                          <a:effectLst/>
                          <a:latin typeface="+mn-lt"/>
                          <a:ea typeface="+mn-ea"/>
                          <a:cs typeface="+mn-cs"/>
                        </a:rPr>
                        <a:t>Captions,</a:t>
                      </a:r>
                      <a:br>
                        <a:rPr lang="en-US" dirty="0"/>
                      </a:br>
                      <a:r>
                        <a:rPr lang="en-US" sz="1800" b="0" i="0" kern="1200" dirty="0">
                          <a:solidFill>
                            <a:schemeClr val="dk1"/>
                          </a:solidFill>
                          <a:effectLst/>
                          <a:latin typeface="+mn-lt"/>
                          <a:ea typeface="+mn-ea"/>
                          <a:cs typeface="+mn-cs"/>
                        </a:rPr>
                        <a:t>Segmented buttons</a:t>
                      </a:r>
                      <a:endParaRPr lang="en-US" dirty="0"/>
                    </a:p>
                  </a:txBody>
                  <a:tcPr/>
                </a:tc>
                <a:tc>
                  <a:txBody>
                    <a:bodyPr/>
                    <a:lstStyle/>
                    <a:p>
                      <a:r>
                        <a:rPr lang="en-US" sz="1800" b="0" i="0" kern="1200" dirty="0">
                          <a:solidFill>
                            <a:schemeClr val="dk1"/>
                          </a:solidFill>
                          <a:effectLst/>
                          <a:latin typeface="+mn-lt"/>
                          <a:ea typeface="+mn-ea"/>
                          <a:cs typeface="+mn-cs"/>
                        </a:rPr>
                        <a:t>13pt</a:t>
                      </a:r>
                      <a:endParaRPr lang="en-US" dirty="0"/>
                    </a:p>
                  </a:txBody>
                  <a:tcPr/>
                </a:tc>
                <a:extLst>
                  <a:ext uri="{0D108BD9-81ED-4DB2-BD59-A6C34878D82A}">
                    <a16:rowId xmlns:a16="http://schemas.microsoft.com/office/drawing/2014/main" val="2195401892"/>
                  </a:ext>
                </a:extLst>
              </a:tr>
              <a:tr h="644042">
                <a:tc>
                  <a:txBody>
                    <a:bodyPr/>
                    <a:lstStyle/>
                    <a:p>
                      <a:r>
                        <a:rPr lang="en-US" sz="1800" b="0" i="0" kern="1200" dirty="0">
                          <a:solidFill>
                            <a:schemeClr val="dk1"/>
                          </a:solidFill>
                          <a:effectLst/>
                          <a:latin typeface="+mn-lt"/>
                          <a:ea typeface="+mn-ea"/>
                          <a:cs typeface="+mn-cs"/>
                        </a:rPr>
                        <a:t>Buttons,</a:t>
                      </a:r>
                      <a:br>
                        <a:rPr lang="en-US" dirty="0"/>
                      </a:br>
                      <a:r>
                        <a:rPr lang="en-US" sz="1800" b="0" i="0" kern="1200" dirty="0">
                          <a:solidFill>
                            <a:schemeClr val="dk1"/>
                          </a:solidFill>
                          <a:effectLst/>
                          <a:latin typeface="+mn-lt"/>
                          <a:ea typeface="+mn-ea"/>
                          <a:cs typeface="+mn-cs"/>
                        </a:rPr>
                        <a:t>Text inputs</a:t>
                      </a:r>
                      <a:endParaRPr lang="en-US" dirty="0"/>
                    </a:p>
                  </a:txBody>
                  <a:tcPr/>
                </a:tc>
                <a:tc>
                  <a:txBody>
                    <a:bodyPr/>
                    <a:lstStyle/>
                    <a:p>
                      <a:r>
                        <a:rPr lang="en-US" sz="1800" b="0" i="0" kern="1200" dirty="0">
                          <a:solidFill>
                            <a:schemeClr val="dk1"/>
                          </a:solidFill>
                          <a:effectLst/>
                          <a:latin typeface="+mn-lt"/>
                          <a:ea typeface="+mn-ea"/>
                          <a:cs typeface="+mn-cs"/>
                        </a:rPr>
                        <a:t>16pt</a:t>
                      </a:r>
                      <a:endParaRPr lang="en-US" dirty="0"/>
                    </a:p>
                  </a:txBody>
                  <a:tcPr/>
                </a:tc>
                <a:extLst>
                  <a:ext uri="{0D108BD9-81ED-4DB2-BD59-A6C34878D82A}">
                    <a16:rowId xmlns:a16="http://schemas.microsoft.com/office/drawing/2014/main" val="1282986007"/>
                  </a:ext>
                </a:extLst>
              </a:tr>
              <a:tr h="644042">
                <a:tc>
                  <a:txBody>
                    <a:bodyPr/>
                    <a:lstStyle/>
                    <a:p>
                      <a:r>
                        <a:rPr lang="en-US" sz="1800" b="0" i="0" kern="1200" dirty="0">
                          <a:solidFill>
                            <a:schemeClr val="dk1"/>
                          </a:solidFill>
                          <a:effectLst/>
                          <a:latin typeface="+mn-lt"/>
                          <a:ea typeface="+mn-ea"/>
                          <a:cs typeface="+mn-cs"/>
                        </a:rPr>
                        <a:t>Tab bar,</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Action bar</a:t>
                      </a:r>
                      <a:endParaRPr lang="en-US" dirty="0"/>
                    </a:p>
                  </a:txBody>
                  <a:tcPr/>
                </a:tc>
                <a:tc>
                  <a:txBody>
                    <a:bodyPr/>
                    <a:lstStyle/>
                    <a:p>
                      <a:r>
                        <a:rPr lang="en-US" sz="1800" b="0" i="0" kern="1200" dirty="0">
                          <a:solidFill>
                            <a:schemeClr val="dk1"/>
                          </a:solidFill>
                          <a:effectLst/>
                          <a:latin typeface="+mn-lt"/>
                          <a:ea typeface="+mn-ea"/>
                          <a:cs typeface="+mn-cs"/>
                        </a:rPr>
                        <a:t>10pt</a:t>
                      </a:r>
                      <a:endParaRPr lang="en-US" dirty="0"/>
                    </a:p>
                  </a:txBody>
                  <a:tcPr/>
                </a:tc>
                <a:extLst>
                  <a:ext uri="{0D108BD9-81ED-4DB2-BD59-A6C34878D82A}">
                    <a16:rowId xmlns:a16="http://schemas.microsoft.com/office/drawing/2014/main" val="2553327688"/>
                  </a:ext>
                </a:extLst>
              </a:tr>
            </a:tbl>
          </a:graphicData>
        </a:graphic>
      </p:graphicFrame>
    </p:spTree>
    <p:extLst>
      <p:ext uri="{BB962C8B-B14F-4D97-AF65-F5344CB8AC3E}">
        <p14:creationId xmlns:p14="http://schemas.microsoft.com/office/powerpoint/2010/main" val="84532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4">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64051-67DE-4831-9B92-824132967E7D}"/>
              </a:ext>
            </a:extLst>
          </p:cNvPr>
          <p:cNvSpPr>
            <a:spLocks noGrp="1"/>
          </p:cNvSpPr>
          <p:nvPr>
            <p:ph type="title"/>
          </p:nvPr>
        </p:nvSpPr>
        <p:spPr>
          <a:xfrm>
            <a:off x="457438" y="5987025"/>
            <a:ext cx="10909073" cy="457200"/>
          </a:xfrm>
        </p:spPr>
        <p:txBody>
          <a:bodyPr vert="horz" lIns="91440" tIns="45720" rIns="91440" bIns="45720" rtlCol="0" anchor="b" anchorCtr="0">
            <a:normAutofit fontScale="90000"/>
          </a:bodyPr>
          <a:lstStyle/>
          <a:p>
            <a:r>
              <a:rPr lang="en-US" sz="6000" dirty="0">
                <a:solidFill>
                  <a:schemeClr val="tx1">
                    <a:lumMod val="85000"/>
                    <a:lumOff val="15000"/>
                  </a:schemeClr>
                </a:solidFill>
              </a:rPr>
              <a:t>User Flow</a:t>
            </a:r>
          </a:p>
        </p:txBody>
      </p:sp>
      <p:cxnSp>
        <p:nvCxnSpPr>
          <p:cNvPr id="31" name="Straight Connector 16">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18">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20">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C41714E-C9EA-4B33-B5C5-8EE530396133}"/>
              </a:ext>
            </a:extLst>
          </p:cNvPr>
          <p:cNvPicPr>
            <a:picLocks noChangeAspect="1"/>
          </p:cNvPicPr>
          <p:nvPr/>
        </p:nvPicPr>
        <p:blipFill>
          <a:blip r:embed="rId2"/>
          <a:stretch>
            <a:fillRect/>
          </a:stretch>
        </p:blipFill>
        <p:spPr>
          <a:xfrm>
            <a:off x="457438" y="189503"/>
            <a:ext cx="11273978" cy="5237234"/>
          </a:xfrm>
          <a:prstGeom prst="rect">
            <a:avLst/>
          </a:prstGeom>
        </p:spPr>
      </p:pic>
    </p:spTree>
    <p:extLst>
      <p:ext uri="{BB962C8B-B14F-4D97-AF65-F5344CB8AC3E}">
        <p14:creationId xmlns:p14="http://schemas.microsoft.com/office/powerpoint/2010/main" val="464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1">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13">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15">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429560" y="5058946"/>
            <a:ext cx="10909073" cy="679036"/>
          </a:xfrm>
        </p:spPr>
        <p:txBody>
          <a:bodyPr vert="horz" lIns="91440" tIns="45720" rIns="91440" bIns="45720" rtlCol="0" anchor="b">
            <a:normAutofit fontScale="90000"/>
          </a:bodyPr>
          <a:lstStyle/>
          <a:p>
            <a:r>
              <a:rPr lang="en-US" sz="6000" dirty="0">
                <a:solidFill>
                  <a:schemeClr val="tx1">
                    <a:lumMod val="85000"/>
                    <a:lumOff val="15000"/>
                  </a:schemeClr>
                </a:solidFill>
              </a:rPr>
              <a:t>Wireframes</a:t>
            </a:r>
          </a:p>
        </p:txBody>
      </p:sp>
      <p:sp>
        <p:nvSpPr>
          <p:cNvPr id="38" name="Rectangle 17">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6E5C9288-10F1-4692-B8F3-EA6E22A472E0}"/>
              </a:ext>
            </a:extLst>
          </p:cNvPr>
          <p:cNvPicPr>
            <a:picLocks noGrp="1" noChangeAspect="1"/>
          </p:cNvPicPr>
          <p:nvPr>
            <p:ph idx="1"/>
          </p:nvPr>
        </p:nvPicPr>
        <p:blipFill>
          <a:blip r:embed="rId2"/>
          <a:stretch>
            <a:fillRect/>
          </a:stretch>
        </p:blipFill>
        <p:spPr>
          <a:xfrm>
            <a:off x="4731005" y="200722"/>
            <a:ext cx="2611691" cy="4662100"/>
          </a:xfrm>
          <a:prstGeom prst="rect">
            <a:avLst/>
          </a:prstGeom>
          <a:ln>
            <a:solidFill>
              <a:srgbClr val="000000"/>
            </a:solidFill>
          </a:ln>
        </p:spPr>
      </p:pic>
      <p:sp>
        <p:nvSpPr>
          <p:cNvPr id="39" name="Rectangle 19">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Graphical user interface, application&#10;&#10;Description automatically generated">
            <a:extLst>
              <a:ext uri="{FF2B5EF4-FFF2-40B4-BE49-F238E27FC236}">
                <a16:creationId xmlns:a16="http://schemas.microsoft.com/office/drawing/2014/main" id="{8D607277-2788-4366-946F-F95CF5B6B068}"/>
              </a:ext>
            </a:extLst>
          </p:cNvPr>
          <p:cNvPicPr>
            <a:picLocks noChangeAspect="1"/>
          </p:cNvPicPr>
          <p:nvPr/>
        </p:nvPicPr>
        <p:blipFill>
          <a:blip r:embed="rId3"/>
          <a:stretch>
            <a:fillRect/>
          </a:stretch>
        </p:blipFill>
        <p:spPr>
          <a:xfrm>
            <a:off x="895786" y="203324"/>
            <a:ext cx="2611691" cy="4624930"/>
          </a:xfrm>
          <a:prstGeom prst="rect">
            <a:avLst/>
          </a:prstGeom>
          <a:ln>
            <a:solidFill>
              <a:srgbClr val="000000"/>
            </a:solidFill>
          </a:ln>
        </p:spPr>
      </p:pic>
      <p:cxnSp>
        <p:nvCxnSpPr>
          <p:cNvPr id="40" name="Straight Connector 21">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23">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25">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Text&#10;&#10;Description automatically generated with medium confidence">
            <a:extLst>
              <a:ext uri="{FF2B5EF4-FFF2-40B4-BE49-F238E27FC236}">
                <a16:creationId xmlns:a16="http://schemas.microsoft.com/office/drawing/2014/main" id="{DD4FDFD4-A496-4C9A-84EF-3935632D6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250" y="200722"/>
            <a:ext cx="2611691" cy="4662096"/>
          </a:xfrm>
          <a:prstGeom prst="rect">
            <a:avLst/>
          </a:prstGeom>
        </p:spPr>
      </p:pic>
    </p:spTree>
    <p:extLst>
      <p:ext uri="{BB962C8B-B14F-4D97-AF65-F5344CB8AC3E}">
        <p14:creationId xmlns:p14="http://schemas.microsoft.com/office/powerpoint/2010/main" val="187988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1755-5CFC-4C39-A9C4-172BAA5018BA}"/>
              </a:ext>
            </a:extLst>
          </p:cNvPr>
          <p:cNvSpPr>
            <a:spLocks noGrp="1"/>
          </p:cNvSpPr>
          <p:nvPr>
            <p:ph type="title"/>
          </p:nvPr>
        </p:nvSpPr>
        <p:spPr>
          <a:xfrm>
            <a:off x="318048" y="5863272"/>
            <a:ext cx="10909073" cy="618124"/>
          </a:xfrm>
        </p:spPr>
        <p:txBody>
          <a:bodyPr vert="horz" lIns="91440" tIns="45720" rIns="91440" bIns="45720" rtlCol="0" anchor="b">
            <a:normAutofit fontScale="90000"/>
          </a:bodyPr>
          <a:lstStyle/>
          <a:p>
            <a:r>
              <a:rPr lang="en-US" sz="6000" dirty="0">
                <a:solidFill>
                  <a:schemeClr val="tx1">
                    <a:lumMod val="85000"/>
                    <a:lumOff val="15000"/>
                  </a:schemeClr>
                </a:solidFill>
              </a:rPr>
              <a:t>Wireframes</a:t>
            </a:r>
          </a:p>
        </p:txBody>
      </p:sp>
      <p:pic>
        <p:nvPicPr>
          <p:cNvPr id="6" name="Picture 6">
            <a:extLst>
              <a:ext uri="{FF2B5EF4-FFF2-40B4-BE49-F238E27FC236}">
                <a16:creationId xmlns:a16="http://schemas.microsoft.com/office/drawing/2014/main" id="{44B643ED-31A9-4923-8BA6-D11C2D908495}"/>
              </a:ext>
            </a:extLst>
          </p:cNvPr>
          <p:cNvPicPr>
            <a:picLocks noChangeAspect="1"/>
          </p:cNvPicPr>
          <p:nvPr/>
        </p:nvPicPr>
        <p:blipFill>
          <a:blip r:embed="rId2"/>
          <a:stretch>
            <a:fillRect/>
          </a:stretch>
        </p:blipFill>
        <p:spPr>
          <a:xfrm>
            <a:off x="739317" y="347359"/>
            <a:ext cx="2872458" cy="5136029"/>
          </a:xfrm>
          <a:prstGeom prst="rect">
            <a:avLst/>
          </a:prstGeom>
          <a:ln>
            <a:solidFill>
              <a:srgbClr val="000000"/>
            </a:solidFill>
          </a:ln>
        </p:spPr>
      </p:pic>
      <p:sp>
        <p:nvSpPr>
          <p:cNvPr id="19" name="Rectangle 18">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0F1B81A2-6F59-4FEC-B9F9-66FD3150A79F}"/>
              </a:ext>
            </a:extLst>
          </p:cNvPr>
          <p:cNvPicPr>
            <a:picLocks noChangeAspect="1"/>
          </p:cNvPicPr>
          <p:nvPr/>
        </p:nvPicPr>
        <p:blipFill>
          <a:blip r:embed="rId3"/>
          <a:stretch>
            <a:fillRect/>
          </a:stretch>
        </p:blipFill>
        <p:spPr>
          <a:xfrm>
            <a:off x="4569687" y="314836"/>
            <a:ext cx="2936935" cy="5201077"/>
          </a:xfrm>
          <a:prstGeom prst="rect">
            <a:avLst/>
          </a:prstGeom>
          <a:ln>
            <a:solidFill>
              <a:srgbClr val="000000"/>
            </a:solidFill>
          </a:ln>
        </p:spPr>
      </p:pic>
      <p:sp>
        <p:nvSpPr>
          <p:cNvPr id="21" name="Rectangle 20">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D8EC678B-A3C5-427C-AF75-2B8B0432D7AB}"/>
              </a:ext>
            </a:extLst>
          </p:cNvPr>
          <p:cNvPicPr>
            <a:picLocks noChangeAspect="1"/>
          </p:cNvPicPr>
          <p:nvPr/>
        </p:nvPicPr>
        <p:blipFill>
          <a:blip r:embed="rId4"/>
          <a:stretch>
            <a:fillRect/>
          </a:stretch>
        </p:blipFill>
        <p:spPr>
          <a:xfrm>
            <a:off x="8464534" y="314836"/>
            <a:ext cx="2881464" cy="5136028"/>
          </a:xfrm>
          <a:prstGeom prst="rect">
            <a:avLst/>
          </a:prstGeom>
          <a:ln>
            <a:solidFill>
              <a:srgbClr val="000000"/>
            </a:solidFill>
          </a:ln>
        </p:spPr>
      </p:pic>
      <p:cxnSp>
        <p:nvCxnSpPr>
          <p:cNvPr id="23" name="Straight Connector 22">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78462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209DB6A22F9A4BA7790AE0AE37EA11" ma:contentTypeVersion="13" ma:contentTypeDescription="Create a new document." ma:contentTypeScope="" ma:versionID="43ee70b8bea0fa8cf5808b9d5c33f855">
  <xsd:schema xmlns:xsd="http://www.w3.org/2001/XMLSchema" xmlns:xs="http://www.w3.org/2001/XMLSchema" xmlns:p="http://schemas.microsoft.com/office/2006/metadata/properties" xmlns:ns3="6e5d5c01-0317-4b77-ad32-a88bf92bbe03" xmlns:ns4="26cc2367-1788-4fe8-9680-db228bd1ceae" targetNamespace="http://schemas.microsoft.com/office/2006/metadata/properties" ma:root="true" ma:fieldsID="7612ac134477045173bfbd9ab08ebc74" ns3:_="" ns4:_="">
    <xsd:import namespace="6e5d5c01-0317-4b77-ad32-a88bf92bbe03"/>
    <xsd:import namespace="26cc2367-1788-4fe8-9680-db228bd1cea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5d5c01-0317-4b77-ad32-a88bf92bbe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cc2367-1788-4fe8-9680-db228bd1cea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847661-18FF-4928-A0F0-22565F32B535}">
  <ds:schemaRefs>
    <ds:schemaRef ds:uri="http://schemas.microsoft.com/office/infopath/2007/PartnerControls"/>
    <ds:schemaRef ds:uri="http://www.w3.org/XML/1998/namespace"/>
    <ds:schemaRef ds:uri="26cc2367-1788-4fe8-9680-db228bd1ceae"/>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6e5d5c01-0317-4b77-ad32-a88bf92bbe03"/>
    <ds:schemaRef ds:uri="http://purl.org/dc/terms/"/>
  </ds:schemaRefs>
</ds:datastoreItem>
</file>

<file path=customXml/itemProps2.xml><?xml version="1.0" encoding="utf-8"?>
<ds:datastoreItem xmlns:ds="http://schemas.openxmlformats.org/officeDocument/2006/customXml" ds:itemID="{5F4E769A-5DB7-45D1-B60D-1E06D4F2C8BB}">
  <ds:schemaRefs>
    <ds:schemaRef ds:uri="http://schemas.microsoft.com/sharepoint/v3/contenttype/forms"/>
  </ds:schemaRefs>
</ds:datastoreItem>
</file>

<file path=customXml/itemProps3.xml><?xml version="1.0" encoding="utf-8"?>
<ds:datastoreItem xmlns:ds="http://schemas.openxmlformats.org/officeDocument/2006/customXml" ds:itemID="{4CC84804-CAB9-4994-9876-9B4292499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5d5c01-0317-4b77-ad32-a88bf92bbe03"/>
    <ds:schemaRef ds:uri="26cc2367-1788-4fe8-9680-db228bd1ce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863</TotalTime>
  <Words>1004</Words>
  <Application>Microsoft Office PowerPoint</Application>
  <PresentationFormat>Widescreen</PresentationFormat>
  <Paragraphs>168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Bodoni MT</vt:lpstr>
      <vt:lpstr>Calibri</vt:lpstr>
      <vt:lpstr>Calibri Light</vt:lpstr>
      <vt:lpstr>Retrospect</vt:lpstr>
      <vt:lpstr>Book Hub App Specification</vt:lpstr>
      <vt:lpstr>What will the app do?</vt:lpstr>
      <vt:lpstr>Why there is a need for it?</vt:lpstr>
      <vt:lpstr>Color Choice</vt:lpstr>
      <vt:lpstr>Font Choice</vt:lpstr>
      <vt:lpstr>Font Size</vt:lpstr>
      <vt:lpstr>User Flow</vt:lpstr>
      <vt:lpstr>Wireframes</vt:lpstr>
      <vt:lpstr>Wireframes</vt:lpstr>
      <vt:lpstr>Wireframes</vt:lpstr>
      <vt:lpstr>Mockups</vt:lpstr>
      <vt:lpstr>Mockups</vt:lpstr>
      <vt:lpstr>Mockups</vt:lpstr>
      <vt:lpstr>Mockups</vt:lpstr>
      <vt:lpstr>Mockups</vt:lpstr>
      <vt:lpstr>Mockups</vt:lpstr>
      <vt:lpstr>Beta Version Changes</vt:lpstr>
      <vt:lpstr>Changes</vt:lpstr>
      <vt:lpstr>Changes</vt:lpstr>
      <vt:lpstr>Changes</vt:lpstr>
      <vt:lpstr>Changes</vt:lpstr>
      <vt:lpstr>Changes</vt:lpstr>
      <vt:lpstr>Changes</vt:lpstr>
      <vt:lpstr>Changes</vt:lpstr>
      <vt:lpstr>Changes</vt:lpstr>
      <vt:lpstr>Production Release Notes</vt:lpstr>
      <vt:lpstr>Full Feature List</vt:lpstr>
      <vt:lpstr>Full Feature List</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App Specification</dc:title>
  <dc:creator>Vergara, Jude</dc:creator>
  <cp:lastModifiedBy>Chidambaram, Vijayalakshmi</cp:lastModifiedBy>
  <cp:revision>408</cp:revision>
  <dcterms:created xsi:type="dcterms:W3CDTF">2021-09-28T03:33:46Z</dcterms:created>
  <dcterms:modified xsi:type="dcterms:W3CDTF">2021-12-03T05:52:18Z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0x010100E0209DB6A22F9A4BA7790AE0AE37EA11</vt:lpwstr>
  </property>
</Properties>
</file>