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6"/>
  </p:notesMasterIdLst>
  <p:sldIdLst>
    <p:sldId id="256" r:id="rId3"/>
    <p:sldId id="260" r:id="rId4"/>
    <p:sldId id="616" r:id="rId5"/>
    <p:sldId id="617" r:id="rId6"/>
    <p:sldId id="618" r:id="rId7"/>
    <p:sldId id="619" r:id="rId8"/>
    <p:sldId id="620" r:id="rId9"/>
    <p:sldId id="621" r:id="rId10"/>
    <p:sldId id="622" r:id="rId11"/>
    <p:sldId id="623" r:id="rId12"/>
    <p:sldId id="624" r:id="rId13"/>
    <p:sldId id="625" r:id="rId14"/>
    <p:sldId id="615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2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9BFF"/>
    <a:srgbClr val="484F9E"/>
    <a:srgbClr val="CDE0FF"/>
    <a:srgbClr val="0066FF"/>
    <a:srgbClr val="F3F8FF"/>
    <a:srgbClr val="E7F0FF"/>
    <a:srgbClr val="F9B334"/>
    <a:srgbClr val="BEBFD3"/>
    <a:srgbClr val="ACCBFF"/>
    <a:srgbClr val="803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05" autoAdjust="0"/>
  </p:normalViewPr>
  <p:slideViewPr>
    <p:cSldViewPr snapToGrid="0" showGuides="1">
      <p:cViewPr varScale="1">
        <p:scale>
          <a:sx n="71" d="100"/>
          <a:sy n="71" d="100"/>
        </p:scale>
        <p:origin x="1109" y="58"/>
      </p:cViewPr>
      <p:guideLst>
        <p:guide orient="horz" pos="672"/>
        <p:guide pos="240"/>
        <p:guide orient="horz" pos="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2A6AE-FFF4-47F3-AE92-1E0198308707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BF86C-B987-4B3F-B98B-85B113781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52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85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9FBE8-6D66-D164-B614-EA43EB4E9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337141-A0DA-52DF-4981-FC9F1B3E5F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921D01-FE1B-9643-FEFF-52EA4D9F6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Visuals (graphs, images,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Comparison with baseline models (if any)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Inference speed, model size (for DL)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1F85-983F-377D-B90C-F16EB64B7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220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D3F37-CFB9-37D2-ABCC-C7277D66D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93C352-7160-2191-074B-0DD9AAAF43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35C270-D1EC-E76B-8DB4-86D037D75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 thoughts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the model can be improved or scaled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B07E-B247-F496-90E0-DB7577F996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829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9B469-7916-06A1-4DDA-EA9DBB539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73B6C2-9635-F702-55FC-A96690A74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D3886F-80B9-BD2A-E561-F1E5D34F0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Papers, datasets, collaborators, tools used</a:t>
            </a: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723E-4D89-2C5D-B927-9EECE8E36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432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11461-0CF0-7F10-58BC-DA5D18648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F0EF3B-E545-F79A-4E1D-3D7BFC0E6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92BE2C-410D-F90A-EABE-20E0C21C6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84B7B-F80C-827D-AFDD-80B224BDF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51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Here we are going to learn,  </a:t>
            </a:r>
          </a:p>
          <a:p>
            <a:pPr>
              <a:buNone/>
            </a:pPr>
            <a:r>
              <a:rPr lang="en-US" dirty="0"/>
              <a:t>Text classification involves assigning categories to text, commonly applied in spam detection.</a:t>
            </a:r>
            <a:br>
              <a:rPr lang="en-US" dirty="0"/>
            </a:br>
            <a:r>
              <a:rPr lang="en-US" dirty="0"/>
              <a:t>It requires preprocessing (tokenization, </a:t>
            </a:r>
            <a:r>
              <a:rPr lang="en-US" dirty="0" err="1"/>
              <a:t>stopword</a:t>
            </a:r>
            <a:r>
              <a:rPr lang="en-US" dirty="0"/>
              <a:t> removal) and vectorization (e.g., TF-IDF).</a:t>
            </a:r>
            <a:br>
              <a:rPr lang="en-US" dirty="0"/>
            </a:br>
            <a:r>
              <a:rPr lang="en-US" dirty="0"/>
              <a:t>Models like Naive Bayes or Logistic Regression are trained and evaluated using metrics like accuracy and F1-score. </a:t>
            </a:r>
            <a:endParaRPr lang="en-IN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3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A3206-196A-C17F-965F-3B414557E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A19A0-FB7B-B0E9-0D9F-B0A2EC5CB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74841-D891-20DF-1F6E-53A0718A5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</a:t>
            </a:r>
            <a:r>
              <a:rPr lang="en-IN" b="0" i="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problem are you solving?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it important?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0F207-2A2F-B3DA-6420-E51A3389E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111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FF8CA-A36B-2C46-9A18-E1ABF2552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56D04A-E254-B5DE-7E8F-6B693C220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7CCBA5-9695-52DA-F459-E051A0456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Clear goals of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you aim to achieve with AI/ML/DL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1BA1B-3215-E678-F6E4-51A65DCBA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51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B4B3E-E0AA-7BA1-CAA8-C2611B591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4CF9CE-CB69-A6C8-187E-EB1932B242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21C20D-B9A7-24CE-2EB9-CD97D3161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6BF63-2A5A-E206-F6B0-9B8878D1F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261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EDA9A-8596-DB20-EA2E-A8CB2C0A8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87525E-145B-5FC9-7AB8-B675C35EC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E6364-EE9A-E383-5C2B-0534E55A5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Graphs, distributions, insights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Handling missing values, outliers, etc.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B45B5-BB21-56D9-0016-CA8706DA5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80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51694-8B06-C0CC-6CE6-312750781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998796-4531-9106-1539-5EE6C676E6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67F73-F1EC-24E0-AD57-C3C3B3128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algorithms/models did you try? (e.g., CNN, RNN, Random Forest)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Justify your choices (especially in DL projects)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44468-3017-0AFE-EF95-40CF03078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506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4DA04-4571-9A17-2BF5-72E730ED8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F2A22-5E2C-3234-C9AE-4D6E373E16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2A636D-4E0D-1C52-1FC6-D703630A7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Layers used (Conv, Pool, Dense, Dropout)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Diagram of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Parameters/Hyperparameters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DA326-7687-4FA2-CE68-8C704AE2E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738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33E46-87FE-E0D8-9981-FF178EE09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753E09-7C55-4AB6-8E26-2B70D346C7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464B7A-DB96-74E8-04DB-B79832530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Training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Loss function &amp; optimizer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Accuracy, precision, recall, F1 score, confusion matrix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DF135-6A6B-EA97-7707-235B5061E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15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80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84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B750CB-F068-50AE-8BEB-20EC7515F4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4" descr="Abstract White Background Images, HD Pictures and Wallpaper For Free  Download | Pngtree">
            <a:extLst>
              <a:ext uri="{FF2B5EF4-FFF2-40B4-BE49-F238E27FC236}">
                <a16:creationId xmlns:a16="http://schemas.microsoft.com/office/drawing/2014/main" id="{381F3695-8937-0C68-4FAE-266CC82C509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" b="9928"/>
          <a:stretch/>
        </p:blipFill>
        <p:spPr bwMode="auto">
          <a:xfrm>
            <a:off x="0" y="-583659"/>
            <a:ext cx="12192000" cy="767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CE64B5-8CA9-AB49-495F-F84E749DD62E}"/>
              </a:ext>
            </a:extLst>
          </p:cNvPr>
          <p:cNvSpPr/>
          <p:nvPr userDrawn="1"/>
        </p:nvSpPr>
        <p:spPr>
          <a:xfrm>
            <a:off x="0" y="0"/>
            <a:ext cx="12192000" cy="1633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A4984A-C18C-FA39-6432-26DDB420AA97}"/>
              </a:ext>
            </a:extLst>
          </p:cNvPr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04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E36FD2-5CF9-42B6-267C-75A9A8826A1C}"/>
              </a:ext>
            </a:extLst>
          </p:cNvPr>
          <p:cNvSpPr/>
          <p:nvPr userDrawn="1"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77B327EF-A91F-6208-15F1-3A28C48136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994" y="113975"/>
            <a:ext cx="1290128" cy="41960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5F6CF07-40A9-24A4-F336-0BDA8D93267D}"/>
              </a:ext>
            </a:extLst>
          </p:cNvPr>
          <p:cNvSpPr/>
          <p:nvPr userDrawn="1"/>
        </p:nvSpPr>
        <p:spPr>
          <a:xfrm>
            <a:off x="0" y="6692900"/>
            <a:ext cx="12192000" cy="1651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6963FB-547E-5667-24B3-92F894162D45}"/>
              </a:ext>
            </a:extLst>
          </p:cNvPr>
          <p:cNvSpPr/>
          <p:nvPr userDrawn="1"/>
        </p:nvSpPr>
        <p:spPr>
          <a:xfrm>
            <a:off x="10146320" y="0"/>
            <a:ext cx="252046" cy="656492"/>
          </a:xfrm>
          <a:prstGeom prst="rect">
            <a:avLst/>
          </a:prstGeom>
          <a:solidFill>
            <a:srgbClr val="841910"/>
          </a:solidFill>
          <a:ln>
            <a:solidFill>
              <a:srgbClr val="84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9DA6E-34C0-C57A-CE75-B0AF3E0E58EE}"/>
              </a:ext>
            </a:extLst>
          </p:cNvPr>
          <p:cNvSpPr/>
          <p:nvPr userDrawn="1"/>
        </p:nvSpPr>
        <p:spPr>
          <a:xfrm>
            <a:off x="10017373" y="0"/>
            <a:ext cx="76203" cy="65649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C2D52CC-658B-257A-3CD2-8C2648661B86}"/>
              </a:ext>
            </a:extLst>
          </p:cNvPr>
          <p:cNvGrpSpPr/>
          <p:nvPr userDrawn="1"/>
        </p:nvGrpSpPr>
        <p:grpSpPr>
          <a:xfrm>
            <a:off x="1251611" y="6699504"/>
            <a:ext cx="380993" cy="158496"/>
            <a:chOff x="8868512" y="1301262"/>
            <a:chExt cx="380993" cy="6564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D89557-AFC8-50C6-235D-44F87890117E}"/>
                </a:ext>
              </a:extLst>
            </p:cNvPr>
            <p:cNvSpPr/>
            <p:nvPr userDrawn="1"/>
          </p:nvSpPr>
          <p:spPr>
            <a:xfrm>
              <a:off x="8997459" y="1301262"/>
              <a:ext cx="252046" cy="656492"/>
            </a:xfrm>
            <a:prstGeom prst="rect">
              <a:avLst/>
            </a:prstGeom>
            <a:solidFill>
              <a:srgbClr val="841910"/>
            </a:solidFill>
            <a:ln>
              <a:solidFill>
                <a:srgbClr val="84191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DAAA11-1FD3-C2BC-ABCE-4F0589F9118E}"/>
                </a:ext>
              </a:extLst>
            </p:cNvPr>
            <p:cNvSpPr/>
            <p:nvPr userDrawn="1"/>
          </p:nvSpPr>
          <p:spPr>
            <a:xfrm>
              <a:off x="8868512" y="1301262"/>
              <a:ext cx="76203" cy="656492"/>
            </a:xfrm>
            <a:prstGeom prst="rect">
              <a:avLst/>
            </a:prstGeom>
            <a:solidFill>
              <a:srgbClr val="213163"/>
            </a:solidFill>
            <a:ln>
              <a:solidFill>
                <a:srgbClr val="21316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B8985A92-5B74-7983-45DA-B81B724DDA69}"/>
              </a:ext>
            </a:extLst>
          </p:cNvPr>
          <p:cNvSpPr/>
          <p:nvPr userDrawn="1"/>
        </p:nvSpPr>
        <p:spPr>
          <a:xfrm>
            <a:off x="0" y="656492"/>
            <a:ext cx="12192000" cy="6032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5000"/>
            </a:blip>
            <a:stretch>
              <a:fillRect t="-29847" b="-21877"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7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AB0D4E-853E-6882-BB79-0AB135C573F7}"/>
              </a:ext>
            </a:extLst>
          </p:cNvPr>
          <p:cNvSpPr txBox="1"/>
          <p:nvPr/>
        </p:nvSpPr>
        <p:spPr>
          <a:xfrm>
            <a:off x="2424052" y="2712941"/>
            <a:ext cx="7343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prstClr val="black"/>
                </a:solidFill>
                <a:latin typeface="Arial"/>
                <a:cs typeface="Arial"/>
              </a:rPr>
              <a:t>ICBP 2.0 </a:t>
            </a:r>
            <a:endParaRPr lang="en-US" sz="4000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141075-E958-A7E3-71D9-421A839DF018}"/>
              </a:ext>
            </a:extLst>
          </p:cNvPr>
          <p:cNvSpPr/>
          <p:nvPr/>
        </p:nvSpPr>
        <p:spPr>
          <a:xfrm>
            <a:off x="2424052" y="3655146"/>
            <a:ext cx="7343895" cy="45719"/>
          </a:xfrm>
          <a:prstGeom prst="rect">
            <a:avLst/>
          </a:prstGeom>
          <a:solidFill>
            <a:srgbClr val="223266"/>
          </a:solidFill>
          <a:ln>
            <a:solidFill>
              <a:srgbClr val="2232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458" name="Picture 2" descr="About Us - Edunet Foundation">
            <a:extLst>
              <a:ext uri="{FF2B5EF4-FFF2-40B4-BE49-F238E27FC236}">
                <a16:creationId xmlns:a16="http://schemas.microsoft.com/office/drawing/2014/main" id="{D6065CB0-7681-2017-8596-D8965C037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619" y="487221"/>
            <a:ext cx="3331703" cy="108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D08DB9-B86C-25C2-5E08-F49C0030AE8A}"/>
              </a:ext>
            </a:extLst>
          </p:cNvPr>
          <p:cNvSpPr txBox="1"/>
          <p:nvPr/>
        </p:nvSpPr>
        <p:spPr>
          <a:xfrm>
            <a:off x="123712" y="3773898"/>
            <a:ext cx="1194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Carbon Footprint Optimization in Supply Chain Logistics</a:t>
            </a:r>
            <a:endParaRPr lang="en-US" sz="4000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CDB44-0D2B-042C-F071-B16976FF1721}"/>
              </a:ext>
            </a:extLst>
          </p:cNvPr>
          <p:cNvSpPr txBox="1"/>
          <p:nvPr/>
        </p:nvSpPr>
        <p:spPr>
          <a:xfrm>
            <a:off x="2240280" y="525332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Your Name : Vijayalakshmi 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6C62A-33A1-91DD-5D04-F6E2B642E223}"/>
              </a:ext>
            </a:extLst>
          </p:cNvPr>
          <p:cNvSpPr txBox="1"/>
          <p:nvPr/>
        </p:nvSpPr>
        <p:spPr>
          <a:xfrm>
            <a:off x="2240280" y="569568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Team Name :  Skill 4 Future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FB92D-5FAD-3DAA-92F2-312096C63EE4}"/>
              </a:ext>
            </a:extLst>
          </p:cNvPr>
          <p:cNvSpPr txBox="1"/>
          <p:nvPr/>
        </p:nvSpPr>
        <p:spPr>
          <a:xfrm>
            <a:off x="2240280" y="6097294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Project GitHub Link: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033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41BAF-A206-CB55-56FD-AD4C2E478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FC1B94B6-A9C1-0067-8F8E-3AECFC2C11FC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6BB0A-99B4-96E0-0FC4-081E3513B86C}"/>
              </a:ext>
            </a:extLst>
          </p:cNvPr>
          <p:cNvSpPr txBox="1"/>
          <p:nvPr/>
        </p:nvSpPr>
        <p:spPr>
          <a:xfrm>
            <a:off x="208214" y="731084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Allow users to input new data and get carbon emission predictions.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EB45BC-67C8-6DF5-02BB-8084EBD75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14" y="2138950"/>
            <a:ext cx="5507961" cy="4461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246EFF-909A-EEC2-BD0D-B07095C80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175" y="3087442"/>
            <a:ext cx="5665569" cy="35128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A7DC35-DD0F-E74E-BC16-C303358B17F0}"/>
              </a:ext>
            </a:extLst>
          </p:cNvPr>
          <p:cNvSpPr txBox="1"/>
          <p:nvPr/>
        </p:nvSpPr>
        <p:spPr>
          <a:xfrm>
            <a:off x="6302420" y="782367"/>
            <a:ext cx="60942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 form for new feature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Apply the saved scaler to the input.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Load the saved deep learning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predictions in an easy-to-understand format.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89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924DC-E3C6-538C-45C5-A71B73F56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A8614FE8-40C9-1673-543A-804E8416352D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&amp; 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4398A-E9ED-1267-47FC-65BF1B7E29D4}"/>
              </a:ext>
            </a:extLst>
          </p:cNvPr>
          <p:cNvSpPr txBox="1"/>
          <p:nvPr/>
        </p:nvSpPr>
        <p:spPr>
          <a:xfrm>
            <a:off x="570154" y="1500276"/>
            <a:ext cx="11209470" cy="3363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The system effectively predicts carbon emissions and suggests eco-friendly routes.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Future improvements include: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Integration with real-time traffic and weather APIs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Visualization of route options on a map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Carbon credit and offset estimation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Deep learning  pre-trained model for improved accuracy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87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4645F-9449-134B-DA39-E812C430A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971FF4CE-C7F0-F3D1-2AEC-442E9AD1F869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C37FE6-21FB-08B4-05A2-2E6C49E67ACE}"/>
              </a:ext>
            </a:extLst>
          </p:cNvPr>
          <p:cNvSpPr txBox="1"/>
          <p:nvPr/>
        </p:nvSpPr>
        <p:spPr>
          <a:xfrm>
            <a:off x="591437" y="1059297"/>
            <a:ext cx="1139234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Goodfellow, I., Bengio, Y., &amp; Courville, A. (2016). Deep Learning. MIT Press. </a:t>
            </a:r>
          </a:p>
          <a:p>
            <a:r>
              <a:rPr lang="en-IN" dirty="0"/>
              <a:t>       https://www.deeplearningbook.org/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TensorFlow official guide: Neural Network Regression</a:t>
            </a:r>
          </a:p>
          <a:p>
            <a:r>
              <a:rPr lang="en-IN" dirty="0"/>
              <a:t>       https://www.tensorflow.org/tutorials/keras/regression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Scikit-learn: Preprocessing data</a:t>
            </a:r>
          </a:p>
          <a:p>
            <a:r>
              <a:rPr lang="en-IN" dirty="0"/>
              <a:t>       https://scikit-learn.org/stable/modules/preprocessing.html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Regression with Neural Networks overview</a:t>
            </a:r>
          </a:p>
          <a:p>
            <a:r>
              <a:rPr lang="en-IN" dirty="0"/>
              <a:t>      https://machinelearningmastery.com/regression-tutorial-keras-deep-learning-library-python/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Evaluation metrics for regression (MAE, MSE, RMSE)</a:t>
            </a:r>
          </a:p>
          <a:p>
            <a:r>
              <a:rPr lang="en-IN" dirty="0"/>
              <a:t>       https://scikit-learn.org/stable/modules/model_evaluation.html#regression-metrics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Streamlit</a:t>
            </a:r>
            <a:r>
              <a:rPr lang="en-IN" dirty="0"/>
              <a:t> official documentation</a:t>
            </a:r>
          </a:p>
          <a:p>
            <a:r>
              <a:rPr lang="en-IN" dirty="0"/>
              <a:t>       https://docs.streamlit.io/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459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C0FD1-1F2F-95E3-1173-07AFA391B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BDC97ABE-4F10-84E0-5CFF-D91FE86E71B0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0E178734-7E1D-0740-E039-E64D8B06102C}"/>
              </a:ext>
            </a:extLst>
          </p:cNvPr>
          <p:cNvSpPr txBox="1">
            <a:spLocks/>
          </p:cNvSpPr>
          <p:nvPr/>
        </p:nvSpPr>
        <p:spPr>
          <a:xfrm>
            <a:off x="1153371" y="2820339"/>
            <a:ext cx="3770942" cy="990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972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5BA32B3C-D9C8-65B6-1442-8DF6B935E489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730C9-E826-00F8-FDE6-BFF9213D8F2F}"/>
              </a:ext>
            </a:extLst>
          </p:cNvPr>
          <p:cNvSpPr txBox="1"/>
          <p:nvPr/>
        </p:nvSpPr>
        <p:spPr>
          <a:xfrm>
            <a:off x="1158888" y="1404720"/>
            <a:ext cx="5885108" cy="4622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Exploratory Data Analysis (EDA)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 Selection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 Architecture (For Deep Learning Projects)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&amp; Evaluation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&amp; Future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References &amp; Acknowledgements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735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5C9E9-EF07-FD4E-D4B3-5063685A5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08EE8B6A-3B33-645D-FCAC-A9DD97DC5100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02A88-F7AD-5090-856B-4CC721CC92F4}"/>
              </a:ext>
            </a:extLst>
          </p:cNvPr>
          <p:cNvSpPr txBox="1"/>
          <p:nvPr/>
        </p:nvSpPr>
        <p:spPr>
          <a:xfrm>
            <a:off x="906331" y="1543307"/>
            <a:ext cx="10087983" cy="2255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Traditional logistics systems primarily optimize for cost and time, often overlooking the environmental impact. With the rise of sustainability goals and climate regulations, there is a growing need to minimize the carbon footprint of supply chain logistics.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76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FCA75-E848-7EA0-8C29-D959C3978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9FBF3BDC-3FE4-7626-8713-5E704068B138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492AA-BC72-9037-38E5-9B0B28A13380}"/>
              </a:ext>
            </a:extLst>
          </p:cNvPr>
          <p:cNvSpPr txBox="1"/>
          <p:nvPr/>
        </p:nvSpPr>
        <p:spPr>
          <a:xfrm>
            <a:off x="1045284" y="1727957"/>
            <a:ext cx="10101430" cy="170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To develop a </a:t>
            </a:r>
            <a:r>
              <a:rPr lang="en-US" sz="2400" dirty="0" err="1"/>
              <a:t>Streamlit</a:t>
            </a:r>
            <a:r>
              <a:rPr lang="en-US" sz="2400" dirty="0"/>
              <a:t>-based application that utilizes machine learning to predict and reduce carbon emissions in logistics by optimizing delivery routes based on multiple factors like distance, cargo, weather, and traffic.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05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0D020-AA62-97B7-E23E-C0FB85F46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12A7B04A-1820-A7FA-EEBF-2788ACF27F48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1DADA5-73AA-4D54-EF26-186BD0895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37" y="726475"/>
            <a:ext cx="10972800" cy="57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A Real dataset has10,000 samples was taken from the Kaggle  with the following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route_distance_km</a:t>
            </a:r>
            <a:endParaRPr lang="en-US" altLang="en-US" dirty="0"/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fuel_type_encoded</a:t>
            </a:r>
            <a:r>
              <a:rPr lang="en-US" altLang="en-US" dirty="0"/>
              <a:t> (0: diesel, 1: petrol, 2: electric)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avg_speed_kmph</a:t>
            </a:r>
            <a:endParaRPr lang="en-US" altLang="en-US" dirty="0"/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cargo_weight_kg</a:t>
            </a:r>
            <a:endParaRPr lang="en-US" altLang="en-US" dirty="0"/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temperature_c</a:t>
            </a:r>
            <a:endParaRPr lang="en-US" altLang="en-US" dirty="0"/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wind_speed_kmph</a:t>
            </a:r>
            <a:endParaRPr lang="en-US" altLang="en-US" dirty="0"/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traffic_index</a:t>
            </a:r>
            <a:endParaRPr lang="en-US" altLang="en-US" dirty="0"/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humidity_percent</a:t>
            </a:r>
            <a:endParaRPr lang="en-US" altLang="en-US" dirty="0"/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road_condition_index</a:t>
            </a:r>
            <a:endParaRPr lang="en-US" altLang="en-US" dirty="0"/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vehicle_age_years</a:t>
            </a:r>
            <a:endParaRPr lang="en-US" altLang="en-US" dirty="0"/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The target variable is </a:t>
            </a:r>
            <a:r>
              <a:rPr lang="en-US" altLang="en-US" dirty="0" err="1"/>
              <a:t>carbon_emission</a:t>
            </a:r>
            <a:r>
              <a:rPr lang="en-US" altLang="en-US" dirty="0"/>
              <a:t>, calculated using a domain-informed formula with added noise for realism.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965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3B892-9D3D-0AFB-714D-A01925BA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093E0EB5-60FD-979A-C33C-9B92D31156A0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5BD4E-27F2-29C3-8B83-A2B76B931CFC}"/>
              </a:ext>
            </a:extLst>
          </p:cNvPr>
          <p:cNvSpPr txBox="1"/>
          <p:nvPr/>
        </p:nvSpPr>
        <p:spPr>
          <a:xfrm>
            <a:off x="208214" y="735133"/>
            <a:ext cx="79794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Basic statistical summaries and correlation plots were used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 feature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Assess relationships between features and target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E6200-A34E-8EE4-35B5-86DF2391B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76" y="1947204"/>
            <a:ext cx="7382905" cy="3362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72499B-8DA7-F5ED-0999-094395C6B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145" y="5181133"/>
            <a:ext cx="6868484" cy="1257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AA80AA-8C74-D0A6-3D57-386A9E4E0E64}"/>
              </a:ext>
            </a:extLst>
          </p:cNvPr>
          <p:cNvSpPr txBox="1"/>
          <p:nvPr/>
        </p:nvSpPr>
        <p:spPr>
          <a:xfrm>
            <a:off x="208214" y="2161977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1.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7AE88-9A23-6683-1366-7474F9999A6B}"/>
              </a:ext>
            </a:extLst>
          </p:cNvPr>
          <p:cNvSpPr txBox="1"/>
          <p:nvPr/>
        </p:nvSpPr>
        <p:spPr>
          <a:xfrm>
            <a:off x="3715207" y="4788530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2. click 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795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A76C5-0BAA-87C5-A119-603E4D840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A53CB66F-7D02-00B0-0791-86764AABD609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0AC69-43C5-35C1-0F10-379EE91CF726}"/>
              </a:ext>
            </a:extLst>
          </p:cNvPr>
          <p:cNvSpPr txBox="1"/>
          <p:nvPr/>
        </p:nvSpPr>
        <p:spPr>
          <a:xfrm>
            <a:off x="208215" y="1207942"/>
            <a:ext cx="11775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Train a deep learning model to predict carbon emissions.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144973B-ED52-0F80-D709-995F0C2E7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51" y="1121881"/>
            <a:ext cx="8856014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Load preprocessed features, target, and scaler from </a:t>
            </a:r>
            <a:r>
              <a:rPr lang="en-US" altLang="en-US" dirty="0" err="1">
                <a:latin typeface="Arial" panose="020B0604020202020204" pitchFamily="34" charset="0"/>
              </a:rPr>
              <a:t>st.session_state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Build a feed-forward neural network regression model with TensorFlow/</a:t>
            </a:r>
            <a:r>
              <a:rPr lang="en-US" altLang="en-US" dirty="0" err="1">
                <a:latin typeface="Arial" panose="020B0604020202020204" pitchFamily="34" charset="0"/>
              </a:rPr>
              <a:t>Keras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Train the model on the prepared data with validation split.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Use early stopping to avoid overfitting.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Save the trained model (.h5 format) and scaler (</a:t>
            </a:r>
            <a:r>
              <a:rPr lang="en-US" altLang="en-US" dirty="0" err="1">
                <a:latin typeface="Arial" panose="020B0604020202020204" pitchFamily="34" charset="0"/>
              </a:rPr>
              <a:t>joblib</a:t>
            </a:r>
            <a:r>
              <a:rPr lang="en-US" altLang="en-US" dirty="0">
                <a:latin typeface="Arial" panose="020B0604020202020204" pitchFamily="34" charset="0"/>
              </a:rPr>
              <a:t>).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Update session state to indicate model is trained.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064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3A5B2-0C1F-7B0B-5D8A-5FFF27FF7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3800E4F-733A-ADAD-EDDA-8891D0A797C1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Architecture (For Deep Learning Projects)  - optional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74AFB7-6EB7-44E9-92CF-D3582D14EE6B}"/>
              </a:ext>
            </a:extLst>
          </p:cNvPr>
          <p:cNvGrpSpPr/>
          <p:nvPr/>
        </p:nvGrpSpPr>
        <p:grpSpPr>
          <a:xfrm>
            <a:off x="208214" y="1408356"/>
            <a:ext cx="11775571" cy="4041288"/>
            <a:chOff x="763793" y="1323191"/>
            <a:chExt cx="11775571" cy="404128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573C287-406B-F565-2D22-BB6F6C4CEAF8}"/>
                </a:ext>
              </a:extLst>
            </p:cNvPr>
            <p:cNvSpPr/>
            <p:nvPr/>
          </p:nvSpPr>
          <p:spPr>
            <a:xfrm>
              <a:off x="763793" y="1323191"/>
              <a:ext cx="2614108" cy="89288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Uploads Data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A24AEDF-DA13-DDB8-518E-3BA089030249}"/>
                </a:ext>
              </a:extLst>
            </p:cNvPr>
            <p:cNvSpPr/>
            <p:nvPr/>
          </p:nvSpPr>
          <p:spPr>
            <a:xfrm>
              <a:off x="3982122" y="1323191"/>
              <a:ext cx="2614108" cy="89288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Data Preprocessing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F89594F-08EB-74BB-DB82-C40547036468}"/>
                </a:ext>
              </a:extLst>
            </p:cNvPr>
            <p:cNvSpPr/>
            <p:nvPr/>
          </p:nvSpPr>
          <p:spPr>
            <a:xfrm>
              <a:off x="7200451" y="1323191"/>
              <a:ext cx="2614108" cy="89288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Model Training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E1578A1-8EC9-7AA4-1775-441ED37B8150}"/>
                </a:ext>
              </a:extLst>
            </p:cNvPr>
            <p:cNvSpPr/>
            <p:nvPr/>
          </p:nvSpPr>
          <p:spPr>
            <a:xfrm>
              <a:off x="7200451" y="2897393"/>
              <a:ext cx="2614108" cy="89288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Model Evaluation</a:t>
              </a:r>
              <a:endParaRPr lang="en-IN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389A33D-2941-3892-A0C3-8653B5B4EE5B}"/>
                </a:ext>
              </a:extLst>
            </p:cNvPr>
            <p:cNvSpPr/>
            <p:nvPr/>
          </p:nvSpPr>
          <p:spPr>
            <a:xfrm>
              <a:off x="7200451" y="4471595"/>
              <a:ext cx="2614108" cy="89288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Prediction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6855EF-C228-B5A4-D636-A0EC28F63903}"/>
                </a:ext>
              </a:extLst>
            </p:cNvPr>
            <p:cNvSpPr/>
            <p:nvPr/>
          </p:nvSpPr>
          <p:spPr>
            <a:xfrm>
              <a:off x="3426310" y="1645920"/>
              <a:ext cx="507402" cy="24742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B62649F1-2096-44CF-CD93-73156E8E4A4F}"/>
                </a:ext>
              </a:extLst>
            </p:cNvPr>
            <p:cNvSpPr/>
            <p:nvPr/>
          </p:nvSpPr>
          <p:spPr>
            <a:xfrm>
              <a:off x="6693049" y="1645920"/>
              <a:ext cx="507402" cy="24742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D78A22D-A5DD-57EC-F523-8B9D7CCC93C6}"/>
                </a:ext>
              </a:extLst>
            </p:cNvPr>
            <p:cNvSpPr/>
            <p:nvPr/>
          </p:nvSpPr>
          <p:spPr>
            <a:xfrm rot="5400000">
              <a:off x="8253804" y="2426746"/>
              <a:ext cx="507402" cy="24742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12F6CA4-B53F-C67A-2F2A-88898667914A}"/>
                </a:ext>
              </a:extLst>
            </p:cNvPr>
            <p:cNvSpPr/>
            <p:nvPr/>
          </p:nvSpPr>
          <p:spPr>
            <a:xfrm rot="5400000">
              <a:off x="8253804" y="4013498"/>
              <a:ext cx="507402" cy="24742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lowchart: Data 11">
              <a:extLst>
                <a:ext uri="{FF2B5EF4-FFF2-40B4-BE49-F238E27FC236}">
                  <a16:creationId xmlns:a16="http://schemas.microsoft.com/office/drawing/2014/main" id="{06DA6450-482A-DF90-6AC3-75047C624801}"/>
                </a:ext>
              </a:extLst>
            </p:cNvPr>
            <p:cNvSpPr/>
            <p:nvPr/>
          </p:nvSpPr>
          <p:spPr>
            <a:xfrm>
              <a:off x="3982122" y="2804160"/>
              <a:ext cx="2614108" cy="624840"/>
            </a:xfrm>
            <a:prstGeom prst="flowChartInputOutp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Save scaler/features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A413EF-58C2-BDD5-51D9-9D9B810E2DBD}"/>
                </a:ext>
              </a:extLst>
            </p:cNvPr>
            <p:cNvCxnSpPr>
              <a:cxnSpLocks/>
              <a:stCxn id="3" idx="2"/>
              <a:endCxn id="12" idx="1"/>
            </p:cNvCxnSpPr>
            <p:nvPr/>
          </p:nvCxnSpPr>
          <p:spPr>
            <a:xfrm>
              <a:off x="5289176" y="2216075"/>
              <a:ext cx="0" cy="5880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Data 16">
              <a:extLst>
                <a:ext uri="{FF2B5EF4-FFF2-40B4-BE49-F238E27FC236}">
                  <a16:creationId xmlns:a16="http://schemas.microsoft.com/office/drawing/2014/main" id="{14049980-C656-49FF-DB37-4C8866F83D16}"/>
                </a:ext>
              </a:extLst>
            </p:cNvPr>
            <p:cNvSpPr/>
            <p:nvPr/>
          </p:nvSpPr>
          <p:spPr>
            <a:xfrm>
              <a:off x="10203626" y="1457213"/>
              <a:ext cx="2335738" cy="624840"/>
            </a:xfrm>
            <a:prstGeom prst="flowChartInputOutp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Save model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A274ACE-332E-4F07-8675-450C5890FE23}"/>
                </a:ext>
              </a:extLst>
            </p:cNvPr>
            <p:cNvCxnSpPr>
              <a:cxnSpLocks/>
              <a:stCxn id="4" idx="3"/>
              <a:endCxn id="17" idx="2"/>
            </p:cNvCxnSpPr>
            <p:nvPr/>
          </p:nvCxnSpPr>
          <p:spPr>
            <a:xfrm>
              <a:off x="9814559" y="1769633"/>
              <a:ext cx="6226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Data 21">
              <a:extLst>
                <a:ext uri="{FF2B5EF4-FFF2-40B4-BE49-F238E27FC236}">
                  <a16:creationId xmlns:a16="http://schemas.microsoft.com/office/drawing/2014/main" id="{CE7B9256-8633-0D31-D907-391A8487B148}"/>
                </a:ext>
              </a:extLst>
            </p:cNvPr>
            <p:cNvSpPr/>
            <p:nvPr/>
          </p:nvSpPr>
          <p:spPr>
            <a:xfrm>
              <a:off x="10203626" y="3039164"/>
              <a:ext cx="2335738" cy="624840"/>
            </a:xfrm>
            <a:prstGeom prst="flowChartInputOutp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Display metrics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6A88CE8-8352-5357-6B70-2D3F2AF5FBF4}"/>
                </a:ext>
              </a:extLst>
            </p:cNvPr>
            <p:cNvCxnSpPr>
              <a:cxnSpLocks/>
              <a:stCxn id="5" idx="3"/>
              <a:endCxn id="22" idx="2"/>
            </p:cNvCxnSpPr>
            <p:nvPr/>
          </p:nvCxnSpPr>
          <p:spPr>
            <a:xfrm>
              <a:off x="9814559" y="3343835"/>
              <a:ext cx="622641" cy="7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289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038E7-E2C1-457D-1D69-70596F03F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C6DE372E-6003-114C-3487-1D246162E900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&amp;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4340F-2A98-4ADC-A56E-E2EDA1649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98405"/>
            <a:ext cx="7211431" cy="58205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86534E-BD37-96E8-0D29-49673E1CA193}"/>
              </a:ext>
            </a:extLst>
          </p:cNvPr>
          <p:cNvSpPr txBox="1"/>
          <p:nvPr/>
        </p:nvSpPr>
        <p:spPr>
          <a:xfrm>
            <a:off x="4973852" y="1050674"/>
            <a:ext cx="8495851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The model was trained using 100 estimators. Evaluation metrics used: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MAE (Mean Absolute Error)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RMSE (Root Mean Squared Error)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% Error on predictions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6EA5AF-72E9-9ED1-5AF6-D9E3F35FCD5C}"/>
              </a:ext>
            </a:extLst>
          </p:cNvPr>
          <p:cNvSpPr txBox="1"/>
          <p:nvPr/>
        </p:nvSpPr>
        <p:spPr>
          <a:xfrm>
            <a:off x="6623522" y="2765054"/>
            <a:ext cx="5360263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Optionally load saved model and scaler.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Use a separate validation or test dataset.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Predict carbon emissions.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Calculate evaluation metrics such as MAE, MSE, RMSE.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Display metrics and plots (e.g., predicted vs actual scatter plot).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9414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4010</TotalTime>
  <Words>927</Words>
  <Application>Microsoft Office PowerPoint</Application>
  <PresentationFormat>Widescreen</PresentationFormat>
  <Paragraphs>150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Nath Nagar</dc:creator>
  <cp:lastModifiedBy>Ramar Bose</cp:lastModifiedBy>
  <cp:revision>42</cp:revision>
  <dcterms:created xsi:type="dcterms:W3CDTF">2024-05-21T11:55:07Z</dcterms:created>
  <dcterms:modified xsi:type="dcterms:W3CDTF">2025-05-18T11:42:42Z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9C66A616-42E4-4EAC-B385-AC0C45CFC5CC</vt:lpwstr>
  </property>
  <property fmtid="{D5CDD505-2E9C-101B-9397-08002B2CF9AE}" pid="3" name="ArticulatePath">
    <vt:lpwstr>https://edunetfoundationorg-my.sharepoint.com/personal/kaisar_edunetfoundation_org/Documents/Beutified ppt/MSITI/Micro Degree/Template/microdigree-Template</vt:lpwstr>
  </property>
</Properties>
</file>