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y="10058400" cx="7772400"/>
  <p:notesSz cx="7772400" cy="100584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1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1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1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2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2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6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10485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6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8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104861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6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13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4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1048615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104858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1146174" y="883031"/>
            <a:ext cx="5480050" cy="42164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6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902017" y="1869693"/>
            <a:ext cx="5968364" cy="671131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object 2"/>
          <p:cNvSpPr txBox="1"/>
          <p:nvPr/>
        </p:nvSpPr>
        <p:spPr>
          <a:xfrm>
            <a:off x="902017" y="886206"/>
            <a:ext cx="5631180" cy="23120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337185">
              <a:lnSpc>
                <a:spcPct val="100000"/>
              </a:lnSpc>
              <a:spcBef>
                <a:spcPts val="100"/>
              </a:spcBef>
            </a:pPr>
            <a:r>
              <a:rPr b="1" dirty="0" sz="2000" spc="-5">
                <a:latin typeface="Times New Roman"/>
                <a:cs typeface="Times New Roman"/>
              </a:rPr>
              <a:t>GANAMANI</a:t>
            </a:r>
            <a:r>
              <a:rPr b="1" dirty="0" sz="2000" spc="-15">
                <a:latin typeface="Times New Roman"/>
                <a:cs typeface="Times New Roman"/>
              </a:rPr>
              <a:t> </a:t>
            </a:r>
            <a:r>
              <a:rPr b="1" dirty="0" sz="2000" spc="-10">
                <a:latin typeface="Times New Roman"/>
                <a:cs typeface="Times New Roman"/>
              </a:rPr>
              <a:t>COLLEGE</a:t>
            </a:r>
            <a:r>
              <a:rPr b="1" dirty="0" sz="2000" spc="-20">
                <a:latin typeface="Times New Roman"/>
                <a:cs typeface="Times New Roman"/>
              </a:rPr>
              <a:t> </a:t>
            </a:r>
            <a:r>
              <a:rPr b="1" dirty="0" sz="2000" spc="-5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algn="ctr" marL="341630">
              <a:lnSpc>
                <a:spcPct val="100000"/>
              </a:lnSpc>
              <a:spcBef>
                <a:spcPts val="75"/>
              </a:spcBef>
            </a:pPr>
            <a:r>
              <a:rPr b="1" dirty="0" sz="2000" spc="-5">
                <a:latin typeface="Times New Roman"/>
                <a:cs typeface="Times New Roman"/>
              </a:rPr>
              <a:t>TECHNOLOGY(Pachal,Namakkal)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273000"/>
              </a:lnSpc>
              <a:spcBef>
                <a:spcPts val="25"/>
              </a:spcBef>
            </a:pPr>
            <a:r>
              <a:rPr b="1" dirty="0" sz="2000" spc="-5">
                <a:latin typeface="Times New Roman"/>
                <a:cs typeface="Times New Roman"/>
              </a:rPr>
              <a:t>DEPARTMENT: BIO </a:t>
            </a:r>
            <a:r>
              <a:rPr b="1" dirty="0" sz="2000">
                <a:latin typeface="Times New Roman"/>
                <a:cs typeface="Times New Roman"/>
              </a:rPr>
              <a:t>MEDICAL </a:t>
            </a:r>
            <a:r>
              <a:rPr b="1" dirty="0" sz="2000" spc="-5">
                <a:latin typeface="Times New Roman"/>
                <a:cs typeface="Times New Roman"/>
              </a:rPr>
              <a:t>ENGINEERING </a:t>
            </a:r>
            <a:r>
              <a:rPr b="1" dirty="0" sz="2000" spc="-490">
                <a:latin typeface="Times New Roman"/>
                <a:cs typeface="Times New Roman"/>
              </a:rPr>
              <a:t> </a:t>
            </a:r>
            <a:r>
              <a:rPr b="1" dirty="0" sz="2000" spc="-5">
                <a:latin typeface="Times New Roman"/>
                <a:cs typeface="Times New Roman"/>
              </a:rPr>
              <a:t>YEAR:</a:t>
            </a:r>
            <a:r>
              <a:rPr b="1" dirty="0" sz="2000">
                <a:latin typeface="Times New Roman"/>
                <a:cs typeface="Times New Roman"/>
              </a:rPr>
              <a:t> </a:t>
            </a:r>
            <a:r>
              <a:rPr b="1" dirty="0" sz="2000" spc="-5">
                <a:latin typeface="Times New Roman"/>
                <a:cs typeface="Times New Roman"/>
              </a:rPr>
              <a:t>THIRD</a:t>
            </a:r>
            <a:r>
              <a:rPr b="1" dirty="0" sz="2000" spc="5">
                <a:latin typeface="Times New Roman"/>
                <a:cs typeface="Times New Roman"/>
              </a:rPr>
              <a:t> </a:t>
            </a:r>
            <a:r>
              <a:rPr b="1" dirty="0" sz="2000" spc="-5">
                <a:latin typeface="Times New Roman"/>
                <a:cs typeface="Times New Roman"/>
              </a:rPr>
              <a:t>YEAR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48585" name="object 3"/>
          <p:cNvSpPr txBox="1"/>
          <p:nvPr/>
        </p:nvSpPr>
        <p:spPr>
          <a:xfrm>
            <a:off x="902017" y="3703320"/>
            <a:ext cx="2073275" cy="3302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000" spc="-5">
                <a:latin typeface="Times New Roman"/>
                <a:cs typeface="Times New Roman"/>
              </a:rPr>
              <a:t>PROJECTNAME-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48586" name="object 4"/>
          <p:cNvSpPr txBox="1"/>
          <p:nvPr/>
        </p:nvSpPr>
        <p:spPr>
          <a:xfrm>
            <a:off x="3141345" y="3703320"/>
            <a:ext cx="2933700" cy="622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000" spc="-5">
                <a:latin typeface="Times New Roman"/>
                <a:cs typeface="Times New Roman"/>
              </a:rPr>
              <a:t>Noise</a:t>
            </a:r>
            <a:r>
              <a:rPr b="1" dirty="0" sz="2000" spc="-20">
                <a:latin typeface="Times New Roman"/>
                <a:cs typeface="Times New Roman"/>
              </a:rPr>
              <a:t> </a:t>
            </a:r>
            <a:r>
              <a:rPr b="1" dirty="0" sz="2000" spc="-5">
                <a:latin typeface="Times New Roman"/>
                <a:cs typeface="Times New Roman"/>
              </a:rPr>
              <a:t>pollution</a:t>
            </a:r>
            <a:r>
              <a:rPr b="1" dirty="0" sz="2000" spc="10">
                <a:latin typeface="Times New Roman"/>
                <a:cs typeface="Times New Roman"/>
              </a:rPr>
              <a:t> </a:t>
            </a:r>
            <a:r>
              <a:rPr b="1" dirty="0" sz="2000" spc="-5">
                <a:latin typeface="Times New Roman"/>
                <a:cs typeface="Times New Roman"/>
              </a:rPr>
              <a:t>monitoring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48587" name="object 5"/>
          <p:cNvSpPr txBox="1"/>
          <p:nvPr/>
        </p:nvSpPr>
        <p:spPr>
          <a:xfrm>
            <a:off x="902017" y="4484622"/>
            <a:ext cx="3784283" cy="4195318"/>
          </a:xfrm>
          <a:prstGeom prst="rect"/>
        </p:spPr>
        <p:txBody>
          <a:bodyPr bIns="0" lIns="0" rIns="0" rtlCol="0" tIns="127000" vert="horz" wrap="square">
            <a:spAutoFit/>
          </a:bodyPr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b="1" dirty="0" sz="2000">
                <a:latin typeface="Times New Roman"/>
                <a:cs typeface="Times New Roman"/>
              </a:rPr>
              <a:t>Team</a:t>
            </a:r>
            <a:r>
              <a:rPr b="1" dirty="0" sz="2000" spc="-10">
                <a:latin typeface="Times New Roman"/>
                <a:cs typeface="Times New Roman"/>
              </a:rPr>
              <a:t> </a:t>
            </a:r>
            <a:r>
              <a:rPr b="1" dirty="0" sz="2000" spc="-5">
                <a:latin typeface="Times New Roman"/>
                <a:cs typeface="Times New Roman"/>
              </a:rPr>
              <a:t>members</a:t>
            </a:r>
            <a:r>
              <a:rPr b="1" dirty="0" sz="2000">
                <a:latin typeface="Times New Roman"/>
                <a:cs typeface="Times New Roman"/>
              </a:rPr>
              <a:t> </a:t>
            </a:r>
            <a:r>
              <a:rPr b="1" dirty="0" sz="2000" spc="-5">
                <a:latin typeface="Times New Roman"/>
                <a:cs typeface="Times New Roman"/>
              </a:rPr>
              <a:t>:K.Thirisha</a:t>
            </a:r>
            <a:endParaRPr dirty="0" sz="200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b="1" dirty="0" sz="2000" spc="-5">
                <a:latin typeface="Times New Roman"/>
                <a:cs typeface="Times New Roman"/>
              </a:rPr>
              <a:t>C.Swathi </a:t>
            </a:r>
            <a:r>
              <a:rPr b="1" dirty="0" sz="2000">
                <a:latin typeface="Times New Roman"/>
                <a:cs typeface="Times New Roman"/>
              </a:rPr>
              <a:t> K.Nivetha </a:t>
            </a:r>
            <a:r>
              <a:rPr b="1" dirty="0" sz="2000" spc="5">
                <a:latin typeface="Times New Roman"/>
                <a:cs typeface="Times New Roman"/>
              </a:rPr>
              <a:t> </a:t>
            </a:r>
            <a:r>
              <a:rPr b="1" dirty="0" sz="2000">
                <a:latin typeface="Times New Roman"/>
                <a:cs typeface="Times New Roman"/>
              </a:rPr>
              <a:t>J.Sathya </a:t>
            </a:r>
            <a:r>
              <a:rPr b="1" dirty="0" sz="2000" spc="5">
                <a:latin typeface="Times New Roman"/>
                <a:cs typeface="Times New Roman"/>
              </a:rPr>
              <a:t> </a:t>
            </a:r>
            <a:r>
              <a:rPr b="1" dirty="0" sz="2000" spc="-5" err="1">
                <a:latin typeface="Times New Roman"/>
                <a:cs typeface="Times New Roman"/>
              </a:rPr>
              <a:t>D.V</a:t>
            </a:r>
            <a:r>
              <a:rPr b="1" dirty="0" sz="2000" err="1">
                <a:latin typeface="Times New Roman"/>
                <a:cs typeface="Times New Roman"/>
              </a:rPr>
              <a:t>ijayalak</a:t>
            </a:r>
            <a:r>
              <a:rPr b="1" dirty="0" sz="2000" spc="-5" err="1">
                <a:latin typeface="Times New Roman"/>
                <a:cs typeface="Times New Roman"/>
              </a:rPr>
              <a:t>s</a:t>
            </a:r>
            <a:r>
              <a:rPr b="1" dirty="0" sz="2000" spc="-20" err="1">
                <a:latin typeface="Times New Roman"/>
                <a:cs typeface="Times New Roman"/>
              </a:rPr>
              <a:t>h</a:t>
            </a:r>
            <a:r>
              <a:rPr b="1" dirty="0" sz="2000" spc="5" err="1">
                <a:latin typeface="Times New Roman"/>
                <a:cs typeface="Times New Roman"/>
              </a:rPr>
              <a:t>m</a:t>
            </a:r>
            <a:r>
              <a:rPr b="1" dirty="0" sz="2000" err="1">
                <a:latin typeface="Times New Roman"/>
                <a:cs typeface="Times New Roman"/>
              </a:rPr>
              <a:t>i</a:t>
            </a:r>
            <a:r>
              <a:rPr b="1" dirty="0" sz="2000" lang="en-IN">
                <a:latin typeface="Times New Roman"/>
                <a:cs typeface="Times New Roman"/>
              </a:rPr>
              <a:t> </a:t>
            </a: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endParaRPr b="1" dirty="0" sz="2000" lang="en-IN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endParaRPr b="1" dirty="0" sz="2000" lang="en-IN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b="1" dirty="0" sz="2000" lang="en-IN">
                <a:latin typeface="Times New Roman"/>
                <a:cs typeface="Times New Roman"/>
              </a:rPr>
              <a:t>BY,</a:t>
            </a: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b="1" dirty="0" sz="2000" lang="en-IN">
                <a:latin typeface="Times New Roman"/>
                <a:cs typeface="Times New Roman"/>
              </a:rPr>
              <a:t>                                </a:t>
            </a:r>
            <a:endParaRPr dirty="0" sz="200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b="1" dirty="0" sz="2000" lang="en-US">
                <a:latin typeface="Times New Roman"/>
                <a:cs typeface="Times New Roman"/>
              </a:rPr>
              <a:t>D</a:t>
            </a:r>
            <a:r>
              <a:rPr b="1" dirty="0" sz="2000" lang="en-US">
                <a:latin typeface="Times New Roman"/>
                <a:cs typeface="Times New Roman"/>
              </a:rPr>
              <a:t>.</a:t>
            </a:r>
            <a:r>
              <a:rPr b="1" dirty="0" sz="2000" lang="en-US">
                <a:latin typeface="Times New Roman"/>
                <a:cs typeface="Times New Roman"/>
              </a:rPr>
              <a:t>V</a:t>
            </a:r>
            <a:r>
              <a:rPr b="1" dirty="0" sz="2000" lang="en-US">
                <a:latin typeface="Times New Roman"/>
                <a:cs typeface="Times New Roman"/>
              </a:rPr>
              <a:t>i</a:t>
            </a:r>
            <a:r>
              <a:rPr b="1" dirty="0" sz="2000" lang="en-US">
                <a:latin typeface="Times New Roman"/>
                <a:cs typeface="Times New Roman"/>
              </a:rPr>
              <a:t>j</a:t>
            </a:r>
            <a:r>
              <a:rPr b="1" dirty="0" sz="2000" lang="en-US">
                <a:latin typeface="Times New Roman"/>
                <a:cs typeface="Times New Roman"/>
              </a:rPr>
              <a:t>a</a:t>
            </a:r>
            <a:r>
              <a:rPr b="1" dirty="0" sz="2000" lang="en-US">
                <a:latin typeface="Times New Roman"/>
                <a:cs typeface="Times New Roman"/>
              </a:rPr>
              <a:t>y</a:t>
            </a:r>
            <a:r>
              <a:rPr b="1" dirty="0" sz="2000" lang="en-US">
                <a:latin typeface="Times New Roman"/>
                <a:cs typeface="Times New Roman"/>
              </a:rPr>
              <a:t>a</a:t>
            </a:r>
            <a:r>
              <a:rPr b="1" dirty="0" sz="2000" lang="en-US">
                <a:latin typeface="Times New Roman"/>
                <a:cs typeface="Times New Roman"/>
              </a:rPr>
              <a:t>l</a:t>
            </a:r>
            <a:r>
              <a:rPr b="1" dirty="0" sz="2000" lang="en-US">
                <a:latin typeface="Times New Roman"/>
                <a:cs typeface="Times New Roman"/>
              </a:rPr>
              <a:t>a</a:t>
            </a:r>
            <a:r>
              <a:rPr b="1" dirty="0" sz="2000" lang="en-US">
                <a:latin typeface="Times New Roman"/>
                <a:cs typeface="Times New Roman"/>
              </a:rPr>
              <a:t>k</a:t>
            </a:r>
            <a:r>
              <a:rPr b="1" dirty="0" sz="2000" lang="en-US">
                <a:latin typeface="Times New Roman"/>
                <a:cs typeface="Times New Roman"/>
              </a:rPr>
              <a:t>s</a:t>
            </a:r>
            <a:r>
              <a:rPr b="1" dirty="0" sz="2000" lang="en-US">
                <a:latin typeface="Times New Roman"/>
                <a:cs typeface="Times New Roman"/>
              </a:rPr>
              <a:t>h</a:t>
            </a:r>
            <a:r>
              <a:rPr b="1" dirty="0" sz="2000" lang="en-US">
                <a:latin typeface="Times New Roman"/>
                <a:cs typeface="Times New Roman"/>
              </a:rPr>
              <a:t>m</a:t>
            </a:r>
            <a:r>
              <a:rPr b="1" dirty="0" sz="2000" lang="en-US">
                <a:latin typeface="Times New Roman"/>
                <a:cs typeface="Times New Roman"/>
              </a:rPr>
              <a:t>i</a:t>
            </a:r>
            <a:endParaRPr dirty="0" sz="2000">
              <a:latin typeface="Times New Roman"/>
              <a:cs typeface="Times New Roman"/>
            </a:endParaRPr>
          </a:p>
        </p:txBody>
      </p:sp>
      <p:sp>
        <p:nvSpPr>
          <p:cNvPr id="1048588" name=""/>
          <p:cNvSpPr txBox="1"/>
          <p:nvPr/>
        </p:nvSpPr>
        <p:spPr>
          <a:xfrm>
            <a:off x="1886200" y="48196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1146174" y="883031"/>
            <a:ext cx="5480050" cy="393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NOISE</a:t>
            </a:r>
            <a:r>
              <a:rPr dirty="0" spc="-10"/>
              <a:t> </a:t>
            </a:r>
            <a:r>
              <a:rPr dirty="0" spc="-5"/>
              <a:t>POLLUTION</a:t>
            </a:r>
            <a:r>
              <a:rPr dirty="0" spc="-10"/>
              <a:t> </a:t>
            </a:r>
            <a:r>
              <a:rPr dirty="0" spc="-5"/>
              <a:t>MONITORING</a:t>
            </a:r>
          </a:p>
        </p:txBody>
      </p:sp>
      <p:sp>
        <p:nvSpPr>
          <p:cNvPr id="1048595" name="object 3"/>
          <p:cNvSpPr txBox="1"/>
          <p:nvPr/>
        </p:nvSpPr>
        <p:spPr>
          <a:xfrm>
            <a:off x="902017" y="1869693"/>
            <a:ext cx="5954395" cy="6900103"/>
          </a:xfrm>
          <a:prstGeom prst="rect"/>
        </p:spPr>
        <p:txBody>
          <a:bodyPr bIns="0" lIns="0" rIns="0" rtlCol="0" tIns="124460" vert="horz" wrap="square">
            <a:spAutoFit/>
          </a:bodyPr>
          <a:p>
            <a:pPr marL="63500">
              <a:lnSpc>
                <a:spcPct val="100000"/>
              </a:lnSpc>
              <a:spcBef>
                <a:spcPts val="980"/>
              </a:spcBef>
            </a:pPr>
            <a:r>
              <a:rPr b="1" dirty="0" sz="1600" spc="-5">
                <a:latin typeface="Times New Roman"/>
                <a:cs typeface="Times New Roman"/>
              </a:rPr>
              <a:t>Problem</a:t>
            </a:r>
            <a:r>
              <a:rPr b="1" dirty="0" sz="1600" spc="-15">
                <a:latin typeface="Times New Roman"/>
                <a:cs typeface="Times New Roman"/>
              </a:rPr>
              <a:t> </a:t>
            </a:r>
            <a:r>
              <a:rPr b="1" dirty="0" sz="1600" spc="-5">
                <a:latin typeface="Times New Roman"/>
                <a:cs typeface="Times New Roman"/>
              </a:rPr>
              <a:t>Statement:</a:t>
            </a:r>
            <a:endParaRPr sz="1600">
              <a:latin typeface="Times New Roman"/>
              <a:cs typeface="Times New Roman"/>
            </a:endParaRPr>
          </a:p>
          <a:p>
            <a:pPr marL="12700" marR="318770">
              <a:lnSpc>
                <a:spcPct val="102899"/>
              </a:lnSpc>
              <a:spcBef>
                <a:spcPts val="830"/>
              </a:spcBef>
            </a:pPr>
            <a:r>
              <a:rPr dirty="0" sz="1600" spc="-10">
                <a:latin typeface="Times New Roman"/>
                <a:cs typeface="Times New Roman"/>
              </a:rPr>
              <a:t>Create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noise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pollution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monitoring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system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using </a:t>
            </a:r>
            <a:r>
              <a:rPr dirty="0" sz="1600" spc="-5">
                <a:latin typeface="Times New Roman"/>
                <a:cs typeface="Times New Roman"/>
              </a:rPr>
              <a:t>IoT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Arduino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measure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analyze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noise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levels</a:t>
            </a:r>
            <a:r>
              <a:rPr dirty="0" sz="1600">
                <a:latin typeface="Times New Roman"/>
                <a:cs typeface="Times New Roman"/>
              </a:rPr>
              <a:t> in a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specific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area.</a:t>
            </a:r>
            <a:endParaRPr sz="16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855"/>
              </a:spcBef>
            </a:pPr>
            <a:r>
              <a:rPr b="1" dirty="0" sz="1600">
                <a:latin typeface="Times New Roman"/>
                <a:cs typeface="Times New Roman"/>
              </a:rPr>
              <a:t>Solution: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b="1" dirty="0" sz="1600" spc="-5">
                <a:latin typeface="Times New Roman"/>
                <a:cs typeface="Times New Roman"/>
              </a:rPr>
              <a:t>Hardware</a:t>
            </a:r>
            <a:r>
              <a:rPr b="1" dirty="0" sz="1600" spc="-45">
                <a:latin typeface="Times New Roman"/>
                <a:cs typeface="Times New Roman"/>
              </a:rPr>
              <a:t> </a:t>
            </a:r>
            <a:r>
              <a:rPr b="1" dirty="0" sz="1600" spc="-5">
                <a:latin typeface="Times New Roman"/>
                <a:cs typeface="Times New Roman"/>
              </a:rPr>
              <a:t>Setup:</a:t>
            </a:r>
            <a:endParaRPr sz="1600">
              <a:latin typeface="Times New Roman"/>
              <a:cs typeface="Times New Roman"/>
            </a:endParaRPr>
          </a:p>
          <a:p>
            <a:pPr indent="-229235" marL="469900">
              <a:lnSpc>
                <a:spcPct val="100000"/>
              </a:lnSpc>
              <a:spcBef>
                <a:spcPts val="955"/>
              </a:spcBef>
              <a:buFont typeface="Symbol"/>
              <a:buChar char=""/>
              <a:tabLst>
                <a:tab algn="l" pos="469900"/>
                <a:tab algn="l" pos="470534"/>
              </a:tabLst>
            </a:pPr>
            <a:r>
              <a:rPr dirty="0" sz="1600" spc="-5">
                <a:latin typeface="Times New Roman"/>
                <a:cs typeface="Times New Roman"/>
              </a:rPr>
              <a:t>Use</a:t>
            </a:r>
            <a:r>
              <a:rPr dirty="0" sz="1600" spc="-10">
                <a:latin typeface="Times New Roman"/>
                <a:cs typeface="Times New Roman"/>
              </a:rPr>
              <a:t> an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Arduino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board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(e.g.,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Arduino</a:t>
            </a:r>
            <a:r>
              <a:rPr dirty="0" sz="1600">
                <a:latin typeface="Times New Roman"/>
                <a:cs typeface="Times New Roman"/>
              </a:rPr>
              <a:t> Uno)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central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controller.</a:t>
            </a:r>
            <a:endParaRPr sz="1600">
              <a:latin typeface="Times New Roman"/>
              <a:cs typeface="Times New Roman"/>
            </a:endParaRPr>
          </a:p>
          <a:p>
            <a:pPr indent="-228600" marL="469900" marR="57150">
              <a:lnSpc>
                <a:spcPct val="104200"/>
              </a:lnSpc>
              <a:spcBef>
                <a:spcPts val="100"/>
              </a:spcBef>
              <a:buFont typeface="Symbol"/>
              <a:buChar char=""/>
              <a:tabLst>
                <a:tab algn="l" pos="469900"/>
                <a:tab algn="l" pos="470534"/>
              </a:tabLst>
            </a:pPr>
            <a:r>
              <a:rPr dirty="0" sz="1600" spc="-5">
                <a:latin typeface="Times New Roman"/>
                <a:cs typeface="Times New Roman"/>
              </a:rPr>
              <a:t>Connect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sound </a:t>
            </a:r>
            <a:r>
              <a:rPr dirty="0" sz="1600" spc="-5">
                <a:latin typeface="Times New Roman"/>
                <a:cs typeface="Times New Roman"/>
              </a:rPr>
              <a:t>sensor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(e.g.,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microphone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sensor)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Arduino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capture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ambient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noise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levels.</a:t>
            </a:r>
            <a:endParaRPr sz="1600">
              <a:latin typeface="Times New Roman"/>
              <a:cs typeface="Times New Roman"/>
            </a:endParaRPr>
          </a:p>
          <a:p>
            <a:pPr indent="-228600" marL="469900" marR="835660">
              <a:lnSpc>
                <a:spcPct val="104200"/>
              </a:lnSpc>
              <a:spcBef>
                <a:spcPts val="100"/>
              </a:spcBef>
              <a:buFont typeface="Symbol"/>
              <a:buChar char=""/>
              <a:tabLst>
                <a:tab algn="l" pos="469900"/>
                <a:tab algn="l" pos="470534"/>
              </a:tabLst>
            </a:pPr>
            <a:r>
              <a:rPr dirty="0" sz="1600" spc="-5">
                <a:latin typeface="Times New Roman"/>
                <a:cs typeface="Times New Roman"/>
              </a:rPr>
              <a:t>Add </a:t>
            </a:r>
            <a:r>
              <a:rPr dirty="0" sz="1600">
                <a:latin typeface="Times New Roman"/>
                <a:cs typeface="Times New Roman"/>
              </a:rPr>
              <a:t>a </a:t>
            </a:r>
            <a:r>
              <a:rPr dirty="0" sz="1600" spc="-5">
                <a:latin typeface="Times New Roman"/>
                <a:cs typeface="Times New Roman"/>
              </a:rPr>
              <a:t>Wi-Fi </a:t>
            </a:r>
            <a:r>
              <a:rPr dirty="0" sz="1600">
                <a:latin typeface="Times New Roman"/>
                <a:cs typeface="Times New Roman"/>
              </a:rPr>
              <a:t>or </a:t>
            </a:r>
            <a:r>
              <a:rPr dirty="0" sz="1600" spc="-5">
                <a:latin typeface="Times New Roman"/>
                <a:cs typeface="Times New Roman"/>
              </a:rPr>
              <a:t>Ethernet shield/module </a:t>
            </a:r>
            <a:r>
              <a:rPr dirty="0" sz="1600">
                <a:latin typeface="Times New Roman"/>
                <a:cs typeface="Times New Roman"/>
              </a:rPr>
              <a:t>to </a:t>
            </a:r>
            <a:r>
              <a:rPr dirty="0" sz="1600" spc="-5">
                <a:latin typeface="Times New Roman"/>
                <a:cs typeface="Times New Roman"/>
              </a:rPr>
              <a:t>enable internet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connectivity.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b="1" dirty="0" sz="1600" spc="-5">
                <a:latin typeface="Times New Roman"/>
                <a:cs typeface="Times New Roman"/>
              </a:rPr>
              <a:t>Data</a:t>
            </a:r>
            <a:r>
              <a:rPr b="1" dirty="0" sz="1600" spc="-35">
                <a:latin typeface="Times New Roman"/>
                <a:cs typeface="Times New Roman"/>
              </a:rPr>
              <a:t> </a:t>
            </a:r>
            <a:r>
              <a:rPr b="1" dirty="0" sz="1600" spc="-5">
                <a:latin typeface="Times New Roman"/>
                <a:cs typeface="Times New Roman"/>
              </a:rPr>
              <a:t>Collection:</a:t>
            </a:r>
            <a:endParaRPr sz="1600">
              <a:latin typeface="Times New Roman"/>
              <a:cs typeface="Times New Roman"/>
            </a:endParaRPr>
          </a:p>
          <a:p>
            <a:pPr indent="-228600" marL="469900" marR="318135">
              <a:lnSpc>
                <a:spcPct val="104200"/>
              </a:lnSpc>
              <a:spcBef>
                <a:spcPts val="905"/>
              </a:spcBef>
              <a:buFont typeface="Symbol"/>
              <a:buChar char=""/>
              <a:tabLst>
                <a:tab algn="l" pos="469900"/>
                <a:tab algn="l" pos="470534"/>
              </a:tabLst>
            </a:pPr>
            <a:r>
              <a:rPr dirty="0" sz="1600" spc="-5">
                <a:latin typeface="Times New Roman"/>
                <a:cs typeface="Times New Roman"/>
              </a:rPr>
              <a:t>Program</a:t>
            </a:r>
            <a:r>
              <a:rPr dirty="0" sz="1600">
                <a:latin typeface="Times New Roman"/>
                <a:cs typeface="Times New Roman"/>
              </a:rPr>
              <a:t> the</a:t>
            </a:r>
            <a:r>
              <a:rPr dirty="0" sz="1600" spc="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Arduino</a:t>
            </a:r>
            <a:r>
              <a:rPr dirty="0" sz="1600">
                <a:latin typeface="Times New Roman"/>
                <a:cs typeface="Times New Roman"/>
              </a:rPr>
              <a:t> to </a:t>
            </a:r>
            <a:r>
              <a:rPr dirty="0" sz="1600" spc="-5">
                <a:latin typeface="Times New Roman"/>
                <a:cs typeface="Times New Roman"/>
              </a:rPr>
              <a:t>continuously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read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from</a:t>
            </a:r>
            <a:r>
              <a:rPr dirty="0" sz="1600">
                <a:latin typeface="Times New Roman"/>
                <a:cs typeface="Times New Roman"/>
              </a:rPr>
              <a:t> the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sound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sensor.</a:t>
            </a:r>
            <a:endParaRPr sz="1600">
              <a:latin typeface="Times New Roman"/>
              <a:cs typeface="Times New Roman"/>
            </a:endParaRPr>
          </a:p>
          <a:p>
            <a:pPr indent="-228600" marL="469900" marR="133985">
              <a:lnSpc>
                <a:spcPct val="104200"/>
              </a:lnSpc>
              <a:spcBef>
                <a:spcPts val="75"/>
              </a:spcBef>
              <a:buFont typeface="Symbol"/>
              <a:buChar char=""/>
              <a:tabLst>
                <a:tab algn="l" pos="469900"/>
                <a:tab algn="l" pos="470534"/>
              </a:tabLst>
            </a:pPr>
            <a:r>
              <a:rPr dirty="0" sz="1600" spc="-5">
                <a:latin typeface="Times New Roman"/>
                <a:cs typeface="Times New Roman"/>
              </a:rPr>
              <a:t>Convert </a:t>
            </a:r>
            <a:r>
              <a:rPr dirty="0" sz="1600">
                <a:latin typeface="Times New Roman"/>
                <a:cs typeface="Times New Roman"/>
              </a:rPr>
              <a:t>the </a:t>
            </a:r>
            <a:r>
              <a:rPr dirty="0" sz="1600" spc="-5">
                <a:latin typeface="Times New Roman"/>
                <a:cs typeface="Times New Roman"/>
              </a:rPr>
              <a:t>analog </a:t>
            </a:r>
            <a:r>
              <a:rPr dirty="0" sz="1600">
                <a:latin typeface="Times New Roman"/>
                <a:cs typeface="Times New Roman"/>
              </a:rPr>
              <a:t>data into </a:t>
            </a:r>
            <a:r>
              <a:rPr dirty="0" sz="1600" spc="-10">
                <a:latin typeface="Times New Roman"/>
                <a:cs typeface="Times New Roman"/>
              </a:rPr>
              <a:t>decibel </a:t>
            </a:r>
            <a:r>
              <a:rPr dirty="0" sz="1600">
                <a:latin typeface="Times New Roman"/>
                <a:cs typeface="Times New Roman"/>
              </a:rPr>
              <a:t>(dB) </a:t>
            </a:r>
            <a:r>
              <a:rPr dirty="0" sz="1600" spc="-5">
                <a:latin typeface="Times New Roman"/>
                <a:cs typeface="Times New Roman"/>
              </a:rPr>
              <a:t>values </a:t>
            </a:r>
            <a:r>
              <a:rPr dirty="0" sz="1600">
                <a:latin typeface="Times New Roman"/>
                <a:cs typeface="Times New Roman"/>
              </a:rPr>
              <a:t>to </a:t>
            </a:r>
            <a:r>
              <a:rPr dirty="0" sz="1600" spc="-5">
                <a:latin typeface="Times New Roman"/>
                <a:cs typeface="Times New Roman"/>
              </a:rPr>
              <a:t>measure noise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levels.</a:t>
            </a:r>
            <a:endParaRPr sz="1600">
              <a:latin typeface="Times New Roman"/>
              <a:cs typeface="Times New Roman"/>
            </a:endParaRPr>
          </a:p>
          <a:p>
            <a:pPr indent="-229235" marL="469900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algn="l" pos="469900"/>
                <a:tab algn="l" pos="470534"/>
              </a:tabLst>
            </a:pPr>
            <a:r>
              <a:rPr dirty="0" sz="1600" spc="-5">
                <a:latin typeface="Times New Roman"/>
                <a:cs typeface="Times New Roman"/>
              </a:rPr>
              <a:t>Collect timestamped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noise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regular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intervals.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b="1" dirty="0" sz="1600" spc="-5">
                <a:latin typeface="Times New Roman"/>
                <a:cs typeface="Times New Roman"/>
              </a:rPr>
              <a:t>Data</a:t>
            </a:r>
            <a:r>
              <a:rPr b="1" dirty="0" sz="1600" spc="-20">
                <a:latin typeface="Times New Roman"/>
                <a:cs typeface="Times New Roman"/>
              </a:rPr>
              <a:t> </a:t>
            </a:r>
            <a:r>
              <a:rPr b="1" dirty="0" sz="1600" spc="-5">
                <a:latin typeface="Times New Roman"/>
                <a:cs typeface="Times New Roman"/>
              </a:rPr>
              <a:t>Transmission:</a:t>
            </a:r>
            <a:endParaRPr sz="1600">
              <a:latin typeface="Times New Roman"/>
              <a:cs typeface="Times New Roman"/>
            </a:endParaRPr>
          </a:p>
          <a:p>
            <a:pPr indent="-228600" lvl="1" marL="698500" marR="210185">
              <a:lnSpc>
                <a:spcPct val="104200"/>
              </a:lnSpc>
              <a:spcBef>
                <a:spcPts val="880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5">
                <a:latin typeface="Times New Roman"/>
                <a:cs typeface="Times New Roman"/>
              </a:rPr>
              <a:t>Send </a:t>
            </a:r>
            <a:r>
              <a:rPr dirty="0" sz="1600">
                <a:latin typeface="Times New Roman"/>
                <a:cs typeface="Times New Roman"/>
              </a:rPr>
              <a:t>the </a:t>
            </a:r>
            <a:r>
              <a:rPr dirty="0" sz="1600" spc="-10">
                <a:latin typeface="Times New Roman"/>
                <a:cs typeface="Times New Roman"/>
              </a:rPr>
              <a:t>collected </a:t>
            </a:r>
            <a:r>
              <a:rPr dirty="0" sz="1600" spc="-5">
                <a:latin typeface="Times New Roman"/>
                <a:cs typeface="Times New Roman"/>
              </a:rPr>
              <a:t>noise </a:t>
            </a:r>
            <a:r>
              <a:rPr dirty="0" sz="1600">
                <a:latin typeface="Times New Roman"/>
                <a:cs typeface="Times New Roman"/>
              </a:rPr>
              <a:t>data to a </a:t>
            </a:r>
            <a:r>
              <a:rPr dirty="0" sz="1600" spc="-5">
                <a:latin typeface="Times New Roman"/>
                <a:cs typeface="Times New Roman"/>
              </a:rPr>
              <a:t>cloud </a:t>
            </a:r>
            <a:r>
              <a:rPr dirty="0" sz="1600" spc="-10">
                <a:latin typeface="Times New Roman"/>
                <a:cs typeface="Times New Roman"/>
              </a:rPr>
              <a:t>server </a:t>
            </a:r>
            <a:r>
              <a:rPr dirty="0" sz="1600" spc="10">
                <a:latin typeface="Times New Roman"/>
                <a:cs typeface="Times New Roman"/>
              </a:rPr>
              <a:t>or </a:t>
            </a:r>
            <a:r>
              <a:rPr dirty="0" sz="1600">
                <a:latin typeface="Times New Roman"/>
                <a:cs typeface="Times New Roman"/>
              </a:rPr>
              <a:t>a web-based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platform </a:t>
            </a:r>
            <a:r>
              <a:rPr dirty="0" sz="1600">
                <a:latin typeface="Times New Roman"/>
                <a:cs typeface="Times New Roman"/>
              </a:rPr>
              <a:t>using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Wi-Fi or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Ethernet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connectivity.</a:t>
            </a:r>
            <a:endParaRPr sz="1600">
              <a:latin typeface="Times New Roman"/>
              <a:cs typeface="Times New Roman"/>
            </a:endParaRPr>
          </a:p>
          <a:p>
            <a:pPr indent="-228600" lvl="1" marL="698500" marR="1524000">
              <a:lnSpc>
                <a:spcPct val="104299"/>
              </a:lnSpc>
              <a:spcBef>
                <a:spcPts val="95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5">
                <a:latin typeface="Times New Roman"/>
                <a:cs typeface="Times New Roman"/>
              </a:rPr>
              <a:t>Consider </a:t>
            </a:r>
            <a:r>
              <a:rPr dirty="0" sz="1600">
                <a:latin typeface="Times New Roman"/>
                <a:cs typeface="Times New Roman"/>
              </a:rPr>
              <a:t>using </a:t>
            </a:r>
            <a:r>
              <a:rPr dirty="0" sz="1600" spc="-5">
                <a:latin typeface="Times New Roman"/>
                <a:cs typeface="Times New Roman"/>
              </a:rPr>
              <a:t>MQTT </a:t>
            </a:r>
            <a:r>
              <a:rPr dirty="0" sz="1600">
                <a:latin typeface="Times New Roman"/>
                <a:cs typeface="Times New Roman"/>
              </a:rPr>
              <a:t>or </a:t>
            </a:r>
            <a:r>
              <a:rPr dirty="0" sz="1600" spc="-5">
                <a:latin typeface="Times New Roman"/>
                <a:cs typeface="Times New Roman"/>
              </a:rPr>
              <a:t>HTTP </a:t>
            </a:r>
            <a:r>
              <a:rPr dirty="0" sz="1600">
                <a:latin typeface="Times New Roman"/>
                <a:cs typeface="Times New Roman"/>
              </a:rPr>
              <a:t>protocols </a:t>
            </a:r>
            <a:r>
              <a:rPr dirty="0" sz="1600" spc="-5">
                <a:latin typeface="Times New Roman"/>
                <a:cs typeface="Times New Roman"/>
              </a:rPr>
              <a:t>for </a:t>
            </a:r>
            <a:r>
              <a:rPr dirty="0" sz="1600" spc="-3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Data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transmission.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2"/>
          <p:cNvSpPr txBox="1"/>
          <p:nvPr/>
        </p:nvSpPr>
        <p:spPr>
          <a:xfrm>
            <a:off x="902017" y="1117092"/>
            <a:ext cx="5828665" cy="7501957"/>
          </a:xfrm>
          <a:prstGeom prst="rect"/>
        </p:spPr>
        <p:txBody>
          <a:bodyPr bIns="0" lIns="0" rIns="0" rtlCol="0" tIns="137160" vert="horz" wrap="square">
            <a:spAutoFit/>
          </a:bodyPr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b="1" dirty="0" sz="1600" spc="-5">
                <a:latin typeface="Times New Roman"/>
                <a:cs typeface="Times New Roman"/>
              </a:rPr>
              <a:t>Data</a:t>
            </a:r>
            <a:r>
              <a:rPr b="1" dirty="0" sz="1600" spc="-20">
                <a:latin typeface="Times New Roman"/>
                <a:cs typeface="Times New Roman"/>
              </a:rPr>
              <a:t> </a:t>
            </a:r>
            <a:r>
              <a:rPr b="1" dirty="0" sz="1600" spc="-5">
                <a:latin typeface="Times New Roman"/>
                <a:cs typeface="Times New Roman"/>
              </a:rPr>
              <a:t>Storage</a:t>
            </a:r>
            <a:r>
              <a:rPr b="1" dirty="0" sz="1600" spc="-30">
                <a:latin typeface="Times New Roman"/>
                <a:cs typeface="Times New Roman"/>
              </a:rPr>
              <a:t> </a:t>
            </a:r>
            <a:r>
              <a:rPr b="1" dirty="0" sz="1600">
                <a:latin typeface="Times New Roman"/>
                <a:cs typeface="Times New Roman"/>
              </a:rPr>
              <a:t>and</a:t>
            </a:r>
            <a:r>
              <a:rPr b="1" dirty="0" sz="1600" spc="-10">
                <a:latin typeface="Times New Roman"/>
                <a:cs typeface="Times New Roman"/>
              </a:rPr>
              <a:t> </a:t>
            </a:r>
            <a:r>
              <a:rPr b="1" dirty="0" sz="1600">
                <a:latin typeface="Times New Roman"/>
                <a:cs typeface="Times New Roman"/>
              </a:rPr>
              <a:t>Analysis:</a:t>
            </a:r>
            <a:endParaRPr sz="1600">
              <a:latin typeface="Times New Roman"/>
              <a:cs typeface="Times New Roman"/>
            </a:endParaRPr>
          </a:p>
          <a:p>
            <a:pPr indent="-229235" marL="698500">
              <a:lnSpc>
                <a:spcPct val="100000"/>
              </a:lnSpc>
              <a:spcBef>
                <a:spcPts val="980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5">
                <a:latin typeface="Times New Roman"/>
                <a:cs typeface="Times New Roman"/>
              </a:rPr>
              <a:t>Store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received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database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historical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analysis.</a:t>
            </a:r>
            <a:endParaRPr sz="1600">
              <a:latin typeface="Times New Roman"/>
              <a:cs typeface="Times New Roman"/>
            </a:endParaRPr>
          </a:p>
          <a:p>
            <a:pPr indent="-228600" marL="698500" marR="45720">
              <a:lnSpc>
                <a:spcPct val="104200"/>
              </a:lnSpc>
              <a:spcBef>
                <a:spcPts val="100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5">
                <a:latin typeface="Times New Roman"/>
                <a:cs typeface="Times New Roman"/>
              </a:rPr>
              <a:t>Implement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algorithms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calculate </a:t>
            </a:r>
            <a:r>
              <a:rPr dirty="0" sz="1600">
                <a:latin typeface="Times New Roman"/>
                <a:cs typeface="Times New Roman"/>
              </a:rPr>
              <a:t>noise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averages,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peak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levels,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 trends</a:t>
            </a:r>
            <a:r>
              <a:rPr dirty="0" sz="1600">
                <a:latin typeface="Times New Roman"/>
                <a:cs typeface="Times New Roman"/>
              </a:rPr>
              <a:t> over </a:t>
            </a:r>
            <a:r>
              <a:rPr dirty="0" sz="1600" spc="-5">
                <a:latin typeface="Times New Roman"/>
                <a:cs typeface="Times New Roman"/>
              </a:rPr>
              <a:t>time.</a:t>
            </a:r>
            <a:endParaRPr sz="1600">
              <a:latin typeface="Times New Roman"/>
              <a:cs typeface="Times New Roman"/>
            </a:endParaRPr>
          </a:p>
          <a:p>
            <a:pPr indent="-228600" marL="698500" marR="659765">
              <a:lnSpc>
                <a:spcPct val="104200"/>
              </a:lnSpc>
              <a:spcBef>
                <a:spcPts val="80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5">
                <a:latin typeface="Times New Roman"/>
                <a:cs typeface="Times New Roman"/>
              </a:rPr>
              <a:t>Apply noise threshold </a:t>
            </a:r>
            <a:r>
              <a:rPr dirty="0" sz="1600">
                <a:latin typeface="Times New Roman"/>
                <a:cs typeface="Times New Roman"/>
              </a:rPr>
              <a:t>limits to </a:t>
            </a:r>
            <a:r>
              <a:rPr dirty="0" sz="1600" spc="-5">
                <a:latin typeface="Times New Roman"/>
                <a:cs typeface="Times New Roman"/>
              </a:rPr>
              <a:t>identify noise </a:t>
            </a:r>
            <a:r>
              <a:rPr dirty="0" sz="1600">
                <a:latin typeface="Times New Roman"/>
                <a:cs typeface="Times New Roman"/>
              </a:rPr>
              <a:t>pollution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incidents.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b="1" dirty="0" sz="1600" spc="-5">
                <a:latin typeface="Times New Roman"/>
                <a:cs typeface="Times New Roman"/>
              </a:rPr>
              <a:t>User</a:t>
            </a:r>
            <a:r>
              <a:rPr b="1" dirty="0" sz="1600" spc="-45">
                <a:latin typeface="Times New Roman"/>
                <a:cs typeface="Times New Roman"/>
              </a:rPr>
              <a:t> </a:t>
            </a:r>
            <a:r>
              <a:rPr b="1" dirty="0" sz="1600" spc="-5">
                <a:latin typeface="Times New Roman"/>
                <a:cs typeface="Times New Roman"/>
              </a:rPr>
              <a:t>Interface:</a:t>
            </a:r>
            <a:endParaRPr sz="1600">
              <a:latin typeface="Times New Roman"/>
              <a:cs typeface="Times New Roman"/>
            </a:endParaRPr>
          </a:p>
          <a:p>
            <a:pPr indent="-228600" marL="698500" marR="163830">
              <a:lnSpc>
                <a:spcPct val="104200"/>
              </a:lnSpc>
              <a:spcBef>
                <a:spcPts val="875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10">
                <a:latin typeface="Times New Roman"/>
                <a:cs typeface="Times New Roman"/>
              </a:rPr>
              <a:t>Create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web</a:t>
            </a:r>
            <a:r>
              <a:rPr dirty="0" sz="1600">
                <a:latin typeface="Times New Roman"/>
                <a:cs typeface="Times New Roman"/>
              </a:rPr>
              <a:t> or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mobile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application</a:t>
            </a:r>
            <a:r>
              <a:rPr dirty="0" sz="1600">
                <a:latin typeface="Times New Roman"/>
                <a:cs typeface="Times New Roman"/>
              </a:rPr>
              <a:t> to </a:t>
            </a:r>
            <a:r>
              <a:rPr dirty="0" sz="1600" spc="-5">
                <a:latin typeface="Times New Roman"/>
                <a:cs typeface="Times New Roman"/>
              </a:rPr>
              <a:t>display</a:t>
            </a:r>
            <a:r>
              <a:rPr dirty="0" sz="1600">
                <a:latin typeface="Times New Roman"/>
                <a:cs typeface="Times New Roman"/>
              </a:rPr>
              <a:t> real-time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noise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historical</a:t>
            </a:r>
            <a:r>
              <a:rPr dirty="0" sz="1600">
                <a:latin typeface="Times New Roman"/>
                <a:cs typeface="Times New Roman"/>
              </a:rPr>
              <a:t> trends.</a:t>
            </a:r>
            <a:endParaRPr sz="1600">
              <a:latin typeface="Times New Roman"/>
              <a:cs typeface="Times New Roman"/>
            </a:endParaRPr>
          </a:p>
          <a:p>
            <a:pPr indent="-229235" marL="698500">
              <a:lnSpc>
                <a:spcPct val="100000"/>
              </a:lnSpc>
              <a:spcBef>
                <a:spcPts val="180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5">
                <a:latin typeface="Times New Roman"/>
                <a:cs typeface="Times New Roman"/>
              </a:rPr>
              <a:t>Provide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visualizations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alerts</a:t>
            </a:r>
            <a:r>
              <a:rPr dirty="0" sz="1600" spc="5">
                <a:latin typeface="Times New Roman"/>
                <a:cs typeface="Times New Roman"/>
              </a:rPr>
              <a:t> for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noise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pollution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events.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b="1" dirty="0" sz="1600" spc="-10">
                <a:latin typeface="Times New Roman"/>
                <a:cs typeface="Times New Roman"/>
              </a:rPr>
              <a:t>Alerts</a:t>
            </a:r>
            <a:r>
              <a:rPr b="1" dirty="0" sz="1600" spc="-20">
                <a:latin typeface="Times New Roman"/>
                <a:cs typeface="Times New Roman"/>
              </a:rPr>
              <a:t> </a:t>
            </a:r>
            <a:r>
              <a:rPr b="1" dirty="0" sz="1600">
                <a:latin typeface="Times New Roman"/>
                <a:cs typeface="Times New Roman"/>
              </a:rPr>
              <a:t>and </a:t>
            </a:r>
            <a:r>
              <a:rPr b="1" dirty="0" sz="1600" spc="-5">
                <a:latin typeface="Times New Roman"/>
                <a:cs typeface="Times New Roman"/>
              </a:rPr>
              <a:t>Notifications:</a:t>
            </a:r>
            <a:endParaRPr sz="1600">
              <a:latin typeface="Times New Roman"/>
              <a:cs typeface="Times New Roman"/>
            </a:endParaRPr>
          </a:p>
          <a:p>
            <a:pPr indent="-228600" marL="698500" marR="316230">
              <a:lnSpc>
                <a:spcPct val="104200"/>
              </a:lnSpc>
              <a:spcBef>
                <a:spcPts val="875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5">
                <a:latin typeface="Times New Roman"/>
                <a:cs typeface="Times New Roman"/>
              </a:rPr>
              <a:t>Set </a:t>
            </a:r>
            <a:r>
              <a:rPr dirty="0" sz="1600">
                <a:latin typeface="Times New Roman"/>
                <a:cs typeface="Times New Roman"/>
              </a:rPr>
              <a:t>up </a:t>
            </a:r>
            <a:r>
              <a:rPr dirty="0" sz="1600" spc="-10">
                <a:latin typeface="Times New Roman"/>
                <a:cs typeface="Times New Roman"/>
              </a:rPr>
              <a:t>alert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mechanisms</a:t>
            </a:r>
            <a:r>
              <a:rPr dirty="0" sz="1600">
                <a:latin typeface="Times New Roman"/>
                <a:cs typeface="Times New Roman"/>
              </a:rPr>
              <a:t> to </a:t>
            </a:r>
            <a:r>
              <a:rPr dirty="0" sz="1600" spc="-5">
                <a:latin typeface="Times New Roman"/>
                <a:cs typeface="Times New Roman"/>
              </a:rPr>
              <a:t>notify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authorities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5">
                <a:latin typeface="Times New Roman"/>
                <a:cs typeface="Times New Roman"/>
              </a:rPr>
              <a:t> users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when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noise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levels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exceed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predefined </a:t>
            </a:r>
            <a:r>
              <a:rPr dirty="0" sz="1600">
                <a:latin typeface="Times New Roman"/>
                <a:cs typeface="Times New Roman"/>
              </a:rPr>
              <a:t>thresholds.</a:t>
            </a:r>
            <a:endParaRPr sz="1600">
              <a:latin typeface="Times New Roman"/>
              <a:cs typeface="Times New Roman"/>
            </a:endParaRPr>
          </a:p>
          <a:p>
            <a:pPr indent="-229235" marL="698500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5">
                <a:latin typeface="Times New Roman"/>
                <a:cs typeface="Times New Roman"/>
              </a:rPr>
              <a:t>Send notifications</a:t>
            </a:r>
            <a:r>
              <a:rPr dirty="0" sz="1600">
                <a:latin typeface="Times New Roman"/>
                <a:cs typeface="Times New Roman"/>
              </a:rPr>
              <a:t> via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email, </a:t>
            </a:r>
            <a:r>
              <a:rPr dirty="0" sz="1600">
                <a:latin typeface="Times New Roman"/>
                <a:cs typeface="Times New Roman"/>
              </a:rPr>
              <a:t>SMS, or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push </a:t>
            </a:r>
            <a:r>
              <a:rPr dirty="0" sz="1600" spc="-5">
                <a:latin typeface="Times New Roman"/>
                <a:cs typeface="Times New Roman"/>
              </a:rPr>
              <a:t>notifications.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b="1" dirty="0" sz="1600" spc="-10">
                <a:latin typeface="Times New Roman"/>
                <a:cs typeface="Times New Roman"/>
              </a:rPr>
              <a:t>Power</a:t>
            </a:r>
            <a:r>
              <a:rPr b="1" dirty="0" sz="1600" spc="-15">
                <a:latin typeface="Times New Roman"/>
                <a:cs typeface="Times New Roman"/>
              </a:rPr>
              <a:t> </a:t>
            </a:r>
            <a:r>
              <a:rPr b="1" dirty="0" sz="1600" spc="-5">
                <a:latin typeface="Times New Roman"/>
                <a:cs typeface="Times New Roman"/>
              </a:rPr>
              <a:t>Management:</a:t>
            </a:r>
            <a:endParaRPr sz="1600">
              <a:latin typeface="Times New Roman"/>
              <a:cs typeface="Times New Roman"/>
            </a:endParaRPr>
          </a:p>
          <a:p>
            <a:pPr indent="50800" marL="12700" marR="151130">
              <a:lnSpc>
                <a:spcPct val="102899"/>
              </a:lnSpc>
              <a:spcBef>
                <a:spcPts val="825"/>
              </a:spcBef>
            </a:pPr>
            <a:r>
              <a:rPr dirty="0" sz="1600" spc="-5">
                <a:latin typeface="Times New Roman"/>
                <a:cs typeface="Times New Roman"/>
              </a:rPr>
              <a:t>Implement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power-saving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techniques</a:t>
            </a:r>
            <a:r>
              <a:rPr dirty="0" sz="1600">
                <a:latin typeface="Times New Roman"/>
                <a:cs typeface="Times New Roman"/>
              </a:rPr>
              <a:t> to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prolong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Arduino's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battery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life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if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using </a:t>
            </a:r>
            <a:r>
              <a:rPr dirty="0" sz="1600" spc="-10">
                <a:latin typeface="Times New Roman"/>
                <a:cs typeface="Times New Roman"/>
              </a:rPr>
              <a:t>battery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power.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dirty="0" sz="1600" spc="-5">
                <a:latin typeface="Times New Roman"/>
                <a:cs typeface="Times New Roman"/>
              </a:rPr>
              <a:t>Maintenance:</a:t>
            </a:r>
            <a:endParaRPr sz="1600">
              <a:latin typeface="Times New Roman"/>
              <a:cs typeface="Times New Roman"/>
            </a:endParaRPr>
          </a:p>
          <a:p>
            <a:pPr indent="-228600" marL="698500" marR="5080">
              <a:lnSpc>
                <a:spcPct val="104299"/>
              </a:lnSpc>
              <a:spcBef>
                <a:spcPts val="894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5">
                <a:latin typeface="Times New Roman"/>
                <a:cs typeface="Times New Roman"/>
              </a:rPr>
              <a:t>Regularly calibrate and maintain </a:t>
            </a:r>
            <a:r>
              <a:rPr dirty="0" sz="1600">
                <a:latin typeface="Times New Roman"/>
                <a:cs typeface="Times New Roman"/>
              </a:rPr>
              <a:t>the sensors to </a:t>
            </a:r>
            <a:r>
              <a:rPr dirty="0" sz="1600" spc="-5">
                <a:latin typeface="Times New Roman"/>
                <a:cs typeface="Times New Roman"/>
              </a:rPr>
              <a:t>ensure accurate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measurements.</a:t>
            </a:r>
            <a:endParaRPr sz="1600">
              <a:latin typeface="Times New Roman"/>
              <a:cs typeface="Times New Roman"/>
            </a:endParaRPr>
          </a:p>
          <a:p>
            <a:pPr indent="-228600" marL="698500" marR="100965">
              <a:lnSpc>
                <a:spcPct val="104200"/>
              </a:lnSpc>
              <a:spcBef>
                <a:spcPts val="75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>
                <a:latin typeface="Times New Roman"/>
                <a:cs typeface="Times New Roman"/>
              </a:rPr>
              <a:t>Monitor the </a:t>
            </a:r>
            <a:r>
              <a:rPr dirty="0" sz="1600" spc="-5">
                <a:latin typeface="Times New Roman"/>
                <a:cs typeface="Times New Roman"/>
              </a:rPr>
              <a:t>health </a:t>
            </a:r>
            <a:r>
              <a:rPr dirty="0" sz="1600">
                <a:latin typeface="Times New Roman"/>
                <a:cs typeface="Times New Roman"/>
              </a:rPr>
              <a:t>of the </a:t>
            </a:r>
            <a:r>
              <a:rPr dirty="0" sz="1600" spc="-5">
                <a:latin typeface="Times New Roman"/>
                <a:cs typeface="Times New Roman"/>
              </a:rPr>
              <a:t>Arduino and connectivity </a:t>
            </a:r>
            <a:r>
              <a:rPr dirty="0" sz="1600">
                <a:latin typeface="Times New Roman"/>
                <a:cs typeface="Times New Roman"/>
              </a:rPr>
              <a:t>to </a:t>
            </a:r>
            <a:r>
              <a:rPr dirty="0" sz="1600" spc="-10">
                <a:latin typeface="Times New Roman"/>
                <a:cs typeface="Times New Roman"/>
              </a:rPr>
              <a:t>address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any issues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promptly.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2"/>
          <p:cNvSpPr txBox="1"/>
          <p:nvPr/>
        </p:nvSpPr>
        <p:spPr>
          <a:xfrm>
            <a:off x="378423" y="-167864"/>
            <a:ext cx="6721793" cy="12275517"/>
          </a:xfrm>
          <a:prstGeom prst="rect"/>
        </p:spPr>
        <p:txBody>
          <a:bodyPr bIns="0" lIns="0" rIns="0" rtlCol="0" tIns="137160" vert="horz" wrap="square">
            <a:spAutoFit/>
          </a:bodyPr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b="1" dirty="0" sz="1600" spc="-5">
                <a:latin typeface="Times New Roman"/>
                <a:cs typeface="Times New Roman"/>
              </a:rPr>
              <a:t>Data</a:t>
            </a:r>
            <a:r>
              <a:rPr b="1" dirty="0" sz="1600" spc="-15">
                <a:latin typeface="Times New Roman"/>
                <a:cs typeface="Times New Roman"/>
              </a:rPr>
              <a:t> </a:t>
            </a:r>
            <a:r>
              <a:rPr b="1" dirty="0" sz="1600" spc="-5">
                <a:latin typeface="Times New Roman"/>
                <a:cs typeface="Times New Roman"/>
              </a:rPr>
              <a:t>Privacy</a:t>
            </a:r>
            <a:r>
              <a:rPr b="1" dirty="0" sz="1600" spc="-10">
                <a:latin typeface="Times New Roman"/>
                <a:cs typeface="Times New Roman"/>
              </a:rPr>
              <a:t> </a:t>
            </a:r>
            <a:r>
              <a:rPr b="1" dirty="0" sz="1600">
                <a:latin typeface="Times New Roman"/>
                <a:cs typeface="Times New Roman"/>
              </a:rPr>
              <a:t>and</a:t>
            </a:r>
            <a:r>
              <a:rPr b="1" dirty="0" sz="1600" spc="-5">
                <a:latin typeface="Times New Roman"/>
                <a:cs typeface="Times New Roman"/>
              </a:rPr>
              <a:t> security:</a:t>
            </a:r>
            <a:endParaRPr dirty="0" sz="1600">
              <a:latin typeface="Times New Roman"/>
              <a:cs typeface="Times New Roman"/>
            </a:endParaRPr>
          </a:p>
          <a:p>
            <a:pPr indent="-228600" marL="698500" marR="248920">
              <a:lnSpc>
                <a:spcPct val="110700"/>
              </a:lnSpc>
              <a:spcBef>
                <a:spcPts val="775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5">
                <a:latin typeface="Times New Roman"/>
                <a:cs typeface="Times New Roman"/>
              </a:rPr>
              <a:t>Implement encryption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authentication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measures</a:t>
            </a:r>
            <a:r>
              <a:rPr dirty="0" sz="1600">
                <a:latin typeface="Times New Roman"/>
                <a:cs typeface="Times New Roman"/>
              </a:rPr>
              <a:t> to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protect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being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transmitted and</a:t>
            </a:r>
            <a:r>
              <a:rPr dirty="0" sz="1600">
                <a:latin typeface="Times New Roman"/>
                <a:cs typeface="Times New Roman"/>
              </a:rPr>
              <a:t> stored.</a:t>
            </a: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b="1" dirty="0" sz="1600" spc="-5">
                <a:latin typeface="Times New Roman"/>
                <a:cs typeface="Times New Roman"/>
              </a:rPr>
              <a:t>Regulatory</a:t>
            </a:r>
            <a:r>
              <a:rPr b="1" dirty="0" sz="1600" spc="-20">
                <a:latin typeface="Times New Roman"/>
                <a:cs typeface="Times New Roman"/>
              </a:rPr>
              <a:t> </a:t>
            </a:r>
            <a:r>
              <a:rPr b="1" dirty="0" sz="1600" spc="-5">
                <a:latin typeface="Times New Roman"/>
                <a:cs typeface="Times New Roman"/>
              </a:rPr>
              <a:t>Compliance:</a:t>
            </a:r>
            <a:endParaRPr dirty="0" sz="1600">
              <a:latin typeface="Times New Roman"/>
              <a:cs typeface="Times New Roman"/>
            </a:endParaRPr>
          </a:p>
          <a:p>
            <a:pPr indent="50800" marL="12700" marR="353695">
              <a:lnSpc>
                <a:spcPct val="104200"/>
              </a:lnSpc>
              <a:spcBef>
                <a:spcPts val="780"/>
              </a:spcBef>
            </a:pPr>
            <a:r>
              <a:rPr dirty="0" sz="1600" spc="-5">
                <a:latin typeface="Times New Roman"/>
                <a:cs typeface="Times New Roman"/>
              </a:rPr>
              <a:t>Ensure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your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noise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monitoring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complies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local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noise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pollution</a:t>
            </a:r>
            <a:r>
              <a:rPr dirty="0" sz="1600" spc="-5">
                <a:latin typeface="Times New Roman"/>
                <a:cs typeface="Times New Roman"/>
              </a:rPr>
              <a:t> regulations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standards.</a:t>
            </a:r>
            <a:endParaRPr dirty="0"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b="1" dirty="0" sz="1600" spc="-5">
                <a:latin typeface="Times New Roman"/>
                <a:cs typeface="Times New Roman"/>
              </a:rPr>
              <a:t>Data Visualization</a:t>
            </a:r>
            <a:r>
              <a:rPr b="1" dirty="0" sz="1600" spc="5">
                <a:latin typeface="Times New Roman"/>
                <a:cs typeface="Times New Roman"/>
              </a:rPr>
              <a:t> </a:t>
            </a:r>
            <a:r>
              <a:rPr b="1" dirty="0" sz="1600">
                <a:latin typeface="Times New Roman"/>
                <a:cs typeface="Times New Roman"/>
              </a:rPr>
              <a:t>and </a:t>
            </a:r>
            <a:r>
              <a:rPr b="1" dirty="0" sz="1600" spc="-5">
                <a:latin typeface="Times New Roman"/>
                <a:cs typeface="Times New Roman"/>
              </a:rPr>
              <a:t>Reporting:</a:t>
            </a:r>
            <a:endParaRPr dirty="0" sz="1600">
              <a:latin typeface="Times New Roman"/>
              <a:cs typeface="Times New Roman"/>
            </a:endParaRPr>
          </a:p>
          <a:p>
            <a:pPr indent="50800" marL="12700" marR="5080">
              <a:lnSpc>
                <a:spcPct val="104200"/>
              </a:lnSpc>
              <a:spcBef>
                <a:spcPts val="775"/>
              </a:spcBef>
            </a:pPr>
            <a:r>
              <a:rPr dirty="0" sz="1600" spc="-5">
                <a:latin typeface="Times New Roman"/>
                <a:cs typeface="Times New Roman"/>
              </a:rPr>
              <a:t>Generate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reports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visualizations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for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analysis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decision-making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stakeholders and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authorities.</a:t>
            </a:r>
            <a:endParaRPr dirty="0"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b="1" dirty="0" sz="1600" spc="-5">
                <a:latin typeface="Times New Roman"/>
                <a:cs typeface="Times New Roman"/>
              </a:rPr>
              <a:t>Scalability:</a:t>
            </a:r>
            <a:endParaRPr dirty="0" sz="1600">
              <a:latin typeface="Times New Roman"/>
              <a:cs typeface="Times New Roman"/>
            </a:endParaRPr>
          </a:p>
          <a:p>
            <a:pPr indent="-228600" marL="698500" marR="248920">
              <a:lnSpc>
                <a:spcPct val="104200"/>
              </a:lnSpc>
              <a:spcBef>
                <a:spcPts val="900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5">
                <a:latin typeface="Times New Roman"/>
                <a:cs typeface="Times New Roman"/>
              </a:rPr>
              <a:t>Design </a:t>
            </a:r>
            <a:r>
              <a:rPr dirty="0" sz="1600">
                <a:latin typeface="Times New Roman"/>
                <a:cs typeface="Times New Roman"/>
              </a:rPr>
              <a:t>the </a:t>
            </a:r>
            <a:r>
              <a:rPr dirty="0" sz="1600" spc="-5">
                <a:latin typeface="Times New Roman"/>
                <a:cs typeface="Times New Roman"/>
              </a:rPr>
              <a:t>system </a:t>
            </a:r>
            <a:r>
              <a:rPr dirty="0" sz="1600">
                <a:latin typeface="Times New Roman"/>
                <a:cs typeface="Times New Roman"/>
              </a:rPr>
              <a:t>to be </a:t>
            </a:r>
            <a:r>
              <a:rPr dirty="0" sz="1600" spc="-5">
                <a:latin typeface="Times New Roman"/>
                <a:cs typeface="Times New Roman"/>
              </a:rPr>
              <a:t>scalable, </a:t>
            </a:r>
            <a:r>
              <a:rPr dirty="0" sz="1600">
                <a:latin typeface="Times New Roman"/>
                <a:cs typeface="Times New Roman"/>
              </a:rPr>
              <a:t>allowing </a:t>
            </a:r>
            <a:r>
              <a:rPr dirty="0" sz="1600" spc="-5">
                <a:latin typeface="Times New Roman"/>
                <a:cs typeface="Times New Roman"/>
              </a:rPr>
              <a:t>for </a:t>
            </a:r>
            <a:r>
              <a:rPr dirty="0" sz="1600">
                <a:latin typeface="Times New Roman"/>
                <a:cs typeface="Times New Roman"/>
              </a:rPr>
              <a:t>the </a:t>
            </a:r>
            <a:r>
              <a:rPr dirty="0" sz="1600" spc="-5">
                <a:latin typeface="Times New Roman"/>
                <a:cs typeface="Times New Roman"/>
              </a:rPr>
              <a:t>addition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more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sensors</a:t>
            </a:r>
            <a:r>
              <a:rPr dirty="0" sz="1600">
                <a:latin typeface="Times New Roman"/>
                <a:cs typeface="Times New Roman"/>
              </a:rPr>
              <a:t> in </a:t>
            </a:r>
            <a:r>
              <a:rPr dirty="0" sz="1600" spc="-5">
                <a:latin typeface="Times New Roman"/>
                <a:cs typeface="Times New Roman"/>
              </a:rPr>
              <a:t>different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locations</a:t>
            </a:r>
            <a:r>
              <a:rPr dirty="0" sz="1600">
                <a:latin typeface="Times New Roman"/>
                <a:cs typeface="Times New Roman"/>
              </a:rPr>
              <a:t> if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needed.</a:t>
            </a:r>
            <a:endParaRPr dirty="0" sz="1600">
              <a:latin typeface="Times New Roman"/>
              <a:cs typeface="Times New Roman"/>
            </a:endParaRPr>
          </a:p>
          <a:p>
            <a:pPr indent="-228600" marL="698500" marR="56515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5">
                <a:latin typeface="Times New Roman"/>
                <a:cs typeface="Times New Roman"/>
              </a:rPr>
              <a:t>Remember that this </a:t>
            </a:r>
            <a:r>
              <a:rPr dirty="0" sz="1600">
                <a:latin typeface="Times New Roman"/>
                <a:cs typeface="Times New Roman"/>
              </a:rPr>
              <a:t>is a simplified </a:t>
            </a:r>
            <a:r>
              <a:rPr dirty="0" sz="1600" spc="-5">
                <a:latin typeface="Times New Roman"/>
                <a:cs typeface="Times New Roman"/>
              </a:rPr>
              <a:t>overview, and </a:t>
            </a:r>
            <a:r>
              <a:rPr dirty="0" sz="1600">
                <a:latin typeface="Times New Roman"/>
                <a:cs typeface="Times New Roman"/>
              </a:rPr>
              <a:t>the </a:t>
            </a:r>
            <a:r>
              <a:rPr dirty="0" sz="1600" spc="-5">
                <a:latin typeface="Times New Roman"/>
                <a:cs typeface="Times New Roman"/>
              </a:rPr>
              <a:t>actual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implementation may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vary</a:t>
            </a:r>
            <a:r>
              <a:rPr dirty="0" sz="1600" spc="-5">
                <a:latin typeface="Times New Roman"/>
                <a:cs typeface="Times New Roman"/>
              </a:rPr>
              <a:t> depending</a:t>
            </a:r>
            <a:r>
              <a:rPr dirty="0" sz="1600">
                <a:latin typeface="Times New Roman"/>
                <a:cs typeface="Times New Roman"/>
              </a:rPr>
              <a:t> on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your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specific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requirements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constraints.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Additionally,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consider</a:t>
            </a:r>
            <a:r>
              <a:rPr dirty="0" sz="1600">
                <a:latin typeface="Times New Roman"/>
                <a:cs typeface="Times New Roman"/>
              </a:rPr>
              <a:t> using</a:t>
            </a:r>
            <a:r>
              <a:rPr dirty="0" sz="1600" spc="10">
                <a:latin typeface="Times New Roman"/>
                <a:cs typeface="Times New Roman"/>
              </a:rPr>
              <a:t> low-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power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components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optimizing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transmission</a:t>
            </a:r>
            <a:r>
              <a:rPr dirty="0" sz="1600">
                <a:latin typeface="Times New Roman"/>
                <a:cs typeface="Times New Roman"/>
              </a:rPr>
              <a:t> 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make </a:t>
            </a:r>
            <a:r>
              <a:rPr dirty="0" sz="1600">
                <a:latin typeface="Times New Roman"/>
                <a:cs typeface="Times New Roman"/>
              </a:rPr>
              <a:t> the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more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energy-efficient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cost-effective.</a:t>
            </a:r>
            <a:r>
              <a:rPr dirty="0" sz="1600" lang="en-IN" spc="-5">
                <a:latin typeface="Times New Roman"/>
                <a:cs typeface="Times New Roman"/>
              </a:rPr>
              <a:t> </a:t>
            </a:r>
          </a:p>
          <a:p>
            <a:pPr marL="469900" marR="56515">
              <a:lnSpc>
                <a:spcPct val="103600"/>
              </a:lnSpc>
              <a:spcBef>
                <a:spcPts val="90"/>
              </a:spcBef>
              <a:tabLst>
                <a:tab algn="l" pos="698500"/>
                <a:tab algn="l" pos="699135"/>
              </a:tabLst>
            </a:pPr>
            <a:r>
              <a:rPr b="1" dirty="0" sz="1600" i="1" lang="en-IN" spc="-5" u="sng">
                <a:latin typeface="Times New Roman"/>
                <a:cs typeface="Times New Roman"/>
              </a:rPr>
              <a:t>INNOVATIONS</a:t>
            </a:r>
          </a:p>
          <a:p>
            <a:pPr indent="-285750" marL="755650" marR="56515">
              <a:lnSpc>
                <a:spcPct val="10360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algn="l" pos="698500"/>
                <a:tab algn="l" pos="699135"/>
              </a:tabLst>
            </a:pPr>
            <a:r>
              <a:rPr dirty="0" sz="1600" lang="en-IN" spc="-5">
                <a:latin typeface="Times New Roman"/>
                <a:cs typeface="Times New Roman"/>
              </a:rPr>
              <a:t>Innovation in noise pollution monitoring has been advancing with                                 development of technology. Some key innovations include</a:t>
            </a:r>
          </a:p>
          <a:p>
            <a:pPr indent="-228600" marL="698500" marR="56515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lang="en-IN" spc="-5" err="1">
                <a:latin typeface="Times New Roman"/>
                <a:cs typeface="Times New Roman"/>
              </a:rPr>
              <a:t>IoT</a:t>
            </a:r>
            <a:r>
              <a:rPr dirty="0" sz="1600" lang="en-IN" spc="-5">
                <a:latin typeface="Times New Roman"/>
                <a:cs typeface="Times New Roman"/>
              </a:rPr>
              <a:t> Sensors: Internet of Things (</a:t>
            </a:r>
            <a:r>
              <a:rPr dirty="0" sz="1600" lang="en-IN" spc="-5" err="1">
                <a:latin typeface="Times New Roman"/>
                <a:cs typeface="Times New Roman"/>
              </a:rPr>
              <a:t>IoT</a:t>
            </a:r>
            <a:r>
              <a:rPr dirty="0" sz="1600" lang="en-IN" spc="-5">
                <a:latin typeface="Times New Roman"/>
                <a:cs typeface="Times New Roman"/>
              </a:rPr>
              <a:t>) devices and sensors can be deployed throughout urban areas to continuously monitor noise levels. These sensors can transmit data in real-time to centralized systems for analysis</a:t>
            </a:r>
          </a:p>
          <a:p>
            <a:pPr indent="-228600" marL="698500" marR="56515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lang="en-IN" spc="-5">
                <a:latin typeface="Times New Roman"/>
                <a:cs typeface="Times New Roman"/>
              </a:rPr>
              <a:t>Noise Mapping: Advanced mapping software can create real-time noise maps of cities, helping authorities identify noisy areas and plan mitigation strategies</a:t>
            </a:r>
          </a:p>
          <a:p>
            <a:pPr indent="-228600" marL="698500" marR="56515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lang="en-IN" spc="-5">
                <a:latin typeface="Times New Roman"/>
                <a:cs typeface="Times New Roman"/>
              </a:rPr>
              <a:t>Noise Apps: Smartphone apps allow citizens to report noise complaints and collect data, contributing to crowd-sourced noise monitoring efforts</a:t>
            </a:r>
          </a:p>
          <a:p>
            <a:pPr indent="-228600" marL="698500" marR="56515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lang="en-IN" spc="-5">
                <a:latin typeface="Times New Roman"/>
                <a:cs typeface="Times New Roman"/>
              </a:rPr>
              <a:t>Machine Learning: AI and machine learning algorithms can process vast amounts of noise data to identify patterns and sources of noise pollution more efficiently</a:t>
            </a:r>
          </a:p>
          <a:p>
            <a:pPr indent="-228600" marL="698500" marR="56515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lang="en-IN" spc="-5">
                <a:latin typeface="Times New Roman"/>
                <a:cs typeface="Times New Roman"/>
              </a:rPr>
              <a:t>Acoustic Cameras: These cameras can visualize noise sources in real-time, providing a clear picture of where noise pollution originates.</a:t>
            </a:r>
          </a:p>
          <a:p>
            <a:pPr indent="-228600" marL="698500" marR="56515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lang="en-IN" spc="-5">
                <a:latin typeface="Times New Roman"/>
                <a:cs typeface="Times New Roman"/>
              </a:rPr>
              <a:t>Noise-Cancelling Technologies: Innovations in noise-cancelling technology can help reduce noise pollution in specific environments, such as airports or construction sites.</a:t>
            </a:r>
          </a:p>
          <a:p>
            <a:pPr indent="-228600" marL="698500" marR="56515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lang="en-IN" spc="-5">
                <a:latin typeface="Times New Roman"/>
                <a:cs typeface="Times New Roman"/>
              </a:rPr>
              <a:t>Community Engagement: Innovations in public engagement strategies can empower communities to take an active role in monitoring and addressing noise pollution issues</a:t>
            </a:r>
          </a:p>
          <a:p>
            <a:pPr indent="-228600" marL="698500" marR="56515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lang="en-IN" spc="-5">
                <a:latin typeface="Times New Roman"/>
                <a:cs typeface="Times New Roman"/>
              </a:rPr>
              <a:t>These innovations can improve our understanding of noise pollution and help develop effective strategies to mitigate its impact on human health and the environment.</a:t>
            </a:r>
            <a:endParaRPr dirty="0"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extBox 2"/>
          <p:cNvSpPr txBox="1"/>
          <p:nvPr/>
        </p:nvSpPr>
        <p:spPr>
          <a:xfrm>
            <a:off x="222668" y="-212416"/>
            <a:ext cx="7549731" cy="21694139"/>
          </a:xfrm>
          <a:prstGeom prst="rect"/>
          <a:noFill/>
        </p:spPr>
        <p:txBody>
          <a:bodyPr wrap="square">
            <a:spAutoFit/>
          </a:bodyPr>
          <a:p>
            <a:endParaRPr dirty="0" lang="en-IN"/>
          </a:p>
          <a:p>
            <a:r>
              <a:rPr b="1" dirty="0" i="1" lang="en-IN" u="sng"/>
              <a:t>Development Part 1</a:t>
            </a:r>
          </a:p>
          <a:p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   </a:t>
            </a:r>
            <a:r>
              <a:rPr dirty="0" lang="en-US"/>
              <a:t>Development of create a noise pollution monitoring system using </a:t>
            </a:r>
            <a:r>
              <a:rPr dirty="0" lang="en-US" err="1"/>
              <a:t>IoT</a:t>
            </a:r>
            <a:r>
              <a:rPr dirty="0" lang="en-US"/>
              <a:t> </a:t>
            </a:r>
            <a:r>
              <a:rPr dirty="0" lang="en-IN"/>
              <a:t>                   </a:t>
            </a:r>
            <a:r>
              <a:rPr dirty="0" lang="en-US"/>
              <a:t>and Arduino to measure and analyze noise level in a specific area</a:t>
            </a:r>
            <a:endParaRPr dirty="0" lang="en-IN"/>
          </a:p>
          <a:p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 </a:t>
            </a:r>
            <a:r>
              <a:rPr dirty="0" lang="en-US"/>
              <a:t> Creating a noise pollution monitoring system using </a:t>
            </a:r>
            <a:r>
              <a:rPr dirty="0" lang="en-US" err="1"/>
              <a:t>IoT</a:t>
            </a:r>
            <a:r>
              <a:rPr dirty="0" lang="en-US"/>
              <a:t> and Arduino involves several steps:</a:t>
            </a:r>
            <a:endParaRPr dirty="0" lang="en-IN"/>
          </a:p>
          <a:p>
            <a:endParaRPr b="1" dirty="0" i="1" lang="en-IN" u="sng"/>
          </a:p>
          <a:p>
            <a:r>
              <a:rPr b="1" dirty="0" i="1" lang="en-US" u="sng"/>
              <a:t>Components Needed:</a:t>
            </a:r>
            <a:endParaRPr b="1" dirty="0" i="1" lang="en-IN" u="sng"/>
          </a:p>
          <a:p>
            <a:r>
              <a:rPr dirty="0" lang="en-IN"/>
              <a:t>      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         </a:t>
            </a:r>
            <a:r>
              <a:rPr dirty="0" lang="en-US"/>
              <a:t>Arduino board (e.g., Arduino Uno or Arduino Mega)</a:t>
            </a:r>
            <a:endParaRPr dirty="0" lang="en-IN"/>
          </a:p>
          <a:p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         </a:t>
            </a:r>
            <a:r>
              <a:rPr dirty="0" lang="en-US"/>
              <a:t>Sound sensor (e.g., a microphone or sound level sensor)</a:t>
            </a:r>
            <a:endParaRPr dirty="0" lang="en-IN"/>
          </a:p>
          <a:p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          </a:t>
            </a:r>
            <a:r>
              <a:rPr dirty="0" lang="en-US" err="1"/>
              <a:t>IoT</a:t>
            </a:r>
            <a:r>
              <a:rPr dirty="0" lang="en-US"/>
              <a:t> module (e.g., ESP8266 or ESP32 for Wi-Fi connectivity)</a:t>
            </a:r>
            <a:endParaRPr dirty="0" lang="en-IN"/>
          </a:p>
          <a:p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          </a:t>
            </a:r>
            <a:r>
              <a:rPr dirty="0" lang="en-US"/>
              <a:t>Power source (e.g., batteries or a power adapter</a:t>
            </a:r>
            <a:r>
              <a:rPr dirty="0" lang="en-IN"/>
              <a:t>)</a:t>
            </a:r>
          </a:p>
          <a:p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          </a:t>
            </a:r>
            <a:r>
              <a:rPr dirty="0" lang="en-US"/>
              <a:t>Internet connection (Wi-Fi or cellular)Data storage and </a:t>
            </a:r>
            <a:r>
              <a:rPr dirty="0" lang="en-IN"/>
              <a:t>   </a:t>
            </a:r>
            <a:r>
              <a:rPr dirty="0" lang="en-US"/>
              <a:t>visualization</a:t>
            </a:r>
            <a:endParaRPr dirty="0" lang="en-IN"/>
          </a:p>
          <a:p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     </a:t>
            </a:r>
            <a:r>
              <a:rPr dirty="0" lang="en-US"/>
              <a:t> platform (e.g., cloud service like AWS or Azure)</a:t>
            </a:r>
            <a:endParaRPr dirty="0" lang="en-IN"/>
          </a:p>
          <a:p>
            <a:endParaRPr dirty="0" lang="en-IN"/>
          </a:p>
          <a:p>
            <a:r>
              <a:rPr dirty="0" lang="en-IN"/>
              <a:t>           </a:t>
            </a:r>
            <a:r>
              <a:rPr dirty="0" lang="en-US"/>
              <a:t>Enclosure and casing for outdoor use (if necessary)</a:t>
            </a:r>
            <a:endParaRPr dirty="0" lang="en-IN"/>
          </a:p>
          <a:p>
            <a:endParaRPr dirty="0" lang="en-IN"/>
          </a:p>
          <a:p>
            <a:r>
              <a:rPr b="1" dirty="0" i="1" lang="en-US" u="sng"/>
              <a:t>Hardware Setup:</a:t>
            </a:r>
            <a:endParaRPr b="1" dirty="0" i="1" lang="en-IN" u="sng"/>
          </a:p>
          <a:p>
            <a:endParaRPr dirty="0" lang="en-IN"/>
          </a:p>
          <a:p>
            <a:r>
              <a:rPr dirty="0" lang="en-IN"/>
              <a:t>                   </a:t>
            </a:r>
            <a:r>
              <a:rPr dirty="0" lang="en-US"/>
              <a:t>Connect the sound sensor to the </a:t>
            </a:r>
            <a:r>
              <a:rPr dirty="0" lang="en-US" err="1"/>
              <a:t>Arduino.Connect</a:t>
            </a:r>
            <a:r>
              <a:rPr dirty="0" lang="en-US"/>
              <a:t> the Arduino to the </a:t>
            </a:r>
            <a:r>
              <a:rPr dirty="0" lang="en-US" err="1"/>
              <a:t>IoT</a:t>
            </a:r>
            <a:r>
              <a:rPr dirty="0" lang="en-US"/>
              <a:t> module for data </a:t>
            </a:r>
            <a:r>
              <a:rPr dirty="0" lang="en-US" err="1"/>
              <a:t>transmission.Ensure</a:t>
            </a:r>
            <a:r>
              <a:rPr dirty="0" lang="en-US"/>
              <a:t> proper power supply and consider weatherproofing if used outdoors.</a:t>
            </a:r>
            <a:endParaRPr dirty="0" lang="en-IN"/>
          </a:p>
          <a:p>
            <a:r>
              <a:rPr b="1" dirty="0" i="1" lang="en-US" u="sng"/>
              <a:t>Programming</a:t>
            </a:r>
            <a:r>
              <a:rPr dirty="0" lang="en-US"/>
              <a:t>:</a:t>
            </a:r>
            <a:endParaRPr dirty="0" lang="en-IN"/>
          </a:p>
          <a:p>
            <a:endParaRPr dirty="0" lang="en-IN"/>
          </a:p>
          <a:p>
            <a:r>
              <a:rPr dirty="0" lang="en-IN"/>
              <a:t>                      </a:t>
            </a:r>
            <a:r>
              <a:rPr dirty="0" lang="en-US"/>
              <a:t>Write Arduino code to read data from the sound sensor and send it to the </a:t>
            </a:r>
            <a:r>
              <a:rPr dirty="0" lang="en-US" err="1"/>
              <a:t>IoT</a:t>
            </a:r>
            <a:r>
              <a:rPr dirty="0" lang="en-US"/>
              <a:t> </a:t>
            </a:r>
            <a:r>
              <a:rPr dirty="0" lang="en-US" err="1"/>
              <a:t>module.Program</a:t>
            </a:r>
            <a:r>
              <a:rPr dirty="0" lang="en-US"/>
              <a:t> the </a:t>
            </a:r>
            <a:r>
              <a:rPr dirty="0" lang="en-US" err="1"/>
              <a:t>IoT</a:t>
            </a:r>
            <a:r>
              <a:rPr dirty="0" lang="en-US"/>
              <a:t> module to establish an internet connection and transmit the data to a cloud server.</a:t>
            </a:r>
            <a:endParaRPr dirty="0" lang="en-IN"/>
          </a:p>
          <a:p>
            <a:endParaRPr dirty="0" lang="en-IN"/>
          </a:p>
          <a:p>
            <a:endParaRPr dirty="0" lang="en-IN"/>
          </a:p>
          <a:p>
            <a:endParaRPr dirty="0" lang="en-IN"/>
          </a:p>
          <a:p>
            <a:r>
              <a:rPr dirty="0" lang="en-IN"/>
              <a:t>                       </a:t>
            </a:r>
          </a:p>
          <a:p>
            <a:endParaRPr dirty="0" lang="en-IN"/>
          </a:p>
          <a:p>
            <a:r>
              <a:rPr dirty="0" lang="en-US"/>
              <a:t>Data Visualization:</a:t>
            </a:r>
            <a:endParaRPr dirty="0" lang="en-IN"/>
          </a:p>
          <a:p>
            <a:endParaRPr dirty="0" lang="en-IN"/>
          </a:p>
          <a:p>
            <a:r>
              <a:rPr dirty="0" lang="en-IN"/>
              <a:t>                        </a:t>
            </a:r>
            <a:r>
              <a:rPr dirty="0" lang="en-US"/>
              <a:t>Use a dashboard or web application to visualize the noise </a:t>
            </a:r>
            <a:r>
              <a:rPr dirty="0" lang="en-US" err="1"/>
              <a:t>data.Implement</a:t>
            </a:r>
            <a:r>
              <a:rPr dirty="0" lang="en-US"/>
              <a:t> data analysis to track noise trends and trigger alerts when noise levels exceed predefined thresholds</a:t>
            </a:r>
            <a:endParaRPr dirty="0" lang="en-IN"/>
          </a:p>
          <a:p>
            <a:endParaRPr dirty="0" lang="en-IN"/>
          </a:p>
          <a:p>
            <a:r>
              <a:rPr dirty="0" lang="en-US"/>
              <a:t>Alerting Mechanism:</a:t>
            </a:r>
            <a:endParaRPr dirty="0" lang="en-IN"/>
          </a:p>
          <a:p>
            <a:endParaRPr dirty="0" lang="en-IN"/>
          </a:p>
          <a:p>
            <a:r>
              <a:rPr dirty="0" lang="en-IN"/>
              <a:t>                        </a:t>
            </a:r>
            <a:r>
              <a:rPr dirty="0" lang="en-US"/>
              <a:t>Implement notifications or alerts through email, SMS, or other means when noise levels exceed acceptable limits.</a:t>
            </a:r>
            <a:endParaRPr dirty="0" lang="en-IN"/>
          </a:p>
          <a:p>
            <a:endParaRPr dirty="0" lang="en-IN"/>
          </a:p>
          <a:p>
            <a:r>
              <a:rPr dirty="0" lang="en-US"/>
              <a:t>Power Management:</a:t>
            </a:r>
            <a:endParaRPr dirty="0" lang="en-IN"/>
          </a:p>
          <a:p>
            <a:endParaRPr dirty="0" lang="en-IN"/>
          </a:p>
          <a:p>
            <a:r>
              <a:rPr dirty="0" lang="en-IN"/>
              <a:t>                        </a:t>
            </a:r>
            <a:r>
              <a:rPr dirty="0" lang="en-US"/>
              <a:t>Optimize power usage to ensure the system can run for an extended period, especially in remote or outdoor locations.</a:t>
            </a:r>
            <a:endParaRPr dirty="0" lang="en-IN"/>
          </a:p>
          <a:p>
            <a:endParaRPr dirty="0" lang="en-IN"/>
          </a:p>
          <a:p>
            <a:r>
              <a:rPr dirty="0" lang="en-US"/>
              <a:t>User Interface:</a:t>
            </a:r>
            <a:endParaRPr dirty="0" lang="en-IN"/>
          </a:p>
          <a:p>
            <a:endParaRPr dirty="0" lang="en-IN"/>
          </a:p>
          <a:p>
            <a:r>
              <a:rPr dirty="0" lang="en-IN"/>
              <a:t>                          </a:t>
            </a:r>
            <a:r>
              <a:rPr dirty="0" lang="en-US"/>
              <a:t>Create a user-friendly interface for users to access and analyze noise data.</a:t>
            </a:r>
            <a:endParaRPr dirty="0" lang="en-IN"/>
          </a:p>
          <a:p>
            <a:endParaRPr dirty="0" lang="en-IN"/>
          </a:p>
          <a:p>
            <a:r>
              <a:rPr dirty="0" lang="en-US"/>
              <a:t>Calibration and Testing:</a:t>
            </a:r>
            <a:endParaRPr dirty="0" lang="en-IN"/>
          </a:p>
          <a:p>
            <a:endParaRPr dirty="0" lang="en-IN"/>
          </a:p>
          <a:p>
            <a:r>
              <a:rPr dirty="0" lang="en-IN"/>
              <a:t>                            </a:t>
            </a:r>
            <a:r>
              <a:rPr dirty="0" lang="en-US"/>
              <a:t>Calibrate the system to ensure accurate noise </a:t>
            </a:r>
            <a:r>
              <a:rPr dirty="0" lang="en-US" err="1"/>
              <a:t>measurements.Thoroughly</a:t>
            </a:r>
            <a:r>
              <a:rPr dirty="0" lang="en-US"/>
              <a:t> test the system in real-world conditions.</a:t>
            </a:r>
            <a:endParaRPr dirty="0" lang="en-IN"/>
          </a:p>
          <a:p>
            <a:endParaRPr dirty="0" lang="en-IN"/>
          </a:p>
          <a:p>
            <a:r>
              <a:rPr dirty="0" lang="en-US"/>
              <a:t>Data Analysis and Reporting:</a:t>
            </a:r>
            <a:endParaRPr dirty="0" lang="en-IN"/>
          </a:p>
          <a:p>
            <a:endParaRPr dirty="0" lang="en-IN"/>
          </a:p>
          <a:p>
            <a:r>
              <a:rPr dirty="0" lang="en-IN"/>
              <a:t>                            </a:t>
            </a:r>
            <a:r>
              <a:rPr dirty="0" lang="en-US"/>
              <a:t>Analyze the collected data to identify noise patterns and </a:t>
            </a:r>
            <a:r>
              <a:rPr dirty="0" lang="en-US" err="1"/>
              <a:t>trends.Generate</a:t>
            </a:r>
            <a:r>
              <a:rPr dirty="0" lang="en-US"/>
              <a:t> reports or visualizations for stakeholders</a:t>
            </a:r>
            <a:r>
              <a:rPr dirty="0" lang="en-IN"/>
              <a:t>.</a:t>
            </a:r>
          </a:p>
          <a:p>
            <a:endParaRPr dirty="0" lang="en-IN"/>
          </a:p>
          <a:p>
            <a:r>
              <a:rPr dirty="0" lang="en-US"/>
              <a:t>Maintenance and Updates:</a:t>
            </a:r>
            <a:endParaRPr dirty="0" lang="en-IN"/>
          </a:p>
          <a:p>
            <a:endParaRPr dirty="0" lang="en-IN"/>
          </a:p>
          <a:p>
            <a:r>
              <a:rPr dirty="0" lang="en-IN"/>
              <a:t>                            </a:t>
            </a:r>
            <a:r>
              <a:rPr dirty="0" lang="en-US"/>
              <a:t>Regularly maintain and update the system to ensure its reliability and </a:t>
            </a:r>
            <a:r>
              <a:rPr dirty="0" lang="en-US" err="1"/>
              <a:t>accuracy.Keep</a:t>
            </a:r>
            <a:r>
              <a:rPr dirty="0" lang="en-US"/>
              <a:t> in mind that you'll need a good understanding of Arduino programming, </a:t>
            </a:r>
            <a:r>
              <a:rPr dirty="0" lang="en-US" err="1"/>
              <a:t>IoT</a:t>
            </a:r>
            <a:r>
              <a:rPr dirty="0" lang="en-US"/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Box 2"/>
          <p:cNvSpPr txBox="1"/>
          <p:nvPr/>
        </p:nvSpPr>
        <p:spPr>
          <a:xfrm>
            <a:off x="137160" y="-915719"/>
            <a:ext cx="6548484" cy="14226540"/>
          </a:xfrm>
          <a:prstGeom prst="rect"/>
          <a:noFill/>
        </p:spPr>
        <p:txBody>
          <a:bodyPr wrap="square">
            <a:spAutoFit/>
          </a:bodyPr>
          <a:p>
            <a:endParaRPr dirty="0" lang="en-IN"/>
          </a:p>
          <a:p>
            <a:r>
              <a:rPr dirty="0" lang="en-IN"/>
              <a:t>                       </a:t>
            </a:r>
            <a:r>
              <a:rPr dirty="0" lang="en-US"/>
              <a:t>Set up a cloud-based database to store the noise level data.</a:t>
            </a:r>
            <a:endParaRPr dirty="0" lang="en-IN"/>
          </a:p>
          <a:p>
            <a:r>
              <a:rPr b="1" dirty="0" i="1" lang="en-US" u="sng"/>
              <a:t>Cloud-Based Data Storage:</a:t>
            </a:r>
            <a:endParaRPr b="1" dirty="0" i="1" lang="en-IN" u="sng"/>
          </a:p>
          <a:p>
            <a:endParaRPr dirty="0" lang="en-IN"/>
          </a:p>
          <a:p>
            <a:r>
              <a:rPr dirty="0" lang="en-IN"/>
              <a:t>                       </a:t>
            </a:r>
            <a:r>
              <a:rPr dirty="0" lang="en-US"/>
              <a:t>Set up a cloud-based database to store the noise level data.</a:t>
            </a:r>
            <a:endParaRPr dirty="0" lang="en-IN"/>
          </a:p>
          <a:p>
            <a:r>
              <a:rPr b="1" dirty="0" i="1" lang="en-US" u="sng"/>
              <a:t>Data Visualization:</a:t>
            </a:r>
            <a:endParaRPr b="1" dirty="0" i="1" lang="en-IN" u="sng"/>
          </a:p>
          <a:p>
            <a:endParaRPr dirty="0" lang="en-IN"/>
          </a:p>
          <a:p>
            <a:r>
              <a:rPr dirty="0" lang="en-IN"/>
              <a:t>                        </a:t>
            </a:r>
            <a:r>
              <a:rPr dirty="0" lang="en-US"/>
              <a:t>Use a dashboard or web application to visualize the noise </a:t>
            </a:r>
            <a:r>
              <a:rPr dirty="0" lang="en-US" err="1"/>
              <a:t>data.Implement</a:t>
            </a:r>
            <a:r>
              <a:rPr dirty="0" lang="en-US"/>
              <a:t> data analysis to track noise trends and trigger alerts when noise levels exceed predefined thresholds</a:t>
            </a:r>
            <a:endParaRPr dirty="0" lang="en-IN"/>
          </a:p>
          <a:p>
            <a:endParaRPr dirty="0" lang="en-IN"/>
          </a:p>
          <a:p>
            <a:r>
              <a:rPr b="1" dirty="0" i="1" lang="en-US" u="sng"/>
              <a:t>Alerting Mechanism:</a:t>
            </a:r>
            <a:endParaRPr b="1" dirty="0" i="1" lang="en-IN" u="sng"/>
          </a:p>
          <a:p>
            <a:endParaRPr dirty="0" lang="en-IN"/>
          </a:p>
          <a:p>
            <a:r>
              <a:rPr dirty="0" lang="en-IN"/>
              <a:t>                        </a:t>
            </a:r>
            <a:r>
              <a:rPr dirty="0" lang="en-US"/>
              <a:t>Implement notifications or alerts through email, SMS, or other means when noise levels exceed acceptable limits.</a:t>
            </a:r>
            <a:endParaRPr dirty="0" lang="en-IN"/>
          </a:p>
          <a:p>
            <a:endParaRPr dirty="0" lang="en-IN"/>
          </a:p>
          <a:p>
            <a:r>
              <a:rPr b="1" dirty="0" i="1" lang="en-US" u="sng"/>
              <a:t>Power Management:</a:t>
            </a:r>
            <a:endParaRPr b="1" dirty="0" i="1" lang="en-IN" u="sng"/>
          </a:p>
          <a:p>
            <a:endParaRPr dirty="0" lang="en-IN"/>
          </a:p>
          <a:p>
            <a:r>
              <a:rPr dirty="0" lang="en-IN"/>
              <a:t>                        </a:t>
            </a:r>
            <a:r>
              <a:rPr dirty="0" lang="en-US"/>
              <a:t>Optimize power usage to ensure the system can run for an extended period, especially in remote or outdoor locations.</a:t>
            </a:r>
            <a:endParaRPr dirty="0" lang="en-IN"/>
          </a:p>
          <a:p>
            <a:endParaRPr dirty="0" lang="en-IN"/>
          </a:p>
          <a:p>
            <a:r>
              <a:rPr b="1" dirty="0" i="1" lang="en-US" u="sng"/>
              <a:t>User Interface:</a:t>
            </a:r>
            <a:endParaRPr b="1" dirty="0" i="1" lang="en-IN" u="sng"/>
          </a:p>
          <a:p>
            <a:endParaRPr dirty="0" lang="en-IN"/>
          </a:p>
          <a:p>
            <a:r>
              <a:rPr dirty="0" lang="en-IN"/>
              <a:t>                          </a:t>
            </a:r>
            <a:r>
              <a:rPr dirty="0" lang="en-US"/>
              <a:t>Create a user-friendly interface for users to access and analyze noise data.</a:t>
            </a:r>
            <a:endParaRPr dirty="0" lang="en-IN"/>
          </a:p>
          <a:p>
            <a:endParaRPr dirty="0" lang="en-IN"/>
          </a:p>
          <a:p>
            <a:r>
              <a:rPr b="1" dirty="0" i="1" lang="en-US" u="sng"/>
              <a:t>Calibration and Testing:</a:t>
            </a:r>
            <a:endParaRPr b="1" dirty="0" i="1" lang="en-IN" u="sng"/>
          </a:p>
          <a:p>
            <a:endParaRPr dirty="0" lang="en-IN"/>
          </a:p>
          <a:p>
            <a:r>
              <a:rPr dirty="0" lang="en-IN"/>
              <a:t>                            </a:t>
            </a:r>
            <a:r>
              <a:rPr dirty="0" lang="en-US"/>
              <a:t>Calibrate the system to ensure accurate noise </a:t>
            </a:r>
            <a:r>
              <a:rPr dirty="0" lang="en-US" err="1"/>
              <a:t>measurements.Thoroughly</a:t>
            </a:r>
            <a:r>
              <a:rPr dirty="0" lang="en-US"/>
              <a:t> test the system in real-world conditions.</a:t>
            </a:r>
            <a:endParaRPr dirty="0" lang="en-IN"/>
          </a:p>
          <a:p>
            <a:endParaRPr dirty="0" lang="en-IN"/>
          </a:p>
          <a:p>
            <a:r>
              <a:rPr b="1" dirty="0" i="1" lang="en-US" u="sng"/>
              <a:t>Data Analysis and Reporting:</a:t>
            </a:r>
            <a:endParaRPr b="1" dirty="0" i="1" lang="en-IN" u="sng"/>
          </a:p>
          <a:p>
            <a:endParaRPr dirty="0" lang="en-IN"/>
          </a:p>
          <a:p>
            <a:r>
              <a:rPr dirty="0" lang="en-IN"/>
              <a:t>                            </a:t>
            </a:r>
            <a:r>
              <a:rPr dirty="0" lang="en-US"/>
              <a:t>Analyze the collected data to identify noise patterns and </a:t>
            </a:r>
            <a:r>
              <a:rPr dirty="0" lang="en-US" err="1"/>
              <a:t>trends.Generate</a:t>
            </a:r>
            <a:r>
              <a:rPr dirty="0" lang="en-US"/>
              <a:t> reports or visualizations for stakeholders</a:t>
            </a:r>
            <a:r>
              <a:rPr dirty="0" lang="en-IN"/>
              <a:t>.</a:t>
            </a:r>
          </a:p>
          <a:p>
            <a:endParaRPr dirty="0" lang="en-IN"/>
          </a:p>
          <a:p>
            <a:endParaRPr b="1" dirty="0" i="1" lang="en-IN" u="sng"/>
          </a:p>
          <a:p>
            <a:endParaRPr dirty="0" lang="en-IN"/>
          </a:p>
          <a:p>
            <a:r>
              <a:rPr dirty="0" lang="en-IN"/>
              <a:t>                            </a:t>
            </a:r>
            <a:r>
              <a:rPr dirty="0" lang="en-US"/>
              <a:t>Regularly maintain and update the system to ensure its reliability and </a:t>
            </a:r>
            <a:r>
              <a:rPr dirty="0" lang="en-US" err="1"/>
              <a:t>accuracy.Keep</a:t>
            </a:r>
            <a:r>
              <a:rPr dirty="0" lang="en-US"/>
              <a:t> in mind that you'll need a good understanding of Arduino programming, </a:t>
            </a:r>
            <a:r>
              <a:rPr dirty="0" lang="en-US" err="1"/>
              <a:t>IoT</a:t>
            </a:r>
            <a:r>
              <a:rPr dirty="0" lang="en-US"/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Box 2"/>
          <p:cNvSpPr txBox="1"/>
          <p:nvPr/>
        </p:nvSpPr>
        <p:spPr>
          <a:xfrm>
            <a:off x="217170" y="1257300"/>
            <a:ext cx="7475220" cy="2308324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US" u="sng"/>
              <a:t>Maintenance and Updates:</a:t>
            </a:r>
            <a:endParaRPr b="1" dirty="0" i="1" lang="en-IN" u="sng"/>
          </a:p>
          <a:p>
            <a:endParaRPr dirty="0" lang="en-IN"/>
          </a:p>
          <a:p>
            <a:r>
              <a:rPr dirty="0" lang="en-IN"/>
              <a:t>                            </a:t>
            </a:r>
            <a:r>
              <a:rPr dirty="0" lang="en-US"/>
              <a:t>Regularly maintain and update the system to ensure its reliability and </a:t>
            </a:r>
            <a:r>
              <a:rPr dirty="0" lang="en-US" err="1"/>
              <a:t>accuracy.Keep</a:t>
            </a:r>
            <a:r>
              <a:rPr dirty="0" lang="en-US"/>
              <a:t> in mind that you'll need a good understanding of Arduino programming, </a:t>
            </a:r>
            <a:r>
              <a:rPr dirty="0" lang="en-US" err="1"/>
              <a:t>IoT</a:t>
            </a:r>
            <a:r>
              <a:rPr dirty="0" lang="en-US"/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Sri Lekha</dc:creator>
  <cp:lastModifiedBy>gunalguna003@gmail.com</cp:lastModifiedBy>
  <dcterms:created xsi:type="dcterms:W3CDTF">2023-09-25T08:30:37Z</dcterms:created>
  <dcterms:modified xsi:type="dcterms:W3CDTF">2023-10-17T06:01:57Z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2023-09-26T00:00:00Z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2023-09-26T00:00:00Z</vt:filetime>
  </property>
  <property fmtid="{D5CDD505-2E9C-101B-9397-08002B2CF9AE}" pid="5" name="ICV">
    <vt:lpwstr>91d6341d62ea4d879b0c1525f13e9ed8</vt:lpwstr>
  </property>
</Properties>
</file>