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y="10058400" cx="7772400"/>
  <p:notesSz cx="7772400" cy="10058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1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8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6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6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6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146174" y="883031"/>
            <a:ext cx="5480050" cy="4216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6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902017" y="1869693"/>
            <a:ext cx="5968364" cy="671131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object 2"/>
          <p:cNvSpPr txBox="1"/>
          <p:nvPr/>
        </p:nvSpPr>
        <p:spPr>
          <a:xfrm>
            <a:off x="902017" y="886206"/>
            <a:ext cx="5631180" cy="23120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337185">
              <a:lnSpc>
                <a:spcPct val="100000"/>
              </a:lnSpc>
              <a:spcBef>
                <a:spcPts val="100"/>
              </a:spcBef>
            </a:pPr>
            <a:r>
              <a:rPr b="1" dirty="0" sz="2000" spc="-5">
                <a:latin typeface="Times New Roman"/>
                <a:cs typeface="Times New Roman"/>
              </a:rPr>
              <a:t>GANAMANI</a:t>
            </a:r>
            <a:r>
              <a:rPr b="1" dirty="0" sz="2000" spc="-15">
                <a:latin typeface="Times New Roman"/>
                <a:cs typeface="Times New Roman"/>
              </a:rPr>
              <a:t> </a:t>
            </a:r>
            <a:r>
              <a:rPr b="1" dirty="0" sz="2000" spc="-10">
                <a:latin typeface="Times New Roman"/>
                <a:cs typeface="Times New Roman"/>
              </a:rPr>
              <a:t>COLLEGE</a:t>
            </a:r>
            <a:r>
              <a:rPr b="1" dirty="0" sz="2000" spc="-2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algn="ctr" marL="341630">
              <a:lnSpc>
                <a:spcPct val="100000"/>
              </a:lnSpc>
              <a:spcBef>
                <a:spcPts val="75"/>
              </a:spcBef>
            </a:pPr>
            <a:r>
              <a:rPr b="1" dirty="0" sz="2000" spc="-5">
                <a:latin typeface="Times New Roman"/>
                <a:cs typeface="Times New Roman"/>
              </a:rPr>
              <a:t>TECHNOLOGY(Pachal,Namakkal)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273000"/>
              </a:lnSpc>
              <a:spcBef>
                <a:spcPts val="25"/>
              </a:spcBef>
            </a:pPr>
            <a:r>
              <a:rPr b="1" dirty="0" sz="2000" spc="-5">
                <a:latin typeface="Times New Roman"/>
                <a:cs typeface="Times New Roman"/>
              </a:rPr>
              <a:t>DEPARTMENT: BIO </a:t>
            </a:r>
            <a:r>
              <a:rPr b="1" dirty="0" sz="2000">
                <a:latin typeface="Times New Roman"/>
                <a:cs typeface="Times New Roman"/>
              </a:rPr>
              <a:t>MEDICAL </a:t>
            </a:r>
            <a:r>
              <a:rPr b="1" dirty="0" sz="2000" spc="-5">
                <a:latin typeface="Times New Roman"/>
                <a:cs typeface="Times New Roman"/>
              </a:rPr>
              <a:t>ENGINEERING </a:t>
            </a:r>
            <a:r>
              <a:rPr b="1" dirty="0" sz="2000" spc="-49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YEAR:</a:t>
            </a:r>
            <a:r>
              <a:rPr b="1" dirty="0" sz="200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THIRD</a:t>
            </a:r>
            <a:r>
              <a:rPr b="1" dirty="0" sz="2000" spc="5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585" name="object 3"/>
          <p:cNvSpPr txBox="1"/>
          <p:nvPr/>
        </p:nvSpPr>
        <p:spPr>
          <a:xfrm>
            <a:off x="902017" y="3703320"/>
            <a:ext cx="2073275" cy="3302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000" spc="-5">
                <a:latin typeface="Times New Roman"/>
                <a:cs typeface="Times New Roman"/>
              </a:rPr>
              <a:t>PROJECTNAME-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586" name="object 4"/>
          <p:cNvSpPr txBox="1"/>
          <p:nvPr/>
        </p:nvSpPr>
        <p:spPr>
          <a:xfrm>
            <a:off x="3141345" y="3703320"/>
            <a:ext cx="2933700" cy="622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000" spc="-5">
                <a:latin typeface="Times New Roman"/>
                <a:cs typeface="Times New Roman"/>
              </a:rPr>
              <a:t>Noise</a:t>
            </a:r>
            <a:r>
              <a:rPr b="1" dirty="0" sz="2000" spc="-2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pollution</a:t>
            </a:r>
            <a:r>
              <a:rPr b="1" dirty="0" sz="2000" spc="1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587" name="object 5"/>
          <p:cNvSpPr txBox="1"/>
          <p:nvPr/>
        </p:nvSpPr>
        <p:spPr>
          <a:xfrm>
            <a:off x="902017" y="4484623"/>
            <a:ext cx="3684270" cy="2112010"/>
          </a:xfrm>
          <a:prstGeom prst="rect"/>
        </p:spPr>
        <p:txBody>
          <a:bodyPr bIns="0" lIns="0" rIns="0" rtlCol="0" tIns="127000" vert="horz" wrap="square">
            <a:spAutoFit/>
          </a:bodyPr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b="1" dirty="0" sz="2000">
                <a:latin typeface="Times New Roman"/>
                <a:cs typeface="Times New Roman"/>
              </a:rPr>
              <a:t>Team</a:t>
            </a:r>
            <a:r>
              <a:rPr b="1" dirty="0" sz="2000" spc="-1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members</a:t>
            </a:r>
            <a:r>
              <a:rPr b="1" dirty="0" sz="2000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:K.Thirisha</a:t>
            </a:r>
            <a:endParaRPr sz="200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b="1" dirty="0" sz="2000" spc="-5">
                <a:latin typeface="Times New Roman"/>
                <a:cs typeface="Times New Roman"/>
              </a:rPr>
              <a:t>C.Swathi </a:t>
            </a:r>
            <a:r>
              <a:rPr b="1" dirty="0" sz="2000">
                <a:latin typeface="Times New Roman"/>
                <a:cs typeface="Times New Roman"/>
              </a:rPr>
              <a:t> K.Nivetha </a:t>
            </a:r>
            <a:r>
              <a:rPr b="1" dirty="0" sz="2000" spc="5">
                <a:latin typeface="Times New Roman"/>
                <a:cs typeface="Times New Roman"/>
              </a:rPr>
              <a:t> </a:t>
            </a:r>
            <a:r>
              <a:rPr b="1" dirty="0" sz="2000">
                <a:latin typeface="Times New Roman"/>
                <a:cs typeface="Times New Roman"/>
              </a:rPr>
              <a:t>J.Sathya </a:t>
            </a:r>
            <a:r>
              <a:rPr b="1" dirty="0" sz="2000" spc="5">
                <a:latin typeface="Times New Roman"/>
                <a:cs typeface="Times New Roman"/>
              </a:rPr>
              <a:t> </a:t>
            </a:r>
            <a:r>
              <a:rPr b="1" dirty="0" sz="2000" spc="-5">
                <a:latin typeface="Times New Roman"/>
                <a:cs typeface="Times New Roman"/>
              </a:rPr>
              <a:t>D.V</a:t>
            </a:r>
            <a:r>
              <a:rPr b="1" dirty="0" sz="2000">
                <a:latin typeface="Times New Roman"/>
                <a:cs typeface="Times New Roman"/>
              </a:rPr>
              <a:t>ijayala</a:t>
            </a:r>
            <a:r>
              <a:rPr b="1" dirty="0" sz="2000">
                <a:latin typeface="Times New Roman"/>
                <a:cs typeface="Times New Roman"/>
              </a:rPr>
              <a:t>k</a:t>
            </a:r>
            <a:r>
              <a:rPr b="1" dirty="0" sz="2000" spc="-5">
                <a:latin typeface="Times New Roman"/>
                <a:cs typeface="Times New Roman"/>
              </a:rPr>
              <a:t>s</a:t>
            </a:r>
            <a:r>
              <a:rPr b="1" dirty="0" sz="2000" spc="-20">
                <a:latin typeface="Times New Roman"/>
                <a:cs typeface="Times New Roman"/>
              </a:rPr>
              <a:t>h</a:t>
            </a:r>
            <a:r>
              <a:rPr b="1" dirty="0" sz="2000" spc="5">
                <a:latin typeface="Times New Roman"/>
                <a:cs typeface="Times New Roman"/>
              </a:rPr>
              <a:t>m</a:t>
            </a:r>
            <a:r>
              <a:rPr b="1" dirty="0" sz="200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1146174" y="883031"/>
            <a:ext cx="5480050" cy="393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NOISE</a:t>
            </a:r>
            <a:r>
              <a:rPr dirty="0" spc="-10"/>
              <a:t> </a:t>
            </a:r>
            <a:r>
              <a:rPr dirty="0" spc="-5"/>
              <a:t>POLLUTION</a:t>
            </a:r>
            <a:r>
              <a:rPr dirty="0" spc="-10"/>
              <a:t> </a:t>
            </a:r>
            <a:r>
              <a:rPr dirty="0" spc="-5"/>
              <a:t>MONITORING</a:t>
            </a:r>
          </a:p>
        </p:txBody>
      </p:sp>
      <p:sp>
        <p:nvSpPr>
          <p:cNvPr id="1048594" name="object 3"/>
          <p:cNvSpPr txBox="1"/>
          <p:nvPr/>
        </p:nvSpPr>
        <p:spPr>
          <a:xfrm>
            <a:off x="902017" y="1869693"/>
            <a:ext cx="5954395" cy="6900103"/>
          </a:xfrm>
          <a:prstGeom prst="rect"/>
        </p:spPr>
        <p:txBody>
          <a:bodyPr bIns="0" lIns="0" rIns="0" rtlCol="0" tIns="124460" vert="horz" wrap="square">
            <a:spAutoFit/>
          </a:bodyPr>
          <a:p>
            <a:pPr marL="63500">
              <a:lnSpc>
                <a:spcPct val="100000"/>
              </a:lnSpc>
              <a:spcBef>
                <a:spcPts val="980"/>
              </a:spcBef>
            </a:pPr>
            <a:r>
              <a:rPr b="1" dirty="0" sz="1600" spc="-5">
                <a:latin typeface="Times New Roman"/>
                <a:cs typeface="Times New Roman"/>
              </a:rPr>
              <a:t>Problem</a:t>
            </a:r>
            <a:r>
              <a:rPr b="1" dirty="0" sz="1600" spc="-1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 marL="12700" marR="318770">
              <a:lnSpc>
                <a:spcPct val="102899"/>
              </a:lnSpc>
              <a:spcBef>
                <a:spcPts val="830"/>
              </a:spcBef>
            </a:pPr>
            <a:r>
              <a:rPr dirty="0" sz="1600" spc="-10">
                <a:latin typeface="Times New Roman"/>
                <a:cs typeface="Times New Roman"/>
              </a:rPr>
              <a:t>Create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noise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pollution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monitoring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 </a:t>
            </a:r>
            <a:r>
              <a:rPr dirty="0" sz="1600" spc="-5">
                <a:latin typeface="Times New Roman"/>
                <a:cs typeface="Times New Roman"/>
              </a:rPr>
              <a:t>IoT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Arduino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measure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analyze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levels</a:t>
            </a:r>
            <a:r>
              <a:rPr dirty="0" sz="1600">
                <a:latin typeface="Times New Roman"/>
                <a:cs typeface="Times New Roman"/>
              </a:rPr>
              <a:t> in 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specific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area.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55"/>
              </a:spcBef>
            </a:pPr>
            <a:r>
              <a:rPr b="1" dirty="0" sz="160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b="1" dirty="0" sz="1600" spc="-5">
                <a:latin typeface="Times New Roman"/>
                <a:cs typeface="Times New Roman"/>
              </a:rPr>
              <a:t>Hardware</a:t>
            </a:r>
            <a:r>
              <a:rPr b="1" dirty="0" sz="1600" spc="-4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Setup:</a:t>
            </a:r>
            <a:endParaRPr sz="1600">
              <a:latin typeface="Times New Roman"/>
              <a:cs typeface="Times New Roman"/>
            </a:endParaRPr>
          </a:p>
          <a:p>
            <a:pPr indent="-229235" marL="469900">
              <a:lnSpc>
                <a:spcPct val="100000"/>
              </a:lnSpc>
              <a:spcBef>
                <a:spcPts val="955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Use</a:t>
            </a:r>
            <a:r>
              <a:rPr dirty="0" sz="1600" spc="-10">
                <a:latin typeface="Times New Roman"/>
                <a:cs typeface="Times New Roman"/>
              </a:rPr>
              <a:t> an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Arduino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board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(e.g.,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Arduino</a:t>
            </a:r>
            <a:r>
              <a:rPr dirty="0" sz="1600">
                <a:latin typeface="Times New Roman"/>
                <a:cs typeface="Times New Roman"/>
              </a:rPr>
              <a:t> Uno)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central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controller.</a:t>
            </a:r>
            <a:endParaRPr sz="1600">
              <a:latin typeface="Times New Roman"/>
              <a:cs typeface="Times New Roman"/>
            </a:endParaRPr>
          </a:p>
          <a:p>
            <a:pPr indent="-228600" marL="469900" marR="5715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Connect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sound </a:t>
            </a:r>
            <a:r>
              <a:rPr dirty="0" sz="1600" spc="-5">
                <a:latin typeface="Times New Roman"/>
                <a:cs typeface="Times New Roman"/>
              </a:rPr>
              <a:t>sensor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(e.g.,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microphone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sensor)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Arduino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capture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ambient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indent="-228600" marL="469900" marR="83566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Add </a:t>
            </a:r>
            <a:r>
              <a:rPr dirty="0" sz="1600">
                <a:latin typeface="Times New Roman"/>
                <a:cs typeface="Times New Roman"/>
              </a:rPr>
              <a:t>a </a:t>
            </a:r>
            <a:r>
              <a:rPr dirty="0" sz="1600" spc="-5">
                <a:latin typeface="Times New Roman"/>
                <a:cs typeface="Times New Roman"/>
              </a:rPr>
              <a:t>Wi-Fi </a:t>
            </a:r>
            <a:r>
              <a:rPr dirty="0" sz="1600">
                <a:latin typeface="Times New Roman"/>
                <a:cs typeface="Times New Roman"/>
              </a:rPr>
              <a:t>or </a:t>
            </a:r>
            <a:r>
              <a:rPr dirty="0" sz="1600" spc="-5">
                <a:latin typeface="Times New Roman"/>
                <a:cs typeface="Times New Roman"/>
              </a:rPr>
              <a:t>Ethernet shield/module </a:t>
            </a:r>
            <a:r>
              <a:rPr dirty="0" sz="1600">
                <a:latin typeface="Times New Roman"/>
                <a:cs typeface="Times New Roman"/>
              </a:rPr>
              <a:t>to </a:t>
            </a:r>
            <a:r>
              <a:rPr dirty="0" sz="1600" spc="-5">
                <a:latin typeface="Times New Roman"/>
                <a:cs typeface="Times New Roman"/>
              </a:rPr>
              <a:t>enable internet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b="1" dirty="0" sz="1600" spc="-5">
                <a:latin typeface="Times New Roman"/>
                <a:cs typeface="Times New Roman"/>
              </a:rPr>
              <a:t>Data</a:t>
            </a:r>
            <a:r>
              <a:rPr b="1" dirty="0" sz="1600" spc="-3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Collection:</a:t>
            </a:r>
            <a:endParaRPr sz="1600">
              <a:latin typeface="Times New Roman"/>
              <a:cs typeface="Times New Roman"/>
            </a:endParaRPr>
          </a:p>
          <a:p>
            <a:pPr indent="-228600" marL="469900" marR="318135">
              <a:lnSpc>
                <a:spcPct val="104200"/>
              </a:lnSpc>
              <a:spcBef>
                <a:spcPts val="905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Program</a:t>
            </a:r>
            <a:r>
              <a:rPr dirty="0" sz="1600">
                <a:latin typeface="Times New Roman"/>
                <a:cs typeface="Times New Roman"/>
              </a:rPr>
              <a:t> the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Arduino</a:t>
            </a:r>
            <a:r>
              <a:rPr dirty="0" sz="1600">
                <a:latin typeface="Times New Roman"/>
                <a:cs typeface="Times New Roman"/>
              </a:rPr>
              <a:t> to </a:t>
            </a:r>
            <a:r>
              <a:rPr dirty="0" sz="1600" spc="-5">
                <a:latin typeface="Times New Roman"/>
                <a:cs typeface="Times New Roman"/>
              </a:rPr>
              <a:t>continuously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read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>
                <a:latin typeface="Times New Roman"/>
                <a:cs typeface="Times New Roman"/>
              </a:rPr>
              <a:t> 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sound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sensor.</a:t>
            </a:r>
            <a:endParaRPr sz="1600">
              <a:latin typeface="Times New Roman"/>
              <a:cs typeface="Times New Roman"/>
            </a:endParaRPr>
          </a:p>
          <a:p>
            <a:pPr indent="-228600" marL="469900" marR="133985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Convert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5">
                <a:latin typeface="Times New Roman"/>
                <a:cs typeface="Times New Roman"/>
              </a:rPr>
              <a:t>analog </a:t>
            </a:r>
            <a:r>
              <a:rPr dirty="0" sz="1600">
                <a:latin typeface="Times New Roman"/>
                <a:cs typeface="Times New Roman"/>
              </a:rPr>
              <a:t>data into </a:t>
            </a:r>
            <a:r>
              <a:rPr dirty="0" sz="1600" spc="-10">
                <a:latin typeface="Times New Roman"/>
                <a:cs typeface="Times New Roman"/>
              </a:rPr>
              <a:t>decibel </a:t>
            </a:r>
            <a:r>
              <a:rPr dirty="0" sz="1600">
                <a:latin typeface="Times New Roman"/>
                <a:cs typeface="Times New Roman"/>
              </a:rPr>
              <a:t>(dB) </a:t>
            </a:r>
            <a:r>
              <a:rPr dirty="0" sz="1600" spc="-5">
                <a:latin typeface="Times New Roman"/>
                <a:cs typeface="Times New Roman"/>
              </a:rPr>
              <a:t>values </a:t>
            </a:r>
            <a:r>
              <a:rPr dirty="0" sz="1600">
                <a:latin typeface="Times New Roman"/>
                <a:cs typeface="Times New Roman"/>
              </a:rPr>
              <a:t>to </a:t>
            </a:r>
            <a:r>
              <a:rPr dirty="0" sz="1600" spc="-5">
                <a:latin typeface="Times New Roman"/>
                <a:cs typeface="Times New Roman"/>
              </a:rPr>
              <a:t>measure noise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indent="-229235" marL="4699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algn="l" pos="469900"/>
                <a:tab algn="l" pos="470534"/>
              </a:tabLst>
            </a:pPr>
            <a:r>
              <a:rPr dirty="0" sz="1600" spc="-5">
                <a:latin typeface="Times New Roman"/>
                <a:cs typeface="Times New Roman"/>
              </a:rPr>
              <a:t>Collect timestamped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regular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intervals.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b="1" dirty="0" sz="1600" spc="-5">
                <a:latin typeface="Times New Roman"/>
                <a:cs typeface="Times New Roman"/>
              </a:rPr>
              <a:t>Data</a:t>
            </a:r>
            <a:r>
              <a:rPr b="1" dirty="0" sz="1600" spc="-20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Transmission:</a:t>
            </a:r>
            <a:endParaRPr sz="1600">
              <a:latin typeface="Times New Roman"/>
              <a:cs typeface="Times New Roman"/>
            </a:endParaRPr>
          </a:p>
          <a:p>
            <a:pPr indent="-228600" lvl="1" marL="698500" marR="210185">
              <a:lnSpc>
                <a:spcPct val="104200"/>
              </a:lnSpc>
              <a:spcBef>
                <a:spcPts val="88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Send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10">
                <a:latin typeface="Times New Roman"/>
                <a:cs typeface="Times New Roman"/>
              </a:rPr>
              <a:t>collected </a:t>
            </a:r>
            <a:r>
              <a:rPr dirty="0" sz="1600" spc="-5">
                <a:latin typeface="Times New Roman"/>
                <a:cs typeface="Times New Roman"/>
              </a:rPr>
              <a:t>noise </a:t>
            </a:r>
            <a:r>
              <a:rPr dirty="0" sz="1600">
                <a:latin typeface="Times New Roman"/>
                <a:cs typeface="Times New Roman"/>
              </a:rPr>
              <a:t>data to a </a:t>
            </a:r>
            <a:r>
              <a:rPr dirty="0" sz="1600" spc="-5">
                <a:latin typeface="Times New Roman"/>
                <a:cs typeface="Times New Roman"/>
              </a:rPr>
              <a:t>cloud </a:t>
            </a:r>
            <a:r>
              <a:rPr dirty="0" sz="1600" spc="-10">
                <a:latin typeface="Times New Roman"/>
                <a:cs typeface="Times New Roman"/>
              </a:rPr>
              <a:t>server </a:t>
            </a:r>
            <a:r>
              <a:rPr dirty="0" sz="1600" spc="10">
                <a:latin typeface="Times New Roman"/>
                <a:cs typeface="Times New Roman"/>
              </a:rPr>
              <a:t>or </a:t>
            </a:r>
            <a:r>
              <a:rPr dirty="0" sz="1600">
                <a:latin typeface="Times New Roman"/>
                <a:cs typeface="Times New Roman"/>
              </a:rPr>
              <a:t>a web-based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platform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Wi-Fi or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Ethernet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indent="-228600" lvl="1" marL="698500" marR="1524000">
              <a:lnSpc>
                <a:spcPct val="104299"/>
              </a:lnSpc>
              <a:spcBef>
                <a:spcPts val="9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Consider </a:t>
            </a:r>
            <a:r>
              <a:rPr dirty="0" sz="1600">
                <a:latin typeface="Times New Roman"/>
                <a:cs typeface="Times New Roman"/>
              </a:rPr>
              <a:t>using </a:t>
            </a:r>
            <a:r>
              <a:rPr dirty="0" sz="1600" spc="-5">
                <a:latin typeface="Times New Roman"/>
                <a:cs typeface="Times New Roman"/>
              </a:rPr>
              <a:t>MQTT </a:t>
            </a:r>
            <a:r>
              <a:rPr dirty="0" sz="1600">
                <a:latin typeface="Times New Roman"/>
                <a:cs typeface="Times New Roman"/>
              </a:rPr>
              <a:t>or </a:t>
            </a:r>
            <a:r>
              <a:rPr dirty="0" sz="1600" spc="-5">
                <a:latin typeface="Times New Roman"/>
                <a:cs typeface="Times New Roman"/>
              </a:rPr>
              <a:t>HTTP </a:t>
            </a:r>
            <a:r>
              <a:rPr dirty="0" sz="1600">
                <a:latin typeface="Times New Roman"/>
                <a:cs typeface="Times New Roman"/>
              </a:rPr>
              <a:t>protocols </a:t>
            </a:r>
            <a:r>
              <a:rPr dirty="0" sz="1600" spc="-5">
                <a:latin typeface="Times New Roman"/>
                <a:cs typeface="Times New Roman"/>
              </a:rPr>
              <a:t>for </a:t>
            </a:r>
            <a:r>
              <a:rPr dirty="0" sz="1600" spc="-3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Data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transmission.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902017" y="1117092"/>
            <a:ext cx="5828665" cy="7501957"/>
          </a:xfrm>
          <a:prstGeom prst="rect"/>
        </p:spPr>
        <p:txBody>
          <a:bodyPr bIns="0" lIns="0" rIns="0" rtlCol="0" tIns="137160" vert="horz" wrap="square">
            <a:spAutoFit/>
          </a:bodyPr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b="1" dirty="0" sz="1600" spc="-5">
                <a:latin typeface="Times New Roman"/>
                <a:cs typeface="Times New Roman"/>
              </a:rPr>
              <a:t>Data</a:t>
            </a:r>
            <a:r>
              <a:rPr b="1" dirty="0" sz="1600" spc="-20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Storage</a:t>
            </a:r>
            <a:r>
              <a:rPr b="1" dirty="0" sz="1600" spc="-30">
                <a:latin typeface="Times New Roman"/>
                <a:cs typeface="Times New Roman"/>
              </a:rPr>
              <a:t> </a:t>
            </a:r>
            <a:r>
              <a:rPr b="1" dirty="0" sz="1600">
                <a:latin typeface="Times New Roman"/>
                <a:cs typeface="Times New Roman"/>
              </a:rPr>
              <a:t>and</a:t>
            </a:r>
            <a:r>
              <a:rPr b="1" dirty="0" sz="1600" spc="-10">
                <a:latin typeface="Times New Roman"/>
                <a:cs typeface="Times New Roman"/>
              </a:rPr>
              <a:t> </a:t>
            </a:r>
            <a:r>
              <a:rPr b="1" dirty="0" sz="1600">
                <a:latin typeface="Times New Roman"/>
                <a:cs typeface="Times New Roman"/>
              </a:rPr>
              <a:t>Analysis:</a:t>
            </a:r>
            <a:endParaRPr sz="1600">
              <a:latin typeface="Times New Roman"/>
              <a:cs typeface="Times New Roman"/>
            </a:endParaRPr>
          </a:p>
          <a:p>
            <a:pPr indent="-229235" marL="698500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Store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received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database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historical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4572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Implement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algorithms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calculate </a:t>
            </a:r>
            <a:r>
              <a:rPr dirty="0" sz="1600">
                <a:latin typeface="Times New Roman"/>
                <a:cs typeface="Times New Roman"/>
              </a:rPr>
              <a:t>noise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averages,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peak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levels,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trends</a:t>
            </a:r>
            <a:r>
              <a:rPr dirty="0" sz="1600">
                <a:latin typeface="Times New Roman"/>
                <a:cs typeface="Times New Roman"/>
              </a:rPr>
              <a:t> over </a:t>
            </a:r>
            <a:r>
              <a:rPr dirty="0" sz="1600" spc="-5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659765">
              <a:lnSpc>
                <a:spcPct val="104200"/>
              </a:lnSpc>
              <a:spcBef>
                <a:spcPts val="8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Apply noise threshold </a:t>
            </a:r>
            <a:r>
              <a:rPr dirty="0" sz="1600">
                <a:latin typeface="Times New Roman"/>
                <a:cs typeface="Times New Roman"/>
              </a:rPr>
              <a:t>limits to </a:t>
            </a:r>
            <a:r>
              <a:rPr dirty="0" sz="1600" spc="-5">
                <a:latin typeface="Times New Roman"/>
                <a:cs typeface="Times New Roman"/>
              </a:rPr>
              <a:t>identify noise </a:t>
            </a:r>
            <a:r>
              <a:rPr dirty="0" sz="1600">
                <a:latin typeface="Times New Roman"/>
                <a:cs typeface="Times New Roman"/>
              </a:rPr>
              <a:t>pollution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b="1" dirty="0" sz="1600" spc="-5">
                <a:latin typeface="Times New Roman"/>
                <a:cs typeface="Times New Roman"/>
              </a:rPr>
              <a:t>User</a:t>
            </a:r>
            <a:r>
              <a:rPr b="1" dirty="0" sz="1600" spc="-4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Interface: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16383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10">
                <a:latin typeface="Times New Roman"/>
                <a:cs typeface="Times New Roman"/>
              </a:rPr>
              <a:t>Create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web</a:t>
            </a:r>
            <a:r>
              <a:rPr dirty="0" sz="1600">
                <a:latin typeface="Times New Roman"/>
                <a:cs typeface="Times New Roman"/>
              </a:rPr>
              <a:t> 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mobile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application</a:t>
            </a:r>
            <a:r>
              <a:rPr dirty="0" sz="1600">
                <a:latin typeface="Times New Roman"/>
                <a:cs typeface="Times New Roman"/>
              </a:rPr>
              <a:t> to </a:t>
            </a:r>
            <a:r>
              <a:rPr dirty="0" sz="1600" spc="-5">
                <a:latin typeface="Times New Roman"/>
                <a:cs typeface="Times New Roman"/>
              </a:rPr>
              <a:t>display</a:t>
            </a:r>
            <a:r>
              <a:rPr dirty="0" sz="1600">
                <a:latin typeface="Times New Roman"/>
                <a:cs typeface="Times New Roman"/>
              </a:rPr>
              <a:t> real-time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historical</a:t>
            </a:r>
            <a:r>
              <a:rPr dirty="0" sz="1600">
                <a:latin typeface="Times New Roman"/>
                <a:cs typeface="Times New Roman"/>
              </a:rPr>
              <a:t> trends.</a:t>
            </a:r>
            <a:endParaRPr sz="1600">
              <a:latin typeface="Times New Roman"/>
              <a:cs typeface="Times New Roman"/>
            </a:endParaRPr>
          </a:p>
          <a:p>
            <a:pPr indent="-229235" marL="698500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Provide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visualizations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alerts</a:t>
            </a:r>
            <a:r>
              <a:rPr dirty="0" sz="1600" spc="5">
                <a:latin typeface="Times New Roman"/>
                <a:cs typeface="Times New Roman"/>
              </a:rPr>
              <a:t> for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pollution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events.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b="1" dirty="0" sz="1600" spc="-10">
                <a:latin typeface="Times New Roman"/>
                <a:cs typeface="Times New Roman"/>
              </a:rPr>
              <a:t>Alerts</a:t>
            </a:r>
            <a:r>
              <a:rPr b="1" dirty="0" sz="1600" spc="-20">
                <a:latin typeface="Times New Roman"/>
                <a:cs typeface="Times New Roman"/>
              </a:rPr>
              <a:t> </a:t>
            </a:r>
            <a:r>
              <a:rPr b="1" dirty="0" sz="1600">
                <a:latin typeface="Times New Roman"/>
                <a:cs typeface="Times New Roman"/>
              </a:rPr>
              <a:t>and </a:t>
            </a:r>
            <a:r>
              <a:rPr b="1" dirty="0" sz="1600" spc="-5">
                <a:latin typeface="Times New Roman"/>
                <a:cs typeface="Times New Roman"/>
              </a:rPr>
              <a:t>Notifications: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31623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Set </a:t>
            </a:r>
            <a:r>
              <a:rPr dirty="0" sz="1600">
                <a:latin typeface="Times New Roman"/>
                <a:cs typeface="Times New Roman"/>
              </a:rPr>
              <a:t>up </a:t>
            </a:r>
            <a:r>
              <a:rPr dirty="0" sz="1600" spc="-10">
                <a:latin typeface="Times New Roman"/>
                <a:cs typeface="Times New Roman"/>
              </a:rPr>
              <a:t>alert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mechanisms</a:t>
            </a:r>
            <a:r>
              <a:rPr dirty="0" sz="1600">
                <a:latin typeface="Times New Roman"/>
                <a:cs typeface="Times New Roman"/>
              </a:rPr>
              <a:t> to </a:t>
            </a:r>
            <a:r>
              <a:rPr dirty="0" sz="1600" spc="-5">
                <a:latin typeface="Times New Roman"/>
                <a:cs typeface="Times New Roman"/>
              </a:rPr>
              <a:t>notify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authorities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5">
                <a:latin typeface="Times New Roman"/>
                <a:cs typeface="Times New Roman"/>
              </a:rPr>
              <a:t> users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levels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exceed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predefined </a:t>
            </a:r>
            <a:r>
              <a:rPr dirty="0" sz="1600">
                <a:latin typeface="Times New Roman"/>
                <a:cs typeface="Times New Roman"/>
              </a:rPr>
              <a:t>thresholds.</a:t>
            </a:r>
            <a:endParaRPr sz="1600">
              <a:latin typeface="Times New Roman"/>
              <a:cs typeface="Times New Roman"/>
            </a:endParaRPr>
          </a:p>
          <a:p>
            <a:pPr indent="-229235" marL="6985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Send notifications</a:t>
            </a:r>
            <a:r>
              <a:rPr dirty="0" sz="1600">
                <a:latin typeface="Times New Roman"/>
                <a:cs typeface="Times New Roman"/>
              </a:rPr>
              <a:t> via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email, </a:t>
            </a:r>
            <a:r>
              <a:rPr dirty="0" sz="1600">
                <a:latin typeface="Times New Roman"/>
                <a:cs typeface="Times New Roman"/>
              </a:rPr>
              <a:t>SMS, 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push </a:t>
            </a:r>
            <a:r>
              <a:rPr dirty="0" sz="1600" spc="-5">
                <a:latin typeface="Times New Roman"/>
                <a:cs typeface="Times New Roman"/>
              </a:rPr>
              <a:t>notifications.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b="1" dirty="0" sz="1600" spc="-10">
                <a:latin typeface="Times New Roman"/>
                <a:cs typeface="Times New Roman"/>
              </a:rPr>
              <a:t>Power</a:t>
            </a:r>
            <a:r>
              <a:rPr b="1" dirty="0" sz="1600" spc="-1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indent="50800" marL="12700" marR="151130">
              <a:lnSpc>
                <a:spcPct val="102899"/>
              </a:lnSpc>
              <a:spcBef>
                <a:spcPts val="825"/>
              </a:spcBef>
            </a:pPr>
            <a:r>
              <a:rPr dirty="0" sz="1600" spc="-5">
                <a:latin typeface="Times New Roman"/>
                <a:cs typeface="Times New Roman"/>
              </a:rPr>
              <a:t>Implement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power-saving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techniques</a:t>
            </a:r>
            <a:r>
              <a:rPr dirty="0" sz="1600">
                <a:latin typeface="Times New Roman"/>
                <a:cs typeface="Times New Roman"/>
              </a:rPr>
              <a:t> to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prolong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Arduino's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battery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life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 </a:t>
            </a:r>
            <a:r>
              <a:rPr dirty="0" sz="1600" spc="-10">
                <a:latin typeface="Times New Roman"/>
                <a:cs typeface="Times New Roman"/>
              </a:rPr>
              <a:t>battery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power.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dirty="0" sz="1600" spc="-5">
                <a:latin typeface="Times New Roman"/>
                <a:cs typeface="Times New Roman"/>
              </a:rPr>
              <a:t>Maintenance: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5080">
              <a:lnSpc>
                <a:spcPct val="104299"/>
              </a:lnSpc>
              <a:spcBef>
                <a:spcPts val="894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Regularly calibrate and maintain </a:t>
            </a:r>
            <a:r>
              <a:rPr dirty="0" sz="1600">
                <a:latin typeface="Times New Roman"/>
                <a:cs typeface="Times New Roman"/>
              </a:rPr>
              <a:t>the sensors to </a:t>
            </a:r>
            <a:r>
              <a:rPr dirty="0" sz="1600" spc="-5">
                <a:latin typeface="Times New Roman"/>
                <a:cs typeface="Times New Roman"/>
              </a:rPr>
              <a:t>ensure accurate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measurements.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100965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>
                <a:latin typeface="Times New Roman"/>
                <a:cs typeface="Times New Roman"/>
              </a:rPr>
              <a:t>Monitor the </a:t>
            </a:r>
            <a:r>
              <a:rPr dirty="0" sz="1600" spc="-5">
                <a:latin typeface="Times New Roman"/>
                <a:cs typeface="Times New Roman"/>
              </a:rPr>
              <a:t>health </a:t>
            </a:r>
            <a:r>
              <a:rPr dirty="0" sz="1600">
                <a:latin typeface="Times New Roman"/>
                <a:cs typeface="Times New Roman"/>
              </a:rPr>
              <a:t>of the </a:t>
            </a:r>
            <a:r>
              <a:rPr dirty="0" sz="1600" spc="-5">
                <a:latin typeface="Times New Roman"/>
                <a:cs typeface="Times New Roman"/>
              </a:rPr>
              <a:t>Arduino and connectivity </a:t>
            </a:r>
            <a:r>
              <a:rPr dirty="0" sz="1600">
                <a:latin typeface="Times New Roman"/>
                <a:cs typeface="Times New Roman"/>
              </a:rPr>
              <a:t>to </a:t>
            </a:r>
            <a:r>
              <a:rPr dirty="0" sz="1600" spc="-10">
                <a:latin typeface="Times New Roman"/>
                <a:cs typeface="Times New Roman"/>
              </a:rPr>
              <a:t>address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 issues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promptly.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902017" y="1117092"/>
            <a:ext cx="5932805" cy="5411572"/>
          </a:xfrm>
          <a:prstGeom prst="rect"/>
        </p:spPr>
        <p:txBody>
          <a:bodyPr bIns="0" lIns="0" rIns="0" rtlCol="0" tIns="137160" vert="horz" wrap="square">
            <a:spAutoFit/>
          </a:bodyPr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b="1" dirty="0" sz="1600" spc="-5">
                <a:latin typeface="Times New Roman"/>
                <a:cs typeface="Times New Roman"/>
              </a:rPr>
              <a:t>Data</a:t>
            </a:r>
            <a:r>
              <a:rPr b="1" dirty="0" sz="1600" spc="-15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Privacy</a:t>
            </a:r>
            <a:r>
              <a:rPr b="1" dirty="0" sz="1600" spc="-10">
                <a:latin typeface="Times New Roman"/>
                <a:cs typeface="Times New Roman"/>
              </a:rPr>
              <a:t> </a:t>
            </a:r>
            <a:r>
              <a:rPr b="1" dirty="0" sz="1600">
                <a:latin typeface="Times New Roman"/>
                <a:cs typeface="Times New Roman"/>
              </a:rPr>
              <a:t>and</a:t>
            </a:r>
            <a:r>
              <a:rPr b="1" dirty="0" sz="1600" spc="-5">
                <a:latin typeface="Times New Roman"/>
                <a:cs typeface="Times New Roman"/>
              </a:rPr>
              <a:t> security: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248920">
              <a:lnSpc>
                <a:spcPct val="110700"/>
              </a:lnSpc>
              <a:spcBef>
                <a:spcPts val="775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Implement encryption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authentication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measures</a:t>
            </a:r>
            <a:r>
              <a:rPr dirty="0" sz="1600">
                <a:latin typeface="Times New Roman"/>
                <a:cs typeface="Times New Roman"/>
              </a:rPr>
              <a:t> 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protect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transmitted and</a:t>
            </a:r>
            <a:r>
              <a:rPr dirty="0" sz="1600">
                <a:latin typeface="Times New Roman"/>
                <a:cs typeface="Times New Roman"/>
              </a:rPr>
              <a:t> stored.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b="1" dirty="0" sz="1600" spc="-5">
                <a:latin typeface="Times New Roman"/>
                <a:cs typeface="Times New Roman"/>
              </a:rPr>
              <a:t>Regulatory</a:t>
            </a:r>
            <a:r>
              <a:rPr b="1" dirty="0" sz="1600" spc="-20">
                <a:latin typeface="Times New Roman"/>
                <a:cs typeface="Times New Roman"/>
              </a:rPr>
              <a:t> </a:t>
            </a:r>
            <a:r>
              <a:rPr b="1" dirty="0" sz="1600" spc="-5">
                <a:latin typeface="Times New Roman"/>
                <a:cs typeface="Times New Roman"/>
              </a:rPr>
              <a:t>Compliance:</a:t>
            </a:r>
            <a:endParaRPr sz="1600">
              <a:latin typeface="Times New Roman"/>
              <a:cs typeface="Times New Roman"/>
            </a:endParaRPr>
          </a:p>
          <a:p>
            <a:pPr indent="50800" marL="12700" marR="353695">
              <a:lnSpc>
                <a:spcPct val="104200"/>
              </a:lnSpc>
              <a:spcBef>
                <a:spcPts val="780"/>
              </a:spcBef>
            </a:pPr>
            <a:r>
              <a:rPr dirty="0" sz="1600" spc="-5">
                <a:latin typeface="Times New Roman"/>
                <a:cs typeface="Times New Roman"/>
              </a:rPr>
              <a:t>Ensure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your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monitoring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complies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local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noise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pollution</a:t>
            </a:r>
            <a:r>
              <a:rPr dirty="0" sz="1600" spc="-5">
                <a:latin typeface="Times New Roman"/>
                <a:cs typeface="Times New Roman"/>
              </a:rPr>
              <a:t> regulations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standards.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b="1" dirty="0" sz="1600" spc="-5">
                <a:latin typeface="Times New Roman"/>
                <a:cs typeface="Times New Roman"/>
              </a:rPr>
              <a:t>Data Visualization</a:t>
            </a:r>
            <a:r>
              <a:rPr b="1" dirty="0" sz="1600" spc="5">
                <a:latin typeface="Times New Roman"/>
                <a:cs typeface="Times New Roman"/>
              </a:rPr>
              <a:t> </a:t>
            </a:r>
            <a:r>
              <a:rPr b="1" dirty="0" sz="1600">
                <a:latin typeface="Times New Roman"/>
                <a:cs typeface="Times New Roman"/>
              </a:rPr>
              <a:t>and </a:t>
            </a:r>
            <a:r>
              <a:rPr b="1" dirty="0" sz="1600" spc="-5">
                <a:latin typeface="Times New Roman"/>
                <a:cs typeface="Times New Roman"/>
              </a:rPr>
              <a:t>Reporting:</a:t>
            </a:r>
            <a:endParaRPr sz="1600">
              <a:latin typeface="Times New Roman"/>
              <a:cs typeface="Times New Roman"/>
            </a:endParaRPr>
          </a:p>
          <a:p>
            <a:pPr indent="50800" marL="12700" marR="5080">
              <a:lnSpc>
                <a:spcPct val="104200"/>
              </a:lnSpc>
              <a:spcBef>
                <a:spcPts val="775"/>
              </a:spcBef>
            </a:pPr>
            <a:r>
              <a:rPr dirty="0" sz="1600" spc="-5">
                <a:latin typeface="Times New Roman"/>
                <a:cs typeface="Times New Roman"/>
              </a:rPr>
              <a:t>Generate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reports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visualizations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analysis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decision-making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stakeholders 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authorities.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b="1" dirty="0" sz="1600" spc="-5">
                <a:latin typeface="Times New Roman"/>
                <a:cs typeface="Times New Roman"/>
              </a:rPr>
              <a:t>Scalability: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248920">
              <a:lnSpc>
                <a:spcPct val="104200"/>
              </a:lnSpc>
              <a:spcBef>
                <a:spcPts val="90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Design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5">
                <a:latin typeface="Times New Roman"/>
                <a:cs typeface="Times New Roman"/>
              </a:rPr>
              <a:t>system </a:t>
            </a:r>
            <a:r>
              <a:rPr dirty="0" sz="1600">
                <a:latin typeface="Times New Roman"/>
                <a:cs typeface="Times New Roman"/>
              </a:rPr>
              <a:t>to be </a:t>
            </a:r>
            <a:r>
              <a:rPr dirty="0" sz="1600" spc="-5">
                <a:latin typeface="Times New Roman"/>
                <a:cs typeface="Times New Roman"/>
              </a:rPr>
              <a:t>scalable, </a:t>
            </a:r>
            <a:r>
              <a:rPr dirty="0" sz="1600">
                <a:latin typeface="Times New Roman"/>
                <a:cs typeface="Times New Roman"/>
              </a:rPr>
              <a:t>allowing </a:t>
            </a:r>
            <a:r>
              <a:rPr dirty="0" sz="1600" spc="-5">
                <a:latin typeface="Times New Roman"/>
                <a:cs typeface="Times New Roman"/>
              </a:rPr>
              <a:t>for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5">
                <a:latin typeface="Times New Roman"/>
                <a:cs typeface="Times New Roman"/>
              </a:rPr>
              <a:t>addition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sensors</a:t>
            </a:r>
            <a:r>
              <a:rPr dirty="0" sz="1600">
                <a:latin typeface="Times New Roman"/>
                <a:cs typeface="Times New Roman"/>
              </a:rPr>
              <a:t> in </a:t>
            </a:r>
            <a:r>
              <a:rPr dirty="0" sz="1600" spc="-5">
                <a:latin typeface="Times New Roman"/>
                <a:cs typeface="Times New Roman"/>
              </a:rPr>
              <a:t>different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locations</a:t>
            </a:r>
            <a:r>
              <a:rPr dirty="0" sz="1600">
                <a:latin typeface="Times New Roman"/>
                <a:cs typeface="Times New Roman"/>
              </a:rPr>
              <a:t> if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needed.</a:t>
            </a:r>
            <a:endParaRPr sz="1600">
              <a:latin typeface="Times New Roman"/>
              <a:cs typeface="Times New Roman"/>
            </a:endParaRPr>
          </a:p>
          <a:p>
            <a:pPr indent="-228600" marL="698500" marR="56515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algn="l" pos="698500"/>
                <a:tab algn="l" pos="699135"/>
              </a:tabLst>
            </a:pPr>
            <a:r>
              <a:rPr dirty="0" sz="1600" spc="-5">
                <a:latin typeface="Times New Roman"/>
                <a:cs typeface="Times New Roman"/>
              </a:rPr>
              <a:t>Remember that this </a:t>
            </a:r>
            <a:r>
              <a:rPr dirty="0" sz="1600">
                <a:latin typeface="Times New Roman"/>
                <a:cs typeface="Times New Roman"/>
              </a:rPr>
              <a:t>is a simplified </a:t>
            </a:r>
            <a:r>
              <a:rPr dirty="0" sz="1600" spc="-5">
                <a:latin typeface="Times New Roman"/>
                <a:cs typeface="Times New Roman"/>
              </a:rPr>
              <a:t>overview, and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5">
                <a:latin typeface="Times New Roman"/>
                <a:cs typeface="Times New Roman"/>
              </a:rPr>
              <a:t>actual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implementation may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vary</a:t>
            </a:r>
            <a:r>
              <a:rPr dirty="0" sz="1600" spc="-5">
                <a:latin typeface="Times New Roman"/>
                <a:cs typeface="Times New Roman"/>
              </a:rPr>
              <a:t> depending</a:t>
            </a:r>
            <a:r>
              <a:rPr dirty="0" sz="1600">
                <a:latin typeface="Times New Roman"/>
                <a:cs typeface="Times New Roman"/>
              </a:rPr>
              <a:t> on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your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specific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requirements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constraints.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Additionally,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consider</a:t>
            </a:r>
            <a:r>
              <a:rPr dirty="0" sz="1600">
                <a:latin typeface="Times New Roman"/>
                <a:cs typeface="Times New Roman"/>
              </a:rPr>
              <a:t> using</a:t>
            </a:r>
            <a:r>
              <a:rPr dirty="0" sz="1600" spc="10">
                <a:latin typeface="Times New Roman"/>
                <a:cs typeface="Times New Roman"/>
              </a:rPr>
              <a:t> low-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power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components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optimizing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transmission</a:t>
            </a:r>
            <a:r>
              <a:rPr dirty="0" sz="1600">
                <a:latin typeface="Times New Roman"/>
                <a:cs typeface="Times New Roman"/>
              </a:rPr>
              <a:t> 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make </a:t>
            </a:r>
            <a:r>
              <a:rPr dirty="0" sz="1600">
                <a:latin typeface="Times New Roman"/>
                <a:cs typeface="Times New Roman"/>
              </a:rPr>
              <a:t> 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energy-efficient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cost-effective.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Sri Lekha</dc:creator>
  <dcterms:created xsi:type="dcterms:W3CDTF">2023-09-25T19:30:37Z</dcterms:created>
  <dcterms:modified xsi:type="dcterms:W3CDTF">2023-09-27T09:48:27Z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2023-09-26T00:00:00Z</vt:filetime>
  </property>
  <property fmtid="{D5CDD505-2E9C-101B-9397-08002B2CF9AE}" pid="5" name="ICV">
    <vt:lpwstr>345c299dfc6940f8b50c95f0bc602b33</vt:lpwstr>
  </property>
</Properties>
</file>